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81000" y="1762542"/>
            <a:ext cx="845820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cs typeface="Mangal" pitchFamily="18" charset="0"/>
              </a:rPr>
              <a:t> Male</a:t>
            </a:r>
            <a:r>
              <a:rPr kumimoji="0" lang="en-US" sz="4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cs typeface="Mangal" pitchFamily="18" charset="0"/>
              </a:rPr>
              <a:t>  reproductive  system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lgerian" pitchFamily="82" charset="0"/>
              <a:cs typeface="Mangal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baseline="0" dirty="0" smtClean="0">
                <a:latin typeface="Algerian" pitchFamily="82" charset="0"/>
                <a:cs typeface="Mangal" pitchFamily="18" charset="0"/>
              </a:rPr>
              <a:t>(Anatomy)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lgerian" pitchFamily="82" charset="0"/>
              <a:cs typeface="Mangal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b="1" baseline="0" dirty="0" smtClean="0">
              <a:solidFill>
                <a:srgbClr val="00B050"/>
              </a:solidFill>
              <a:latin typeface="Algerian" pitchFamily="82" charset="0"/>
              <a:cs typeface="Mangal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Algerian" pitchFamily="82" charset="0"/>
                <a:cs typeface="Mangal" pitchFamily="18" charset="0"/>
              </a:rPr>
              <a:t>- 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cs typeface="Mangal" pitchFamily="18" charset="0"/>
              </a:rPr>
              <a:t>Dr.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cs typeface="Mangal" pitchFamily="18" charset="0"/>
              </a:rPr>
              <a:t>Vikas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cs typeface="Mangal" pitchFamily="18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cs typeface="Mangal" pitchFamily="18" charset="0"/>
              </a:rPr>
              <a:t>Sachan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lgerian" pitchFamily="82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228600"/>
            <a:ext cx="86106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latin typeface="Arial Rounded MT Bold" pitchFamily="34" charset="0"/>
              </a:rPr>
              <a:t> - </a:t>
            </a:r>
            <a:r>
              <a:rPr lang="en-US" sz="2800" b="1" dirty="0" smtClean="0">
                <a:solidFill>
                  <a:srgbClr val="FF0000"/>
                </a:solidFill>
                <a:latin typeface="Arial Rounded MT Bold" pitchFamily="34" charset="0"/>
              </a:rPr>
              <a:t>SEMINIFEROUS TUBULES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Extension of tunica </a:t>
            </a:r>
            <a:r>
              <a:rPr lang="en-US" sz="2800" dirty="0" err="1" smtClean="0">
                <a:latin typeface="Arial Rounded MT Bold" pitchFamily="34" charset="0"/>
              </a:rPr>
              <a:t>albuginea</a:t>
            </a:r>
            <a:r>
              <a:rPr lang="en-US" sz="2800" dirty="0" smtClean="0">
                <a:latin typeface="Arial Rounded MT Bold" pitchFamily="34" charset="0"/>
              </a:rPr>
              <a:t> –      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- Dividing testicular parenchyma into lobules  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(encloses seminiferous tubules)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- Joins at </a:t>
            </a:r>
            <a:r>
              <a:rPr lang="en-US" sz="2800" dirty="0" err="1" smtClean="0">
                <a:solidFill>
                  <a:srgbClr val="00B050"/>
                </a:solidFill>
                <a:latin typeface="Arial Rounded MT Bold" pitchFamily="34" charset="0"/>
              </a:rPr>
              <a:t>mediastinum</a:t>
            </a:r>
            <a:endParaRPr lang="en-US" sz="2800" dirty="0" smtClean="0">
              <a:solidFill>
                <a:srgbClr val="00B050"/>
              </a:solidFill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</a:t>
            </a:r>
          </a:p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Seminiferous tubules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- Highly convoluted &amp; </a:t>
            </a:r>
            <a:r>
              <a:rPr lang="en-US" sz="2800" dirty="0" err="1" smtClean="0">
                <a:latin typeface="Arial Rounded MT Bold" pitchFamily="34" charset="0"/>
              </a:rPr>
              <a:t>Unbranched</a:t>
            </a:r>
            <a:r>
              <a:rPr lang="en-US" sz="2800" dirty="0" smtClean="0">
                <a:latin typeface="Arial Rounded MT Bold" pitchFamily="34" charset="0"/>
              </a:rPr>
              <a:t>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- Open at both ends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75% of total testicular mass</a:t>
            </a:r>
          </a:p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They Have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- Somatic </a:t>
            </a:r>
            <a:r>
              <a:rPr lang="en-US" sz="2800" dirty="0" err="1" smtClean="0">
                <a:solidFill>
                  <a:srgbClr val="00B050"/>
                </a:solidFill>
                <a:latin typeface="Arial Rounded MT Bold" pitchFamily="34" charset="0"/>
              </a:rPr>
              <a:t>sertoli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 cells/</a:t>
            </a:r>
            <a:r>
              <a:rPr lang="en-US" sz="2800" dirty="0" err="1" smtClean="0">
                <a:solidFill>
                  <a:srgbClr val="00B050"/>
                </a:solidFill>
                <a:latin typeface="Arial Rounded MT Bold" pitchFamily="34" charset="0"/>
              </a:rPr>
              <a:t>sustentacular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/nurse      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- Sperm producing germ cells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(</a:t>
            </a:r>
            <a:r>
              <a:rPr lang="en-US" sz="2800" dirty="0" err="1" smtClean="0">
                <a:solidFill>
                  <a:srgbClr val="00B050"/>
                </a:solidFill>
                <a:latin typeface="Arial Rounded MT Bold" pitchFamily="34" charset="0"/>
              </a:rPr>
              <a:t>spermatogonial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 germ cell line</a:t>
            </a:r>
            <a:r>
              <a:rPr lang="en-US" sz="2800" dirty="0" smtClean="0">
                <a:latin typeface="Arial Rounded MT Bold" pitchFamily="34" charset="0"/>
              </a:rPr>
              <a:t>).</a:t>
            </a:r>
            <a:endParaRPr lang="en-IN" sz="28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"/>
            <a:ext cx="86106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latin typeface="Arial Rounded MT Bold" pitchFamily="34" charset="0"/>
              </a:rPr>
              <a:t> - </a:t>
            </a:r>
            <a:r>
              <a:rPr lang="en-IN" sz="2800" dirty="0" smtClean="0">
                <a:latin typeface="Arial Rounded MT Bold" pitchFamily="34" charset="0"/>
              </a:rPr>
              <a:t>The </a:t>
            </a:r>
            <a:r>
              <a:rPr lang="en-IN" sz="2800" dirty="0" err="1" smtClean="0">
                <a:latin typeface="Arial Rounded MT Bold" pitchFamily="34" charset="0"/>
              </a:rPr>
              <a:t>sertoli</a:t>
            </a:r>
            <a:r>
              <a:rPr lang="en-IN" sz="2800" dirty="0" smtClean="0">
                <a:latin typeface="Arial Rounded MT Bold" pitchFamily="34" charset="0"/>
              </a:rPr>
              <a:t> cells - </a:t>
            </a:r>
            <a:r>
              <a:rPr lang="en-IN" sz="2800" dirty="0" err="1" smtClean="0">
                <a:latin typeface="Arial Rounded MT Bold" pitchFamily="34" charset="0"/>
              </a:rPr>
              <a:t>Enrico</a:t>
            </a:r>
            <a:r>
              <a:rPr lang="en-IN" sz="2800" dirty="0" smtClean="0">
                <a:latin typeface="Arial Rounded MT Bold" pitchFamily="34" charset="0"/>
              </a:rPr>
              <a:t> </a:t>
            </a:r>
            <a:r>
              <a:rPr lang="en-IN" sz="2800" dirty="0" err="1" smtClean="0">
                <a:latin typeface="Arial Rounded MT Bold" pitchFamily="34" charset="0"/>
              </a:rPr>
              <a:t>Sertoli</a:t>
            </a:r>
            <a:r>
              <a:rPr lang="en-IN" sz="2800" dirty="0" smtClean="0">
                <a:latin typeface="Arial Rounded MT Bold" pitchFamily="34" charset="0"/>
              </a:rPr>
              <a:t>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- The leydig cells  - Franz Leydig. 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</a:t>
            </a:r>
            <a:r>
              <a:rPr lang="en-US" sz="2800" dirty="0" err="1" smtClean="0">
                <a:latin typeface="Arial Rounded MT Bold" pitchFamily="34" charset="0"/>
              </a:rPr>
              <a:t>Sertoli</a:t>
            </a:r>
            <a:r>
              <a:rPr lang="en-US" sz="2800" dirty="0" smtClean="0">
                <a:latin typeface="Arial Rounded MT Bold" pitchFamily="34" charset="0"/>
              </a:rPr>
              <a:t> cells secretes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</a:t>
            </a:r>
            <a:r>
              <a:rPr lang="en-US" sz="2800" dirty="0" err="1" smtClean="0">
                <a:latin typeface="Arial Rounded MT Bold" pitchFamily="34" charset="0"/>
              </a:rPr>
              <a:t>mullerian</a:t>
            </a:r>
            <a:r>
              <a:rPr lang="en-US" sz="2800" dirty="0" smtClean="0">
                <a:latin typeface="Arial Rounded MT Bold" pitchFamily="34" charset="0"/>
              </a:rPr>
              <a:t> inhibiting factor/hormone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(MIH)       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(</a:t>
            </a:r>
            <a:r>
              <a:rPr lang="en-US" sz="2800" dirty="0" err="1" smtClean="0">
                <a:latin typeface="Arial Rounded MT Bold" pitchFamily="34" charset="0"/>
              </a:rPr>
              <a:t>inhibite</a:t>
            </a:r>
            <a:r>
              <a:rPr lang="en-US" sz="2800" dirty="0" smtClean="0">
                <a:latin typeface="Arial Rounded MT Bold" pitchFamily="34" charset="0"/>
              </a:rPr>
              <a:t> </a:t>
            </a:r>
            <a:r>
              <a:rPr lang="en-US" sz="2800" dirty="0" err="1" smtClean="0">
                <a:latin typeface="Arial Rounded MT Bold" pitchFamily="34" charset="0"/>
              </a:rPr>
              <a:t>paramesonephric</a:t>
            </a:r>
            <a:r>
              <a:rPr lang="en-US" sz="2800" dirty="0" smtClean="0">
                <a:latin typeface="Arial Rounded MT Bold" pitchFamily="34" charset="0"/>
              </a:rPr>
              <a:t> or </a:t>
            </a:r>
            <a:r>
              <a:rPr lang="en-US" sz="2800" dirty="0" err="1" smtClean="0">
                <a:latin typeface="Arial Rounded MT Bold" pitchFamily="34" charset="0"/>
              </a:rPr>
              <a:t>mullerian</a:t>
            </a:r>
            <a:r>
              <a:rPr lang="en-US" sz="2800" dirty="0" smtClean="0">
                <a:latin typeface="Arial Rounded MT Bold" pitchFamily="34" charset="0"/>
              </a:rPr>
              <a:t> duct) 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The number of </a:t>
            </a:r>
            <a:r>
              <a:rPr lang="en-US" sz="2800" dirty="0" err="1" smtClean="0">
                <a:latin typeface="Arial Rounded MT Bold" pitchFamily="34" charset="0"/>
              </a:rPr>
              <a:t>sertoli</a:t>
            </a:r>
            <a:r>
              <a:rPr lang="en-US" sz="2800" dirty="0" smtClean="0">
                <a:latin typeface="Arial Rounded MT Bold" pitchFamily="34" charset="0"/>
              </a:rPr>
              <a:t> cells doesn’t increase 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after puberty i.e. it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limits the </a:t>
            </a:r>
            <a:r>
              <a:rPr lang="en-US" sz="2800" dirty="0" err="1" smtClean="0">
                <a:solidFill>
                  <a:srgbClr val="00B050"/>
                </a:solidFill>
                <a:latin typeface="Arial Rounded MT Bold" pitchFamily="34" charset="0"/>
              </a:rPr>
              <a:t>spermiogenesis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 </a:t>
            </a:r>
            <a:r>
              <a:rPr lang="en-US" sz="2800" dirty="0" smtClean="0">
                <a:latin typeface="Arial Rounded MT Bold" pitchFamily="34" charset="0"/>
              </a:rPr>
              <a:t>or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</a:t>
            </a:r>
            <a:r>
              <a:rPr lang="en-US" sz="2800" dirty="0" err="1" smtClean="0">
                <a:latin typeface="Arial Rounded MT Bold" pitchFamily="34" charset="0"/>
              </a:rPr>
              <a:t>spermiogenic</a:t>
            </a:r>
            <a:r>
              <a:rPr lang="en-US" sz="2800" dirty="0" smtClean="0">
                <a:latin typeface="Arial Rounded MT Bold" pitchFamily="34" charset="0"/>
              </a:rPr>
              <a:t> yield. </a:t>
            </a:r>
          </a:p>
          <a:p>
            <a:pPr lvl="0">
              <a:buFontTx/>
              <a:buChar char="-"/>
            </a:pPr>
            <a:endParaRPr lang="en-US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</a:t>
            </a:r>
            <a:r>
              <a:rPr lang="en-US" sz="2800" dirty="0" err="1" smtClean="0">
                <a:latin typeface="Arial Rounded MT Bold" pitchFamily="34" charset="0"/>
              </a:rPr>
              <a:t>Sertoli</a:t>
            </a:r>
            <a:r>
              <a:rPr lang="en-US" sz="2800" dirty="0" smtClean="0">
                <a:latin typeface="Arial Rounded MT Bold" pitchFamily="34" charset="0"/>
              </a:rPr>
              <a:t> cells form blood testes barrier just 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before the puberty to separate differentiating   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germ cells from blood circulation. </a:t>
            </a:r>
            <a:endParaRPr lang="en-IN" sz="2800" dirty="0" smtClean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533400"/>
            <a:ext cx="8534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Interstitial space (out of Sem. tub.)    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Leydig cells (interstitial cells)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Blood vessels &amp; </a:t>
            </a:r>
            <a:r>
              <a:rPr lang="en-US" sz="2800" dirty="0" err="1" smtClean="0">
                <a:latin typeface="Arial Rounded MT Bold" pitchFamily="34" charset="0"/>
              </a:rPr>
              <a:t>Lymphatics</a:t>
            </a:r>
            <a:r>
              <a:rPr lang="en-US" sz="2800" dirty="0" smtClean="0">
                <a:latin typeface="Arial Rounded MT Bold" pitchFamily="34" charset="0"/>
              </a:rPr>
              <a:t> 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In ram leydig cells are found in clusters around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blood vessels.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Length of seminiferous tubules :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Boar  –  6 Km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Bull    –  5 Km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Ram   –  4 Km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Dog    –  150 m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Tom    –  25 m</a:t>
            </a:r>
            <a:endParaRPr lang="en-IN" sz="28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533400"/>
            <a:ext cx="8610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latin typeface="Arial Rounded MT Bold" pitchFamily="34" charset="0"/>
              </a:rPr>
              <a:t> - </a:t>
            </a:r>
            <a:r>
              <a:rPr lang="en-US" sz="2800" b="1" dirty="0" smtClean="0">
                <a:solidFill>
                  <a:srgbClr val="FF0000"/>
                </a:solidFill>
                <a:latin typeface="Arial Rounded MT Bold" pitchFamily="34" charset="0"/>
              </a:rPr>
              <a:t>RETE TESTES </a:t>
            </a:r>
            <a:r>
              <a:rPr lang="en-US" sz="2800" dirty="0" smtClean="0">
                <a:latin typeface="Arial Rounded MT Bold" pitchFamily="34" charset="0"/>
              </a:rPr>
              <a:t>– (in </a:t>
            </a:r>
            <a:r>
              <a:rPr lang="en-US" sz="2800" dirty="0" err="1" smtClean="0">
                <a:latin typeface="Arial Rounded MT Bold" pitchFamily="34" charset="0"/>
              </a:rPr>
              <a:t>mediastinum</a:t>
            </a:r>
            <a:r>
              <a:rPr lang="en-US" sz="2800" dirty="0" smtClean="0">
                <a:latin typeface="Arial Rounded MT Bold" pitchFamily="34" charset="0"/>
              </a:rPr>
              <a:t>)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Seminiferous tubules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Collecting tubules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    </a:t>
            </a:r>
            <a:r>
              <a:rPr lang="en-US" sz="2800" dirty="0" err="1" smtClean="0">
                <a:latin typeface="Arial Rounded MT Bold" pitchFamily="34" charset="0"/>
              </a:rPr>
              <a:t>Rete</a:t>
            </a:r>
            <a:r>
              <a:rPr lang="en-US" sz="2800" dirty="0" smtClean="0">
                <a:latin typeface="Arial Rounded MT Bold" pitchFamily="34" charset="0"/>
              </a:rPr>
              <a:t> testes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			  Vas </a:t>
            </a:r>
            <a:r>
              <a:rPr lang="en-US" sz="2800" dirty="0" err="1" smtClean="0">
                <a:latin typeface="Arial Rounded MT Bold" pitchFamily="34" charset="0"/>
              </a:rPr>
              <a:t>efferens</a:t>
            </a:r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Lined by non </a:t>
            </a:r>
            <a:r>
              <a:rPr lang="en-US" sz="2800" dirty="0" err="1" smtClean="0">
                <a:latin typeface="Arial Rounded MT Bold" pitchFamily="34" charset="0"/>
              </a:rPr>
              <a:t>secretory</a:t>
            </a:r>
            <a:r>
              <a:rPr lang="en-US" sz="2800" dirty="0" smtClean="0">
                <a:latin typeface="Arial Rounded MT Bold" pitchFamily="34" charset="0"/>
              </a:rPr>
              <a:t> </a:t>
            </a:r>
            <a:r>
              <a:rPr lang="en-US" sz="2800" dirty="0" err="1" smtClean="0">
                <a:latin typeface="Arial Rounded MT Bold" pitchFamily="34" charset="0"/>
              </a:rPr>
              <a:t>cuboidal</a:t>
            </a:r>
            <a:r>
              <a:rPr lang="en-US" sz="2800" dirty="0" smtClean="0">
                <a:latin typeface="Arial Rounded MT Bold" pitchFamily="34" charset="0"/>
              </a:rPr>
              <a:t> epithelial cells </a:t>
            </a:r>
          </a:p>
          <a:p>
            <a:pPr lvl="0">
              <a:buFontTx/>
              <a:buChar char="-"/>
            </a:pPr>
            <a:endParaRPr lang="en-US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endParaRPr lang="en-IN" sz="28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533400"/>
            <a:ext cx="86106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latin typeface="Arial Rounded MT Bold" pitchFamily="34" charset="0"/>
              </a:rPr>
              <a:t> - </a:t>
            </a:r>
            <a:r>
              <a:rPr lang="en-US" sz="2800" b="1" dirty="0" smtClean="0">
                <a:solidFill>
                  <a:srgbClr val="FF0000"/>
                </a:solidFill>
                <a:latin typeface="Arial Rounded MT Bold" pitchFamily="34" charset="0"/>
              </a:rPr>
              <a:t>TESTES</a:t>
            </a:r>
            <a:r>
              <a:rPr lang="en-US" sz="2800" dirty="0" smtClean="0">
                <a:latin typeface="Arial Rounded MT Bold" pitchFamily="34" charset="0"/>
              </a:rPr>
              <a:t>   (paired male gonads)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- In scrotum at inguinal region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- With help of tunics and spermatic cord 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C</a:t>
            </a:r>
            <a:r>
              <a:rPr lang="en-IN" sz="2800" dirty="0" err="1" smtClean="0">
                <a:latin typeface="Arial Rounded MT Bold" pitchFamily="34" charset="0"/>
              </a:rPr>
              <a:t>overed</a:t>
            </a:r>
            <a:r>
              <a:rPr lang="en-IN" sz="2800" dirty="0" smtClean="0">
                <a:latin typeface="Arial Rounded MT Bold" pitchFamily="34" charset="0"/>
              </a:rPr>
              <a:t> with extra-abdominal tunic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- Tunica </a:t>
            </a:r>
            <a:r>
              <a:rPr lang="en-IN" sz="2800" dirty="0" err="1" smtClean="0">
                <a:latin typeface="Arial Rounded MT Bold" pitchFamily="34" charset="0"/>
              </a:rPr>
              <a:t>vaginalis</a:t>
            </a:r>
            <a:r>
              <a:rPr lang="en-IN" sz="2800" dirty="0" smtClean="0">
                <a:latin typeface="Arial Rounded MT Bold" pitchFamily="34" charset="0"/>
              </a:rPr>
              <a:t>…</a:t>
            </a:r>
            <a:r>
              <a:rPr lang="en-IN" sz="2800" dirty="0" err="1" smtClean="0">
                <a:latin typeface="Arial Rounded MT Bold" pitchFamily="34" charset="0"/>
              </a:rPr>
              <a:t>albugenia</a:t>
            </a:r>
            <a:r>
              <a:rPr lang="en-IN" sz="2800" dirty="0" smtClean="0">
                <a:latin typeface="Arial Rounded MT Bold" pitchFamily="34" charset="0"/>
              </a:rPr>
              <a:t>….</a:t>
            </a:r>
            <a:r>
              <a:rPr lang="en-IN" sz="2800" dirty="0" err="1" smtClean="0">
                <a:latin typeface="Arial Rounded MT Bold" pitchFamily="34" charset="0"/>
              </a:rPr>
              <a:t>vasculosa</a:t>
            </a:r>
            <a:r>
              <a:rPr lang="en-IN" sz="2800" dirty="0" smtClean="0">
                <a:latin typeface="Arial Rounded MT Bold" pitchFamily="34" charset="0"/>
              </a:rPr>
              <a:t> 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 Fluid in vaginal process 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- Movement of testis within scrotum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-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Plane of testes </a:t>
            </a:r>
            <a:r>
              <a:rPr lang="en-US" sz="2800" dirty="0" smtClean="0">
                <a:latin typeface="Arial Rounded MT Bold" pitchFamily="34" charset="0"/>
              </a:rPr>
              <a:t>:  Horizontal –  Stallion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                    Vertical     –  Cattle, ram, buck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                    Oblique     –  Boar, Dog, Tom</a:t>
            </a:r>
          </a:p>
          <a:p>
            <a:pPr lvl="0">
              <a:buFontTx/>
              <a:buChar char="-"/>
            </a:pPr>
            <a:endParaRPr lang="en-IN" sz="28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533400"/>
            <a:ext cx="86868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 Rounded MT Bold" pitchFamily="34" charset="0"/>
              </a:rPr>
              <a:t> 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Testicular diameter – Bull – 5-9 cm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                         Stallion – 4-8 cm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                         Ram and Buck – 4-7 cm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                         Boar – 5-9 cm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                         Dog – 1-3 cm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                         Tom – 0.7 – 1.5 cm</a:t>
            </a:r>
          </a:p>
          <a:p>
            <a:endParaRPr lang="en-US" sz="2800" dirty="0" smtClean="0">
              <a:latin typeface="Arial Rounded MT Bold" pitchFamily="34" charset="0"/>
            </a:endParaRPr>
          </a:p>
          <a:p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Shape of testes </a:t>
            </a:r>
            <a:r>
              <a:rPr lang="en-US" sz="2800" dirty="0" smtClean="0">
                <a:latin typeface="Arial Rounded MT Bold" pitchFamily="34" charset="0"/>
              </a:rPr>
              <a:t>–       Oval –stallion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                        Elliptical – boar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                        Elongates oval – bull, ram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                        Round to oval – Dog, Tom</a:t>
            </a:r>
            <a:endParaRPr lang="en-IN" sz="2800" dirty="0" smtClean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6868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Size of testes varies throughout the year in  </a:t>
            </a:r>
          </a:p>
          <a:p>
            <a:r>
              <a:rPr lang="en-US" sz="2800" dirty="0" smtClean="0">
                <a:latin typeface="Arial Rounded MT Bold" pitchFamily="34" charset="0"/>
              </a:rPr>
              <a:t>   seasonal breeder e.g. ram, stallion, camel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- Weight of testis –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               Bull                     – 200-500 gm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               Ram and buck – 200-400 gm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               Stallion              – 150-300 gm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               Boar                   – 500-800 gm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               Dog                     – 8-15 gm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 In buffalo bull testes and scrotum are smaller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and the penile sheath is less pendulous than 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cattle bull.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534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Testes –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Endocrine</a:t>
            </a:r>
            <a:r>
              <a:rPr lang="en-US" sz="2800" dirty="0" smtClean="0">
                <a:latin typeface="Arial Rounded MT Bold" pitchFamily="34" charset="0"/>
              </a:rPr>
              <a:t> – Production of testosterone  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          (By leydig cells ….. LH/ICSH) 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Exocrine</a:t>
            </a:r>
            <a:r>
              <a:rPr lang="en-US" sz="2800" dirty="0" smtClean="0">
                <a:latin typeface="Arial Rounded MT Bold" pitchFamily="34" charset="0"/>
              </a:rPr>
              <a:t>   – Spermatogenesis </a:t>
            </a:r>
          </a:p>
          <a:p>
            <a:r>
              <a:rPr lang="en-US" sz="2800" dirty="0" smtClean="0">
                <a:latin typeface="Arial Rounded MT Bold" pitchFamily="34" charset="0"/>
              </a:rPr>
              <a:t>                              (FSH &amp; testosterone)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 Body weight ….. positively correlated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with testicular weight, testicular volume,    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total </a:t>
            </a:r>
            <a:r>
              <a:rPr lang="en-IN" sz="2800" dirty="0" err="1" smtClean="0">
                <a:latin typeface="Arial Rounded MT Bold" pitchFamily="34" charset="0"/>
              </a:rPr>
              <a:t>epididymal</a:t>
            </a:r>
            <a:r>
              <a:rPr lang="en-IN" sz="2800" dirty="0" smtClean="0">
                <a:latin typeface="Arial Rounded MT Bold" pitchFamily="34" charset="0"/>
              </a:rPr>
              <a:t> mass, total scrotal width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Castration (Removal of testicles)– </a:t>
            </a:r>
          </a:p>
          <a:p>
            <a:r>
              <a:rPr lang="en-US" sz="2800" dirty="0" smtClean="0">
                <a:latin typeface="Arial Rounded MT Bold" pitchFamily="34" charset="0"/>
              </a:rPr>
              <a:t>      Reduces aggressive behavior of male animal    </a:t>
            </a:r>
          </a:p>
          <a:p>
            <a:r>
              <a:rPr lang="en-US" sz="2800" dirty="0" smtClean="0">
                <a:latin typeface="Arial Rounded MT Bold" pitchFamily="34" charset="0"/>
              </a:rPr>
              <a:t>      </a:t>
            </a:r>
            <a:r>
              <a:rPr lang="en-US" sz="2800" dirty="0" err="1" smtClean="0">
                <a:latin typeface="Arial Rounded MT Bold" pitchFamily="34" charset="0"/>
              </a:rPr>
              <a:t>Rreduces</a:t>
            </a:r>
            <a:r>
              <a:rPr lang="en-US" sz="2800" dirty="0" smtClean="0">
                <a:latin typeface="Arial Rounded MT Bold" pitchFamily="34" charset="0"/>
              </a:rPr>
              <a:t> the boar taint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5344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Tx/>
              <a:buChar char="-"/>
            </a:pPr>
            <a:r>
              <a:rPr lang="en-US" sz="2800" b="1" dirty="0" smtClean="0">
                <a:latin typeface="Arial Rounded MT Bold" pitchFamily="34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 Rounded MT Bold" pitchFamily="34" charset="0"/>
              </a:rPr>
              <a:t>Cremester</a:t>
            </a:r>
            <a:r>
              <a:rPr lang="en-US" sz="2800" b="1" dirty="0" smtClean="0">
                <a:solidFill>
                  <a:srgbClr val="00B050"/>
                </a:solidFill>
                <a:latin typeface="Arial Rounded MT Bold" pitchFamily="34" charset="0"/>
              </a:rPr>
              <a:t> muscle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-Internal abdominal oblique muscle to tunica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</a:t>
            </a:r>
            <a:r>
              <a:rPr lang="en-US" sz="2800" dirty="0" err="1" smtClean="0">
                <a:latin typeface="Arial Rounded MT Bold" pitchFamily="34" charset="0"/>
              </a:rPr>
              <a:t>vaginalis</a:t>
            </a:r>
            <a:r>
              <a:rPr lang="en-US" sz="2800" dirty="0" smtClean="0">
                <a:latin typeface="Arial Rounded MT Bold" pitchFamily="34" charset="0"/>
              </a:rPr>
              <a:t> </a:t>
            </a:r>
            <a:r>
              <a:rPr lang="en-US" sz="2800" dirty="0" err="1" smtClean="0">
                <a:latin typeface="Arial Rounded MT Bold" pitchFamily="34" charset="0"/>
              </a:rPr>
              <a:t>propria</a:t>
            </a:r>
            <a:r>
              <a:rPr lang="en-US" sz="2800" dirty="0" smtClean="0">
                <a:latin typeface="Arial Rounded MT Bold" pitchFamily="34" charset="0"/>
              </a:rPr>
              <a:t>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Loosening &amp; Raising of testes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- In response to environmental temperature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                any abnormal stimulus is the    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- To maintain the testicular temperature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- R</a:t>
            </a:r>
            <a:r>
              <a:rPr lang="en-IN" sz="2800" dirty="0" err="1" smtClean="0">
                <a:latin typeface="Arial Rounded MT Bold" pitchFamily="34" charset="0"/>
              </a:rPr>
              <a:t>etracting</a:t>
            </a:r>
            <a:r>
              <a:rPr lang="en-IN" sz="2800" dirty="0" smtClean="0">
                <a:latin typeface="Arial Rounded MT Bold" pitchFamily="34" charset="0"/>
              </a:rPr>
              <a:t> the testes within abdomen   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(Elephant, deer, and rabbit etc during their  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non breeding season)</a:t>
            </a:r>
            <a:endParaRPr lang="en-IN" sz="28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04800"/>
            <a:ext cx="86106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 smtClean="0">
                <a:latin typeface="Arial Rounded MT Bold" pitchFamily="34" charset="0"/>
              </a:rPr>
              <a:t> - </a:t>
            </a:r>
            <a:r>
              <a:rPr lang="en-US" sz="2800" dirty="0" smtClean="0">
                <a:latin typeface="Arial Rounded MT Bold" pitchFamily="34" charset="0"/>
              </a:rPr>
              <a:t>Testes (in scrotum with help of spermatic cord) 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Spermatic cord </a:t>
            </a:r>
            <a:r>
              <a:rPr lang="en-US" sz="2800" dirty="0" smtClean="0">
                <a:latin typeface="Arial Rounded MT Bold" pitchFamily="34" charset="0"/>
              </a:rPr>
              <a:t>comprises of – 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. Internal spermatic artery 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. Spermatic veins (</a:t>
            </a:r>
            <a:r>
              <a:rPr lang="en-US" sz="2800" dirty="0" err="1" smtClean="0">
                <a:latin typeface="Arial Rounded MT Bold" pitchFamily="34" charset="0"/>
              </a:rPr>
              <a:t>pampiniform</a:t>
            </a:r>
            <a:r>
              <a:rPr lang="en-US" sz="2800" dirty="0" smtClean="0">
                <a:latin typeface="Arial Rounded MT Bold" pitchFamily="34" charset="0"/>
              </a:rPr>
              <a:t> plexus)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. Lymphatic vessels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. Autonomic nerves from renal and  </a:t>
            </a:r>
          </a:p>
          <a:p>
            <a:r>
              <a:rPr lang="en-US" sz="2800" dirty="0" smtClean="0">
                <a:latin typeface="Arial Rounded MT Bold" pitchFamily="34" charset="0"/>
              </a:rPr>
              <a:t>                                             mesenteric plexus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. Internal </a:t>
            </a:r>
            <a:r>
              <a:rPr lang="en-US" sz="2800" dirty="0" err="1" smtClean="0">
                <a:latin typeface="Arial Rounded MT Bold" pitchFamily="34" charset="0"/>
              </a:rPr>
              <a:t>cremester</a:t>
            </a:r>
            <a:r>
              <a:rPr lang="en-US" sz="2800" dirty="0" smtClean="0">
                <a:latin typeface="Arial Rounded MT Bold" pitchFamily="34" charset="0"/>
              </a:rPr>
              <a:t> muscle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. Tunica </a:t>
            </a:r>
            <a:r>
              <a:rPr lang="en-US" sz="2800" dirty="0" err="1" smtClean="0">
                <a:latin typeface="Arial Rounded MT Bold" pitchFamily="34" charset="0"/>
              </a:rPr>
              <a:t>vaginalis</a:t>
            </a:r>
            <a:r>
              <a:rPr lang="en-US" sz="2800" dirty="0" smtClean="0">
                <a:latin typeface="Arial Rounded MT Bold" pitchFamily="34" charset="0"/>
              </a:rPr>
              <a:t> </a:t>
            </a:r>
            <a:r>
              <a:rPr lang="en-US" sz="2800" dirty="0" err="1" smtClean="0">
                <a:latin typeface="Arial Rounded MT Bold" pitchFamily="34" charset="0"/>
              </a:rPr>
              <a:t>propria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. Vas deferens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- </a:t>
            </a:r>
            <a:r>
              <a:rPr lang="en-US" sz="2800" dirty="0" err="1" smtClean="0">
                <a:latin typeface="Arial Rounded MT Bold" pitchFamily="34" charset="0"/>
              </a:rPr>
              <a:t>Mesorchium</a:t>
            </a:r>
            <a:r>
              <a:rPr lang="en-US" sz="2800" dirty="0" smtClean="0">
                <a:latin typeface="Arial Rounded MT Bold" pitchFamily="34" charset="0"/>
              </a:rPr>
              <a:t> &amp; </a:t>
            </a:r>
            <a:r>
              <a:rPr lang="en-IN" sz="2800" dirty="0" err="1" smtClean="0">
                <a:latin typeface="Arial Rounded MT Bold" pitchFamily="34" charset="0"/>
              </a:rPr>
              <a:t>mesepididymis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endParaRPr lang="en-IN" sz="28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81000" y="352246"/>
            <a:ext cx="84582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- The male reproduction system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testes, scrotum, reproductive ducts,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accessory sex glands, prepuce and penis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 Production of 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Spermatozoas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                                Male sex hormone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Primary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sex organs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– Testicles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Secondary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sex organs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ductus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system)-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 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Epididymis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as deference, urethra, penis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dirty="0" smtClean="0"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-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Accessory sex glands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dirty="0" smtClean="0"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Seminal vesicles, prostate and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dirty="0" smtClean="0"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 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bulbo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-urethral glands/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cowpers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gland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09800"/>
            <a:ext cx="86106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8800" b="1" dirty="0" smtClean="0">
                <a:latin typeface="Arial Rounded MT Bold" pitchFamily="34" charset="0"/>
              </a:rPr>
              <a:t> THANK  YOU</a:t>
            </a:r>
            <a:endParaRPr lang="en-IN" sz="8800" dirty="0" smtClean="0">
              <a:latin typeface="Arial Rounded MT Bold" pitchFamily="34" charset="0"/>
            </a:endParaRPr>
          </a:p>
          <a:p>
            <a:pPr lvl="0"/>
            <a:endParaRPr lang="en-IN" sz="88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352246"/>
            <a:ext cx="8686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Tx/>
              <a:buChar char="-"/>
            </a:pPr>
            <a:r>
              <a:rPr lang="en-US" sz="2800" b="1" dirty="0" smtClean="0">
                <a:latin typeface="Arial Rounded MT Bold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 Rounded MT Bold" pitchFamily="34" charset="0"/>
              </a:rPr>
              <a:t>SCROTUM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–</a:t>
            </a:r>
            <a:r>
              <a:rPr lang="en-US" sz="2800" dirty="0" smtClean="0">
                <a:latin typeface="Arial Rounded MT Bold" pitchFamily="34" charset="0"/>
              </a:rPr>
              <a:t>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. C</a:t>
            </a:r>
            <a:r>
              <a:rPr lang="en-IN" sz="2800" dirty="0" err="1" smtClean="0">
                <a:latin typeface="Arial Rounded MT Bold" pitchFamily="34" charset="0"/>
              </a:rPr>
              <a:t>utaneous</a:t>
            </a:r>
            <a:r>
              <a:rPr lang="en-IN" sz="2800" dirty="0" smtClean="0">
                <a:latin typeface="Arial Rounded MT Bold" pitchFamily="34" charset="0"/>
              </a:rPr>
              <a:t> pouch 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. Encloses the testis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. </a:t>
            </a:r>
            <a:r>
              <a:rPr lang="en-US" sz="2800" dirty="0" smtClean="0">
                <a:latin typeface="Arial Rounded MT Bold" pitchFamily="34" charset="0"/>
              </a:rPr>
              <a:t>Testes fix by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scrotal ligament </a:t>
            </a:r>
          </a:p>
          <a:p>
            <a:pPr lvl="0"/>
            <a:endParaRPr lang="en-US" sz="2800" dirty="0" smtClean="0">
              <a:solidFill>
                <a:srgbClr val="00B050"/>
              </a:solidFill>
              <a:latin typeface="Arial Rounded MT Bold" pitchFamily="34" charset="0"/>
            </a:endParaRP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. Scrotal hairs (except buck, ram, stallion  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                            and tom)</a:t>
            </a:r>
          </a:p>
          <a:p>
            <a:r>
              <a:rPr lang="en-US" sz="2800" dirty="0" smtClean="0">
                <a:latin typeface="Arial Rounded MT Bold" pitchFamily="34" charset="0"/>
              </a:rPr>
              <a:t>     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352246"/>
            <a:ext cx="86868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Scrotal position </a:t>
            </a:r>
          </a:p>
          <a:p>
            <a:r>
              <a:rPr lang="en-US" sz="2800" dirty="0" smtClean="0">
                <a:latin typeface="Arial Rounded MT Bold" pitchFamily="34" charset="0"/>
              </a:rPr>
              <a:t>                 Caudal to thighs      – Boar and Tom</a:t>
            </a:r>
            <a:endParaRPr lang="en-IN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                 Between the thighs – All others</a:t>
            </a:r>
          </a:p>
          <a:p>
            <a:endParaRPr lang="en-US" sz="2800" dirty="0" smtClean="0">
              <a:latin typeface="Arial Rounded MT Bold" pitchFamily="34" charset="0"/>
            </a:endParaRPr>
          </a:p>
          <a:p>
            <a:endParaRPr lang="en-US" sz="2800" dirty="0" smtClean="0">
              <a:latin typeface="Arial Rounded MT Bold" pitchFamily="34" charset="0"/>
            </a:endParaRPr>
          </a:p>
          <a:p>
            <a:endParaRPr lang="en-US" sz="2800" dirty="0" smtClean="0">
              <a:latin typeface="Arial Rounded MT Bold" pitchFamily="34" charset="0"/>
            </a:endParaRPr>
          </a:p>
          <a:p>
            <a:endParaRPr lang="en-US" sz="2800" dirty="0" smtClean="0">
              <a:latin typeface="Arial Rounded MT Bold" pitchFamily="34" charset="0"/>
            </a:endParaRPr>
          </a:p>
          <a:p>
            <a:endParaRPr lang="en-US" sz="2800" dirty="0" smtClean="0">
              <a:latin typeface="Arial Rounded MT Bold" pitchFamily="34" charset="0"/>
            </a:endParaRPr>
          </a:p>
          <a:p>
            <a:endParaRPr lang="en-US" sz="2800" dirty="0" smtClean="0">
              <a:latin typeface="Arial Rounded MT Bold" pitchFamily="34" charset="0"/>
            </a:endParaRPr>
          </a:p>
          <a:p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. 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T</a:t>
            </a:r>
            <a:r>
              <a:rPr lang="en-US" sz="2800" dirty="0" err="1" smtClean="0">
                <a:solidFill>
                  <a:srgbClr val="00B050"/>
                </a:solidFill>
                <a:latin typeface="Arial Rounded MT Bold" pitchFamily="34" charset="0"/>
              </a:rPr>
              <a:t>hermoregulation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 </a:t>
            </a:r>
            <a:r>
              <a:rPr lang="en-US" sz="2800" dirty="0" smtClean="0">
                <a:latin typeface="Arial Rounded MT Bold" pitchFamily="34" charset="0"/>
              </a:rPr>
              <a:t>of testes 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.  </a:t>
            </a:r>
            <a:r>
              <a:rPr lang="en-IN" sz="2800" dirty="0" smtClean="0">
                <a:latin typeface="Arial Rounded MT Bold" pitchFamily="34" charset="0"/>
              </a:rPr>
              <a:t>Sebaceous and sweat glands (Stallion, dog)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  <p:pic>
        <p:nvPicPr>
          <p:cNvPr id="1026" name="Picture 2" descr="G:\Andro and AI\testes of bo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286000"/>
            <a:ext cx="2514600" cy="1892097"/>
          </a:xfrm>
          <a:prstGeom prst="rect">
            <a:avLst/>
          </a:prstGeom>
          <a:noFill/>
        </p:spPr>
      </p:pic>
      <p:pic>
        <p:nvPicPr>
          <p:cNvPr id="1027" name="Picture 3" descr="G:\Andro and AI\testes of cat to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209800"/>
            <a:ext cx="2645004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04800" y="228600"/>
            <a:ext cx="86868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SCROTUM  LAYERS </a:t>
            </a:r>
            <a:r>
              <a:rPr lang="en-US" sz="2800" dirty="0" smtClean="0">
                <a:latin typeface="Arial Rounded MT Bold" pitchFamily="34" charset="0"/>
              </a:rPr>
              <a:t>– (outward to inward)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1. Epidermis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2. Dermis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3. Tunica </a:t>
            </a:r>
            <a:r>
              <a:rPr lang="en-US" sz="2800" dirty="0" err="1" smtClean="0">
                <a:solidFill>
                  <a:srgbClr val="C00000"/>
                </a:solidFill>
                <a:latin typeface="Arial Rounded MT Bold" pitchFamily="34" charset="0"/>
              </a:rPr>
              <a:t>dartos</a:t>
            </a:r>
            <a:endParaRPr lang="en-US" sz="2800" dirty="0" smtClean="0">
              <a:solidFill>
                <a:srgbClr val="C00000"/>
              </a:solidFill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(</a:t>
            </a:r>
            <a:r>
              <a:rPr lang="en-US" sz="2800" dirty="0" err="1" smtClean="0">
                <a:latin typeface="Arial Rounded MT Bold" pitchFamily="34" charset="0"/>
              </a:rPr>
              <a:t>fibroelastic</a:t>
            </a:r>
            <a:r>
              <a:rPr lang="en-US" sz="2800" dirty="0" smtClean="0">
                <a:latin typeface="Arial Rounded MT Bold" pitchFamily="34" charset="0"/>
              </a:rPr>
              <a:t> CT &amp; smooth muscles)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4. Tunica </a:t>
            </a:r>
            <a:r>
              <a:rPr lang="en-US" sz="2800" dirty="0" err="1" smtClean="0">
                <a:solidFill>
                  <a:srgbClr val="C00000"/>
                </a:solidFill>
                <a:latin typeface="Arial Rounded MT Bold" pitchFamily="34" charset="0"/>
              </a:rPr>
              <a:t>vaginalis</a:t>
            </a:r>
            <a:r>
              <a:rPr lang="en-US" sz="2800" dirty="0" smtClean="0">
                <a:solidFill>
                  <a:srgbClr val="C0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 Rounded MT Bold" pitchFamily="34" charset="0"/>
              </a:rPr>
              <a:t>communis</a:t>
            </a:r>
            <a:r>
              <a:rPr lang="en-US" sz="2800" dirty="0" smtClean="0">
                <a:latin typeface="Arial Rounded MT Bold" pitchFamily="34" charset="0"/>
              </a:rPr>
              <a:t>/ </a:t>
            </a:r>
            <a:r>
              <a:rPr lang="en-US" sz="2800" dirty="0" err="1" smtClean="0">
                <a:latin typeface="Arial Rounded MT Bold" pitchFamily="34" charset="0"/>
              </a:rPr>
              <a:t>reflexa</a:t>
            </a:r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(Extension of parietal peritoneum)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5. Vaginal process/cavity (space in between)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6. Tunica </a:t>
            </a:r>
            <a:r>
              <a:rPr lang="en-US" sz="2800" dirty="0" err="1" smtClean="0">
                <a:solidFill>
                  <a:srgbClr val="C00000"/>
                </a:solidFill>
                <a:latin typeface="Arial Rounded MT Bold" pitchFamily="34" charset="0"/>
              </a:rPr>
              <a:t>vaginalis</a:t>
            </a:r>
            <a:r>
              <a:rPr lang="en-US" sz="2800" dirty="0" smtClean="0">
                <a:solidFill>
                  <a:srgbClr val="C0000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 Rounded MT Bold" pitchFamily="34" charset="0"/>
              </a:rPr>
              <a:t>propria</a:t>
            </a:r>
            <a:r>
              <a:rPr lang="en-US" sz="2800" dirty="0" smtClean="0">
                <a:solidFill>
                  <a:srgbClr val="C00000"/>
                </a:solidFill>
                <a:latin typeface="Arial Rounded MT Bold" pitchFamily="34" charset="0"/>
              </a:rPr>
              <a:t>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(Extension of visceral peritoneum)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7. Tunica </a:t>
            </a:r>
            <a:r>
              <a:rPr lang="en-US" sz="2800" dirty="0" err="1" smtClean="0">
                <a:solidFill>
                  <a:srgbClr val="C00000"/>
                </a:solidFill>
                <a:latin typeface="Arial Rounded MT Bold" pitchFamily="34" charset="0"/>
              </a:rPr>
              <a:t>albuginea</a:t>
            </a:r>
            <a:r>
              <a:rPr lang="en-US" sz="2800" dirty="0" smtClean="0">
                <a:latin typeface="Arial Rounded MT Bold" pitchFamily="34" charset="0"/>
              </a:rPr>
              <a:t>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(fibrous layer with some smooth muscles)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8. Tunica </a:t>
            </a:r>
            <a:r>
              <a:rPr lang="en-US" sz="2800" dirty="0" err="1" smtClean="0">
                <a:latin typeface="Arial Rounded MT Bold" pitchFamily="34" charset="0"/>
              </a:rPr>
              <a:t>vasculosa</a:t>
            </a:r>
            <a:r>
              <a:rPr lang="en-US" sz="2800" dirty="0" smtClean="0">
                <a:latin typeface="Arial Rounded MT Bold" pitchFamily="34" charset="0"/>
              </a:rPr>
              <a:t>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(layer with blood vessels)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Andro and AI\scrotal lay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0"/>
            <a:ext cx="4495800" cy="632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533400"/>
            <a:ext cx="8458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Tunica </a:t>
            </a:r>
            <a:r>
              <a:rPr lang="en-US" sz="2800" dirty="0" err="1" smtClean="0">
                <a:latin typeface="Arial Rounded MT Bold" pitchFamily="34" charset="0"/>
              </a:rPr>
              <a:t>dartos</a:t>
            </a:r>
            <a:r>
              <a:rPr lang="en-US" sz="2800" dirty="0" smtClean="0">
                <a:latin typeface="Arial Rounded MT Bold" pitchFamily="34" charset="0"/>
              </a:rPr>
              <a:t> </a:t>
            </a:r>
          </a:p>
          <a:p>
            <a:r>
              <a:rPr lang="en-US" sz="2800" dirty="0" smtClean="0">
                <a:latin typeface="Arial Rounded MT Bold" pitchFamily="34" charset="0"/>
              </a:rPr>
              <a:t>        - Form </a:t>
            </a:r>
            <a:r>
              <a:rPr lang="en-US" sz="2800" dirty="0" err="1" smtClean="0">
                <a:latin typeface="Arial Rounded MT Bold" pitchFamily="34" charset="0"/>
              </a:rPr>
              <a:t>intertesticular</a:t>
            </a:r>
            <a:r>
              <a:rPr lang="en-US" sz="2800" dirty="0" smtClean="0">
                <a:latin typeface="Arial Rounded MT Bold" pitchFamily="34" charset="0"/>
              </a:rPr>
              <a:t> septum</a:t>
            </a:r>
          </a:p>
          <a:p>
            <a:endParaRPr lang="en-US" sz="2800" dirty="0" smtClean="0">
              <a:latin typeface="Arial Rounded MT Bold" pitchFamily="34" charset="0"/>
            </a:endParaRPr>
          </a:p>
          <a:p>
            <a:endParaRPr lang="en-US" sz="28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 Stallion scrotum - short and non-pendulous </a:t>
            </a:r>
          </a:p>
          <a:p>
            <a:pPr>
              <a:buFontTx/>
              <a:buChar char="-"/>
            </a:pPr>
            <a:endParaRPr lang="en-US" sz="28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endParaRPr lang="en-IN" sz="28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 Testes in camel - non pendulous scrotum                  </a:t>
            </a:r>
          </a:p>
          <a:p>
            <a:r>
              <a:rPr lang="en-IN" sz="2800" dirty="0" smtClean="0">
                <a:latin typeface="Arial Rounded MT Bold" pitchFamily="34" charset="0"/>
              </a:rPr>
              <a:t>                                    (in </a:t>
            </a:r>
            <a:r>
              <a:rPr lang="en-IN" sz="2800" dirty="0" err="1" smtClean="0">
                <a:latin typeface="Arial Rounded MT Bold" pitchFamily="34" charset="0"/>
              </a:rPr>
              <a:t>perineal</a:t>
            </a:r>
            <a:r>
              <a:rPr lang="en-IN" sz="2800" dirty="0" smtClean="0">
                <a:latin typeface="Arial Rounded MT Bold" pitchFamily="34" charset="0"/>
              </a:rPr>
              <a:t> region)</a:t>
            </a:r>
            <a:endParaRPr lang="en-IN" sz="28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Andro and AI\genital duc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990600"/>
            <a:ext cx="4328486" cy="563880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381000" y="533400"/>
            <a:ext cx="84582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latin typeface="Arial Rounded MT Bold" pitchFamily="34" charset="0"/>
              </a:rPr>
              <a:t> -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The </a:t>
            </a:r>
            <a:r>
              <a:rPr lang="en-US" sz="2800" dirty="0" err="1" smtClean="0">
                <a:solidFill>
                  <a:srgbClr val="00B050"/>
                </a:solidFill>
                <a:latin typeface="Arial Rounded MT Bold" pitchFamily="34" charset="0"/>
              </a:rPr>
              <a:t>ductus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 system </a:t>
            </a:r>
            <a:r>
              <a:rPr lang="en-US" sz="2800" dirty="0" smtClean="0">
                <a:latin typeface="Arial Rounded MT Bold" pitchFamily="34" charset="0"/>
              </a:rPr>
              <a:t>(in to out) :  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</a:t>
            </a:r>
            <a:r>
              <a:rPr lang="en-US" sz="2800" dirty="0" err="1" smtClean="0">
                <a:latin typeface="Arial Rounded MT Bold" pitchFamily="34" charset="0"/>
              </a:rPr>
              <a:t>Seminiferous</a:t>
            </a:r>
            <a:r>
              <a:rPr lang="en-US" sz="2800" dirty="0" smtClean="0">
                <a:latin typeface="Arial Rounded MT Bold" pitchFamily="34" charset="0"/>
              </a:rPr>
              <a:t> tubules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</a:t>
            </a:r>
            <a:r>
              <a:rPr lang="en-US" sz="2800" dirty="0" err="1" smtClean="0">
                <a:latin typeface="Arial Rounded MT Bold" pitchFamily="34" charset="0"/>
              </a:rPr>
              <a:t>Rete</a:t>
            </a:r>
            <a:r>
              <a:rPr lang="en-US" sz="2800" dirty="0" smtClean="0">
                <a:latin typeface="Arial Rounded MT Bold" pitchFamily="34" charset="0"/>
              </a:rPr>
              <a:t> testes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Efferent duct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Caput </a:t>
            </a:r>
            <a:r>
              <a:rPr lang="en-US" sz="2800" dirty="0" err="1" smtClean="0">
                <a:latin typeface="Arial Rounded MT Bold" pitchFamily="34" charset="0"/>
              </a:rPr>
              <a:t>epididymis</a:t>
            </a:r>
            <a:r>
              <a:rPr lang="en-US" sz="2800" dirty="0" smtClean="0">
                <a:latin typeface="Arial Rounded MT Bold" pitchFamily="34" charset="0"/>
              </a:rPr>
              <a:t>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Corpus </a:t>
            </a:r>
            <a:r>
              <a:rPr lang="en-US" sz="2800" dirty="0" err="1" smtClean="0">
                <a:latin typeface="Arial Rounded MT Bold" pitchFamily="34" charset="0"/>
              </a:rPr>
              <a:t>epididymis</a:t>
            </a:r>
            <a:r>
              <a:rPr lang="en-US" sz="2800" dirty="0" smtClean="0">
                <a:latin typeface="Arial Rounded MT Bold" pitchFamily="34" charset="0"/>
              </a:rPr>
              <a:t>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</a:t>
            </a:r>
            <a:r>
              <a:rPr lang="en-US" sz="2800" dirty="0" err="1" smtClean="0">
                <a:latin typeface="Arial Rounded MT Bold" pitchFamily="34" charset="0"/>
              </a:rPr>
              <a:t>Cauda</a:t>
            </a:r>
            <a:r>
              <a:rPr lang="en-US" sz="2800" dirty="0" smtClean="0">
                <a:latin typeface="Arial Rounded MT Bold" pitchFamily="34" charset="0"/>
              </a:rPr>
              <a:t> </a:t>
            </a:r>
            <a:r>
              <a:rPr lang="en-US" sz="2800" dirty="0" err="1" smtClean="0">
                <a:latin typeface="Arial Rounded MT Bold" pitchFamily="34" charset="0"/>
              </a:rPr>
              <a:t>epididymis</a:t>
            </a:r>
            <a:r>
              <a:rPr lang="en-US" sz="2800" dirty="0" smtClean="0">
                <a:latin typeface="Arial Rounded MT Bold" pitchFamily="34" charset="0"/>
              </a:rPr>
              <a:t>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Vas </a:t>
            </a:r>
            <a:r>
              <a:rPr lang="en-US" sz="2800" dirty="0" err="1" smtClean="0">
                <a:latin typeface="Arial Rounded MT Bold" pitchFamily="34" charset="0"/>
              </a:rPr>
              <a:t>deferense</a:t>
            </a:r>
            <a:r>
              <a:rPr lang="en-US" sz="2800" dirty="0" smtClean="0">
                <a:latin typeface="Arial Rounded MT Bold" pitchFamily="34" charset="0"/>
              </a:rPr>
              <a:t>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</a:t>
            </a:r>
            <a:r>
              <a:rPr lang="en-US" sz="2800" dirty="0" err="1" smtClean="0">
                <a:latin typeface="Arial Rounded MT Bold" pitchFamily="34" charset="0"/>
              </a:rPr>
              <a:t>Ampulla</a:t>
            </a:r>
            <a:r>
              <a:rPr lang="en-US" sz="2800" dirty="0" smtClean="0">
                <a:latin typeface="Arial Rounded MT Bold" pitchFamily="34" charset="0"/>
              </a:rPr>
              <a:t>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Pelvic urethra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Penile urethra (in penis)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……. – Exit</a:t>
            </a:r>
            <a:endParaRPr lang="en-IN" sz="28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Andro and AI\ducts of test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04800"/>
            <a:ext cx="3819676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953</Words>
  <Application>Microsoft Office PowerPoint</Application>
  <PresentationFormat>On-screen Show (4:3)</PresentationFormat>
  <Paragraphs>211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Rishab Sharma</cp:lastModifiedBy>
  <cp:revision>2</cp:revision>
  <dcterms:created xsi:type="dcterms:W3CDTF">2006-08-16T00:00:00Z</dcterms:created>
  <dcterms:modified xsi:type="dcterms:W3CDTF">2020-12-21T17:08:26Z</dcterms:modified>
</cp:coreProperties>
</file>