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8"/>
  </p:notesMasterIdLst>
  <p:sldIdLst>
    <p:sldId id="256" r:id="rId2"/>
    <p:sldId id="257" r:id="rId3"/>
    <p:sldId id="258" r:id="rId4"/>
    <p:sldId id="303" r:id="rId5"/>
    <p:sldId id="263" r:id="rId6"/>
    <p:sldId id="259" r:id="rId7"/>
    <p:sldId id="261" r:id="rId8"/>
    <p:sldId id="283" r:id="rId9"/>
    <p:sldId id="284" r:id="rId10"/>
    <p:sldId id="287" r:id="rId11"/>
    <p:sldId id="292" r:id="rId12"/>
    <p:sldId id="288" r:id="rId13"/>
    <p:sldId id="289" r:id="rId14"/>
    <p:sldId id="290" r:id="rId15"/>
    <p:sldId id="265" r:id="rId16"/>
    <p:sldId id="266" r:id="rId17"/>
    <p:sldId id="267" r:id="rId18"/>
    <p:sldId id="268" r:id="rId19"/>
    <p:sldId id="293" r:id="rId20"/>
    <p:sldId id="294" r:id="rId21"/>
    <p:sldId id="295" r:id="rId22"/>
    <p:sldId id="296" r:id="rId23"/>
    <p:sldId id="270" r:id="rId24"/>
    <p:sldId id="302" r:id="rId25"/>
    <p:sldId id="301" r:id="rId26"/>
    <p:sldId id="304" r:id="rId27"/>
    <p:sldId id="269" r:id="rId28"/>
    <p:sldId id="297" r:id="rId29"/>
    <p:sldId id="298" r:id="rId30"/>
    <p:sldId id="299" r:id="rId31"/>
    <p:sldId id="271" r:id="rId32"/>
    <p:sldId id="275" r:id="rId33"/>
    <p:sldId id="305" r:id="rId34"/>
    <p:sldId id="273" r:id="rId35"/>
    <p:sldId id="307" r:id="rId36"/>
    <p:sldId id="306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6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BD27F6-7F80-44A9-9EE7-784F53B5287A}" type="datetimeFigureOut">
              <a:rPr lang="en-IN" smtClean="0"/>
              <a:pPr/>
              <a:t>10-07-2023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0CD393-36AC-4BD3-835D-BFD1788519F1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4</a:t>
            </a:r>
            <a:r>
              <a:rPr lang="en-US" baseline="30000" dirty="0" smtClean="0"/>
              <a:t>th</a:t>
            </a:r>
            <a:r>
              <a:rPr lang="en-US" dirty="0" smtClean="0"/>
              <a:t> highest then 3</a:t>
            </a:r>
            <a:r>
              <a:rPr lang="en-US" baseline="30000" dirty="0" smtClean="0"/>
              <a:t>rd</a:t>
            </a:r>
            <a:r>
              <a:rPr lang="en-US" dirty="0" smtClean="0"/>
              <a:t>…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0CD393-36AC-4BD3-835D-BFD1788519F1}" type="slidenum">
              <a:rPr lang="en-IN" smtClean="0"/>
              <a:pPr/>
              <a:t>12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7/10/2023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7/10/2023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effectLst/>
              </a:rPr>
              <a:t>Antimicrobial</a:t>
            </a:r>
            <a:r>
              <a:rPr lang="en-US" b="1" dirty="0" smtClean="0"/>
              <a:t> drug</a:t>
            </a:r>
            <a:endParaRPr lang="en-IN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52800"/>
            <a:ext cx="7406640" cy="1926264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Dr </a:t>
            </a:r>
            <a:r>
              <a:rPr lang="en-US" b="1" dirty="0" err="1" smtClean="0">
                <a:solidFill>
                  <a:srgbClr val="FF0000"/>
                </a:solidFill>
              </a:rPr>
              <a:t>Padma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Nibash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Panigrahi</a:t>
            </a:r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Assistant Professor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Department of Veterinary Medicine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DUVASU, Mathura</a:t>
            </a:r>
          </a:p>
          <a:p>
            <a:pPr algn="ctr"/>
            <a:endParaRPr lang="en-IN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1435608" y="0"/>
            <a:ext cx="7498080" cy="76200"/>
          </a:xfrm>
        </p:spPr>
        <p:txBody>
          <a:bodyPr>
            <a:normAutofit fontScale="90000"/>
          </a:bodyPr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304800"/>
            <a:ext cx="7790688" cy="6172200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en-IN" sz="2800" dirty="0" smtClean="0"/>
              <a:t>High doses or very prolonged use has been associated with neurotoxicity</a:t>
            </a:r>
          </a:p>
          <a:p>
            <a:pPr>
              <a:spcAft>
                <a:spcPts val="600"/>
              </a:spcAft>
            </a:pPr>
            <a:r>
              <a:rPr lang="en-US" sz="2800" b="1" dirty="0" smtClean="0"/>
              <a:t>Drug interaction: </a:t>
            </a:r>
          </a:p>
          <a:p>
            <a:pPr>
              <a:spcAft>
                <a:spcPts val="600"/>
              </a:spcAft>
            </a:pPr>
            <a:r>
              <a:rPr lang="en-IN" sz="2800" b="1" dirty="0" smtClean="0"/>
              <a:t>Synergistic</a:t>
            </a:r>
            <a:r>
              <a:rPr lang="en-IN" sz="2800" dirty="0" smtClean="0"/>
              <a:t>  with </a:t>
            </a:r>
            <a:r>
              <a:rPr lang="en-IN" sz="2800" dirty="0" err="1" smtClean="0"/>
              <a:t>aminoglycosides</a:t>
            </a:r>
            <a:r>
              <a:rPr lang="en-IN" sz="2800" dirty="0" smtClean="0"/>
              <a:t> or </a:t>
            </a:r>
            <a:r>
              <a:rPr lang="en-IN" sz="2800" dirty="0" err="1" smtClean="0"/>
              <a:t>cephalosporins</a:t>
            </a:r>
            <a:r>
              <a:rPr lang="en-IN" sz="2800" dirty="0" smtClean="0"/>
              <a:t>, </a:t>
            </a:r>
            <a:r>
              <a:rPr lang="cs-CZ" sz="2800" dirty="0" smtClean="0">
                <a:ea typeface="ＭＳ Ｐゴシック" pitchFamily="34" charset="-128"/>
              </a:rPr>
              <a:t>beta-lactamase inhibitors</a:t>
            </a:r>
            <a:r>
              <a:rPr lang="en-US" sz="2800" dirty="0" smtClean="0">
                <a:ea typeface="ＭＳ Ｐゴシック" pitchFamily="34" charset="-128"/>
              </a:rPr>
              <a:t>-</a:t>
            </a:r>
            <a:r>
              <a:rPr lang="cs-CZ" sz="2800" i="1" dirty="0" smtClean="0"/>
              <a:t>clavulanic acid, sulbactam, tazobactam </a:t>
            </a:r>
            <a:endParaRPr lang="en-IN" sz="2800" dirty="0" smtClean="0"/>
          </a:p>
          <a:p>
            <a:pPr>
              <a:spcAft>
                <a:spcPts val="600"/>
              </a:spcAft>
            </a:pPr>
            <a:r>
              <a:rPr lang="en-US" sz="2800" b="1" dirty="0" smtClean="0"/>
              <a:t>Antagonistic</a:t>
            </a:r>
            <a:r>
              <a:rPr lang="en-US" sz="2800" dirty="0" smtClean="0"/>
              <a:t>: with </a:t>
            </a:r>
            <a:r>
              <a:rPr lang="en-IN" sz="2800" dirty="0" err="1" smtClean="0"/>
              <a:t>bacteriostatic</a:t>
            </a:r>
            <a:r>
              <a:rPr lang="en-IN" sz="2800" dirty="0" smtClean="0"/>
              <a:t> antibiotics (e.g., </a:t>
            </a:r>
            <a:r>
              <a:rPr lang="en-IN" sz="2800" dirty="0" err="1" smtClean="0"/>
              <a:t>chloramphenicol</a:t>
            </a:r>
            <a:r>
              <a:rPr lang="en-IN" sz="2800" dirty="0" smtClean="0"/>
              <a:t>, erythromycin, </a:t>
            </a:r>
            <a:r>
              <a:rPr lang="en-IN" sz="2800" dirty="0" err="1" smtClean="0"/>
              <a:t>tetracyclines</a:t>
            </a:r>
            <a:r>
              <a:rPr lang="en-IN" sz="2800" dirty="0" smtClean="0"/>
              <a:t>)</a:t>
            </a:r>
          </a:p>
          <a:p>
            <a:pPr>
              <a:spcAft>
                <a:spcPts val="600"/>
              </a:spcAft>
            </a:pPr>
            <a:r>
              <a:rPr lang="en-IN" sz="2800" dirty="0" err="1" smtClean="0"/>
              <a:t>Ampicillin</a:t>
            </a:r>
            <a:r>
              <a:rPr lang="en-IN" sz="2800" dirty="0" smtClean="0"/>
              <a:t> may cause false-positive urine glucose determinations when using cupric </a:t>
            </a:r>
            <a:r>
              <a:rPr lang="en-IN" sz="2800" dirty="0" err="1" smtClean="0"/>
              <a:t>sulfate</a:t>
            </a:r>
            <a:r>
              <a:rPr lang="en-IN" sz="2800" dirty="0" smtClean="0"/>
              <a:t> solution (</a:t>
            </a:r>
            <a:r>
              <a:rPr lang="en-IN" sz="2800" dirty="0" err="1" smtClean="0"/>
              <a:t>Benedicts</a:t>
            </a:r>
            <a:r>
              <a:rPr lang="en-IN" sz="2800" dirty="0" smtClean="0"/>
              <a:t> Solution)</a:t>
            </a:r>
          </a:p>
          <a:p>
            <a:r>
              <a:rPr lang="en-IN" sz="2800" b="1" dirty="0" err="1" smtClean="0"/>
              <a:t>Probenecid</a:t>
            </a:r>
            <a:r>
              <a:rPr lang="en-IN" sz="2800" dirty="0" smtClean="0"/>
              <a:t> competitively blocks the tubular secretion of most </a:t>
            </a:r>
            <a:r>
              <a:rPr lang="en-IN" sz="2800" dirty="0" err="1" smtClean="0"/>
              <a:t>penicillins</a:t>
            </a:r>
            <a:endParaRPr lang="en-IN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1" name="Picture 2" descr="3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1125538"/>
            <a:ext cx="8748713" cy="504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20003" name="Text Box 3"/>
          <p:cNvSpPr txBox="1">
            <a:spLocks noChangeArrowheads="1"/>
          </p:cNvSpPr>
          <p:nvPr/>
        </p:nvSpPr>
        <p:spPr bwMode="auto">
          <a:xfrm>
            <a:off x="3733800" y="304800"/>
            <a:ext cx="20521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 dirty="0" err="1" smtClean="0">
                <a:solidFill>
                  <a:srgbClr val="FF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Arial" pitchFamily="34" charset="0"/>
              </a:rPr>
              <a:t>cephalosporins</a:t>
            </a:r>
            <a:endParaRPr lang="cs-CZ" sz="2400" b="1" dirty="0">
              <a:solidFill>
                <a:srgbClr val="FF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1920004" name="Text Box 4"/>
          <p:cNvSpPr txBox="1">
            <a:spLocks noChangeArrowheads="1"/>
          </p:cNvSpPr>
          <p:nvPr/>
        </p:nvSpPr>
        <p:spPr bwMode="auto">
          <a:xfrm>
            <a:off x="2159000" y="1128713"/>
            <a:ext cx="2120900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lnSpc>
                <a:spcPct val="80000"/>
              </a:lnSpc>
            </a:pPr>
            <a:r>
              <a:rPr lang="cs-CZ" b="1"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Arial" pitchFamily="34" charset="0"/>
              </a:rPr>
              <a:t>INHIBITORS OF CELL</a:t>
            </a:r>
          </a:p>
          <a:p>
            <a:pPr algn="ctr" eaLnBrk="0" hangingPunct="0">
              <a:lnSpc>
                <a:spcPct val="80000"/>
              </a:lnSpc>
            </a:pPr>
            <a:r>
              <a:rPr lang="cs-CZ" b="1"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Arial" pitchFamily="34" charset="0"/>
              </a:rPr>
              <a:t>WALL SYNTHESIS</a:t>
            </a:r>
          </a:p>
        </p:txBody>
      </p:sp>
      <p:sp>
        <p:nvSpPr>
          <p:cNvPr id="1920005" name="Text Box 5"/>
          <p:cNvSpPr txBox="1">
            <a:spLocks noChangeArrowheads="1"/>
          </p:cNvSpPr>
          <p:nvPr/>
        </p:nvSpPr>
        <p:spPr bwMode="auto">
          <a:xfrm>
            <a:off x="6608763" y="1317625"/>
            <a:ext cx="1536700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lnSpc>
                <a:spcPct val="80000"/>
              </a:lnSpc>
            </a:pPr>
            <a:r>
              <a:rPr lang="cs-CZ" b="1">
                <a:effectLst>
                  <a:outerShdw blurRad="38100" dist="38100" dir="2700000" algn="tl">
                    <a:srgbClr val="C0C0C0"/>
                  </a:outerShdw>
                </a:effectLst>
                <a:latin typeface="Symbol" pitchFamily="18" charset="2"/>
                <a:cs typeface="Arial" pitchFamily="34" charset="0"/>
              </a:rPr>
              <a:t>b</a:t>
            </a:r>
            <a:r>
              <a:rPr lang="cs-CZ" b="1"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Arial" pitchFamily="34" charset="0"/>
              </a:rPr>
              <a:t>-LASTAMASE</a:t>
            </a:r>
          </a:p>
          <a:p>
            <a:pPr algn="ctr" eaLnBrk="0" hangingPunct="0">
              <a:lnSpc>
                <a:spcPct val="80000"/>
              </a:lnSpc>
            </a:pPr>
            <a:r>
              <a:rPr lang="cs-CZ" b="1"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Arial" pitchFamily="34" charset="0"/>
              </a:rPr>
              <a:t>INHIBITORS</a:t>
            </a:r>
          </a:p>
        </p:txBody>
      </p:sp>
      <p:sp>
        <p:nvSpPr>
          <p:cNvPr id="66565" name="Text Box 6"/>
          <p:cNvSpPr txBox="1">
            <a:spLocks noChangeArrowheads="1"/>
          </p:cNvSpPr>
          <p:nvPr/>
        </p:nvSpPr>
        <p:spPr bwMode="auto">
          <a:xfrm>
            <a:off x="1046163" y="1939925"/>
            <a:ext cx="1536700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80000"/>
              </a:lnSpc>
            </a:pPr>
            <a:r>
              <a:rPr lang="cs-CZ" b="1">
                <a:latin typeface="Symbol" pitchFamily="18" charset="2"/>
              </a:rPr>
              <a:t>b</a:t>
            </a:r>
            <a:r>
              <a:rPr lang="cs-CZ" b="1">
                <a:latin typeface="Arial Narrow" pitchFamily="34" charset="0"/>
              </a:rPr>
              <a:t>-LASTAMASE</a:t>
            </a:r>
          </a:p>
          <a:p>
            <a:pPr algn="ctr" eaLnBrk="0" hangingPunct="0">
              <a:lnSpc>
                <a:spcPct val="80000"/>
              </a:lnSpc>
            </a:pPr>
            <a:r>
              <a:rPr lang="cs-CZ" b="1">
                <a:latin typeface="Arial Narrow" pitchFamily="34" charset="0"/>
              </a:rPr>
              <a:t>ANTIBIOTIC</a:t>
            </a:r>
          </a:p>
        </p:txBody>
      </p:sp>
      <p:sp>
        <p:nvSpPr>
          <p:cNvPr id="66566" name="Text Box 7"/>
          <p:cNvSpPr txBox="1">
            <a:spLocks noChangeArrowheads="1"/>
          </p:cNvSpPr>
          <p:nvPr/>
        </p:nvSpPr>
        <p:spPr bwMode="auto">
          <a:xfrm>
            <a:off x="4095750" y="1928813"/>
            <a:ext cx="1255713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80000"/>
              </a:lnSpc>
            </a:pPr>
            <a:r>
              <a:rPr lang="cs-CZ" b="1">
                <a:latin typeface="Arial Narrow" pitchFamily="34" charset="0"/>
              </a:rPr>
              <a:t>OTHER</a:t>
            </a:r>
          </a:p>
          <a:p>
            <a:pPr algn="ctr" eaLnBrk="0" hangingPunct="0">
              <a:lnSpc>
                <a:spcPct val="80000"/>
              </a:lnSpc>
            </a:pPr>
            <a:r>
              <a:rPr lang="cs-CZ" b="1">
                <a:latin typeface="Arial Narrow" pitchFamily="34" charset="0"/>
              </a:rPr>
              <a:t>ANTIBIOTIC</a:t>
            </a:r>
          </a:p>
        </p:txBody>
      </p:sp>
      <p:sp>
        <p:nvSpPr>
          <p:cNvPr id="66567" name="Text Box 8"/>
          <p:cNvSpPr txBox="1">
            <a:spLocks noChangeArrowheads="1"/>
          </p:cNvSpPr>
          <p:nvPr/>
        </p:nvSpPr>
        <p:spPr bwMode="auto">
          <a:xfrm>
            <a:off x="608013" y="3124200"/>
            <a:ext cx="1350962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80000"/>
              </a:lnSpc>
            </a:pPr>
            <a:r>
              <a:rPr lang="cs-CZ" b="1">
                <a:latin typeface="Arial Narrow" pitchFamily="34" charset="0"/>
              </a:rPr>
              <a:t>PENICILLINS</a:t>
            </a:r>
          </a:p>
        </p:txBody>
      </p:sp>
      <p:sp>
        <p:nvSpPr>
          <p:cNvPr id="66568" name="Text Box 9"/>
          <p:cNvSpPr txBox="1">
            <a:spLocks noChangeArrowheads="1"/>
          </p:cNvSpPr>
          <p:nvPr/>
        </p:nvSpPr>
        <p:spPr bwMode="auto">
          <a:xfrm>
            <a:off x="2627313" y="3141663"/>
            <a:ext cx="1944687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80000"/>
              </a:lnSpc>
            </a:pPr>
            <a:r>
              <a:rPr lang="cs-CZ" b="1" dirty="0">
                <a:latin typeface="Arial Narrow" pitchFamily="34" charset="0"/>
              </a:rPr>
              <a:t>CEPHALOSPORINS</a:t>
            </a:r>
          </a:p>
        </p:txBody>
      </p:sp>
      <p:sp>
        <p:nvSpPr>
          <p:cNvPr id="66569" name="Text Box 10"/>
          <p:cNvSpPr txBox="1">
            <a:spLocks noChangeArrowheads="1"/>
          </p:cNvSpPr>
          <p:nvPr/>
        </p:nvSpPr>
        <p:spPr bwMode="auto">
          <a:xfrm>
            <a:off x="4937125" y="3103563"/>
            <a:ext cx="1651000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80000"/>
              </a:lnSpc>
            </a:pPr>
            <a:r>
              <a:rPr lang="cs-CZ" b="1">
                <a:latin typeface="Arial Narrow" pitchFamily="34" charset="0"/>
              </a:rPr>
              <a:t>CARBAPENEMS</a:t>
            </a:r>
          </a:p>
        </p:txBody>
      </p:sp>
      <p:sp>
        <p:nvSpPr>
          <p:cNvPr id="66570" name="Text Box 11"/>
          <p:cNvSpPr txBox="1">
            <a:spLocks noChangeArrowheads="1"/>
          </p:cNvSpPr>
          <p:nvPr/>
        </p:nvSpPr>
        <p:spPr bwMode="auto">
          <a:xfrm>
            <a:off x="7162800" y="3106738"/>
            <a:ext cx="1701800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80000"/>
              </a:lnSpc>
            </a:pPr>
            <a:r>
              <a:rPr lang="cs-CZ" b="1">
                <a:latin typeface="Arial Narrow" pitchFamily="34" charset="0"/>
              </a:rPr>
              <a:t>MONOBACTAMS</a:t>
            </a:r>
          </a:p>
        </p:txBody>
      </p:sp>
      <p:sp>
        <p:nvSpPr>
          <p:cNvPr id="66571" name="Text Box 12"/>
          <p:cNvSpPr txBox="1">
            <a:spLocks noChangeArrowheads="1"/>
          </p:cNvSpPr>
          <p:nvPr/>
        </p:nvSpPr>
        <p:spPr bwMode="auto">
          <a:xfrm>
            <a:off x="2738438" y="4297363"/>
            <a:ext cx="149701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80000"/>
              </a:lnSpc>
            </a:pPr>
            <a:r>
              <a:rPr lang="cs-CZ" sz="1500" b="1" dirty="0">
                <a:latin typeface="Arial Narrow" pitchFamily="34" charset="0"/>
              </a:rPr>
              <a:t>1st GENERATION</a:t>
            </a:r>
          </a:p>
        </p:txBody>
      </p:sp>
      <p:sp>
        <p:nvSpPr>
          <p:cNvPr id="66572" name="Text Box 13"/>
          <p:cNvSpPr txBox="1">
            <a:spLocks noChangeArrowheads="1"/>
          </p:cNvSpPr>
          <p:nvPr/>
        </p:nvSpPr>
        <p:spPr bwMode="auto">
          <a:xfrm>
            <a:off x="4349750" y="4297363"/>
            <a:ext cx="154781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80000"/>
              </a:lnSpc>
            </a:pPr>
            <a:r>
              <a:rPr lang="cs-CZ" sz="1500" b="1">
                <a:latin typeface="Arial Narrow" pitchFamily="34" charset="0"/>
              </a:rPr>
              <a:t>2nd GENERATION</a:t>
            </a:r>
          </a:p>
        </p:txBody>
      </p:sp>
      <p:sp>
        <p:nvSpPr>
          <p:cNvPr id="66573" name="Text Box 14"/>
          <p:cNvSpPr txBox="1">
            <a:spLocks noChangeArrowheads="1"/>
          </p:cNvSpPr>
          <p:nvPr/>
        </p:nvSpPr>
        <p:spPr bwMode="auto">
          <a:xfrm>
            <a:off x="5911850" y="4260850"/>
            <a:ext cx="1601788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80000"/>
              </a:lnSpc>
            </a:pPr>
            <a:r>
              <a:rPr lang="cs-CZ" sz="1600" b="1">
                <a:latin typeface="Arial Narrow" pitchFamily="34" charset="0"/>
              </a:rPr>
              <a:t>3rd GENERATION</a:t>
            </a:r>
          </a:p>
        </p:txBody>
      </p:sp>
      <p:sp>
        <p:nvSpPr>
          <p:cNvPr id="66574" name="Text Box 15"/>
          <p:cNvSpPr txBox="1">
            <a:spLocks noChangeArrowheads="1"/>
          </p:cNvSpPr>
          <p:nvPr/>
        </p:nvSpPr>
        <p:spPr bwMode="auto">
          <a:xfrm>
            <a:off x="7475538" y="4292600"/>
            <a:ext cx="1592262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80000"/>
              </a:lnSpc>
            </a:pPr>
            <a:r>
              <a:rPr lang="cs-CZ" sz="1600" b="1">
                <a:latin typeface="Arial Narrow" pitchFamily="34" charset="0"/>
              </a:rPr>
              <a:t>4th GENERATION</a:t>
            </a:r>
          </a:p>
        </p:txBody>
      </p:sp>
      <p:sp>
        <p:nvSpPr>
          <p:cNvPr id="66575" name="Text Box 16"/>
          <p:cNvSpPr txBox="1">
            <a:spLocks noChangeArrowheads="1"/>
          </p:cNvSpPr>
          <p:nvPr/>
        </p:nvSpPr>
        <p:spPr bwMode="auto">
          <a:xfrm>
            <a:off x="6640513" y="1927225"/>
            <a:ext cx="1392237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lnSpc>
                <a:spcPct val="80000"/>
              </a:lnSpc>
            </a:pPr>
            <a:r>
              <a:rPr lang="cs-CZ" sz="1600" b="1">
                <a:latin typeface="Arial Narrow" pitchFamily="34" charset="0"/>
              </a:rPr>
              <a:t>Clavulanic acid</a:t>
            </a:r>
          </a:p>
          <a:p>
            <a:pPr eaLnBrk="0" hangingPunct="0">
              <a:lnSpc>
                <a:spcPct val="80000"/>
              </a:lnSpc>
            </a:pPr>
            <a:r>
              <a:rPr lang="cs-CZ" sz="1600" b="1">
                <a:latin typeface="Arial Narrow" pitchFamily="34" charset="0"/>
              </a:rPr>
              <a:t>Sulbactam</a:t>
            </a:r>
          </a:p>
          <a:p>
            <a:pPr eaLnBrk="0" hangingPunct="0">
              <a:lnSpc>
                <a:spcPct val="80000"/>
              </a:lnSpc>
            </a:pPr>
            <a:r>
              <a:rPr lang="cs-CZ" sz="1600" b="1">
                <a:latin typeface="Arial Narrow" pitchFamily="34" charset="0"/>
              </a:rPr>
              <a:t>Tazobactam</a:t>
            </a:r>
          </a:p>
        </p:txBody>
      </p:sp>
      <p:sp>
        <p:nvSpPr>
          <p:cNvPr id="66576" name="Text Box 17"/>
          <p:cNvSpPr txBox="1">
            <a:spLocks noChangeArrowheads="1"/>
          </p:cNvSpPr>
          <p:nvPr/>
        </p:nvSpPr>
        <p:spPr bwMode="auto">
          <a:xfrm>
            <a:off x="3744913" y="2435225"/>
            <a:ext cx="11620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lnSpc>
                <a:spcPct val="80000"/>
              </a:lnSpc>
            </a:pPr>
            <a:r>
              <a:rPr lang="cs-CZ" sz="1600" b="1">
                <a:latin typeface="Arial Narrow" pitchFamily="34" charset="0"/>
              </a:rPr>
              <a:t>Bacitracin</a:t>
            </a:r>
          </a:p>
          <a:p>
            <a:pPr eaLnBrk="0" hangingPunct="0">
              <a:lnSpc>
                <a:spcPct val="80000"/>
              </a:lnSpc>
            </a:pPr>
            <a:r>
              <a:rPr lang="cs-CZ" sz="1600" b="1">
                <a:latin typeface="Arial Narrow" pitchFamily="34" charset="0"/>
              </a:rPr>
              <a:t>Vancomycin</a:t>
            </a:r>
          </a:p>
        </p:txBody>
      </p:sp>
      <p:sp>
        <p:nvSpPr>
          <p:cNvPr id="66577" name="Text Box 18"/>
          <p:cNvSpPr txBox="1">
            <a:spLocks noChangeArrowheads="1"/>
          </p:cNvSpPr>
          <p:nvPr/>
        </p:nvSpPr>
        <p:spPr bwMode="auto">
          <a:xfrm>
            <a:off x="4849813" y="3451225"/>
            <a:ext cx="1724025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lnSpc>
                <a:spcPct val="80000"/>
              </a:lnSpc>
            </a:pPr>
            <a:r>
              <a:rPr lang="cs-CZ" sz="1600" b="1">
                <a:latin typeface="Arial Narrow" pitchFamily="34" charset="0"/>
              </a:rPr>
              <a:t>Imipenem/cilastatin</a:t>
            </a:r>
          </a:p>
          <a:p>
            <a:pPr eaLnBrk="0" hangingPunct="0">
              <a:lnSpc>
                <a:spcPct val="80000"/>
              </a:lnSpc>
            </a:pPr>
            <a:r>
              <a:rPr lang="cs-CZ" sz="1600" b="1">
                <a:latin typeface="Arial Narrow" pitchFamily="34" charset="0"/>
              </a:rPr>
              <a:t>Meropenem*</a:t>
            </a:r>
          </a:p>
          <a:p>
            <a:pPr eaLnBrk="0" hangingPunct="0">
              <a:lnSpc>
                <a:spcPct val="80000"/>
              </a:lnSpc>
            </a:pPr>
            <a:r>
              <a:rPr lang="cs-CZ" sz="1600" b="1">
                <a:latin typeface="Arial Narrow" pitchFamily="34" charset="0"/>
              </a:rPr>
              <a:t>Ertapenem</a:t>
            </a:r>
          </a:p>
        </p:txBody>
      </p:sp>
      <p:sp>
        <p:nvSpPr>
          <p:cNvPr id="66578" name="Text Box 19"/>
          <p:cNvSpPr txBox="1">
            <a:spLocks noChangeArrowheads="1"/>
          </p:cNvSpPr>
          <p:nvPr/>
        </p:nvSpPr>
        <p:spPr bwMode="auto">
          <a:xfrm>
            <a:off x="7097713" y="3654425"/>
            <a:ext cx="1044575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lnSpc>
                <a:spcPct val="80000"/>
              </a:lnSpc>
            </a:pPr>
            <a:r>
              <a:rPr lang="cs-CZ" sz="1600" b="1">
                <a:latin typeface="Arial Narrow" pitchFamily="34" charset="0"/>
              </a:rPr>
              <a:t>Aztreonam</a:t>
            </a:r>
          </a:p>
        </p:txBody>
      </p:sp>
      <p:sp>
        <p:nvSpPr>
          <p:cNvPr id="66579" name="Text Box 20"/>
          <p:cNvSpPr txBox="1">
            <a:spLocks noChangeArrowheads="1"/>
          </p:cNvSpPr>
          <p:nvPr/>
        </p:nvSpPr>
        <p:spPr bwMode="auto">
          <a:xfrm>
            <a:off x="7656513" y="4632325"/>
            <a:ext cx="931862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lnSpc>
                <a:spcPct val="80000"/>
              </a:lnSpc>
            </a:pPr>
            <a:r>
              <a:rPr lang="cs-CZ" sz="1600" b="1">
                <a:latin typeface="Arial Narrow" pitchFamily="34" charset="0"/>
              </a:rPr>
              <a:t>Cefepime</a:t>
            </a:r>
          </a:p>
        </p:txBody>
      </p:sp>
      <p:sp>
        <p:nvSpPr>
          <p:cNvPr id="66580" name="Text Box 21"/>
          <p:cNvSpPr txBox="1">
            <a:spLocks noChangeArrowheads="1"/>
          </p:cNvSpPr>
          <p:nvPr/>
        </p:nvSpPr>
        <p:spPr bwMode="auto">
          <a:xfrm>
            <a:off x="404813" y="3565525"/>
            <a:ext cx="1779587" cy="243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lnSpc>
                <a:spcPct val="80000"/>
              </a:lnSpc>
            </a:pPr>
            <a:r>
              <a:rPr lang="cs-CZ" sz="1600" b="1">
                <a:latin typeface="Arial Narrow" pitchFamily="34" charset="0"/>
              </a:rPr>
              <a:t>Amoxicillin</a:t>
            </a:r>
          </a:p>
          <a:p>
            <a:pPr eaLnBrk="0" hangingPunct="0">
              <a:lnSpc>
                <a:spcPct val="80000"/>
              </a:lnSpc>
            </a:pPr>
            <a:r>
              <a:rPr lang="cs-CZ" sz="1600" b="1">
                <a:latin typeface="Arial Narrow" pitchFamily="34" charset="0"/>
              </a:rPr>
              <a:t>Ampicillin</a:t>
            </a:r>
          </a:p>
          <a:p>
            <a:pPr eaLnBrk="0" hangingPunct="0">
              <a:lnSpc>
                <a:spcPct val="80000"/>
              </a:lnSpc>
            </a:pPr>
            <a:r>
              <a:rPr lang="cs-CZ" sz="1600" b="1">
                <a:latin typeface="Arial Narrow" pitchFamily="34" charset="0"/>
              </a:rPr>
              <a:t>Cloxacillin</a:t>
            </a:r>
          </a:p>
          <a:p>
            <a:pPr eaLnBrk="0" hangingPunct="0">
              <a:lnSpc>
                <a:spcPct val="80000"/>
              </a:lnSpc>
            </a:pPr>
            <a:r>
              <a:rPr lang="cs-CZ" sz="1600" b="1">
                <a:latin typeface="Arial Narrow" pitchFamily="34" charset="0"/>
              </a:rPr>
              <a:t>Dicloxacillin</a:t>
            </a:r>
          </a:p>
          <a:p>
            <a:pPr eaLnBrk="0" hangingPunct="0">
              <a:lnSpc>
                <a:spcPct val="80000"/>
              </a:lnSpc>
            </a:pPr>
            <a:r>
              <a:rPr lang="cs-CZ" sz="1600" b="1">
                <a:latin typeface="Arial Narrow" pitchFamily="34" charset="0"/>
              </a:rPr>
              <a:t>Indanyl carbenicillin</a:t>
            </a:r>
          </a:p>
          <a:p>
            <a:pPr eaLnBrk="0" hangingPunct="0">
              <a:lnSpc>
                <a:spcPct val="80000"/>
              </a:lnSpc>
            </a:pPr>
            <a:r>
              <a:rPr lang="cs-CZ" sz="1600" b="1">
                <a:latin typeface="Arial Narrow" pitchFamily="34" charset="0"/>
              </a:rPr>
              <a:t>Methicillin</a:t>
            </a:r>
          </a:p>
          <a:p>
            <a:pPr eaLnBrk="0" hangingPunct="0">
              <a:lnSpc>
                <a:spcPct val="80000"/>
              </a:lnSpc>
            </a:pPr>
            <a:r>
              <a:rPr lang="cs-CZ" sz="1600" b="1">
                <a:latin typeface="Arial Narrow" pitchFamily="34" charset="0"/>
              </a:rPr>
              <a:t>Nafcillin</a:t>
            </a:r>
          </a:p>
          <a:p>
            <a:pPr eaLnBrk="0" hangingPunct="0">
              <a:lnSpc>
                <a:spcPct val="80000"/>
              </a:lnSpc>
            </a:pPr>
            <a:r>
              <a:rPr lang="cs-CZ" sz="1600" b="1">
                <a:latin typeface="Arial Narrow" pitchFamily="34" charset="0"/>
              </a:rPr>
              <a:t>Oxacillin</a:t>
            </a:r>
          </a:p>
          <a:p>
            <a:pPr eaLnBrk="0" hangingPunct="0">
              <a:lnSpc>
                <a:spcPct val="80000"/>
              </a:lnSpc>
            </a:pPr>
            <a:r>
              <a:rPr lang="cs-CZ" sz="1600" b="1">
                <a:latin typeface="Arial Narrow" pitchFamily="34" charset="0"/>
              </a:rPr>
              <a:t>Penicillin G</a:t>
            </a:r>
          </a:p>
          <a:p>
            <a:pPr eaLnBrk="0" hangingPunct="0">
              <a:lnSpc>
                <a:spcPct val="80000"/>
              </a:lnSpc>
            </a:pPr>
            <a:r>
              <a:rPr lang="cs-CZ" sz="1600" b="1">
                <a:latin typeface="Arial Narrow" pitchFamily="34" charset="0"/>
              </a:rPr>
              <a:t>Penicillin V</a:t>
            </a:r>
          </a:p>
          <a:p>
            <a:pPr eaLnBrk="0" hangingPunct="0">
              <a:lnSpc>
                <a:spcPct val="80000"/>
              </a:lnSpc>
            </a:pPr>
            <a:r>
              <a:rPr lang="cs-CZ" sz="1600" b="1">
                <a:latin typeface="Arial Narrow" pitchFamily="34" charset="0"/>
              </a:rPr>
              <a:t>Piperacillin</a:t>
            </a:r>
          </a:p>
          <a:p>
            <a:pPr eaLnBrk="0" hangingPunct="0">
              <a:lnSpc>
                <a:spcPct val="80000"/>
              </a:lnSpc>
            </a:pPr>
            <a:r>
              <a:rPr lang="cs-CZ" sz="1600" b="1">
                <a:latin typeface="Arial Narrow" pitchFamily="34" charset="0"/>
              </a:rPr>
              <a:t>Ticarcillin</a:t>
            </a:r>
          </a:p>
        </p:txBody>
      </p:sp>
      <p:sp>
        <p:nvSpPr>
          <p:cNvPr id="66581" name="Text Box 22"/>
          <p:cNvSpPr txBox="1">
            <a:spLocks noChangeArrowheads="1"/>
          </p:cNvSpPr>
          <p:nvPr/>
        </p:nvSpPr>
        <p:spPr bwMode="auto">
          <a:xfrm>
            <a:off x="2855913" y="4632325"/>
            <a:ext cx="1144587" cy="87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lnSpc>
                <a:spcPct val="80000"/>
              </a:lnSpc>
            </a:pPr>
            <a:r>
              <a:rPr lang="cs-CZ" sz="1600" b="1" dirty="0">
                <a:latin typeface="Arial Narrow" pitchFamily="34" charset="0"/>
              </a:rPr>
              <a:t>Cefadroxil</a:t>
            </a:r>
          </a:p>
          <a:p>
            <a:pPr eaLnBrk="0" hangingPunct="0">
              <a:lnSpc>
                <a:spcPct val="80000"/>
              </a:lnSpc>
            </a:pPr>
            <a:r>
              <a:rPr lang="cs-CZ" sz="1600" b="1" dirty="0">
                <a:latin typeface="Arial Narrow" pitchFamily="34" charset="0"/>
              </a:rPr>
              <a:t>Cefazolin</a:t>
            </a:r>
          </a:p>
          <a:p>
            <a:pPr eaLnBrk="0" hangingPunct="0">
              <a:lnSpc>
                <a:spcPct val="80000"/>
              </a:lnSpc>
            </a:pPr>
            <a:r>
              <a:rPr lang="cs-CZ" sz="1600" b="1" dirty="0">
                <a:latin typeface="Arial Narrow" pitchFamily="34" charset="0"/>
              </a:rPr>
              <a:t>Cephalexin</a:t>
            </a:r>
          </a:p>
          <a:p>
            <a:pPr eaLnBrk="0" hangingPunct="0">
              <a:lnSpc>
                <a:spcPct val="80000"/>
              </a:lnSpc>
            </a:pPr>
            <a:r>
              <a:rPr lang="cs-CZ" sz="1600" b="1" dirty="0">
                <a:latin typeface="Arial Narrow" pitchFamily="34" charset="0"/>
              </a:rPr>
              <a:t>Cephalothin</a:t>
            </a:r>
          </a:p>
        </p:txBody>
      </p:sp>
      <p:sp>
        <p:nvSpPr>
          <p:cNvPr id="66582" name="Text Box 23"/>
          <p:cNvSpPr txBox="1">
            <a:spLocks noChangeArrowheads="1"/>
          </p:cNvSpPr>
          <p:nvPr/>
        </p:nvSpPr>
        <p:spPr bwMode="auto">
          <a:xfrm>
            <a:off x="4468813" y="4632325"/>
            <a:ext cx="1227137" cy="126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lnSpc>
                <a:spcPct val="80000"/>
              </a:lnSpc>
            </a:pPr>
            <a:r>
              <a:rPr lang="cs-CZ" sz="1600" b="1">
                <a:latin typeface="Arial Narrow" pitchFamily="34" charset="0"/>
              </a:rPr>
              <a:t>Cefaclor</a:t>
            </a:r>
          </a:p>
          <a:p>
            <a:pPr eaLnBrk="0" hangingPunct="0">
              <a:lnSpc>
                <a:spcPct val="80000"/>
              </a:lnSpc>
            </a:pPr>
            <a:r>
              <a:rPr lang="cs-CZ" sz="1600" b="1">
                <a:latin typeface="Arial Narrow" pitchFamily="34" charset="0"/>
              </a:rPr>
              <a:t>Cefamandole</a:t>
            </a:r>
          </a:p>
          <a:p>
            <a:pPr eaLnBrk="0" hangingPunct="0">
              <a:lnSpc>
                <a:spcPct val="80000"/>
              </a:lnSpc>
            </a:pPr>
            <a:r>
              <a:rPr lang="cs-CZ" sz="1600" b="1">
                <a:latin typeface="Arial Narrow" pitchFamily="34" charset="0"/>
              </a:rPr>
              <a:t>Cefprozil</a:t>
            </a:r>
          </a:p>
          <a:p>
            <a:pPr eaLnBrk="0" hangingPunct="0">
              <a:lnSpc>
                <a:spcPct val="80000"/>
              </a:lnSpc>
            </a:pPr>
            <a:r>
              <a:rPr lang="cs-CZ" sz="1600" b="1">
                <a:latin typeface="Arial Narrow" pitchFamily="34" charset="0"/>
              </a:rPr>
              <a:t>Cefuroxime</a:t>
            </a:r>
          </a:p>
          <a:p>
            <a:pPr eaLnBrk="0" hangingPunct="0">
              <a:lnSpc>
                <a:spcPct val="80000"/>
              </a:lnSpc>
            </a:pPr>
            <a:r>
              <a:rPr lang="cs-CZ" sz="1600" b="1">
                <a:latin typeface="Arial Narrow" pitchFamily="34" charset="0"/>
              </a:rPr>
              <a:t>Cefotetan</a:t>
            </a:r>
          </a:p>
          <a:p>
            <a:pPr eaLnBrk="0" hangingPunct="0">
              <a:lnSpc>
                <a:spcPct val="80000"/>
              </a:lnSpc>
            </a:pPr>
            <a:r>
              <a:rPr lang="cs-CZ" sz="1600" b="1">
                <a:latin typeface="Arial Narrow" pitchFamily="34" charset="0"/>
              </a:rPr>
              <a:t>Cefoxitin</a:t>
            </a:r>
          </a:p>
        </p:txBody>
      </p:sp>
      <p:sp>
        <p:nvSpPr>
          <p:cNvPr id="66583" name="Text Box 24"/>
          <p:cNvSpPr txBox="1">
            <a:spLocks noChangeArrowheads="1"/>
          </p:cNvSpPr>
          <p:nvPr/>
        </p:nvSpPr>
        <p:spPr bwMode="auto">
          <a:xfrm>
            <a:off x="6081713" y="4632325"/>
            <a:ext cx="1284287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lnSpc>
                <a:spcPct val="80000"/>
              </a:lnSpc>
            </a:pPr>
            <a:r>
              <a:rPr lang="cs-CZ" sz="1600" b="1">
                <a:latin typeface="Arial Narrow" pitchFamily="34" charset="0"/>
              </a:rPr>
              <a:t>Cefdinir</a:t>
            </a:r>
          </a:p>
          <a:p>
            <a:pPr eaLnBrk="0" hangingPunct="0">
              <a:lnSpc>
                <a:spcPct val="80000"/>
              </a:lnSpc>
            </a:pPr>
            <a:r>
              <a:rPr lang="cs-CZ" sz="1600" b="1">
                <a:latin typeface="Arial Narrow" pitchFamily="34" charset="0"/>
              </a:rPr>
              <a:t>Cefixime</a:t>
            </a:r>
          </a:p>
          <a:p>
            <a:pPr eaLnBrk="0" hangingPunct="0">
              <a:lnSpc>
                <a:spcPct val="80000"/>
              </a:lnSpc>
            </a:pPr>
            <a:r>
              <a:rPr lang="cs-CZ" sz="1600" b="1">
                <a:latin typeface="Arial Narrow" pitchFamily="34" charset="0"/>
              </a:rPr>
              <a:t>Cefoperazone</a:t>
            </a:r>
          </a:p>
          <a:p>
            <a:pPr eaLnBrk="0" hangingPunct="0">
              <a:lnSpc>
                <a:spcPct val="80000"/>
              </a:lnSpc>
            </a:pPr>
            <a:r>
              <a:rPr lang="cs-CZ" sz="1600" b="1">
                <a:latin typeface="Arial Narrow" pitchFamily="34" charset="0"/>
              </a:rPr>
              <a:t>Cefotaxime</a:t>
            </a:r>
          </a:p>
          <a:p>
            <a:pPr eaLnBrk="0" hangingPunct="0">
              <a:lnSpc>
                <a:spcPct val="80000"/>
              </a:lnSpc>
            </a:pPr>
            <a:r>
              <a:rPr lang="cs-CZ" sz="1600" b="1">
                <a:latin typeface="Arial Narrow" pitchFamily="34" charset="0"/>
              </a:rPr>
              <a:t>Ceftazidime</a:t>
            </a:r>
          </a:p>
          <a:p>
            <a:pPr eaLnBrk="0" hangingPunct="0">
              <a:lnSpc>
                <a:spcPct val="80000"/>
              </a:lnSpc>
            </a:pPr>
            <a:r>
              <a:rPr lang="cs-CZ" sz="1600" b="1">
                <a:latin typeface="Arial Narrow" pitchFamily="34" charset="0"/>
              </a:rPr>
              <a:t>Ceftibuten</a:t>
            </a:r>
          </a:p>
          <a:p>
            <a:pPr eaLnBrk="0" hangingPunct="0">
              <a:lnSpc>
                <a:spcPct val="80000"/>
              </a:lnSpc>
            </a:pPr>
            <a:r>
              <a:rPr lang="cs-CZ" sz="1600" b="1">
                <a:latin typeface="Arial Narrow" pitchFamily="34" charset="0"/>
              </a:rPr>
              <a:t>Ceftizoxime</a:t>
            </a:r>
          </a:p>
          <a:p>
            <a:pPr eaLnBrk="0" hangingPunct="0">
              <a:lnSpc>
                <a:spcPct val="80000"/>
              </a:lnSpc>
            </a:pPr>
            <a:r>
              <a:rPr lang="cs-CZ" sz="1600" b="1">
                <a:latin typeface="Arial Narrow" pitchFamily="34" charset="0"/>
              </a:rPr>
              <a:t>Ceftriaxone</a:t>
            </a:r>
          </a:p>
        </p:txBody>
      </p:sp>
      <p:sp>
        <p:nvSpPr>
          <p:cNvPr id="1920025" name="Text Box 25"/>
          <p:cNvSpPr txBox="1">
            <a:spLocks noChangeArrowheads="1"/>
          </p:cNvSpPr>
          <p:nvPr/>
        </p:nvSpPr>
        <p:spPr bwMode="auto">
          <a:xfrm>
            <a:off x="5148263" y="6521450"/>
            <a:ext cx="3995737" cy="3365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cs-CZ" sz="1600" b="1"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Arial" pitchFamily="34" charset="0"/>
              </a:rPr>
              <a:t>(according to Lippincott´s Pharmacology, 2009)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solidFill>
                  <a:schemeClr val="tx2"/>
                </a:solidFill>
                <a:ea typeface="ＭＳ Ｐゴシック" pitchFamily="34" charset="-128"/>
              </a:rPr>
              <a:t>Cephalosporins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en-US" b="1" dirty="0" smtClean="0"/>
              <a:t>Indication</a:t>
            </a:r>
            <a:r>
              <a:rPr lang="en-US" dirty="0" smtClean="0"/>
              <a:t>: both G +</a:t>
            </a:r>
            <a:r>
              <a:rPr lang="en-US" dirty="0" err="1" smtClean="0"/>
              <a:t>ve</a:t>
            </a:r>
            <a:r>
              <a:rPr lang="en-US" dirty="0" smtClean="0"/>
              <a:t> and – </a:t>
            </a:r>
            <a:r>
              <a:rPr lang="en-US" dirty="0" err="1" smtClean="0"/>
              <a:t>ve</a:t>
            </a:r>
            <a:endParaRPr lang="en-US" dirty="0" smtClean="0"/>
          </a:p>
          <a:p>
            <a:pPr>
              <a:spcAft>
                <a:spcPts val="600"/>
              </a:spcAft>
            </a:pPr>
            <a:r>
              <a:rPr lang="en-IN" b="1" dirty="0" smtClean="0"/>
              <a:t>Contraindicated-</a:t>
            </a:r>
            <a:r>
              <a:rPr lang="en-IN" dirty="0" smtClean="0"/>
              <a:t> in patients having  history of hypersensitivity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Safe in pregnancy</a:t>
            </a:r>
          </a:p>
          <a:p>
            <a:pPr>
              <a:spcAft>
                <a:spcPts val="600"/>
              </a:spcAft>
            </a:pPr>
            <a:r>
              <a:rPr lang="en-US" b="1" dirty="0" smtClean="0"/>
              <a:t>Adverse reaction- </a:t>
            </a:r>
            <a:r>
              <a:rPr lang="en-US" dirty="0" smtClean="0"/>
              <a:t>very low, </a:t>
            </a:r>
            <a:r>
              <a:rPr lang="en-IN" dirty="0" smtClean="0"/>
              <a:t>If given orally may cause GI effects (anorexia, vomiting, </a:t>
            </a:r>
            <a:r>
              <a:rPr lang="en-IN" dirty="0" err="1" smtClean="0"/>
              <a:t>diarrhea</a:t>
            </a:r>
            <a:r>
              <a:rPr lang="en-IN" dirty="0" smtClean="0"/>
              <a:t>). Because  may also alter gut flora, antibiotic-associated </a:t>
            </a:r>
            <a:r>
              <a:rPr lang="en-IN" dirty="0" err="1" smtClean="0"/>
              <a:t>diarrhea</a:t>
            </a:r>
            <a:endParaRPr lang="en-I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en-US" b="1" dirty="0" smtClean="0"/>
              <a:t>Drug interaction: </a:t>
            </a:r>
          </a:p>
          <a:p>
            <a:pPr>
              <a:spcAft>
                <a:spcPts val="600"/>
              </a:spcAft>
            </a:pPr>
            <a:r>
              <a:rPr lang="en-IN" b="1" dirty="0" smtClean="0"/>
              <a:t>Synergistic</a:t>
            </a:r>
            <a:r>
              <a:rPr lang="en-IN" dirty="0" smtClean="0"/>
              <a:t>  with </a:t>
            </a:r>
            <a:r>
              <a:rPr lang="en-IN" dirty="0" err="1" smtClean="0"/>
              <a:t>aminoglycosides</a:t>
            </a:r>
            <a:r>
              <a:rPr lang="en-IN" dirty="0" smtClean="0"/>
              <a:t> or </a:t>
            </a:r>
            <a:r>
              <a:rPr lang="en-IN" dirty="0" err="1" smtClean="0"/>
              <a:t>cephalosporins</a:t>
            </a:r>
            <a:r>
              <a:rPr lang="en-IN" dirty="0" smtClean="0"/>
              <a:t>, </a:t>
            </a:r>
            <a:r>
              <a:rPr lang="cs-CZ" dirty="0" smtClean="0">
                <a:ea typeface="ＭＳ Ｐゴシック" pitchFamily="34" charset="-128"/>
              </a:rPr>
              <a:t>beta-lactamase inhibitors</a:t>
            </a:r>
            <a:r>
              <a:rPr lang="en-US" dirty="0" smtClean="0">
                <a:ea typeface="ＭＳ Ｐゴシック" pitchFamily="34" charset="-128"/>
              </a:rPr>
              <a:t>-</a:t>
            </a:r>
            <a:r>
              <a:rPr lang="cs-CZ" i="1" dirty="0" smtClean="0"/>
              <a:t>clavulanic acid, sulbactam, tazobactam </a:t>
            </a:r>
            <a:endParaRPr lang="en-IN" dirty="0" smtClean="0"/>
          </a:p>
          <a:p>
            <a:pPr>
              <a:spcAft>
                <a:spcPts val="600"/>
              </a:spcAft>
            </a:pPr>
            <a:r>
              <a:rPr lang="en-US" b="1" dirty="0" smtClean="0"/>
              <a:t>Antagonistic: </a:t>
            </a:r>
            <a:r>
              <a:rPr lang="en-IN" dirty="0" smtClean="0"/>
              <a:t>use of parenteral </a:t>
            </a:r>
            <a:r>
              <a:rPr lang="en-IN" dirty="0" err="1" smtClean="0"/>
              <a:t>aminoglycosides</a:t>
            </a:r>
            <a:r>
              <a:rPr lang="en-IN" dirty="0" smtClean="0"/>
              <a:t> or other </a:t>
            </a:r>
            <a:r>
              <a:rPr lang="en-IN" dirty="0" err="1" smtClean="0"/>
              <a:t>nephrotoxic</a:t>
            </a:r>
            <a:r>
              <a:rPr lang="en-IN" dirty="0" smtClean="0"/>
              <a:t> drugs (e.g., </a:t>
            </a:r>
            <a:r>
              <a:rPr lang="en-IN" dirty="0" err="1" smtClean="0"/>
              <a:t>amphotericin</a:t>
            </a:r>
            <a:r>
              <a:rPr lang="en-IN" dirty="0" smtClean="0"/>
              <a:t> B) with </a:t>
            </a:r>
            <a:r>
              <a:rPr lang="en-IN" dirty="0" err="1" smtClean="0"/>
              <a:t>cephalosporins</a:t>
            </a:r>
            <a:r>
              <a:rPr lang="en-IN" dirty="0" smtClean="0"/>
              <a:t> could cause additive </a:t>
            </a:r>
            <a:r>
              <a:rPr lang="en-IN" dirty="0" err="1" smtClean="0"/>
              <a:t>nephrotoxicity</a:t>
            </a:r>
            <a:r>
              <a:rPr lang="en-US" dirty="0" smtClean="0"/>
              <a:t> </a:t>
            </a:r>
          </a:p>
          <a:p>
            <a:pPr>
              <a:spcAft>
                <a:spcPts val="600"/>
              </a:spcAft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Ceftriazone</a:t>
            </a:r>
            <a:r>
              <a:rPr lang="en-US" dirty="0" smtClean="0"/>
              <a:t>-  @ 5- 10 mg/kg- L A</a:t>
            </a:r>
          </a:p>
          <a:p>
            <a:pPr lvl="1"/>
            <a:r>
              <a:rPr lang="en-US" dirty="0" smtClean="0"/>
              <a:t>@ 15-25 mg/kg- dog, cat, (IM, IV, PO)</a:t>
            </a:r>
          </a:p>
          <a:p>
            <a:r>
              <a:rPr lang="en-US" dirty="0" err="1" smtClean="0"/>
              <a:t>Cefotaxim</a:t>
            </a:r>
            <a:r>
              <a:rPr lang="en-US" dirty="0" smtClean="0"/>
              <a:t> @ 25-50 mg/kg- dog, cat</a:t>
            </a:r>
          </a:p>
          <a:p>
            <a:r>
              <a:rPr lang="en-US" dirty="0" err="1" smtClean="0"/>
              <a:t>Caftiofur</a:t>
            </a:r>
            <a:r>
              <a:rPr lang="en-US" dirty="0" smtClean="0"/>
              <a:t> @ 1.1- 2.2 mg/kg- IM, SC</a:t>
            </a:r>
          </a:p>
          <a:p>
            <a:r>
              <a:rPr lang="en-US" dirty="0" err="1" smtClean="0"/>
              <a:t>Cefadroxil</a:t>
            </a:r>
            <a:r>
              <a:rPr lang="en-US" dirty="0" smtClean="0"/>
              <a:t> @ 10-30 mg/kg- PO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 smtClean="0">
                <a:effectLst/>
                <a:ea typeface="ＭＳ Ｐゴシック" pitchFamily="-105" charset="-128"/>
              </a:rPr>
              <a:t>2. Inhibit Protein Synthesis</a:t>
            </a:r>
            <a:endParaRPr lang="en-IN" sz="3600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-105" charset="-128"/>
              </a:rPr>
              <a:t>Target </a:t>
            </a:r>
            <a:r>
              <a:rPr lang="en-US" dirty="0" err="1" smtClean="0">
                <a:ea typeface="ＭＳ Ｐゴシック" pitchFamily="-105" charset="-128"/>
              </a:rPr>
              <a:t>ribosomes</a:t>
            </a:r>
            <a:r>
              <a:rPr lang="en-US" dirty="0" smtClean="0">
                <a:ea typeface="ＭＳ Ｐゴシック" pitchFamily="-105" charset="-128"/>
              </a:rPr>
              <a:t> of bacteria</a:t>
            </a:r>
          </a:p>
          <a:p>
            <a:r>
              <a:rPr lang="en-US" b="1" dirty="0" err="1" smtClean="0">
                <a:ea typeface="ＭＳ Ｐゴシック" pitchFamily="-105" charset="-128"/>
              </a:rPr>
              <a:t>Aminoglycosides</a:t>
            </a:r>
            <a:r>
              <a:rPr lang="en-US" dirty="0" smtClean="0">
                <a:ea typeface="ＭＳ Ｐゴシック" pitchFamily="-105" charset="-128"/>
              </a:rPr>
              <a:t>: bind to 30S subunit causing it to distort and malfunction; blocks initiation of translation</a:t>
            </a:r>
          </a:p>
          <a:p>
            <a:r>
              <a:rPr lang="en-US" b="1" dirty="0" err="1" smtClean="0">
                <a:ea typeface="ＭＳ Ｐゴシック" pitchFamily="-105" charset="-128"/>
              </a:rPr>
              <a:t>Tetracyclines</a:t>
            </a:r>
            <a:r>
              <a:rPr lang="en-US" dirty="0" smtClean="0">
                <a:ea typeface="ＭＳ Ｐゴシック" pitchFamily="-105" charset="-128"/>
              </a:rPr>
              <a:t>: bind to 30S subunit blocking attachment of </a:t>
            </a:r>
            <a:r>
              <a:rPr lang="en-US" dirty="0" err="1" smtClean="0">
                <a:ea typeface="ＭＳ Ｐゴシック" pitchFamily="-105" charset="-128"/>
              </a:rPr>
              <a:t>tRNA</a:t>
            </a:r>
            <a:r>
              <a:rPr lang="en-US" dirty="0" smtClean="0">
                <a:ea typeface="ＭＳ Ｐゴシック" pitchFamily="-105" charset="-128"/>
              </a:rPr>
              <a:t>.</a:t>
            </a:r>
          </a:p>
          <a:p>
            <a:r>
              <a:rPr lang="en-US" b="1" dirty="0" err="1" smtClean="0">
                <a:ea typeface="ＭＳ Ｐゴシック" pitchFamily="-105" charset="-128"/>
              </a:rPr>
              <a:t>Macrolides</a:t>
            </a:r>
            <a:r>
              <a:rPr lang="en-US" dirty="0" smtClean="0">
                <a:ea typeface="ＭＳ Ｐゴシック" pitchFamily="-105" charset="-128"/>
              </a:rPr>
              <a:t>: bind 50S subunit and prevents protein synthesis from continuing.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800" b="1" dirty="0" err="1" smtClean="0">
                <a:solidFill>
                  <a:schemeClr val="tx1"/>
                </a:solidFill>
                <a:effectLst/>
              </a:rPr>
              <a:t>Aminoglyosides</a:t>
            </a:r>
            <a:r>
              <a:rPr lang="en-US" dirty="0" smtClean="0"/>
              <a:t>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0" hangingPunct="0">
              <a:lnSpc>
                <a:spcPct val="80000"/>
              </a:lnSpc>
              <a:spcAft>
                <a:spcPts val="600"/>
              </a:spcAft>
            </a:pPr>
            <a:r>
              <a:rPr lang="cs-CZ" sz="2800" dirty="0" smtClean="0">
                <a:cs typeface="Arial" pitchFamily="34" charset="0"/>
              </a:rPr>
              <a:t>Amikacin</a:t>
            </a:r>
            <a:r>
              <a:rPr lang="en-US" sz="2800" dirty="0" smtClean="0">
                <a:cs typeface="Arial" pitchFamily="34" charset="0"/>
              </a:rPr>
              <a:t> @ 10 mg/kg- dog, cat, </a:t>
            </a:r>
            <a:r>
              <a:rPr lang="en-US" sz="2800" dirty="0" err="1" smtClean="0">
                <a:cs typeface="Arial" pitchFamily="34" charset="0"/>
              </a:rPr>
              <a:t>tid</a:t>
            </a:r>
            <a:r>
              <a:rPr lang="en-US" sz="2800" dirty="0" smtClean="0">
                <a:cs typeface="Arial" pitchFamily="34" charset="0"/>
              </a:rPr>
              <a:t>, </a:t>
            </a:r>
            <a:r>
              <a:rPr lang="en-US" sz="2800" dirty="0" err="1" smtClean="0">
                <a:cs typeface="Arial" pitchFamily="34" charset="0"/>
              </a:rPr>
              <a:t>IM,IV,SC</a:t>
            </a:r>
            <a:endParaRPr lang="cs-CZ" sz="2800" dirty="0" smtClean="0">
              <a:cs typeface="Arial" pitchFamily="34" charset="0"/>
            </a:endParaRPr>
          </a:p>
          <a:p>
            <a:pPr eaLnBrk="0" hangingPunct="0">
              <a:lnSpc>
                <a:spcPct val="80000"/>
              </a:lnSpc>
              <a:spcAft>
                <a:spcPts val="600"/>
              </a:spcAft>
            </a:pPr>
            <a:r>
              <a:rPr lang="cs-CZ" sz="2800" dirty="0" smtClean="0">
                <a:cs typeface="Arial" pitchFamily="34" charset="0"/>
              </a:rPr>
              <a:t>Gentamicin</a:t>
            </a:r>
            <a:r>
              <a:rPr lang="en-US" sz="2800" dirty="0" smtClean="0">
                <a:cs typeface="Arial" pitchFamily="34" charset="0"/>
              </a:rPr>
              <a:t> @ 4 mg/kg- C/ S/G/D/C/P- </a:t>
            </a:r>
            <a:r>
              <a:rPr lang="en-US" sz="2800" dirty="0" err="1" smtClean="0">
                <a:cs typeface="Arial" pitchFamily="34" charset="0"/>
              </a:rPr>
              <a:t>IM,IV</a:t>
            </a:r>
            <a:r>
              <a:rPr lang="en-US" sz="2800" dirty="0" smtClean="0">
                <a:cs typeface="Arial" pitchFamily="34" charset="0"/>
              </a:rPr>
              <a:t>, poultry- 3-5 mg/kg</a:t>
            </a:r>
          </a:p>
          <a:p>
            <a:pPr eaLnBrk="0" hangingPunct="0">
              <a:lnSpc>
                <a:spcPct val="80000"/>
              </a:lnSpc>
              <a:spcAft>
                <a:spcPts val="600"/>
              </a:spcAft>
            </a:pPr>
            <a:r>
              <a:rPr lang="cs-CZ" sz="2800" dirty="0" smtClean="0">
                <a:cs typeface="Arial" pitchFamily="34" charset="0"/>
              </a:rPr>
              <a:t>Neomycin</a:t>
            </a:r>
          </a:p>
          <a:p>
            <a:pPr eaLnBrk="0" hangingPunct="0">
              <a:lnSpc>
                <a:spcPct val="80000"/>
              </a:lnSpc>
              <a:spcAft>
                <a:spcPts val="600"/>
              </a:spcAft>
            </a:pPr>
            <a:r>
              <a:rPr lang="cs-CZ" sz="2800" dirty="0" smtClean="0">
                <a:cs typeface="Arial" pitchFamily="34" charset="0"/>
              </a:rPr>
              <a:t>Netilmicin</a:t>
            </a:r>
          </a:p>
          <a:p>
            <a:pPr eaLnBrk="0" hangingPunct="0">
              <a:lnSpc>
                <a:spcPct val="80000"/>
              </a:lnSpc>
              <a:spcAft>
                <a:spcPts val="600"/>
              </a:spcAft>
            </a:pPr>
            <a:r>
              <a:rPr lang="cs-CZ" sz="2800" dirty="0" smtClean="0">
                <a:cs typeface="Arial" pitchFamily="34" charset="0"/>
              </a:rPr>
              <a:t>Streptomycin</a:t>
            </a:r>
            <a:r>
              <a:rPr lang="en-US" sz="2800" dirty="0" smtClean="0">
                <a:cs typeface="Arial" pitchFamily="34" charset="0"/>
              </a:rPr>
              <a:t>- </a:t>
            </a:r>
            <a:r>
              <a:rPr lang="en-US" sz="2800" dirty="0" err="1" smtClean="0">
                <a:cs typeface="Arial" pitchFamily="34" charset="0"/>
              </a:rPr>
              <a:t>sreptopenicillin</a:t>
            </a:r>
            <a:endParaRPr lang="cs-CZ" sz="2800" dirty="0" smtClean="0">
              <a:cs typeface="Arial" pitchFamily="34" charset="0"/>
            </a:endParaRPr>
          </a:p>
          <a:p>
            <a:pPr eaLnBrk="0" hangingPunct="0">
              <a:lnSpc>
                <a:spcPct val="80000"/>
              </a:lnSpc>
              <a:spcAft>
                <a:spcPts val="600"/>
              </a:spcAft>
            </a:pPr>
            <a:r>
              <a:rPr lang="cs-CZ" sz="2800" dirty="0" smtClean="0">
                <a:cs typeface="Arial" pitchFamily="34" charset="0"/>
              </a:rPr>
              <a:t>Tobramycin</a:t>
            </a:r>
            <a:endParaRPr lang="en-US" sz="2800" dirty="0" smtClean="0">
              <a:cs typeface="Arial" pitchFamily="34" charset="0"/>
            </a:endParaRPr>
          </a:p>
          <a:p>
            <a:pPr eaLnBrk="0" hangingPunct="0">
              <a:lnSpc>
                <a:spcPct val="80000"/>
              </a:lnSpc>
              <a:spcAft>
                <a:spcPts val="600"/>
              </a:spcAft>
            </a:pPr>
            <a:r>
              <a:rPr lang="en-US" sz="2800" b="1" dirty="0" smtClean="0">
                <a:cs typeface="Arial" pitchFamily="34" charset="0"/>
              </a:rPr>
              <a:t>Contraindicated-</a:t>
            </a:r>
            <a:r>
              <a:rPr lang="en-US" sz="2800" dirty="0" smtClean="0">
                <a:cs typeface="Arial" pitchFamily="34" charset="0"/>
              </a:rPr>
              <a:t>in pregnancy and cow prone to milk fever</a:t>
            </a:r>
            <a:endParaRPr lang="cs-CZ" sz="2800" dirty="0" smtClean="0">
              <a:cs typeface="Arial" pitchFamily="34" charset="0"/>
            </a:endParaRPr>
          </a:p>
          <a:p>
            <a:pPr eaLnBrk="0" hangingPunct="0">
              <a:lnSpc>
                <a:spcPct val="80000"/>
              </a:lnSpc>
              <a:spcAft>
                <a:spcPts val="600"/>
              </a:spcAft>
            </a:pPr>
            <a:endParaRPr lang="cs-CZ" sz="2800" dirty="0" smtClean="0">
              <a:cs typeface="Arial" pitchFamily="34" charset="0"/>
            </a:endParaRPr>
          </a:p>
          <a:p>
            <a:pPr>
              <a:spcAft>
                <a:spcPts val="600"/>
              </a:spcAft>
            </a:pPr>
            <a:endParaRPr lang="en-IN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b="1" dirty="0" smtClean="0">
                <a:effectLst/>
              </a:rPr>
              <a:t>Indication</a:t>
            </a:r>
            <a:r>
              <a:rPr lang="en-US" dirty="0" smtClean="0"/>
              <a:t>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Bacterisidal</a:t>
            </a:r>
            <a:endParaRPr lang="en-US" dirty="0" smtClean="0"/>
          </a:p>
          <a:p>
            <a:r>
              <a:rPr lang="en-IN" dirty="0" smtClean="0"/>
              <a:t>many aerobic G-</a:t>
            </a:r>
            <a:r>
              <a:rPr lang="en-IN" dirty="0" err="1" smtClean="0"/>
              <a:t>ve</a:t>
            </a:r>
            <a:r>
              <a:rPr lang="en-IN" dirty="0" smtClean="0"/>
              <a:t> and some aerobic gram positive bacteria, including most species of E. coli, </a:t>
            </a:r>
            <a:r>
              <a:rPr lang="en-IN" dirty="0" err="1" smtClean="0"/>
              <a:t>Klebsiella</a:t>
            </a:r>
            <a:r>
              <a:rPr lang="en-IN" dirty="0" smtClean="0"/>
              <a:t>, Proteus, Pseudomonas, Salmonella, </a:t>
            </a:r>
            <a:r>
              <a:rPr lang="en-IN" dirty="0" err="1" smtClean="0"/>
              <a:t>Enterobacter</a:t>
            </a:r>
            <a:r>
              <a:rPr lang="en-IN" dirty="0" smtClean="0"/>
              <a:t>, </a:t>
            </a:r>
            <a:r>
              <a:rPr lang="en-IN" dirty="0" err="1" smtClean="0"/>
              <a:t>Serratia</a:t>
            </a:r>
            <a:r>
              <a:rPr lang="en-IN" dirty="0" smtClean="0"/>
              <a:t>, and </a:t>
            </a:r>
            <a:r>
              <a:rPr lang="en-IN" dirty="0" err="1" smtClean="0"/>
              <a:t>Shigella</a:t>
            </a:r>
            <a:r>
              <a:rPr lang="en-IN" dirty="0" smtClean="0"/>
              <a:t>, </a:t>
            </a:r>
            <a:r>
              <a:rPr lang="en-IN" dirty="0" err="1" smtClean="0"/>
              <a:t>Mycoplasma</a:t>
            </a:r>
            <a:r>
              <a:rPr lang="en-IN" dirty="0" smtClean="0"/>
              <a:t>, and Staphylococcus. </a:t>
            </a:r>
          </a:p>
          <a:p>
            <a:r>
              <a:rPr lang="en-IN" dirty="0" smtClean="0"/>
              <a:t>Several strains of Pseudomonas </a:t>
            </a:r>
            <a:r>
              <a:rPr lang="en-IN" dirty="0" err="1" smtClean="0"/>
              <a:t>aeruginosa</a:t>
            </a:r>
            <a:r>
              <a:rPr lang="en-IN" dirty="0" smtClean="0"/>
              <a:t>, Proteus, and </a:t>
            </a:r>
            <a:r>
              <a:rPr lang="en-IN" dirty="0" err="1" smtClean="0"/>
              <a:t>Serratia</a:t>
            </a:r>
            <a:r>
              <a:rPr lang="en-IN" dirty="0" smtClean="0"/>
              <a:t> that are resistant to </a:t>
            </a:r>
            <a:r>
              <a:rPr lang="en-IN" dirty="0" err="1" smtClean="0"/>
              <a:t>gentamicin</a:t>
            </a:r>
            <a:r>
              <a:rPr lang="en-IN" dirty="0" smtClean="0"/>
              <a:t> will still be killed by </a:t>
            </a:r>
            <a:r>
              <a:rPr lang="en-IN" dirty="0" err="1" smtClean="0"/>
              <a:t>amikacin</a:t>
            </a:r>
            <a:r>
              <a:rPr lang="en-IN" dirty="0" smtClean="0"/>
              <a:t>.</a:t>
            </a:r>
          </a:p>
          <a:p>
            <a:r>
              <a:rPr lang="en-IN" dirty="0" smtClean="0"/>
              <a:t>Antimicrobial activity of the </a:t>
            </a:r>
            <a:r>
              <a:rPr lang="en-IN" dirty="0" err="1" smtClean="0"/>
              <a:t>aminoglycosides</a:t>
            </a:r>
            <a:r>
              <a:rPr lang="en-IN" dirty="0" smtClean="0"/>
              <a:t> are enhanced in an alkaline environment.</a:t>
            </a:r>
          </a:p>
          <a:p>
            <a:r>
              <a:rPr lang="en-IN" dirty="0" smtClean="0"/>
              <a:t>The </a:t>
            </a:r>
            <a:r>
              <a:rPr lang="en-IN" dirty="0" err="1" smtClean="0"/>
              <a:t>aminoglycoside</a:t>
            </a:r>
            <a:r>
              <a:rPr lang="en-IN" dirty="0" smtClean="0"/>
              <a:t> antibiotics are inactive against fungi, and most anaerobic bacteria</a:t>
            </a:r>
            <a:endParaRPr lang="en-US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334962"/>
          </a:xfrm>
        </p:spPr>
        <p:txBody>
          <a:bodyPr>
            <a:normAutofit fontScale="90000"/>
          </a:bodyPr>
          <a:lstStyle/>
          <a:p>
            <a:pPr algn="ctr"/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838200"/>
            <a:ext cx="7498080" cy="5410200"/>
          </a:xfrm>
        </p:spPr>
        <p:txBody>
          <a:bodyPr>
            <a:normAutofit fontScale="85000" lnSpcReduction="20000"/>
          </a:bodyPr>
          <a:lstStyle/>
          <a:p>
            <a:r>
              <a:rPr lang="en-IN" b="1" dirty="0" smtClean="0"/>
              <a:t>Toxicity- </a:t>
            </a:r>
            <a:r>
              <a:rPr lang="en-IN" dirty="0" smtClean="0"/>
              <a:t>irreversible </a:t>
            </a:r>
            <a:r>
              <a:rPr lang="en-IN" dirty="0" err="1" smtClean="0"/>
              <a:t>ototoxicity</a:t>
            </a:r>
            <a:r>
              <a:rPr lang="en-IN" dirty="0" smtClean="0"/>
              <a:t> and </a:t>
            </a:r>
            <a:r>
              <a:rPr lang="en-IN" dirty="0" err="1" smtClean="0"/>
              <a:t>nephrotoxic</a:t>
            </a:r>
            <a:endParaRPr lang="en-IN" dirty="0" smtClean="0"/>
          </a:p>
          <a:p>
            <a:r>
              <a:rPr lang="en-IN" dirty="0" smtClean="0"/>
              <a:t>caution in patients with neuromuscular disorders (e.g., myasthenia gravis) due to their neuromuscular blocking activity.</a:t>
            </a:r>
          </a:p>
          <a:p>
            <a:r>
              <a:rPr lang="en-US" b="1" dirty="0" smtClean="0">
                <a:cs typeface="Arial" pitchFamily="34" charset="0"/>
              </a:rPr>
              <a:t>Contraindicated-</a:t>
            </a:r>
          </a:p>
          <a:p>
            <a:r>
              <a:rPr lang="en-US" dirty="0" smtClean="0">
                <a:cs typeface="Arial" pitchFamily="34" charset="0"/>
              </a:rPr>
              <a:t>in pregnancy and cow prone to milk fever</a:t>
            </a:r>
            <a:endParaRPr lang="cs-CZ" dirty="0" smtClean="0">
              <a:cs typeface="Arial" pitchFamily="34" charset="0"/>
            </a:endParaRPr>
          </a:p>
          <a:p>
            <a:r>
              <a:rPr lang="en-IN" dirty="0" smtClean="0"/>
              <a:t>in rabbits/hares as they adversely affect the GI flora balance in these animals</a:t>
            </a:r>
          </a:p>
          <a:p>
            <a:r>
              <a:rPr lang="en-IN" b="1" dirty="0" smtClean="0"/>
              <a:t>Drug Interactions </a:t>
            </a:r>
            <a:r>
              <a:rPr lang="en-IN" dirty="0" smtClean="0"/>
              <a:t>- used with caution with other </a:t>
            </a:r>
            <a:r>
              <a:rPr lang="en-IN" dirty="0" err="1" smtClean="0"/>
              <a:t>nephrotoxic</a:t>
            </a:r>
            <a:r>
              <a:rPr lang="en-IN" dirty="0" smtClean="0"/>
              <a:t>, </a:t>
            </a:r>
            <a:r>
              <a:rPr lang="en-IN" dirty="0" err="1" smtClean="0"/>
              <a:t>ototoxic</a:t>
            </a:r>
            <a:r>
              <a:rPr lang="en-IN" dirty="0" smtClean="0"/>
              <a:t>, and </a:t>
            </a:r>
            <a:r>
              <a:rPr lang="en-IN" dirty="0" err="1" smtClean="0"/>
              <a:t>neurotoxic</a:t>
            </a:r>
            <a:r>
              <a:rPr lang="en-IN" dirty="0" smtClean="0"/>
              <a:t> drugs. These include </a:t>
            </a:r>
            <a:r>
              <a:rPr lang="en-IN" dirty="0" err="1" smtClean="0"/>
              <a:t>amphotericin</a:t>
            </a:r>
            <a:r>
              <a:rPr lang="en-IN" dirty="0" smtClean="0"/>
              <a:t> B, other </a:t>
            </a:r>
            <a:r>
              <a:rPr lang="en-IN" dirty="0" err="1" smtClean="0"/>
              <a:t>aminoglycosides</a:t>
            </a:r>
            <a:r>
              <a:rPr lang="en-IN" dirty="0" smtClean="0"/>
              <a:t>, acyclovir, </a:t>
            </a:r>
            <a:r>
              <a:rPr lang="en-IN" dirty="0" err="1" smtClean="0"/>
              <a:t>bacitracin</a:t>
            </a:r>
            <a:r>
              <a:rPr lang="en-IN" dirty="0" smtClean="0"/>
              <a:t> (parenteral use), </a:t>
            </a:r>
            <a:r>
              <a:rPr lang="en-IN" dirty="0" err="1" smtClean="0"/>
              <a:t>cisplatin</a:t>
            </a:r>
            <a:r>
              <a:rPr lang="en-IN" dirty="0" smtClean="0"/>
              <a:t>, </a:t>
            </a:r>
            <a:r>
              <a:rPr lang="en-IN" dirty="0" err="1" smtClean="0"/>
              <a:t>methoxyflurane</a:t>
            </a:r>
            <a:r>
              <a:rPr lang="en-IN" dirty="0" smtClean="0"/>
              <a:t>, </a:t>
            </a:r>
            <a:r>
              <a:rPr lang="en-IN" dirty="0" err="1" smtClean="0"/>
              <a:t>polymyxin</a:t>
            </a:r>
            <a:r>
              <a:rPr lang="en-IN" dirty="0" smtClean="0"/>
              <a:t> B, or </a:t>
            </a:r>
            <a:r>
              <a:rPr lang="en-IN" dirty="0" err="1" smtClean="0"/>
              <a:t>vancomycin</a:t>
            </a:r>
            <a:r>
              <a:rPr lang="en-IN" dirty="0" smtClean="0"/>
              <a:t>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b="1" dirty="0" err="1" smtClean="0">
                <a:effectLst/>
              </a:rPr>
              <a:t>Tetracyclines</a:t>
            </a:r>
            <a:r>
              <a:rPr lang="en-US" dirty="0" smtClean="0"/>
              <a:t>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OTC @ 5- 10 mg/kg LA</a:t>
            </a:r>
          </a:p>
          <a:p>
            <a:pPr>
              <a:buNone/>
            </a:pPr>
            <a:r>
              <a:rPr lang="en-US" dirty="0" smtClean="0"/>
              <a:t>	@ 10-20 mg/kg dog, cat, </a:t>
            </a:r>
            <a:r>
              <a:rPr lang="en-US" dirty="0" err="1" smtClean="0"/>
              <a:t>IM,IV</a:t>
            </a:r>
            <a:endParaRPr lang="en-US" dirty="0" smtClean="0"/>
          </a:p>
          <a:p>
            <a:r>
              <a:rPr lang="en-US" dirty="0" err="1" smtClean="0"/>
              <a:t>Doxicycline</a:t>
            </a:r>
            <a:r>
              <a:rPr lang="en-US" dirty="0" smtClean="0"/>
              <a:t> @10 mg/kg dog, cat</a:t>
            </a:r>
          </a:p>
          <a:p>
            <a:pPr>
              <a:buNone/>
            </a:pPr>
            <a:r>
              <a:rPr lang="en-US" dirty="0" smtClean="0"/>
              <a:t>	@ 1-2 mg/kg cattle, S, G, PO</a:t>
            </a:r>
          </a:p>
          <a:p>
            <a:r>
              <a:rPr lang="en-US" dirty="0" err="1" smtClean="0"/>
              <a:t>Bacteriostatic</a:t>
            </a:r>
            <a:r>
              <a:rPr lang="en-US" dirty="0" smtClean="0"/>
              <a:t> </a:t>
            </a:r>
          </a:p>
          <a:p>
            <a:r>
              <a:rPr lang="en-US" b="1" dirty="0" smtClean="0"/>
              <a:t>Indication</a:t>
            </a:r>
            <a:r>
              <a:rPr lang="en-US" dirty="0" smtClean="0"/>
              <a:t> </a:t>
            </a:r>
          </a:p>
          <a:p>
            <a:r>
              <a:rPr lang="en-US" dirty="0" smtClean="0"/>
              <a:t>G +</a:t>
            </a:r>
            <a:r>
              <a:rPr lang="en-US" dirty="0" err="1" smtClean="0"/>
              <a:t>ve</a:t>
            </a:r>
            <a:r>
              <a:rPr lang="en-US" dirty="0" smtClean="0"/>
              <a:t>, G –</a:t>
            </a:r>
            <a:r>
              <a:rPr lang="en-US" dirty="0" err="1" smtClean="0"/>
              <a:t>ve</a:t>
            </a:r>
            <a:r>
              <a:rPr lang="en-US" dirty="0" smtClean="0"/>
              <a:t>, </a:t>
            </a:r>
            <a:r>
              <a:rPr lang="en-US" dirty="0" err="1" smtClean="0"/>
              <a:t>Clamydia</a:t>
            </a:r>
            <a:r>
              <a:rPr lang="en-US" dirty="0" smtClean="0"/>
              <a:t>, </a:t>
            </a:r>
            <a:r>
              <a:rPr lang="en-US" dirty="0" err="1" smtClean="0"/>
              <a:t>Rickettsia</a:t>
            </a:r>
            <a:r>
              <a:rPr lang="en-US" dirty="0" smtClean="0"/>
              <a:t>, </a:t>
            </a:r>
            <a:r>
              <a:rPr lang="en-US" dirty="0" err="1" smtClean="0"/>
              <a:t>Mycoplasma</a:t>
            </a:r>
            <a:endParaRPr lang="en-US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effectLst/>
              </a:rPr>
              <a:t>Introduction</a:t>
            </a:r>
            <a:r>
              <a:rPr lang="en-US" dirty="0" smtClean="0"/>
              <a:t>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Anti bacterial</a:t>
            </a:r>
          </a:p>
          <a:p>
            <a:r>
              <a:rPr lang="en-US" dirty="0" smtClean="0"/>
              <a:t>Antifungal</a:t>
            </a:r>
          </a:p>
          <a:p>
            <a:r>
              <a:rPr lang="en-US" dirty="0" err="1" smtClean="0"/>
              <a:t>Antirickettsial</a:t>
            </a:r>
            <a:endParaRPr lang="en-US" dirty="0" smtClean="0"/>
          </a:p>
          <a:p>
            <a:r>
              <a:rPr lang="en-US" dirty="0" smtClean="0"/>
              <a:t>Antiviral </a:t>
            </a:r>
          </a:p>
          <a:p>
            <a:r>
              <a:rPr lang="en-US" dirty="0" smtClean="0"/>
              <a:t>Factors –</a:t>
            </a:r>
          </a:p>
          <a:p>
            <a:pPr lvl="1"/>
            <a:r>
              <a:rPr lang="en-US" dirty="0" smtClean="0"/>
              <a:t>Age, sex, species</a:t>
            </a:r>
          </a:p>
          <a:p>
            <a:pPr lvl="1"/>
            <a:r>
              <a:rPr lang="en-US" dirty="0" smtClean="0"/>
              <a:t>Route </a:t>
            </a:r>
          </a:p>
          <a:p>
            <a:pPr lvl="1"/>
            <a:r>
              <a:rPr lang="en-US" dirty="0" smtClean="0"/>
              <a:t>Organ system affected</a:t>
            </a:r>
          </a:p>
          <a:p>
            <a:pPr lvl="1"/>
            <a:r>
              <a:rPr lang="en-US" dirty="0" smtClean="0"/>
              <a:t>Cost  </a:t>
            </a:r>
          </a:p>
          <a:p>
            <a:endParaRPr lang="en-US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411162"/>
          </a:xfrm>
        </p:spPr>
        <p:txBody>
          <a:bodyPr>
            <a:normAutofit fontScale="90000"/>
          </a:bodyPr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838200"/>
            <a:ext cx="7498080" cy="5410200"/>
          </a:xfrm>
        </p:spPr>
        <p:txBody>
          <a:bodyPr>
            <a:normAutofit lnSpcReduction="10000"/>
          </a:bodyPr>
          <a:lstStyle/>
          <a:p>
            <a:r>
              <a:rPr lang="en-IN" b="1" dirty="0" smtClean="0"/>
              <a:t>Contraindicated-</a:t>
            </a:r>
            <a:r>
              <a:rPr lang="en-IN" dirty="0" smtClean="0"/>
              <a:t> young animal and pregnant</a:t>
            </a:r>
          </a:p>
          <a:p>
            <a:r>
              <a:rPr lang="en-IN" dirty="0" smtClean="0"/>
              <a:t>young animals can cause discoloration of bones and teeth to a yellow, brown, or gray colour. </a:t>
            </a:r>
          </a:p>
          <a:p>
            <a:r>
              <a:rPr lang="en-IN" dirty="0" smtClean="0"/>
              <a:t>Only used in the last trimester of pregnancy</a:t>
            </a:r>
          </a:p>
          <a:p>
            <a:r>
              <a:rPr lang="en-IN" dirty="0" smtClean="0"/>
              <a:t>Cats do not tolerate oral tetracycline </a:t>
            </a:r>
          </a:p>
          <a:p>
            <a:r>
              <a:rPr lang="en-US" b="1" dirty="0" smtClean="0"/>
              <a:t>Toxicity</a:t>
            </a:r>
          </a:p>
          <a:p>
            <a:r>
              <a:rPr lang="en-US" dirty="0" err="1" smtClean="0"/>
              <a:t>Nephrotoxic</a:t>
            </a:r>
            <a:r>
              <a:rPr lang="en-US" dirty="0" smtClean="0"/>
              <a:t> and </a:t>
            </a:r>
            <a:r>
              <a:rPr lang="en-US" dirty="0" err="1" smtClean="0"/>
              <a:t>hepatotoxic</a:t>
            </a:r>
            <a:r>
              <a:rPr lang="en-US" dirty="0" smtClean="0"/>
              <a:t> –long term use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b="1" dirty="0" err="1" smtClean="0">
                <a:effectLst/>
              </a:rPr>
              <a:t>Macrolides</a:t>
            </a:r>
            <a:r>
              <a:rPr lang="en-US" dirty="0" smtClean="0"/>
              <a:t>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Aft>
                <a:spcPts val="600"/>
              </a:spcAft>
              <a:buFont typeface="Arial" charset="0"/>
              <a:buChar char="•"/>
              <a:defRPr/>
            </a:pPr>
            <a:r>
              <a:rPr lang="cs-CZ" dirty="0" smtClean="0"/>
              <a:t>erythromycin, roxithromycin, azithromycin, clarithromycin (methylated form of erythrom.) </a:t>
            </a:r>
          </a:p>
          <a:p>
            <a:pPr>
              <a:spcAft>
                <a:spcPts val="600"/>
              </a:spcAft>
              <a:buFont typeface="Arial" charset="0"/>
              <a:buChar char="•"/>
              <a:defRPr/>
            </a:pPr>
            <a:r>
              <a:rPr lang="cs-CZ" dirty="0" smtClean="0"/>
              <a:t>telithromycin - derivative of erythromycin (a ketolide) </a:t>
            </a:r>
            <a:r>
              <a:rPr lang="en-US" dirty="0" smtClean="0"/>
              <a:t>, </a:t>
            </a:r>
            <a:r>
              <a:rPr lang="en-US" dirty="0" err="1" smtClean="0"/>
              <a:t>clindamycin</a:t>
            </a:r>
            <a:endParaRPr lang="en-US" dirty="0" smtClean="0"/>
          </a:p>
          <a:p>
            <a:pPr>
              <a:spcAft>
                <a:spcPts val="600"/>
              </a:spcAft>
            </a:pPr>
            <a:r>
              <a:rPr lang="it-IT" b="1" dirty="0" smtClean="0"/>
              <a:t>Indication-</a:t>
            </a:r>
            <a:r>
              <a:rPr lang="it-IT" dirty="0" smtClean="0"/>
              <a:t> gram positive cocci (staphylococci, streptococci), gram </a:t>
            </a:r>
            <a:r>
              <a:rPr lang="en-IN" dirty="0" smtClean="0"/>
              <a:t>positive bacilli, some strains of gram negative bacilli </a:t>
            </a:r>
            <a:r>
              <a:rPr lang="en-IN" dirty="0" err="1" smtClean="0"/>
              <a:t>Actinomyces</a:t>
            </a:r>
            <a:r>
              <a:rPr lang="en-IN" dirty="0" smtClean="0"/>
              <a:t>, </a:t>
            </a:r>
            <a:r>
              <a:rPr lang="en-IN" dirty="0" err="1" smtClean="0"/>
              <a:t>Mycoplasma</a:t>
            </a:r>
            <a:r>
              <a:rPr lang="en-IN" dirty="0" smtClean="0"/>
              <a:t>, Chlamydia, </a:t>
            </a:r>
            <a:r>
              <a:rPr lang="en-IN" dirty="0" err="1" smtClean="0"/>
              <a:t>Ureaplasma</a:t>
            </a:r>
            <a:r>
              <a:rPr lang="en-IN" dirty="0" smtClean="0"/>
              <a:t>, and </a:t>
            </a:r>
            <a:r>
              <a:rPr lang="en-IN" dirty="0" err="1" smtClean="0"/>
              <a:t>Rickettsia</a:t>
            </a:r>
            <a:r>
              <a:rPr lang="en-IN" dirty="0" smtClean="0"/>
              <a:t> are</a:t>
            </a:r>
          </a:p>
          <a:p>
            <a:pPr>
              <a:spcAft>
                <a:spcPts val="600"/>
              </a:spcAft>
            </a:pPr>
            <a:endParaRPr lang="cs-CZ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 smtClean="0">
                <a:solidFill>
                  <a:schemeClr val="tx1"/>
                </a:solidFill>
                <a:effectLst/>
              </a:rPr>
              <a:t>Erythromycin</a:t>
            </a:r>
            <a:endParaRPr lang="en-IN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Erythromycin (base) capsules and tablets should be stored in tight containers at room temperature </a:t>
            </a:r>
          </a:p>
          <a:p>
            <a:r>
              <a:rPr lang="en-IN" dirty="0" smtClean="0"/>
              <a:t>protected from light. </a:t>
            </a:r>
          </a:p>
          <a:p>
            <a:r>
              <a:rPr lang="en-IN" dirty="0" smtClean="0"/>
              <a:t>To retain palatability, the oral suspensions should be refrigerated.</a:t>
            </a:r>
          </a:p>
          <a:p>
            <a:r>
              <a:rPr lang="en-US" dirty="0" smtClean="0"/>
              <a:t>@ 2.2-4.4 mg/kg- LA, PO</a:t>
            </a:r>
          </a:p>
          <a:p>
            <a:r>
              <a:rPr lang="en-US" dirty="0" smtClean="0"/>
              <a:t>@10-40 mg/ kg dog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411162"/>
          </a:xfrm>
        </p:spPr>
        <p:txBody>
          <a:bodyPr>
            <a:normAutofit fontScale="90000"/>
          </a:bodyPr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685800"/>
            <a:ext cx="7790688" cy="5791200"/>
          </a:xfrm>
        </p:spPr>
        <p:txBody>
          <a:bodyPr>
            <a:normAutofit fontScale="85000" lnSpcReduction="20000"/>
          </a:bodyPr>
          <a:lstStyle/>
          <a:p>
            <a:r>
              <a:rPr lang="en-IN" b="1" dirty="0" smtClean="0"/>
              <a:t>Drug Interactions </a:t>
            </a:r>
            <a:r>
              <a:rPr lang="en-IN" dirty="0" smtClean="0"/>
              <a:t>– </a:t>
            </a:r>
          </a:p>
          <a:p>
            <a:r>
              <a:rPr lang="en-IN" dirty="0" smtClean="0"/>
              <a:t>Because erythromycin, </a:t>
            </a:r>
            <a:r>
              <a:rPr lang="en-IN" dirty="0" err="1" smtClean="0"/>
              <a:t>lincosamides</a:t>
            </a:r>
            <a:r>
              <a:rPr lang="en-IN" dirty="0" smtClean="0"/>
              <a:t> (</a:t>
            </a:r>
            <a:r>
              <a:rPr lang="en-IN" dirty="0" err="1" smtClean="0"/>
              <a:t>clindamycin</a:t>
            </a:r>
            <a:r>
              <a:rPr lang="en-IN" dirty="0" smtClean="0"/>
              <a:t>, </a:t>
            </a:r>
            <a:r>
              <a:rPr lang="en-IN" dirty="0" err="1" smtClean="0"/>
              <a:t>lincomycin</a:t>
            </a:r>
            <a:r>
              <a:rPr lang="en-IN" dirty="0" smtClean="0"/>
              <a:t>), and </a:t>
            </a:r>
            <a:r>
              <a:rPr lang="en-IN" dirty="0" err="1" smtClean="0"/>
              <a:t>chloramphenicol</a:t>
            </a:r>
            <a:r>
              <a:rPr lang="en-IN" dirty="0" smtClean="0"/>
              <a:t> all bind to the 50S ribosomal subunit, competition for binding can occur and some clinicians state these drugs should not be used concurrently. </a:t>
            </a:r>
          </a:p>
          <a:p>
            <a:r>
              <a:rPr lang="en-IN" dirty="0" smtClean="0"/>
              <a:t>In vitro synergy with other antimicrobials (e.g., </a:t>
            </a:r>
            <a:r>
              <a:rPr lang="en-IN" dirty="0" err="1" smtClean="0"/>
              <a:t>sulfonamides</a:t>
            </a:r>
            <a:r>
              <a:rPr lang="en-IN" dirty="0" smtClean="0"/>
              <a:t>, </a:t>
            </a:r>
            <a:r>
              <a:rPr lang="en-IN" dirty="0" err="1" smtClean="0"/>
              <a:t>rifampin</a:t>
            </a:r>
            <a:r>
              <a:rPr lang="en-IN" dirty="0" smtClean="0"/>
              <a:t>) has been reported with erythromycin</a:t>
            </a:r>
          </a:p>
          <a:p>
            <a:r>
              <a:rPr lang="en-IN" b="1" dirty="0" smtClean="0"/>
              <a:t>Drug/Laboratory Interactions </a:t>
            </a:r>
            <a:r>
              <a:rPr lang="en-IN" dirty="0" smtClean="0"/>
              <a:t>- Erythromycin may cause falsely elevated values of AST (</a:t>
            </a:r>
            <a:r>
              <a:rPr lang="en-IN" dirty="0" err="1" smtClean="0"/>
              <a:t>SGOT</a:t>
            </a:r>
            <a:r>
              <a:rPr lang="en-IN" dirty="0" smtClean="0"/>
              <a:t>), and ALT (</a:t>
            </a:r>
            <a:r>
              <a:rPr lang="en-IN" dirty="0" err="1" smtClean="0"/>
              <a:t>SGPT</a:t>
            </a:r>
            <a:r>
              <a:rPr lang="en-IN" dirty="0" smtClean="0"/>
              <a:t>) when using colorimetric assays.</a:t>
            </a:r>
          </a:p>
          <a:p>
            <a:r>
              <a:rPr lang="en-IN" dirty="0" err="1" smtClean="0"/>
              <a:t>Fluorometric</a:t>
            </a:r>
            <a:r>
              <a:rPr lang="en-IN" dirty="0" smtClean="0"/>
              <a:t> determinations of urinary </a:t>
            </a:r>
            <a:r>
              <a:rPr lang="en-IN" dirty="0" err="1" smtClean="0"/>
              <a:t>catecholamines</a:t>
            </a:r>
            <a:r>
              <a:rPr lang="en-IN" dirty="0" smtClean="0"/>
              <a:t> can be altered by concomitant erythromycin administration.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 smtClean="0">
                <a:effectLst/>
              </a:rPr>
              <a:t>Clindamycin</a:t>
            </a:r>
            <a:r>
              <a:rPr lang="en-US" dirty="0" smtClean="0"/>
              <a:t>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Lincosamide</a:t>
            </a:r>
            <a:r>
              <a:rPr lang="en-US" dirty="0" smtClean="0"/>
              <a:t> </a:t>
            </a:r>
            <a:r>
              <a:rPr lang="en-US" dirty="0" err="1" smtClean="0"/>
              <a:t>antibotics</a:t>
            </a:r>
            <a:endParaRPr lang="en-US" dirty="0" smtClean="0"/>
          </a:p>
          <a:p>
            <a:r>
              <a:rPr lang="en-US" dirty="0" smtClean="0"/>
              <a:t>50 s ribosome</a:t>
            </a:r>
          </a:p>
          <a:p>
            <a:r>
              <a:rPr lang="en-US" dirty="0" smtClean="0"/>
              <a:t>@ 5.5 mg/ kg BID, PO/ 11 mg/kg OD</a:t>
            </a:r>
          </a:p>
          <a:p>
            <a:r>
              <a:rPr lang="en-US" dirty="0" smtClean="0"/>
              <a:t>Avoid in rabbit, Guinea pig and hamster </a:t>
            </a:r>
            <a:r>
              <a:rPr lang="en-IN" dirty="0" smtClean="0"/>
              <a:t>because of serious gastrointestinal effects that may occur, including death</a:t>
            </a:r>
          </a:p>
          <a:p>
            <a:r>
              <a:rPr lang="en-US" dirty="0" smtClean="0"/>
              <a:t>Contraindicated during pregnancy and lactation- </a:t>
            </a:r>
            <a:r>
              <a:rPr lang="en-US" dirty="0" err="1" smtClean="0"/>
              <a:t>diarrhoea</a:t>
            </a:r>
            <a:r>
              <a:rPr lang="en-US" dirty="0" smtClean="0"/>
              <a:t> in newborn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63976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  <a:effectLst/>
              </a:rPr>
              <a:t>Cloramphenicol</a:t>
            </a:r>
            <a:r>
              <a:rPr lang="en-US" dirty="0" smtClean="0"/>
              <a:t>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143000"/>
            <a:ext cx="7866888" cy="53340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ea typeface="ＭＳ Ｐゴシック" pitchFamily="34" charset="-128"/>
              </a:rPr>
              <a:t>Broad-spectrum </a:t>
            </a:r>
          </a:p>
          <a:p>
            <a:pPr lvl="1">
              <a:spcBef>
                <a:spcPts val="600"/>
              </a:spcBef>
            </a:pPr>
            <a:r>
              <a:rPr lang="en-US" dirty="0" smtClean="0">
                <a:ea typeface="ＭＳ Ｐゴシック" pitchFamily="34" charset="-128"/>
              </a:rPr>
              <a:t>wide range of </a:t>
            </a:r>
            <a:r>
              <a:rPr lang="cs-CZ" dirty="0" smtClean="0">
                <a:ea typeface="ＭＳ Ｐゴシック" pitchFamily="34" charset="-128"/>
              </a:rPr>
              <a:t>G</a:t>
            </a:r>
            <a:r>
              <a:rPr lang="en-US" dirty="0" smtClean="0">
                <a:ea typeface="ＭＳ Ｐゴシック" pitchFamily="34" charset="-128"/>
              </a:rPr>
              <a:t>+ and gram– organisms; </a:t>
            </a:r>
          </a:p>
          <a:p>
            <a:pPr lvl="1">
              <a:spcBef>
                <a:spcPts val="600"/>
              </a:spcBef>
            </a:pPr>
            <a:r>
              <a:rPr lang="en-US" dirty="0" smtClean="0">
                <a:ea typeface="ＭＳ Ｐゴシック" pitchFamily="34" charset="-128"/>
              </a:rPr>
              <a:t>also some intracellular - e.g. </a:t>
            </a:r>
            <a:r>
              <a:rPr lang="en-US" dirty="0" err="1" smtClean="0">
                <a:ea typeface="ＭＳ Ｐゴシック" pitchFamily="34" charset="-128"/>
              </a:rPr>
              <a:t>rickettsiae</a:t>
            </a:r>
            <a:r>
              <a:rPr lang="en-US" dirty="0" smtClean="0">
                <a:ea typeface="ＭＳ Ｐゴシック" pitchFamily="34" charset="-128"/>
              </a:rPr>
              <a:t>. </a:t>
            </a:r>
          </a:p>
          <a:p>
            <a:r>
              <a:rPr lang="en-US" sz="2800" dirty="0" smtClean="0">
                <a:ea typeface="ＭＳ Ｐゴシック" pitchFamily="34" charset="-128"/>
              </a:rPr>
              <a:t>mostly </a:t>
            </a:r>
            <a:r>
              <a:rPr lang="en-US" sz="2800" dirty="0" err="1" smtClean="0">
                <a:ea typeface="ＭＳ Ｐゴシック" pitchFamily="34" charset="-128"/>
              </a:rPr>
              <a:t>bacteriostatic</a:t>
            </a:r>
            <a:r>
              <a:rPr lang="en-US" sz="2800" dirty="0" smtClean="0">
                <a:ea typeface="ＭＳ Ｐゴシック" pitchFamily="34" charset="-128"/>
              </a:rPr>
              <a:t> </a:t>
            </a:r>
          </a:p>
          <a:p>
            <a:r>
              <a:rPr lang="en-IN" sz="2800" dirty="0" smtClean="0"/>
              <a:t>Should be used with caution in neonatal animals, particularly in young kittens.</a:t>
            </a:r>
          </a:p>
          <a:p>
            <a:r>
              <a:rPr lang="en-IN" sz="2800" dirty="0" smtClean="0"/>
              <a:t> In neonates (humans), circulatory collapse (Gray-baby syndrome) has occurred probably due to toxic levels accumulating secondary to an inability to conjugate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given with caution to nursing bitches or queens, particularly within the first week after giving birth- excrete in milk</a:t>
            </a:r>
          </a:p>
          <a:p>
            <a:r>
              <a:rPr lang="en-US" b="1" dirty="0" smtClean="0">
                <a:ea typeface="ＭＳ Ｐゴシック" pitchFamily="34" charset="-128"/>
              </a:rPr>
              <a:t>Serious side-effects</a:t>
            </a:r>
            <a:r>
              <a:rPr lang="en-US" dirty="0" smtClean="0">
                <a:ea typeface="ＭＳ Ｐゴシック" pitchFamily="34" charset="-128"/>
              </a:rPr>
              <a:t>: bone marrow </a:t>
            </a:r>
            <a:r>
              <a:rPr lang="en-US" dirty="0" err="1" smtClean="0">
                <a:ea typeface="ＭＳ Ｐゴシック" pitchFamily="34" charset="-128"/>
              </a:rPr>
              <a:t>aplasia</a:t>
            </a:r>
            <a:r>
              <a:rPr lang="en-US" dirty="0" smtClean="0">
                <a:ea typeface="ＭＳ Ｐゴシック" pitchFamily="34" charset="-128"/>
              </a:rPr>
              <a:t>, suppression of </a:t>
            </a:r>
            <a:r>
              <a:rPr lang="en-US" dirty="0" err="1" smtClean="0">
                <a:ea typeface="ＭＳ Ｐゴシック" pitchFamily="34" charset="-128"/>
              </a:rPr>
              <a:t>RBCs</a:t>
            </a:r>
            <a:r>
              <a:rPr lang="en-US" dirty="0" smtClean="0">
                <a:ea typeface="ＭＳ Ｐゴシック" pitchFamily="34" charset="-128"/>
              </a:rPr>
              <a:t>, </a:t>
            </a:r>
            <a:r>
              <a:rPr lang="en-US" dirty="0" err="1" smtClean="0">
                <a:ea typeface="ＭＳ Ｐゴシック" pitchFamily="34" charset="-128"/>
              </a:rPr>
              <a:t>WBCs</a:t>
            </a:r>
            <a:r>
              <a:rPr lang="en-US" dirty="0" smtClean="0">
                <a:ea typeface="ＭＳ Ｐゴシック" pitchFamily="34" charset="-128"/>
              </a:rPr>
              <a:t>, encephalopathy, optic neuritis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-105" charset="-128"/>
              </a:rPr>
              <a:t>3. Inhibit Nucleic Acid Synthesis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-105" charset="-128"/>
              </a:rPr>
              <a:t>Target enzymes required for nucleic acid synthesis</a:t>
            </a:r>
          </a:p>
          <a:p>
            <a:r>
              <a:rPr lang="en-US" b="1" dirty="0" err="1" smtClean="0">
                <a:ea typeface="ＭＳ Ｐゴシック" pitchFamily="-105" charset="-128"/>
              </a:rPr>
              <a:t>Fluoroquinolones</a:t>
            </a:r>
            <a:r>
              <a:rPr lang="en-US" dirty="0" smtClean="0">
                <a:ea typeface="ＭＳ Ｐゴシック" pitchFamily="-105" charset="-128"/>
              </a:rPr>
              <a:t>: inhibit enzymes DNA </a:t>
            </a:r>
            <a:r>
              <a:rPr lang="en-US" dirty="0" err="1" smtClean="0">
                <a:ea typeface="ＭＳ Ｐゴシック" pitchFamily="-105" charset="-128"/>
              </a:rPr>
              <a:t>gyrase</a:t>
            </a:r>
            <a:r>
              <a:rPr lang="en-US" dirty="0" smtClean="0">
                <a:ea typeface="ＭＳ Ｐゴシック" pitchFamily="-105" charset="-128"/>
              </a:rPr>
              <a:t> that maintain the </a:t>
            </a:r>
            <a:r>
              <a:rPr lang="en-US" dirty="0" err="1" smtClean="0">
                <a:ea typeface="ＭＳ Ｐゴシック" pitchFamily="-105" charset="-128"/>
              </a:rPr>
              <a:t>supercoiling</a:t>
            </a:r>
            <a:r>
              <a:rPr lang="en-US" dirty="0" smtClean="0">
                <a:ea typeface="ＭＳ Ｐゴシック" pitchFamily="-105" charset="-128"/>
              </a:rPr>
              <a:t> of closed circular DNA, </a:t>
            </a:r>
            <a:r>
              <a:rPr lang="en-US" dirty="0" err="1" smtClean="0">
                <a:ea typeface="ＭＳ Ｐゴシック" pitchFamily="-105" charset="-128"/>
              </a:rPr>
              <a:t>bacteriidal</a:t>
            </a:r>
            <a:endParaRPr lang="en-US" dirty="0" smtClean="0">
              <a:ea typeface="ＭＳ Ｐゴシック" pitchFamily="-105" charset="-128"/>
            </a:endParaRPr>
          </a:p>
          <a:p>
            <a:r>
              <a:rPr lang="en-US" b="1" dirty="0" err="1" smtClean="0">
                <a:ea typeface="ＭＳ Ｐゴシック" pitchFamily="-105" charset="-128"/>
              </a:rPr>
              <a:t>Rifamycins</a:t>
            </a:r>
            <a:r>
              <a:rPr lang="en-US" dirty="0" smtClean="0">
                <a:ea typeface="ＭＳ Ｐゴシック" pitchFamily="-105" charset="-128"/>
              </a:rPr>
              <a:t>: block prokaryotic DNA-dependent RNA polymerase from initiating transcription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b="1" dirty="0" err="1" smtClean="0">
                <a:solidFill>
                  <a:schemeClr val="tx1"/>
                </a:solidFill>
                <a:effectLst/>
                <a:ea typeface="ＭＳ Ｐゴシック" pitchFamily="-105" charset="-128"/>
              </a:rPr>
              <a:t>Fluoroquinolones</a:t>
            </a:r>
            <a:endParaRPr lang="en-IN" sz="4000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447800"/>
            <a:ext cx="7943088" cy="4800600"/>
          </a:xfrm>
        </p:spPr>
        <p:txBody>
          <a:bodyPr/>
          <a:lstStyle/>
          <a:p>
            <a:r>
              <a:rPr lang="en-US" dirty="0" err="1" smtClean="0"/>
              <a:t>Enrofloxacin</a:t>
            </a:r>
            <a:r>
              <a:rPr lang="en-US" dirty="0" smtClean="0"/>
              <a:t>@ 2.5-5 mg/kg, </a:t>
            </a:r>
            <a:r>
              <a:rPr lang="en-US" dirty="0" err="1" smtClean="0"/>
              <a:t>IM,IV,PO</a:t>
            </a:r>
            <a:endParaRPr lang="en-US" dirty="0" smtClean="0"/>
          </a:p>
          <a:p>
            <a:r>
              <a:rPr lang="en-US" dirty="0" smtClean="0"/>
              <a:t>Ciprofloxacin @ 5- 15 (Dog, Cat), 5 mg/kg LA, </a:t>
            </a:r>
          </a:p>
          <a:p>
            <a:r>
              <a:rPr lang="en-US" dirty="0" err="1" smtClean="0"/>
              <a:t>Norfloxacin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Levofloxacin</a:t>
            </a:r>
            <a:endParaRPr lang="en-US" dirty="0" smtClean="0"/>
          </a:p>
          <a:p>
            <a:r>
              <a:rPr lang="en-US" dirty="0" err="1" smtClean="0"/>
              <a:t>Nalidixic</a:t>
            </a:r>
            <a:r>
              <a:rPr lang="en-US" dirty="0" smtClean="0"/>
              <a:t> acid @ 50 mg/ kg /day-divided dose- dog, PO (</a:t>
            </a:r>
            <a:r>
              <a:rPr lang="en-US" dirty="0" err="1" smtClean="0"/>
              <a:t>UTI</a:t>
            </a:r>
            <a:r>
              <a:rPr lang="en-US" dirty="0" smtClean="0"/>
              <a:t>)</a:t>
            </a:r>
          </a:p>
          <a:p>
            <a:r>
              <a:rPr lang="cs-CZ" dirty="0" smtClean="0">
                <a:ea typeface="ＭＳ Ｐゴシック" pitchFamily="34" charset="-128"/>
              </a:rPr>
              <a:t>Gatifloxacin</a:t>
            </a:r>
            <a:r>
              <a:rPr lang="en-US" dirty="0" smtClean="0">
                <a:ea typeface="ＭＳ Ｐゴシック" pitchFamily="34" charset="-128"/>
              </a:rPr>
              <a:t>- ointment (eye drop)</a:t>
            </a:r>
            <a:endParaRPr lang="cs-CZ" dirty="0" smtClean="0">
              <a:ea typeface="ＭＳ Ｐゴシック" pitchFamily="34" charset="-128"/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b="1" dirty="0" err="1" smtClean="0">
                <a:solidFill>
                  <a:schemeClr val="tx1"/>
                </a:solidFill>
                <a:effectLst/>
              </a:rPr>
              <a:t>Enrofloxacin</a:t>
            </a:r>
            <a:endParaRPr lang="en-IN" sz="4000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dirty="0" smtClean="0"/>
              <a:t>Bactericidal</a:t>
            </a:r>
          </a:p>
          <a:p>
            <a:r>
              <a:rPr lang="en-US" dirty="0" smtClean="0"/>
              <a:t>Mostly G –</a:t>
            </a:r>
            <a:r>
              <a:rPr lang="en-US" dirty="0" err="1" smtClean="0"/>
              <a:t>ve</a:t>
            </a:r>
            <a:endParaRPr lang="en-US" dirty="0" smtClean="0"/>
          </a:p>
          <a:p>
            <a:r>
              <a:rPr lang="en-IN" b="1" dirty="0" smtClean="0"/>
              <a:t>Contraindications</a:t>
            </a:r>
          </a:p>
          <a:p>
            <a:r>
              <a:rPr lang="en-IN" dirty="0" smtClean="0"/>
              <a:t>young animals</a:t>
            </a:r>
          </a:p>
          <a:p>
            <a:r>
              <a:rPr lang="en-IN" dirty="0" err="1" smtClean="0"/>
              <a:t>Arthropathic</a:t>
            </a:r>
            <a:r>
              <a:rPr lang="en-IN" dirty="0" smtClean="0"/>
              <a:t> effect</a:t>
            </a:r>
          </a:p>
          <a:p>
            <a:r>
              <a:rPr lang="en-IN" dirty="0" smtClean="0"/>
              <a:t>GI and CNS defect</a:t>
            </a:r>
          </a:p>
          <a:p>
            <a:r>
              <a:rPr lang="en-IN" dirty="0" smtClean="0"/>
              <a:t>Rashes in skin</a:t>
            </a:r>
          </a:p>
          <a:p>
            <a:r>
              <a:rPr lang="en-IN" dirty="0" smtClean="0"/>
              <a:t>Not recommended in horse</a:t>
            </a:r>
          </a:p>
          <a:p>
            <a:r>
              <a:rPr lang="en-IN" dirty="0" err="1" smtClean="0"/>
              <a:t>Quinolones</a:t>
            </a:r>
            <a:r>
              <a:rPr lang="en-IN" dirty="0" smtClean="0"/>
              <a:t> are also contraindicated in patients hypersensitive to them.</a:t>
            </a:r>
          </a:p>
          <a:p>
            <a:endParaRPr lang="en-I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Classification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Bacteriocidal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Bacteriostatic</a:t>
            </a:r>
            <a:r>
              <a:rPr lang="en-US" dirty="0" smtClean="0"/>
              <a:t> </a:t>
            </a:r>
          </a:p>
          <a:p>
            <a:r>
              <a:rPr lang="en-US" dirty="0" smtClean="0">
                <a:ea typeface="ＭＳ Ｐゴシック" pitchFamily="-105" charset="-128"/>
              </a:rPr>
              <a:t>Narrow-spectrum antimicrobial </a:t>
            </a:r>
          </a:p>
          <a:p>
            <a:r>
              <a:rPr lang="en-US" dirty="0" smtClean="0">
                <a:ea typeface="ＭＳ Ｐゴシック" pitchFamily="-105" charset="-128"/>
              </a:rPr>
              <a:t>Broad-spectrum antimicrobial: kill wide range of microorganisms: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 smtClean="0"/>
              <a:t>Ciprofloxacin</a:t>
            </a:r>
            <a:r>
              <a:rPr lang="en-IN" sz="4000" b="1" dirty="0" smtClean="0">
                <a:effectLst/>
              </a:rPr>
              <a:t>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dirty="0" smtClean="0"/>
              <a:t>ciprofloxacin has occasionally been reported to cause </a:t>
            </a:r>
            <a:r>
              <a:rPr lang="en-IN" dirty="0" err="1" smtClean="0"/>
              <a:t>crystalluria</a:t>
            </a:r>
            <a:r>
              <a:rPr lang="en-IN" dirty="0" smtClean="0"/>
              <a:t>, animals should not be allowed to become dehydrated during therapy with either ciprofloxacin or </a:t>
            </a:r>
            <a:r>
              <a:rPr lang="en-IN" dirty="0" err="1" smtClean="0"/>
              <a:t>enrofloxacin</a:t>
            </a:r>
            <a:r>
              <a:rPr lang="en-IN" dirty="0" smtClean="0"/>
              <a:t>. </a:t>
            </a:r>
          </a:p>
          <a:p>
            <a:r>
              <a:rPr lang="en-IN" dirty="0" smtClean="0"/>
              <a:t>In humans, ciprofloxacin has been associated with CNS stimulation and should be used with caution in patients with seizure disorders. </a:t>
            </a:r>
          </a:p>
          <a:p>
            <a:r>
              <a:rPr lang="en-IN" dirty="0" smtClean="0"/>
              <a:t>Patients with severe renal or hepatic impairment may require dosage adjustments to prevent drug accumulation.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</a:t>
            </a:r>
            <a:r>
              <a:rPr lang="en-US" dirty="0" err="1" smtClean="0"/>
              <a:t>Sulphonamides</a:t>
            </a:r>
            <a:r>
              <a:rPr lang="en-US" dirty="0" smtClean="0"/>
              <a:t>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>
                <a:ea typeface="ＭＳ Ｐゴシック" pitchFamily="-105" charset="-128"/>
              </a:rPr>
              <a:t>Sulfonamides (Sulfa drugs)</a:t>
            </a:r>
          </a:p>
          <a:p>
            <a:pPr marL="1085850" lvl="2"/>
            <a:r>
              <a:rPr lang="en-US" dirty="0" smtClean="0">
                <a:ea typeface="ＭＳ Ｐゴシック" pitchFamily="-105" charset="-128"/>
              </a:rPr>
              <a:t>Inhibit folic acid synthesis</a:t>
            </a:r>
          </a:p>
          <a:p>
            <a:pPr marL="1085850" lvl="2"/>
            <a:r>
              <a:rPr lang="en-US" dirty="0" smtClean="0">
                <a:ea typeface="ＭＳ Ｐゴシック" pitchFamily="-105" charset="-128"/>
              </a:rPr>
              <a:t>Broad spectrum</a:t>
            </a:r>
          </a:p>
          <a:p>
            <a:pPr marL="1085850" lvl="2"/>
            <a:r>
              <a:rPr lang="en-US" dirty="0" err="1" smtClean="0"/>
              <a:t>Bacteriostatic</a:t>
            </a:r>
            <a:endParaRPr lang="en-US" dirty="0" smtClean="0"/>
          </a:p>
          <a:p>
            <a:pPr marL="1085850" lvl="2"/>
            <a:endParaRPr lang="en-US" dirty="0" smtClean="0">
              <a:ea typeface="ＭＳ Ｐゴシック" pitchFamily="-105" charset="-128"/>
            </a:endParaRPr>
          </a:p>
          <a:p>
            <a:pPr>
              <a:buNone/>
            </a:pPr>
            <a:endParaRPr lang="en-IN" dirty="0"/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 cstate="print"/>
          <a:srcRect b="7292"/>
          <a:stretch>
            <a:fillRect/>
          </a:stretch>
        </p:blipFill>
        <p:spPr bwMode="auto">
          <a:xfrm>
            <a:off x="277813" y="3551238"/>
            <a:ext cx="8636000" cy="300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334962"/>
          </a:xfrm>
        </p:spPr>
        <p:txBody>
          <a:bodyPr>
            <a:normAutofit fontScale="90000"/>
          </a:bodyPr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762000"/>
            <a:ext cx="7498080" cy="5791200"/>
          </a:xfrm>
        </p:spPr>
        <p:txBody>
          <a:bodyPr>
            <a:normAutofit fontScale="77500" lnSpcReduction="20000"/>
          </a:bodyPr>
          <a:lstStyle/>
          <a:p>
            <a:r>
              <a:rPr lang="en-IN" b="1" dirty="0" smtClean="0"/>
              <a:t>Contraindications</a:t>
            </a:r>
          </a:p>
          <a:p>
            <a:pPr>
              <a:spcAft>
                <a:spcPts val="600"/>
              </a:spcAft>
            </a:pPr>
            <a:r>
              <a:rPr lang="en-IN" dirty="0" smtClean="0"/>
              <a:t> patients hypersensitive to them, </a:t>
            </a:r>
            <a:r>
              <a:rPr lang="en-IN" dirty="0" err="1" smtClean="0"/>
              <a:t>thiazides</a:t>
            </a:r>
            <a:r>
              <a:rPr lang="en-IN" dirty="0" smtClean="0"/>
              <a:t>, or sulfonylurea agents. </a:t>
            </a:r>
          </a:p>
          <a:p>
            <a:pPr>
              <a:spcAft>
                <a:spcPts val="600"/>
              </a:spcAft>
            </a:pPr>
            <a:r>
              <a:rPr lang="en-IN" dirty="0" smtClean="0"/>
              <a:t>patients with severe renal or hepatic impairment and should be used with caution in patients with diminished renal or hepatic function, or urinary obstruction.</a:t>
            </a:r>
          </a:p>
          <a:p>
            <a:pPr>
              <a:spcAft>
                <a:spcPts val="600"/>
              </a:spcAft>
            </a:pPr>
            <a:r>
              <a:rPr lang="en-IN" dirty="0" smtClean="0"/>
              <a:t>Oral </a:t>
            </a:r>
            <a:r>
              <a:rPr lang="en-IN" dirty="0" err="1" smtClean="0"/>
              <a:t>sulfonamides</a:t>
            </a:r>
            <a:r>
              <a:rPr lang="en-IN" dirty="0" smtClean="0"/>
              <a:t> can depress the normal </a:t>
            </a:r>
            <a:r>
              <a:rPr lang="en-IN" dirty="0" err="1" smtClean="0"/>
              <a:t>cellulytic</a:t>
            </a:r>
            <a:r>
              <a:rPr lang="en-IN" dirty="0" smtClean="0"/>
              <a:t> function of the </a:t>
            </a:r>
            <a:r>
              <a:rPr lang="en-IN" dirty="0" err="1" smtClean="0"/>
              <a:t>ruminoreticulum</a:t>
            </a:r>
            <a:r>
              <a:rPr lang="en-IN" dirty="0" smtClean="0"/>
              <a:t>, but this effect is generally temporary and the animal adapts.</a:t>
            </a:r>
          </a:p>
          <a:p>
            <a:pPr>
              <a:spcAft>
                <a:spcPts val="600"/>
              </a:spcAft>
            </a:pPr>
            <a:r>
              <a:rPr lang="en-IN" dirty="0" err="1" smtClean="0"/>
              <a:t>Sulfas</a:t>
            </a:r>
            <a:r>
              <a:rPr lang="en-IN" dirty="0" smtClean="0"/>
              <a:t> cross the placenta and </a:t>
            </a:r>
            <a:r>
              <a:rPr lang="en-IN" dirty="0" err="1" smtClean="0"/>
              <a:t>teratogenicity</a:t>
            </a:r>
            <a:r>
              <a:rPr lang="en-IN" dirty="0" smtClean="0"/>
              <a:t> has been reported in some laboratory animals when given at very high doses. </a:t>
            </a:r>
          </a:p>
          <a:p>
            <a:pPr>
              <a:spcAft>
                <a:spcPts val="600"/>
              </a:spcAft>
            </a:pPr>
            <a:r>
              <a:rPr lang="en-IN" dirty="0" smtClean="0"/>
              <a:t>They should be used in pregnant animals only when the benefits clearly outweigh the risks of therapy.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 smtClean="0"/>
              <a:t>Drug Interactions </a:t>
            </a:r>
            <a:r>
              <a:rPr lang="en-IN" dirty="0" smtClean="0"/>
              <a:t>- </a:t>
            </a:r>
            <a:r>
              <a:rPr lang="en-IN" dirty="0" err="1" smtClean="0"/>
              <a:t>Sulfonamides</a:t>
            </a:r>
            <a:r>
              <a:rPr lang="en-IN" dirty="0" smtClean="0"/>
              <a:t> may displace other highly bound drugs, such</a:t>
            </a:r>
          </a:p>
          <a:p>
            <a:pPr lvl="1"/>
            <a:r>
              <a:rPr lang="en-IN" dirty="0" smtClean="0"/>
              <a:t> </a:t>
            </a:r>
            <a:r>
              <a:rPr lang="en-IN" dirty="0" err="1" smtClean="0"/>
              <a:t>phenylbutazone</a:t>
            </a:r>
            <a:r>
              <a:rPr lang="en-IN" dirty="0" smtClean="0"/>
              <a:t>, </a:t>
            </a:r>
            <a:r>
              <a:rPr lang="en-IN" dirty="0" err="1" smtClean="0"/>
              <a:t>thiazide</a:t>
            </a:r>
            <a:r>
              <a:rPr lang="en-IN" dirty="0" smtClean="0"/>
              <a:t> diuretics, </a:t>
            </a:r>
            <a:r>
              <a:rPr lang="en-IN" dirty="0" err="1" smtClean="0"/>
              <a:t>salicylates</a:t>
            </a:r>
            <a:r>
              <a:rPr lang="en-IN" dirty="0" smtClean="0"/>
              <a:t>, </a:t>
            </a:r>
            <a:r>
              <a:rPr lang="en-IN" dirty="0" err="1" smtClean="0"/>
              <a:t>probenicid</a:t>
            </a:r>
            <a:r>
              <a:rPr lang="en-IN" dirty="0" smtClean="0"/>
              <a:t> and </a:t>
            </a:r>
            <a:r>
              <a:rPr lang="en-IN" dirty="0" err="1" smtClean="0"/>
              <a:t>phenytoin</a:t>
            </a:r>
            <a:endParaRPr lang="en-IN" dirty="0" smtClean="0"/>
          </a:p>
          <a:p>
            <a:pPr lvl="1"/>
            <a:endParaRPr lang="en-IN" dirty="0" smtClean="0"/>
          </a:p>
          <a:p>
            <a:r>
              <a:rPr lang="en-US" b="1" dirty="0" err="1" smtClean="0"/>
              <a:t>Synergestic</a:t>
            </a:r>
            <a:endParaRPr lang="en-US" b="1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Trimethoprim</a:t>
            </a:r>
            <a:r>
              <a:rPr lang="en-US" dirty="0" smtClean="0"/>
              <a:t>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-105" charset="-128"/>
              </a:rPr>
              <a:t>5. Injure Plasma Membrane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>
                <a:solidFill>
                  <a:srgbClr val="FF0000"/>
                </a:solidFill>
                <a:ea typeface="ＭＳ Ｐゴシック" pitchFamily="-105" charset="-128"/>
              </a:rPr>
              <a:t>Polymyxin</a:t>
            </a:r>
            <a:r>
              <a:rPr lang="en-US" dirty="0" smtClean="0">
                <a:solidFill>
                  <a:srgbClr val="FF0000"/>
                </a:solidFill>
                <a:ea typeface="ＭＳ Ｐゴシック" pitchFamily="-105" charset="-128"/>
              </a:rPr>
              <a:t> B</a:t>
            </a:r>
            <a:r>
              <a:rPr lang="en-US" dirty="0" smtClean="0">
                <a:ea typeface="ＭＳ Ｐゴシック" pitchFamily="-105" charset="-128"/>
              </a:rPr>
              <a:t>: binds to membrane of G- </a:t>
            </a:r>
            <a:r>
              <a:rPr lang="en-US" dirty="0" err="1" smtClean="0">
                <a:ea typeface="ＭＳ Ｐゴシック" pitchFamily="-105" charset="-128"/>
              </a:rPr>
              <a:t>ve</a:t>
            </a:r>
            <a:r>
              <a:rPr lang="en-US" dirty="0" smtClean="0">
                <a:ea typeface="ＭＳ Ｐゴシック" pitchFamily="-105" charset="-128"/>
              </a:rPr>
              <a:t> bacteria </a:t>
            </a:r>
          </a:p>
          <a:p>
            <a:r>
              <a:rPr lang="en-US" dirty="0" smtClean="0">
                <a:ea typeface="ＭＳ Ｐゴシック" pitchFamily="-105" charset="-128"/>
              </a:rPr>
              <a:t>Alters permeability of cell membrane</a:t>
            </a:r>
          </a:p>
          <a:p>
            <a:r>
              <a:rPr lang="en-US" dirty="0" smtClean="0">
                <a:ea typeface="ＭＳ Ｐゴシック" pitchFamily="-105" charset="-128"/>
              </a:rPr>
              <a:t>leads to leakage of cellular contents and cell death</a:t>
            </a:r>
          </a:p>
          <a:p>
            <a:r>
              <a:rPr lang="en-US" dirty="0" smtClean="0">
                <a:ea typeface="ＭＳ Ｐゴシック" pitchFamily="-105" charset="-128"/>
              </a:rPr>
              <a:t>These drugs also bind to eukaryotic cells to some extent, which limits their use  to topical applications </a:t>
            </a:r>
          </a:p>
          <a:p>
            <a:r>
              <a:rPr lang="en-US" dirty="0" smtClean="0"/>
              <a:t>@2.2 mg (10000 unit)/kg/day-divided dose</a:t>
            </a:r>
          </a:p>
          <a:p>
            <a:r>
              <a:rPr lang="en-US" dirty="0" err="1" smtClean="0"/>
              <a:t>Nephrotoxic</a:t>
            </a:r>
            <a:r>
              <a:rPr lang="en-US" dirty="0" smtClean="0"/>
              <a:t>-prolonged use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Picture 2" descr="20-02_antimicrodrugs_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495300"/>
            <a:ext cx="8531225" cy="587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 cstate="print"/>
            <a:tile tx="0" ty="0" sx="100000" sy="100000" flip="none" algn="tl"/>
          </a:blipFill>
        </p:spPr>
        <p:txBody>
          <a:bodyPr/>
          <a:lstStyle/>
          <a:p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645612" y="1676400"/>
            <a:ext cx="7806945" cy="206210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128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Thank you</a:t>
            </a:r>
            <a:endParaRPr lang="en-US" sz="128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endParaRPr lang="cs-CZ" sz="4000" dirty="0" smtClean="0">
              <a:ea typeface="ＭＳ Ｐゴシック" pitchFamily="34" charset="-128"/>
            </a:endParaRPr>
          </a:p>
        </p:txBody>
      </p:sp>
      <p:sp>
        <p:nvSpPr>
          <p:cNvPr id="2457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b="1" dirty="0" smtClean="0">
                <a:ea typeface="ＭＳ Ｐゴシック" pitchFamily="34" charset="-128"/>
              </a:rPr>
              <a:t>B</a:t>
            </a:r>
            <a:r>
              <a:rPr lang="cs-CZ" b="1" dirty="0" smtClean="0">
                <a:ea typeface="ＭＳ Ｐゴシック" pitchFamily="34" charset="-128"/>
              </a:rPr>
              <a:t>actericidal         </a:t>
            </a:r>
            <a:r>
              <a:rPr lang="en-US" b="1" dirty="0" smtClean="0">
                <a:ea typeface="ＭＳ Ｐゴシック" pitchFamily="34" charset="-128"/>
              </a:rPr>
              <a:t>  </a:t>
            </a:r>
            <a:r>
              <a:rPr lang="cs-CZ" b="1" dirty="0" smtClean="0">
                <a:ea typeface="ＭＳ Ｐゴシック" pitchFamily="34" charset="-128"/>
              </a:rPr>
              <a:t>  </a:t>
            </a:r>
            <a:r>
              <a:rPr lang="en-US" b="1" dirty="0" smtClean="0">
                <a:ea typeface="ＭＳ Ｐゴシック" pitchFamily="34" charset="-128"/>
              </a:rPr>
              <a:t>B</a:t>
            </a:r>
            <a:r>
              <a:rPr lang="cs-CZ" b="1" dirty="0" smtClean="0">
                <a:ea typeface="ＭＳ Ｐゴシック" pitchFamily="34" charset="-128"/>
              </a:rPr>
              <a:t>acteriostatic</a:t>
            </a:r>
          </a:p>
          <a:p>
            <a:pPr eaLnBrk="1" hangingPunct="1">
              <a:buFontTx/>
              <a:buNone/>
            </a:pPr>
            <a:endParaRPr lang="cs-CZ" b="1" dirty="0" smtClean="0">
              <a:ea typeface="ＭＳ Ｐゴシック" pitchFamily="34" charset="-128"/>
            </a:endParaRPr>
          </a:p>
          <a:p>
            <a:pPr eaLnBrk="1" hangingPunct="1">
              <a:buFontTx/>
              <a:buNone/>
            </a:pPr>
            <a:r>
              <a:rPr lang="cs-CZ" dirty="0" smtClean="0">
                <a:ea typeface="ＭＳ Ｐゴシック" pitchFamily="34" charset="-128"/>
              </a:rPr>
              <a:t>β-lactam agents     </a:t>
            </a:r>
            <a:r>
              <a:rPr lang="en-US" dirty="0" smtClean="0">
                <a:ea typeface="ＭＳ Ｐゴシック" pitchFamily="34" charset="-128"/>
              </a:rPr>
              <a:t>   </a:t>
            </a:r>
            <a:r>
              <a:rPr lang="cs-CZ" dirty="0" smtClean="0">
                <a:ea typeface="ＭＳ Ｐゴシック" pitchFamily="34" charset="-128"/>
              </a:rPr>
              <a:t> Erythromycin</a:t>
            </a:r>
          </a:p>
          <a:p>
            <a:pPr eaLnBrk="1" hangingPunct="1">
              <a:buFontTx/>
              <a:buNone/>
            </a:pPr>
            <a:r>
              <a:rPr lang="cs-CZ" dirty="0" smtClean="0">
                <a:ea typeface="ＭＳ Ｐゴシック" pitchFamily="34" charset="-128"/>
              </a:rPr>
              <a:t>Aminoglycosides</a:t>
            </a:r>
            <a:r>
              <a:rPr lang="en-US" dirty="0" smtClean="0">
                <a:ea typeface="ＭＳ Ｐゴシック" pitchFamily="34" charset="-128"/>
              </a:rPr>
              <a:t>  </a:t>
            </a:r>
            <a:r>
              <a:rPr lang="cs-CZ" dirty="0" smtClean="0">
                <a:ea typeface="ＭＳ Ｐゴシック" pitchFamily="34" charset="-128"/>
              </a:rPr>
              <a:t>    Tetracyclines</a:t>
            </a:r>
          </a:p>
          <a:p>
            <a:pPr eaLnBrk="1" hangingPunct="1">
              <a:buFontTx/>
              <a:buNone/>
            </a:pPr>
            <a:r>
              <a:rPr lang="en-US" dirty="0" err="1" smtClean="0">
                <a:ea typeface="ＭＳ Ｐゴシック" pitchFamily="34" charset="-128"/>
              </a:rPr>
              <a:t>Quinolones</a:t>
            </a:r>
            <a:r>
              <a:rPr lang="en-US" dirty="0" smtClean="0">
                <a:ea typeface="ＭＳ Ｐゴシック" pitchFamily="34" charset="-128"/>
              </a:rPr>
              <a:t>         </a:t>
            </a:r>
            <a:r>
              <a:rPr lang="cs-CZ" dirty="0" smtClean="0">
                <a:ea typeface="ＭＳ Ｐゴシック" pitchFamily="34" charset="-128"/>
              </a:rPr>
              <a:t>     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cs-CZ" dirty="0" smtClean="0">
                <a:ea typeface="ＭＳ Ｐゴシック" pitchFamily="34" charset="-128"/>
              </a:rPr>
              <a:t>Chloramphenicol</a:t>
            </a:r>
          </a:p>
          <a:p>
            <a:pPr eaLnBrk="1" hangingPunct="1">
              <a:buFontTx/>
              <a:buNone/>
            </a:pPr>
            <a:r>
              <a:rPr lang="cs-CZ" dirty="0" smtClean="0">
                <a:ea typeface="ＭＳ Ｐゴシック" pitchFamily="34" charset="-128"/>
              </a:rPr>
              <a:t>Vancomycin           </a:t>
            </a:r>
            <a:r>
              <a:rPr lang="en-US" dirty="0" smtClean="0">
                <a:ea typeface="ＭＳ Ｐゴシック" pitchFamily="34" charset="-128"/>
              </a:rPr>
              <a:t>  </a:t>
            </a:r>
            <a:r>
              <a:rPr lang="cs-CZ" dirty="0" smtClean="0">
                <a:ea typeface="ＭＳ Ｐゴシック" pitchFamily="34" charset="-128"/>
              </a:rPr>
              <a:t> Sulfonamides</a:t>
            </a:r>
          </a:p>
          <a:p>
            <a:pPr eaLnBrk="1" hangingPunct="1">
              <a:buFontTx/>
              <a:buNone/>
            </a:pPr>
            <a:r>
              <a:rPr lang="cs-CZ" dirty="0" smtClean="0">
                <a:ea typeface="ＭＳ Ｐゴシック" pitchFamily="34" charset="-128"/>
              </a:rPr>
              <a:t>                                  Trimethoprim</a:t>
            </a:r>
          </a:p>
          <a:p>
            <a:pPr eaLnBrk="1" hangingPunct="1">
              <a:buFontTx/>
              <a:buNone/>
            </a:pPr>
            <a:endParaRPr lang="cs-CZ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Picture 4" descr="Macintosh HD:Applications:Microsoft Office 2004:Office:PPT_IB_SupportFiles:Images:37623_Ch24_Fig0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28600" y="533400"/>
            <a:ext cx="8686800" cy="571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800" b="1" dirty="0" smtClean="0">
                <a:effectLst/>
              </a:rPr>
              <a:t>Classification-MOA</a:t>
            </a:r>
            <a:endParaRPr lang="en-IN" sz="3800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dirty="0" smtClean="0">
                <a:ea typeface="ＭＳ Ｐゴシック" pitchFamily="-105" charset="-128"/>
              </a:rPr>
              <a:t>Inhibit cell wall synthesis</a:t>
            </a:r>
          </a:p>
          <a:p>
            <a:pPr marL="609600" indent="-609600">
              <a:buFontTx/>
              <a:buAutoNum type="arabicPeriod"/>
            </a:pPr>
            <a:r>
              <a:rPr lang="en-US" dirty="0" smtClean="0">
                <a:ea typeface="ＭＳ Ｐゴシック" pitchFamily="-105" charset="-128"/>
              </a:rPr>
              <a:t>Inhibit protein synthesis</a:t>
            </a:r>
          </a:p>
          <a:p>
            <a:pPr marL="609600" indent="-609600">
              <a:buFontTx/>
              <a:buAutoNum type="arabicPeriod"/>
            </a:pPr>
            <a:r>
              <a:rPr lang="en-US" dirty="0" smtClean="0">
                <a:ea typeface="ＭＳ Ｐゴシック" pitchFamily="-105" charset="-128"/>
              </a:rPr>
              <a:t>Inhibit nucleic acid synthesis</a:t>
            </a:r>
          </a:p>
          <a:p>
            <a:pPr marL="609600" indent="-609600">
              <a:buFontTx/>
              <a:buAutoNum type="arabicPeriod"/>
            </a:pPr>
            <a:r>
              <a:rPr lang="en-US" dirty="0" smtClean="0">
                <a:ea typeface="ＭＳ Ｐゴシック" pitchFamily="-105" charset="-128"/>
              </a:rPr>
              <a:t>Injury to plasma membrane</a:t>
            </a:r>
          </a:p>
          <a:p>
            <a:pPr marL="609600" indent="-609600">
              <a:buFontTx/>
              <a:buAutoNum type="arabicPeriod"/>
            </a:pPr>
            <a:r>
              <a:rPr lang="en-US" dirty="0" smtClean="0">
                <a:ea typeface="ＭＳ Ｐゴシック" pitchFamily="-105" charset="-128"/>
              </a:rPr>
              <a:t>Inhibit synthesis of essential metabolites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800" b="1" dirty="0" smtClean="0">
                <a:effectLst/>
                <a:ea typeface="ＭＳ Ｐゴシック" pitchFamily="-105" charset="-128"/>
              </a:rPr>
              <a:t>1. Inhibit cell wall synthesis</a:t>
            </a:r>
            <a:endParaRPr lang="en-IN" sz="3800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000" dirty="0" err="1" smtClean="0"/>
              <a:t>Eg</a:t>
            </a:r>
            <a:r>
              <a:rPr lang="en-US" sz="3000" dirty="0" smtClean="0"/>
              <a:t>- </a:t>
            </a:r>
            <a:r>
              <a:rPr lang="cs-CZ" sz="2800" dirty="0" smtClean="0">
                <a:ea typeface="ＭＳ Ｐゴシック" pitchFamily="34" charset="-128"/>
              </a:rPr>
              <a:t>β</a:t>
            </a:r>
            <a:r>
              <a:rPr lang="en-US" sz="3000" dirty="0" smtClean="0">
                <a:ea typeface="ＭＳ Ｐゴシック" pitchFamily="-105" charset="-128"/>
              </a:rPr>
              <a:t>-</a:t>
            </a:r>
            <a:r>
              <a:rPr lang="en-US" sz="3000" dirty="0" err="1" smtClean="0">
                <a:ea typeface="ＭＳ Ｐゴシック" pitchFamily="-105" charset="-128"/>
              </a:rPr>
              <a:t>Lactam</a:t>
            </a:r>
            <a:r>
              <a:rPr lang="en-US" sz="3000" dirty="0" smtClean="0">
                <a:ea typeface="ＭＳ Ｐゴシック" pitchFamily="-105" charset="-128"/>
              </a:rPr>
              <a:t> Drugs : </a:t>
            </a:r>
            <a:r>
              <a:rPr lang="en-US" sz="3000" dirty="0" err="1" smtClean="0">
                <a:ea typeface="ＭＳ Ｐゴシック" pitchFamily="-105" charset="-128"/>
              </a:rPr>
              <a:t>penicillins</a:t>
            </a:r>
            <a:r>
              <a:rPr lang="en-US" sz="3000" dirty="0" smtClean="0">
                <a:ea typeface="ＭＳ Ｐゴシック" pitchFamily="-105" charset="-128"/>
              </a:rPr>
              <a:t> and </a:t>
            </a:r>
            <a:r>
              <a:rPr lang="en-US" sz="3000" dirty="0" err="1" smtClean="0">
                <a:ea typeface="ＭＳ Ｐゴシック" pitchFamily="-105" charset="-128"/>
              </a:rPr>
              <a:t>cephalosporins</a:t>
            </a:r>
            <a:r>
              <a:rPr lang="en-US" sz="3000" dirty="0" smtClean="0">
                <a:ea typeface="ＭＳ Ｐゴシック" pitchFamily="-105" charset="-128"/>
              </a:rPr>
              <a:t> gr.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000" dirty="0" smtClean="0">
                <a:ea typeface="ＭＳ Ｐゴシック" pitchFamily="-105" charset="-128"/>
              </a:rPr>
              <a:t>Irreversibly inhibit enzymes involved in the final steps of cell wall synthesis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sz="3000" dirty="0" smtClean="0">
              <a:solidFill>
                <a:srgbClr val="00CC66"/>
              </a:solidFill>
              <a:ea typeface="ＭＳ Ｐゴシック" pitchFamily="-105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800" b="1" dirty="0" smtClean="0">
                <a:effectLst/>
              </a:rPr>
              <a:t>Penicillin</a:t>
            </a:r>
            <a:r>
              <a:rPr lang="en-US" dirty="0" smtClean="0"/>
              <a:t>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447800"/>
            <a:ext cx="7714488" cy="4800600"/>
          </a:xfrm>
        </p:spPr>
        <p:txBody>
          <a:bodyPr>
            <a:normAutofit fontScale="92500" lnSpcReduction="20000"/>
          </a:bodyPr>
          <a:lstStyle/>
          <a:p>
            <a:r>
              <a:rPr lang="en-IN" dirty="0" smtClean="0"/>
              <a:t>Natural </a:t>
            </a:r>
            <a:r>
              <a:rPr lang="en-IN" b="1" dirty="0" smtClean="0"/>
              <a:t>penicillin</a:t>
            </a:r>
            <a:r>
              <a:rPr lang="en-IN" dirty="0" smtClean="0"/>
              <a:t>:  penicillin G and V</a:t>
            </a:r>
          </a:p>
          <a:p>
            <a:r>
              <a:rPr lang="en-IN" b="1" dirty="0" err="1" smtClean="0"/>
              <a:t>Penicillinase</a:t>
            </a:r>
            <a:r>
              <a:rPr lang="en-IN" b="1" dirty="0" smtClean="0"/>
              <a:t>-resistant </a:t>
            </a:r>
            <a:r>
              <a:rPr lang="en-IN" b="1" dirty="0" err="1" smtClean="0"/>
              <a:t>penicillins</a:t>
            </a:r>
            <a:r>
              <a:rPr lang="en-IN" dirty="0" smtClean="0"/>
              <a:t>: </a:t>
            </a:r>
            <a:r>
              <a:rPr lang="en-IN" dirty="0" err="1" smtClean="0"/>
              <a:t>cloxacillin</a:t>
            </a:r>
            <a:r>
              <a:rPr lang="en-IN" dirty="0" smtClean="0"/>
              <a:t>, </a:t>
            </a:r>
            <a:r>
              <a:rPr lang="en-IN" dirty="0" err="1" smtClean="0"/>
              <a:t>dicloxacillin</a:t>
            </a:r>
            <a:r>
              <a:rPr lang="en-IN" dirty="0" smtClean="0"/>
              <a:t>, </a:t>
            </a:r>
            <a:r>
              <a:rPr lang="en-IN" dirty="0" err="1" smtClean="0"/>
              <a:t>oxacillin</a:t>
            </a:r>
            <a:r>
              <a:rPr lang="en-IN" dirty="0" smtClean="0"/>
              <a:t>, and </a:t>
            </a:r>
            <a:r>
              <a:rPr lang="en-IN" dirty="0" err="1" smtClean="0"/>
              <a:t>methicillin</a:t>
            </a:r>
            <a:r>
              <a:rPr lang="en-IN" dirty="0" smtClean="0"/>
              <a:t> (narrow </a:t>
            </a:r>
            <a:r>
              <a:rPr lang="en-IN" dirty="0" err="1" smtClean="0"/>
              <a:t>spetrum</a:t>
            </a:r>
            <a:r>
              <a:rPr lang="en-IN" dirty="0" smtClean="0"/>
              <a:t>)</a:t>
            </a:r>
          </a:p>
          <a:p>
            <a:r>
              <a:rPr lang="en-IN" b="1" dirty="0" err="1" smtClean="0"/>
              <a:t>Aminopenicillins</a:t>
            </a:r>
            <a:r>
              <a:rPr lang="en-IN" b="1" dirty="0" smtClean="0"/>
              <a:t> </a:t>
            </a:r>
            <a:r>
              <a:rPr lang="en-IN" dirty="0" smtClean="0"/>
              <a:t>: </a:t>
            </a:r>
            <a:r>
              <a:rPr lang="en-IN" dirty="0" err="1" smtClean="0"/>
              <a:t>ampicillin</a:t>
            </a:r>
            <a:r>
              <a:rPr lang="en-IN" dirty="0" smtClean="0"/>
              <a:t>, amoxicillin, </a:t>
            </a:r>
            <a:r>
              <a:rPr lang="en-IN" dirty="0" err="1" smtClean="0"/>
              <a:t>cyclacillin</a:t>
            </a:r>
            <a:r>
              <a:rPr lang="en-IN" dirty="0" smtClean="0"/>
              <a:t>, </a:t>
            </a:r>
            <a:r>
              <a:rPr lang="en-IN" dirty="0" err="1" smtClean="0"/>
              <a:t>hetacillin</a:t>
            </a:r>
            <a:r>
              <a:rPr lang="en-IN" dirty="0" smtClean="0"/>
              <a:t> and </a:t>
            </a:r>
            <a:r>
              <a:rPr lang="en-IN" dirty="0" err="1" smtClean="0"/>
              <a:t>bacampicillin</a:t>
            </a:r>
            <a:endParaRPr lang="en-IN" dirty="0" smtClean="0"/>
          </a:p>
          <a:p>
            <a:r>
              <a:rPr lang="en-IN" b="1" dirty="0" smtClean="0"/>
              <a:t>Extended-spectrum penicillin </a:t>
            </a:r>
            <a:r>
              <a:rPr lang="en-IN" dirty="0" smtClean="0"/>
              <a:t>: </a:t>
            </a:r>
            <a:r>
              <a:rPr lang="en-IN" dirty="0" err="1" smtClean="0"/>
              <a:t>carbenicillin</a:t>
            </a:r>
            <a:r>
              <a:rPr lang="en-IN" dirty="0" smtClean="0"/>
              <a:t>, </a:t>
            </a:r>
            <a:r>
              <a:rPr lang="en-IN" dirty="0" err="1" smtClean="0"/>
              <a:t>piperacillin</a:t>
            </a:r>
            <a:endParaRPr lang="en-IN" dirty="0" smtClean="0"/>
          </a:p>
          <a:p>
            <a:r>
              <a:rPr lang="en-IN" b="1" dirty="0" smtClean="0"/>
              <a:t>Potentiated penicillin </a:t>
            </a:r>
            <a:r>
              <a:rPr lang="en-IN" dirty="0" smtClean="0"/>
              <a:t>: amoxicillin-potassium </a:t>
            </a:r>
            <a:r>
              <a:rPr lang="en-IN" dirty="0" err="1" smtClean="0"/>
              <a:t>clavulanate</a:t>
            </a:r>
            <a:r>
              <a:rPr lang="en-IN" dirty="0" smtClean="0"/>
              <a:t>, </a:t>
            </a:r>
            <a:r>
              <a:rPr lang="en-IN" dirty="0" err="1" smtClean="0"/>
              <a:t>ampicillin</a:t>
            </a:r>
            <a:r>
              <a:rPr lang="en-IN" dirty="0" smtClean="0"/>
              <a:t>-</a:t>
            </a:r>
            <a:r>
              <a:rPr lang="en-IN" dirty="0" err="1" smtClean="0"/>
              <a:t>sulbactam</a:t>
            </a:r>
            <a:r>
              <a:rPr lang="en-IN" dirty="0" smtClean="0"/>
              <a:t>, and </a:t>
            </a:r>
            <a:r>
              <a:rPr lang="en-IN" dirty="0" err="1" smtClean="0"/>
              <a:t>ticarcillin</a:t>
            </a:r>
            <a:r>
              <a:rPr lang="en-IN" dirty="0" smtClean="0"/>
              <a:t>-potassium </a:t>
            </a:r>
            <a:r>
              <a:rPr lang="en-IN" dirty="0" err="1" smtClean="0"/>
              <a:t>clavulanate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82562"/>
          </a:xfrm>
        </p:spPr>
        <p:txBody>
          <a:bodyPr>
            <a:normAutofit fontScale="90000"/>
          </a:bodyPr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609600"/>
            <a:ext cx="7498080" cy="5638800"/>
          </a:xfrm>
        </p:spPr>
        <p:txBody>
          <a:bodyPr>
            <a:normAutofit fontScale="85000" lnSpcReduction="10000"/>
          </a:bodyPr>
          <a:lstStyle/>
          <a:p>
            <a:pPr>
              <a:spcAft>
                <a:spcPts val="600"/>
              </a:spcAft>
            </a:pPr>
            <a:r>
              <a:rPr lang="en-US" b="1" dirty="0" err="1" smtClean="0"/>
              <a:t>Indicaion</a:t>
            </a:r>
            <a:r>
              <a:rPr lang="en-US" dirty="0" smtClean="0"/>
              <a:t> :  </a:t>
            </a:r>
            <a:r>
              <a:rPr lang="en-IN" dirty="0" smtClean="0"/>
              <a:t>aerobic and anaerobic  G + bacilli - Bacillus </a:t>
            </a:r>
            <a:r>
              <a:rPr lang="en-IN" dirty="0" err="1" smtClean="0"/>
              <a:t>anthracis</a:t>
            </a:r>
            <a:r>
              <a:rPr lang="en-IN" dirty="0" smtClean="0"/>
              <a:t>, Clostridium sp. (not C. </a:t>
            </a:r>
            <a:r>
              <a:rPr lang="en-IN" dirty="0" err="1" smtClean="0"/>
              <a:t>difficile</a:t>
            </a:r>
            <a:r>
              <a:rPr lang="en-IN" dirty="0" smtClean="0"/>
              <a:t>), </a:t>
            </a:r>
            <a:r>
              <a:rPr lang="en-IN" dirty="0" err="1" smtClean="0"/>
              <a:t>Fusobacterium</a:t>
            </a:r>
            <a:r>
              <a:rPr lang="en-IN" dirty="0" smtClean="0"/>
              <a:t> and </a:t>
            </a:r>
            <a:r>
              <a:rPr lang="en-IN" dirty="0" err="1" smtClean="0"/>
              <a:t>Actinomyces</a:t>
            </a:r>
            <a:r>
              <a:rPr lang="en-IN" dirty="0" smtClean="0"/>
              <a:t> </a:t>
            </a:r>
          </a:p>
          <a:p>
            <a:pPr>
              <a:spcAft>
                <a:spcPts val="600"/>
              </a:spcAft>
            </a:pPr>
            <a:r>
              <a:rPr lang="en-IN" dirty="0" err="1" smtClean="0"/>
              <a:t>Aminopenicillins</a:t>
            </a:r>
            <a:r>
              <a:rPr lang="en-IN" dirty="0" smtClean="0"/>
              <a:t>: broad-spectrum- gram negative aerobes (E. coli, </a:t>
            </a:r>
            <a:r>
              <a:rPr lang="en-IN" dirty="0" err="1" smtClean="0"/>
              <a:t>Klebsiella</a:t>
            </a:r>
            <a:r>
              <a:rPr lang="en-IN" dirty="0" smtClean="0"/>
              <a:t>, and </a:t>
            </a:r>
            <a:r>
              <a:rPr lang="en-IN" dirty="0" err="1" smtClean="0"/>
              <a:t>Haemophilus</a:t>
            </a:r>
            <a:r>
              <a:rPr lang="en-IN" dirty="0" smtClean="0"/>
              <a:t>) + </a:t>
            </a:r>
            <a:r>
              <a:rPr lang="en-IN" dirty="0" err="1" smtClean="0"/>
              <a:t>G+ve</a:t>
            </a:r>
            <a:endParaRPr lang="en-IN" dirty="0" smtClean="0"/>
          </a:p>
          <a:p>
            <a:pPr>
              <a:spcAft>
                <a:spcPts val="600"/>
              </a:spcAft>
            </a:pPr>
            <a:r>
              <a:rPr lang="en-IN" b="1" dirty="0" smtClean="0"/>
              <a:t>Contraindicated-</a:t>
            </a:r>
            <a:r>
              <a:rPr lang="en-IN" dirty="0" smtClean="0"/>
              <a:t> in patients having  history of hypersensitivity</a:t>
            </a:r>
          </a:p>
          <a:p>
            <a:pPr>
              <a:spcAft>
                <a:spcPts val="600"/>
              </a:spcAft>
            </a:pPr>
            <a:r>
              <a:rPr lang="en-US" b="1" dirty="0" smtClean="0"/>
              <a:t>Adverse reaction- </a:t>
            </a:r>
            <a:r>
              <a:rPr lang="en-US" dirty="0" smtClean="0"/>
              <a:t>very low, </a:t>
            </a:r>
            <a:r>
              <a:rPr lang="en-IN" dirty="0" smtClean="0"/>
              <a:t>If given orally may cause GI effects (anorexia, vomiting, </a:t>
            </a:r>
            <a:r>
              <a:rPr lang="en-IN" dirty="0" err="1" smtClean="0"/>
              <a:t>diarrhea</a:t>
            </a:r>
            <a:r>
              <a:rPr lang="en-IN" dirty="0" smtClean="0"/>
              <a:t>). Because  may also alter gut flora, antibiotic-associated </a:t>
            </a:r>
            <a:r>
              <a:rPr lang="en-IN" dirty="0" err="1" smtClean="0"/>
              <a:t>diarrhea</a:t>
            </a:r>
            <a:endParaRPr lang="en-IN" dirty="0" smtClean="0"/>
          </a:p>
          <a:p>
            <a:pPr>
              <a:spcAft>
                <a:spcPts val="600"/>
              </a:spcAft>
            </a:pPr>
            <a:r>
              <a:rPr lang="en-US" dirty="0" smtClean="0"/>
              <a:t>Safe in pregnancy</a:t>
            </a:r>
          </a:p>
          <a:p>
            <a:pPr>
              <a:spcAft>
                <a:spcPts val="600"/>
              </a:spcAft>
            </a:pPr>
            <a:endParaRPr lang="en-IN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I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stom 6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529</TotalTime>
  <Words>1551</Words>
  <Application>Microsoft Office PowerPoint</Application>
  <PresentationFormat>On-screen Show (4:3)</PresentationFormat>
  <Paragraphs>247</Paragraphs>
  <Slides>36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Solstice</vt:lpstr>
      <vt:lpstr>Antimicrobial drug</vt:lpstr>
      <vt:lpstr>Introduction </vt:lpstr>
      <vt:lpstr>Classification </vt:lpstr>
      <vt:lpstr>Slide 4</vt:lpstr>
      <vt:lpstr>Slide 5</vt:lpstr>
      <vt:lpstr>Classification-MOA</vt:lpstr>
      <vt:lpstr>1. Inhibit cell wall synthesis</vt:lpstr>
      <vt:lpstr>Penicillin </vt:lpstr>
      <vt:lpstr>Slide 9</vt:lpstr>
      <vt:lpstr>Slide 10</vt:lpstr>
      <vt:lpstr>Slide 11</vt:lpstr>
      <vt:lpstr>Cephalosporins</vt:lpstr>
      <vt:lpstr>Slide 13</vt:lpstr>
      <vt:lpstr>Slide 14</vt:lpstr>
      <vt:lpstr>2. Inhibit Protein Synthesis</vt:lpstr>
      <vt:lpstr>Aminoglyosides </vt:lpstr>
      <vt:lpstr>Indication </vt:lpstr>
      <vt:lpstr>Slide 18</vt:lpstr>
      <vt:lpstr>Tetracyclines </vt:lpstr>
      <vt:lpstr>Slide 20</vt:lpstr>
      <vt:lpstr>Macrolides </vt:lpstr>
      <vt:lpstr>Erythromycin</vt:lpstr>
      <vt:lpstr>Slide 23</vt:lpstr>
      <vt:lpstr>Clindamycin </vt:lpstr>
      <vt:lpstr>Cloramphenicol </vt:lpstr>
      <vt:lpstr>Slide 26</vt:lpstr>
      <vt:lpstr>3. Inhibit Nucleic Acid Synthesis</vt:lpstr>
      <vt:lpstr>Fluoroquinolones</vt:lpstr>
      <vt:lpstr>Enrofloxacin</vt:lpstr>
      <vt:lpstr>Ciprofloxacin </vt:lpstr>
      <vt:lpstr>4. Sulphonamides </vt:lpstr>
      <vt:lpstr>Slide 32</vt:lpstr>
      <vt:lpstr>Slide 33</vt:lpstr>
      <vt:lpstr>5. Injure Plasma Membrane</vt:lpstr>
      <vt:lpstr>Slide 35</vt:lpstr>
      <vt:lpstr>Slide 36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padmanibashpanigrahi</dc:creator>
  <cp:lastModifiedBy>Rishab Sharma</cp:lastModifiedBy>
  <cp:revision>70</cp:revision>
  <dcterms:created xsi:type="dcterms:W3CDTF">2006-08-16T00:00:00Z</dcterms:created>
  <dcterms:modified xsi:type="dcterms:W3CDTF">2023-07-10T05:07:54Z</dcterms:modified>
</cp:coreProperties>
</file>