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65" r:id="rId5"/>
    <p:sldId id="257" r:id="rId6"/>
    <p:sldId id="258" r:id="rId7"/>
    <p:sldId id="259" r:id="rId8"/>
    <p:sldId id="260" r:id="rId9"/>
    <p:sldId id="289" r:id="rId10"/>
    <p:sldId id="261" r:id="rId11"/>
    <p:sldId id="262" r:id="rId12"/>
    <p:sldId id="263" r:id="rId13"/>
    <p:sldId id="266" r:id="rId14"/>
    <p:sldId id="267" r:id="rId15"/>
    <p:sldId id="268" r:id="rId16"/>
    <p:sldId id="287" r:id="rId17"/>
    <p:sldId id="281" r:id="rId18"/>
    <p:sldId id="269" r:id="rId19"/>
    <p:sldId id="282" r:id="rId20"/>
    <p:sldId id="270" r:id="rId21"/>
    <p:sldId id="271" r:id="rId22"/>
    <p:sldId id="283" r:id="rId23"/>
    <p:sldId id="272" r:id="rId24"/>
    <p:sldId id="284" r:id="rId25"/>
    <p:sldId id="273" r:id="rId26"/>
    <p:sldId id="285" r:id="rId27"/>
    <p:sldId id="274" r:id="rId28"/>
    <p:sldId id="286" r:id="rId29"/>
    <p:sldId id="275" r:id="rId30"/>
    <p:sldId id="276" r:id="rId31"/>
    <p:sldId id="277" r:id="rId32"/>
    <p:sldId id="288" r:id="rId33"/>
    <p:sldId id="278" r:id="rId34"/>
    <p:sldId id="279" r:id="rId35"/>
    <p:sldId id="28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838200"/>
            <a:ext cx="8001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latin typeface="Algerian" pitchFamily="82" charset="0"/>
              </a:rPr>
              <a:t>OPTIMUM TIME FOR ARTIFICIAL INSEMINATION</a:t>
            </a:r>
          </a:p>
          <a:p>
            <a:pPr algn="ctr"/>
            <a:endParaRPr lang="en-US" sz="2800" b="1" dirty="0" smtClean="0">
              <a:latin typeface="Algerian" pitchFamily="82" charset="0"/>
            </a:endParaRPr>
          </a:p>
          <a:p>
            <a:pPr algn="ctr"/>
            <a:r>
              <a:rPr lang="en-US" sz="2800" b="1" dirty="0" smtClean="0">
                <a:latin typeface="Algerian" pitchFamily="82" charset="0"/>
              </a:rPr>
              <a:t>&amp;</a:t>
            </a:r>
          </a:p>
          <a:p>
            <a:pPr algn="ctr"/>
            <a:endParaRPr lang="en-US" sz="2800" b="1" dirty="0" smtClean="0">
              <a:latin typeface="Algerian" pitchFamily="82" charset="0"/>
            </a:endParaRPr>
          </a:p>
          <a:p>
            <a:pPr algn="ctr"/>
            <a:r>
              <a:rPr lang="en-IN" sz="2800" b="1" dirty="0" smtClean="0">
                <a:latin typeface="Algerian" pitchFamily="82" charset="0"/>
              </a:rPr>
              <a:t>UPKEEPMENT OF AI EQUIPMENTS AND SEMEN AT AI CENTRES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  <a:latin typeface="Algerian" pitchFamily="82" charset="0"/>
            </a:endParaRPr>
          </a:p>
          <a:p>
            <a:pPr algn="ctr"/>
            <a:endParaRPr lang="en-US" sz="2800" b="1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800" b="1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800" b="1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                         Dr. </a:t>
            </a:r>
            <a:r>
              <a:rPr lang="en-US" sz="28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Vikas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Sachan</a:t>
            </a:r>
            <a:endParaRPr lang="en-US" sz="2800" b="1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                         </a:t>
            </a:r>
            <a:r>
              <a:rPr lang="en-US" sz="28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Assisatant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Professor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                       Dept of Vet </a:t>
            </a:r>
            <a:r>
              <a:rPr lang="en-US" sz="28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Gyn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&amp; </a:t>
            </a:r>
            <a:r>
              <a:rPr lang="en-US" sz="28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Obst</a:t>
            </a:r>
            <a:endParaRPr lang="en-IN" sz="2800" b="1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utoShape 3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" name="Picture 4" descr="C:\Users\lenovo\Desktop\Patterns-of-fern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81000"/>
            <a:ext cx="7377368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utoShape 3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78892" y="950416"/>
            <a:ext cx="719350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Progesterone assay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-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RIA or ELSA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-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/ml at estrous in dairy animals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Per rectal examination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- 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yperemia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of vaginal mucus membrane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- 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elax and open external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os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- 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onic uterus 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- 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ature follicle on either ovary</a:t>
            </a:r>
            <a:r>
              <a:rPr lang="en-US" sz="2400" dirty="0" smtClean="0"/>
              <a:t> 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/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/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Ultrasonography examination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 Rounded MT Bold" pitchFamily="34" charset="0"/>
              </a:rPr>
              <a:t>      - 13 to 15 mm follicle on either ovary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>
                <a:solidFill>
                  <a:srgbClr val="FF0000"/>
                </a:solidFill>
                <a:latin typeface="Algerian" pitchFamily="82" charset="0"/>
              </a:rPr>
              <a:t>UPKEEPMENT OF AI EQUIPMENTS AND SEMEN AT AI CENTRES</a:t>
            </a:r>
            <a:r>
              <a:rPr lang="en-IN" b="1" dirty="0" smtClean="0">
                <a:latin typeface="Algerian" pitchFamily="82" charset="0"/>
              </a:rPr>
              <a:t/>
            </a:r>
            <a:br>
              <a:rPr lang="en-IN" b="1" dirty="0" smtClean="0">
                <a:latin typeface="Algerian" pitchFamily="82" charset="0"/>
              </a:rPr>
            </a:b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04800" y="1828800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Rounded MT Bold" pitchFamily="34" charset="0"/>
              </a:rPr>
              <a:t>Artificial insemination (AI) – 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- First generation reproductive biotechnology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US" sz="2400" dirty="0" smtClean="0">
                <a:latin typeface="Arial Rounded MT Bold" pitchFamily="34" charset="0"/>
              </a:rPr>
              <a:t>     - Rapid </a:t>
            </a:r>
            <a:r>
              <a:rPr lang="en-IN" sz="2400" dirty="0" smtClean="0">
                <a:latin typeface="Arial Rounded MT Bold" pitchFamily="34" charset="0"/>
              </a:rPr>
              <a:t>genetic improvement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- Less risk of transmission of venereal diseases 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- No harmful recessive traits transmission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r>
              <a:rPr lang="en-US" sz="2400" dirty="0" smtClean="0">
                <a:latin typeface="Arial Rounded MT Bold" pitchFamily="34" charset="0"/>
              </a:rPr>
              <a:t>     - </a:t>
            </a:r>
            <a:r>
              <a:rPr lang="en-IN" sz="2400" dirty="0" smtClean="0">
                <a:latin typeface="Arial Rounded MT Bold" pitchFamily="34" charset="0"/>
              </a:rPr>
              <a:t>Enhances the breeding value of a bull </a:t>
            </a:r>
          </a:p>
          <a:p>
            <a:endParaRPr lang="en-IN" sz="24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n Arrow 6"/>
          <p:cNvSpPr/>
          <p:nvPr/>
        </p:nvSpPr>
        <p:spPr>
          <a:xfrm>
            <a:off x="4495800" y="685800"/>
            <a:ext cx="381000" cy="457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04800" y="990600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Genetic merit of bulls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Quality of semen used 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AI technique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err="1" smtClean="0">
                <a:latin typeface="Arial Rounded MT Bold" pitchFamily="34" charset="0"/>
              </a:rPr>
              <a:t>Upkeepment</a:t>
            </a:r>
            <a:r>
              <a:rPr lang="en-IN" sz="2400" dirty="0" smtClean="0">
                <a:latin typeface="Arial Rounded MT Bold" pitchFamily="34" charset="0"/>
              </a:rPr>
              <a:t> and handling of the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err="1" smtClean="0">
                <a:latin typeface="Arial Rounded MT Bold" pitchFamily="34" charset="0"/>
              </a:rPr>
              <a:t>cryocans</a:t>
            </a: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- AI equipments and semen handling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r>
              <a:rPr lang="en-IN" sz="2400" dirty="0" smtClean="0">
                <a:solidFill>
                  <a:srgbClr val="FF0000"/>
                </a:solidFill>
                <a:latin typeface="Arial Rounded MT Bold" pitchFamily="34" charset="0"/>
              </a:rPr>
              <a:t>                         BETTER CONCEPTION RATE </a:t>
            </a:r>
            <a:endParaRPr lang="en-IN" sz="2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8400" y="304800"/>
            <a:ext cx="3828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Liquid Nitrogen (LN</a:t>
            </a:r>
            <a:r>
              <a:rPr lang="en-IN" sz="28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)</a:t>
            </a:r>
            <a:endParaRPr lang="en-IN" sz="28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2192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Rounded MT Bold" pitchFamily="34" charset="0"/>
              </a:rPr>
              <a:t>-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provider/supplier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- Bulk Liquid Nitrogen storage and delivery facility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</a:t>
            </a:r>
          </a:p>
          <a:p>
            <a:endParaRPr lang="en-US" sz="2400" dirty="0" smtClean="0">
              <a:latin typeface="Arial Rounded MT Bold" pitchFamily="34" charset="0"/>
            </a:endParaRPr>
          </a:p>
        </p:txBody>
      </p:sp>
      <p:pic>
        <p:nvPicPr>
          <p:cNvPr id="1026" name="Picture 2" descr="C:\Users\HP\Desktop\2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14600"/>
            <a:ext cx="2823401" cy="3657600"/>
          </a:xfrm>
          <a:prstGeom prst="rect">
            <a:avLst/>
          </a:prstGeom>
          <a:noFill/>
        </p:spPr>
      </p:pic>
      <p:pic>
        <p:nvPicPr>
          <p:cNvPr id="1027" name="Picture 3" descr="C:\Users\HP\Desktop\2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438400"/>
            <a:ext cx="42672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8400" y="304800"/>
            <a:ext cx="3828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Liquid Nitrogen (LN</a:t>
            </a:r>
            <a:r>
              <a:rPr lang="en-IN" sz="28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)</a:t>
            </a:r>
            <a:endParaRPr lang="en-IN" sz="28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8382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-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provider/supplier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</a:t>
            </a:r>
            <a:r>
              <a:rPr lang="en-US" sz="2400" dirty="0" smtClean="0">
                <a:latin typeface="Arial Rounded MT Bold" pitchFamily="34" charset="0"/>
              </a:rPr>
              <a:t>- </a:t>
            </a:r>
            <a:r>
              <a:rPr lang="en-IN" sz="2400" dirty="0" smtClean="0"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latin typeface="Arial Rounded MT Bold" pitchFamily="34" charset="0"/>
              </a:rPr>
              <a:t>2 </a:t>
            </a:r>
            <a:r>
              <a:rPr lang="en-IN" sz="2400" dirty="0" smtClean="0">
                <a:latin typeface="Arial Rounded MT Bold" pitchFamily="34" charset="0"/>
              </a:rPr>
              <a:t> Tanks with gravitational flow facility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r>
              <a:rPr lang="en-US" sz="2400" dirty="0" smtClean="0">
                <a:latin typeface="Arial Rounded MT Bold" pitchFamily="34" charset="0"/>
              </a:rPr>
              <a:t>         - </a:t>
            </a:r>
            <a:r>
              <a:rPr lang="en-IN" sz="2400" dirty="0" smtClean="0"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Pump delivery system / manual system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r>
              <a:rPr lang="en-US" sz="2400" dirty="0" smtClean="0">
                <a:latin typeface="Arial Rounded MT Bold" pitchFamily="34" charset="0"/>
              </a:rPr>
              <a:t>         - Log book for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US" sz="2400" dirty="0" smtClean="0">
                <a:latin typeface="Arial Rounded MT Bold" pitchFamily="34" charset="0"/>
              </a:rPr>
              <a:t> distribution schedule</a:t>
            </a:r>
          </a:p>
        </p:txBody>
      </p:sp>
      <p:pic>
        <p:nvPicPr>
          <p:cNvPr id="13314" name="Picture 2" descr="C:\Users\HP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809875"/>
            <a:ext cx="2588768" cy="2600325"/>
          </a:xfrm>
          <a:prstGeom prst="rect">
            <a:avLst/>
          </a:prstGeom>
          <a:noFill/>
        </p:spPr>
      </p:pic>
      <p:pic>
        <p:nvPicPr>
          <p:cNvPr id="13315" name="Picture 3" descr="C:\Users\HP\Desktop\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800350"/>
            <a:ext cx="2500017" cy="260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8400" y="381000"/>
            <a:ext cx="3828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Liquid Nitrogen (LN</a:t>
            </a:r>
            <a:r>
              <a:rPr lang="en-IN" sz="28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)</a:t>
            </a:r>
            <a:endParaRPr lang="en-IN" sz="28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914400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latin typeface="Arial Rounded MT Bold" pitchFamily="34" charset="0"/>
            </a:endParaRPr>
          </a:p>
          <a:p>
            <a:r>
              <a:rPr lang="en-US" sz="2400" dirty="0" smtClean="0">
                <a:latin typeface="Arial Rounded MT Bold" pitchFamily="34" charset="0"/>
              </a:rPr>
              <a:t>- AI center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  - </a:t>
            </a:r>
            <a:r>
              <a:rPr lang="en-IN" sz="2400" dirty="0" smtClean="0">
                <a:latin typeface="Arial Rounded MT Bold" pitchFamily="34" charset="0"/>
              </a:rPr>
              <a:t>container for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for storage                   (52 </a:t>
            </a:r>
            <a:r>
              <a:rPr lang="en-IN" sz="2400" dirty="0" err="1" smtClean="0">
                <a:latin typeface="Arial Rounded MT Bold" pitchFamily="34" charset="0"/>
              </a:rPr>
              <a:t>liter</a:t>
            </a:r>
            <a:r>
              <a:rPr lang="en-IN" sz="2400" dirty="0" smtClean="0">
                <a:latin typeface="Arial Rounded MT Bold" pitchFamily="34" charset="0"/>
              </a:rPr>
              <a:t>)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- frozen semen straws storage cryocan (35 litre)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-  Small portable LN2 container                 (3-5 litre)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2050" name="Picture 2" descr="C:\Users\HP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572000"/>
            <a:ext cx="907521" cy="1664752"/>
          </a:xfrm>
          <a:prstGeom prst="rect">
            <a:avLst/>
          </a:prstGeom>
          <a:noFill/>
        </p:spPr>
      </p:pic>
      <p:pic>
        <p:nvPicPr>
          <p:cNvPr id="2052" name="Picture 4" descr="C:\Users\HP\Desktop\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038600"/>
            <a:ext cx="1377908" cy="2314575"/>
          </a:xfrm>
          <a:prstGeom prst="rect">
            <a:avLst/>
          </a:prstGeom>
          <a:noFill/>
        </p:spPr>
      </p:pic>
      <p:pic>
        <p:nvPicPr>
          <p:cNvPr id="2053" name="Picture 5" descr="C:\Users\HP\Desktop\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581400"/>
            <a:ext cx="1676400" cy="2733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33400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Liquid nitrogen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- BP -196</a:t>
            </a:r>
            <a:r>
              <a:rPr lang="en-IN" sz="2400" baseline="30000" dirty="0" smtClean="0">
                <a:latin typeface="Arial Rounded MT Bold" pitchFamily="34" charset="0"/>
              </a:rPr>
              <a:t>0</a:t>
            </a:r>
            <a:r>
              <a:rPr lang="en-IN" sz="2400" dirty="0" smtClean="0">
                <a:latin typeface="Arial Rounded MT Bold" pitchFamily="34" charset="0"/>
              </a:rPr>
              <a:t>C and FP -212</a:t>
            </a:r>
            <a:r>
              <a:rPr lang="en-IN" sz="2400" baseline="30000" dirty="0" smtClean="0">
                <a:latin typeface="Arial Rounded MT Bold" pitchFamily="34" charset="0"/>
              </a:rPr>
              <a:t>0</a:t>
            </a:r>
            <a:r>
              <a:rPr lang="en-IN" sz="2400" dirty="0" smtClean="0">
                <a:latin typeface="Arial Rounded MT Bold" pitchFamily="34" charset="0"/>
              </a:rPr>
              <a:t>C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  - In special container :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 cylinder or cryocan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  - Double-walled metal/aluminium vacuum vessel </a:t>
            </a:r>
          </a:p>
          <a:p>
            <a:r>
              <a:rPr lang="en-IN" sz="2400" dirty="0" smtClean="0">
                <a:latin typeface="Arial Rounded MT Bold" pitchFamily="34" charset="0"/>
              </a:rPr>
              <a:t>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- Efficient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insulation system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  - Inner chamber, outer chamber and a bad heat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conductor non-metallic neck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  - A high quality insulator material (No heat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exchange) with maintained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vacuum system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: Between inner and outer chamber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8600"/>
            <a:ext cx="6393712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762000"/>
            <a:ext cx="8153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Failure of vacuum system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- Loss of the gas 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Frost line (top of container) - increased evaporation  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(due to damaged container)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Neck tube - delicate part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(hold weight of inner chamber) 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43116"/>
            <a:ext cx="800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  <a:latin typeface="Algerian" pitchFamily="82" charset="0"/>
              </a:rPr>
              <a:t>OPTIMUM TIME FOR ARTIFICIAL INSEMINATION</a:t>
            </a:r>
          </a:p>
          <a:p>
            <a:pPr algn="ctr"/>
            <a:endParaRPr lang="en-US" sz="2400" b="1" dirty="0" smtClean="0"/>
          </a:p>
          <a:p>
            <a:pPr>
              <a:buFontTx/>
              <a:buChar char="-"/>
            </a:pP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21506" name="Picture 2" descr="C:\Users\lenovo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1334" y="1752600"/>
            <a:ext cx="6402466" cy="426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60960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 cylinder </a:t>
            </a:r>
          </a:p>
          <a:p>
            <a:pPr>
              <a:buFontTx/>
              <a:buChar char="-"/>
            </a:pPr>
            <a:endParaRPr lang="en-IN" sz="24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-Kept on rubber, jute or wooden carpet 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- No Wet floor, hard cement or chemicals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- corrosion - Loss of vacuum system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- Always in vertical position</a:t>
            </a:r>
          </a:p>
          <a:p>
            <a:r>
              <a:rPr lang="en-IN" sz="2400" dirty="0" smtClean="0">
                <a:latin typeface="Arial Rounded MT Bold" pitchFamily="34" charset="0"/>
              </a:rPr>
              <a:t>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- Never be tilted or rolled to avoid any damage 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- No piling one cylinder above other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457200"/>
            <a:ext cx="8534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 cylinder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- Shifting with platform base trolley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- Place in cool place with no direct sunlight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-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holding capacity : reduced 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4098" name="Picture 2" descr="C:\Users\HP\Desktop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05000"/>
            <a:ext cx="2819400" cy="3124200"/>
          </a:xfrm>
          <a:prstGeom prst="rect">
            <a:avLst/>
          </a:prstGeom>
          <a:noFill/>
        </p:spPr>
      </p:pic>
      <p:pic>
        <p:nvPicPr>
          <p:cNvPr id="4099" name="Picture 3" descr="C:\Users\HP\Desktop\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38862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990600"/>
            <a:ext cx="8610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Rounded MT Bold" pitchFamily="34" charset="0"/>
              </a:rPr>
              <a:t> - Arrangement of extra cryocan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(in case of appearance of frost line)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Careful handling to avoid damage to vacuum knob 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No jerk or shock/vibration during lifting/carrying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- Damage to the neck tube: loss of vacuum system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No Punching or drilling on the container wall</a:t>
            </a:r>
          </a:p>
          <a:p>
            <a:pPr>
              <a:buFontTx/>
              <a:buChar char="-"/>
            </a:pPr>
            <a:endParaRPr lang="en-US" sz="24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81000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endParaRPr lang="en-US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 </a:t>
            </a:r>
            <a:r>
              <a:rPr lang="en-IN" sz="2400" dirty="0" smtClean="0"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cylinder - Secured with rubber band rings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(As shock absorbent)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- Careful while transporting filled </a:t>
            </a:r>
            <a:r>
              <a:rPr lang="en-IN" sz="2400" dirty="0" err="1" smtClean="0">
                <a:latin typeface="Arial Rounded MT Bold" pitchFamily="34" charset="0"/>
              </a:rPr>
              <a:t>cryocans</a:t>
            </a:r>
            <a:r>
              <a:rPr lang="en-IN" sz="2400" dirty="0" smtClean="0">
                <a:latin typeface="Arial Rounded MT Bold" pitchFamily="34" charset="0"/>
              </a:rPr>
              <a:t> in bus or train       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(sudden evaporation : Panic situation) 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5122" name="Picture 2" descr="C:\Users\HP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600200"/>
            <a:ext cx="2252167" cy="3680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457200"/>
            <a:ext cx="838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Neck : dry with cloth or tissue paper time to time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(to avoid jamming of the neck plug)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Lid should : vertical position 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Lids or canisters : never be exchanged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(damage due to tight fitting)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(frost formation due to loose fitting)</a:t>
            </a:r>
          </a:p>
          <a:p>
            <a:endParaRPr lang="en-IN" sz="2400" dirty="0" smtClean="0">
              <a:latin typeface="Arial Rounded MT Bold" pitchFamily="34" charset="0"/>
            </a:endParaRPr>
          </a:p>
        </p:txBody>
      </p:sp>
      <p:pic>
        <p:nvPicPr>
          <p:cNvPr id="6146" name="Picture 2" descr="C:\Users\HP\Desktop\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0"/>
            <a:ext cx="2238375" cy="2047875"/>
          </a:xfrm>
          <a:prstGeom prst="rect">
            <a:avLst/>
          </a:prstGeom>
          <a:noFill/>
        </p:spPr>
      </p:pic>
      <p:pic>
        <p:nvPicPr>
          <p:cNvPr id="6147" name="Picture 3" descr="C:\Users\HP\Desktop\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133600"/>
            <a:ext cx="2143125" cy="2143125"/>
          </a:xfrm>
          <a:prstGeom prst="rect">
            <a:avLst/>
          </a:prstGeom>
          <a:noFill/>
        </p:spPr>
      </p:pic>
      <p:sp>
        <p:nvSpPr>
          <p:cNvPr id="5" name="Multiply 4"/>
          <p:cNvSpPr/>
          <p:nvPr/>
        </p:nvSpPr>
        <p:spPr>
          <a:xfrm>
            <a:off x="1371600" y="2362200"/>
            <a:ext cx="2133600" cy="2590800"/>
          </a:xfrm>
          <a:prstGeom prst="mathMultiply">
            <a:avLst>
              <a:gd name="adj1" fmla="val 2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L-Shape 5"/>
          <p:cNvSpPr/>
          <p:nvPr/>
        </p:nvSpPr>
        <p:spPr>
          <a:xfrm rot="20371342">
            <a:off x="5434799" y="2425721"/>
            <a:ext cx="1752600" cy="457200"/>
          </a:xfrm>
          <a:prstGeom prst="corner">
            <a:avLst>
              <a:gd name="adj1" fmla="val 14788"/>
              <a:gd name="adj2" fmla="val 10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4572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No Frequent opening, closing or shifting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: to keep evaporation rate minimum. 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 C</a:t>
            </a:r>
            <a:r>
              <a:rPr lang="en-IN" sz="2400" dirty="0" err="1" smtClean="0">
                <a:latin typeface="Arial Rounded MT Bold" pitchFamily="34" charset="0"/>
              </a:rPr>
              <a:t>harging</a:t>
            </a:r>
            <a:r>
              <a:rPr lang="en-IN" sz="2400" dirty="0" smtClean="0">
                <a:latin typeface="Arial Rounded MT Bold" pitchFamily="34" charset="0"/>
              </a:rPr>
              <a:t> and filling :  Slowly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Non-splashing manner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Use funnel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Avoid overfilling of gas.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7170" name="Picture 2" descr="C:\Users\HP\Desktop\9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86200"/>
            <a:ext cx="3733800" cy="248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57285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Metal or wooden dipstick :measure the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level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(No Plastic or any hollow rod)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8194" name="Picture 2" descr="C:\Users\HP\Desktop\8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286000"/>
            <a:ext cx="2451100" cy="40075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57285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Filling new container : Wait for 24 hr for charging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   Refilled to its full capacity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Frost appearance on first filling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(Vanishes by its own within one or two hours)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First noting of the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level : After 10 days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(Normal time taken for thermal balance by the new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container)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246757"/>
            <a:ext cx="89154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Use of protective clothing and eye glasses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- To avoid any direct contact of the LN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LN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: Non-toxic and Non-inflammable gas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- 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ut direct contact : tissue damage (frost bite)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Water should be used immediately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Poorly ventilated room : Suffocation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pic>
        <p:nvPicPr>
          <p:cNvPr id="9218" name="Picture 2" descr="C:\Users\HP\Desktop\3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47801"/>
            <a:ext cx="2590800" cy="1295400"/>
          </a:xfrm>
          <a:prstGeom prst="rect">
            <a:avLst/>
          </a:prstGeom>
          <a:noFill/>
        </p:spPr>
      </p:pic>
      <p:pic>
        <p:nvPicPr>
          <p:cNvPr id="9219" name="Picture 3" descr="C:\Users\HP\Desktop\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8839" y="1352550"/>
            <a:ext cx="1462282" cy="161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8458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Rounded MT Bold" pitchFamily="34" charset="0"/>
              </a:rPr>
              <a:t>- Frozen semen doses - in a well-ventilated room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  (all weather safe storage area)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Identification marking and mapping of semen storage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Frozen semen : No exposure above liquid nitrogen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(thermal shock)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Canister : Not exposed over and above the neck 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Transferring the semen straws  : Use </a:t>
            </a:r>
            <a:r>
              <a:rPr lang="en-IN" sz="2400" dirty="0" err="1" smtClean="0">
                <a:latin typeface="Arial Rounded MT Bold" pitchFamily="34" charset="0"/>
              </a:rPr>
              <a:t>thermocole</a:t>
            </a:r>
            <a:r>
              <a:rPr lang="en-IN" sz="2400" dirty="0" smtClean="0">
                <a:latin typeface="Arial Rounded MT Bold" pitchFamily="34" charset="0"/>
              </a:rPr>
              <a:t> box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(Fast transferring : 5 seconds exposure of straw in air)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Maintain proper level of liquid nitrogen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Details of semen dose and AI centre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: Updated after every supply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57200"/>
            <a:ext cx="8001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  <a:latin typeface="Algerian" pitchFamily="82" charset="0"/>
              </a:rPr>
              <a:t>OPTIMUM TIME FOR ARTIFICIAL INSEMINATION</a:t>
            </a:r>
          </a:p>
          <a:p>
            <a:pPr algn="ctr"/>
            <a:endParaRPr lang="en-US" sz="2400" b="1" dirty="0" smtClean="0"/>
          </a:p>
          <a:p>
            <a:pPr>
              <a:buFontTx/>
              <a:buChar char="-"/>
            </a:pPr>
            <a:r>
              <a:rPr lang="en-IN" sz="2400" dirty="0" smtClean="0"/>
              <a:t> </a:t>
            </a:r>
            <a:r>
              <a:rPr lang="en-IN" sz="2400" dirty="0" smtClean="0">
                <a:latin typeface="Arial Rounded MT Bold" pitchFamily="34" charset="0"/>
              </a:rPr>
              <a:t>Artificial Insemination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- Fast genetic improvement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- Less/No transmission of </a:t>
            </a:r>
            <a:r>
              <a:rPr lang="en-IN" sz="2400" dirty="0" err="1" smtClean="0">
                <a:latin typeface="Arial Rounded MT Bold" pitchFamily="34" charset="0"/>
              </a:rPr>
              <a:t>veneral</a:t>
            </a:r>
            <a:r>
              <a:rPr lang="en-IN" sz="2400" dirty="0" smtClean="0">
                <a:latin typeface="Arial Rounded MT Bold" pitchFamily="34" charset="0"/>
              </a:rPr>
              <a:t> diseases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Successful conception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- Semen quality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- Inseminator efficiency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- Reproductive efficiency of female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- Heat detection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- Prediction the right time of insemination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-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Optimum time of insemination - Time of ovulation</a:t>
            </a:r>
            <a:endParaRPr lang="en-IN" sz="24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04800"/>
            <a:ext cx="830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 Rounded MT Bold" pitchFamily="34" charset="0"/>
              </a:rPr>
              <a:t>- </a:t>
            </a:r>
            <a:r>
              <a:rPr lang="en-IN" sz="2400" dirty="0" smtClean="0"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level below the canister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- Lost cold chain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- whole of the semen stored spoiled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- Discard all the semen doses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</a:t>
            </a:r>
            <a:r>
              <a:rPr lang="en-IN" sz="2400" dirty="0" smtClean="0">
                <a:latin typeface="Arial Rounded MT Bold" pitchFamily="34" charset="0"/>
              </a:rPr>
              <a:t>       </a:t>
            </a:r>
            <a:r>
              <a:rPr lang="en-IN" sz="2400" dirty="0" smtClean="0">
                <a:latin typeface="Arial Rounded MT Bold" pitchFamily="34" charset="0"/>
              </a:rPr>
              <a:t>- Replenish the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 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At the time of AI , Semen straw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- No exposure above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: more than 10 seconds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12290" name="Picture 2" descr="C:\Users\HP\Desktop\6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352800"/>
            <a:ext cx="4171251" cy="3017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55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57200"/>
            <a:ext cx="5867400" cy="5897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57200"/>
            <a:ext cx="8534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- AI kit - Scissors, Thermometer/thaw monitor, Thawing Tray, Forceps, Sheaths with sheath container, AI Gun with container, Plastic gloves, Lubricant, Isopropyl alcohol/ surgical spirit, Tissue papers, Clean towel, Thermos-flask with hot water, apron, Tags, pins and tag applicator etc. 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Stainless steel AI guns and AI sheath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: Approved by BIS (Bureau of Indian Standard)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30614" y="304800"/>
            <a:ext cx="842243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Clean AI gun, scissors and other accessories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: When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soiled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: 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nce a week with hot water and air dry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Sanitize the AI gun and the scissor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: With Isopropyl alcohol after every insemination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Surgical spirit and soaps : lethal to semen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Aprons, towel etc : washed properly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Cold fumigation in formaldehyde chambers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(AI box)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pic>
        <p:nvPicPr>
          <p:cNvPr id="10242" name="Picture 2" descr="C:\Users\HP\Desktop\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926013"/>
            <a:ext cx="4114799" cy="147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sianweek.com/wp-content/uploads/2008/12/thank-y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066800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Dairy animals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- Estrous cycles throughout the year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- 21 days (may vary from 18 to 24 days) 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err="1" smtClean="0">
                <a:latin typeface="Arial Rounded MT Bold" pitchFamily="34" charset="0"/>
              </a:rPr>
              <a:t>Proestrous</a:t>
            </a:r>
            <a:r>
              <a:rPr lang="en-IN" sz="2400" dirty="0" smtClean="0">
                <a:latin typeface="Arial Rounded MT Bold" pitchFamily="34" charset="0"/>
              </a:rPr>
              <a:t>            (3 days)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Oestrous               (12 to 24 hrs)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err="1" smtClean="0">
                <a:latin typeface="Arial Rounded MT Bold" pitchFamily="34" charset="0"/>
              </a:rPr>
              <a:t>Metestrous</a:t>
            </a:r>
            <a:r>
              <a:rPr lang="en-IN" sz="2400" dirty="0" smtClean="0">
                <a:latin typeface="Arial Rounded MT Bold" pitchFamily="34" charset="0"/>
              </a:rPr>
              <a:t>           (3 to 5 days 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err="1" smtClean="0">
                <a:latin typeface="Arial Rounded MT Bold" pitchFamily="34" charset="0"/>
              </a:rPr>
              <a:t>Diestrous</a:t>
            </a:r>
            <a:r>
              <a:rPr lang="en-IN" sz="2400" dirty="0" smtClean="0">
                <a:latin typeface="Arial Rounded MT Bold" pitchFamily="34" charset="0"/>
              </a:rPr>
              <a:t>              (12 to 14 days) 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686812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Ovulation in dairy animals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- About 30-32 hrs after start of heat / estrous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- 12 to 14 hrs after end of oestrous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Intervals between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- </a:t>
            </a:r>
            <a:r>
              <a:rPr lang="en-IN" sz="2400" dirty="0" err="1" smtClean="0">
                <a:latin typeface="Arial Rounded MT Bold" pitchFamily="34" charset="0"/>
              </a:rPr>
              <a:t>Estrus</a:t>
            </a:r>
            <a:r>
              <a:rPr lang="en-IN" sz="2400" dirty="0" smtClean="0">
                <a:latin typeface="Arial Rounded MT Bold" pitchFamily="34" charset="0"/>
              </a:rPr>
              <a:t> and ovulation         ...38 hr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- </a:t>
            </a:r>
            <a:r>
              <a:rPr lang="en-IN" sz="2400" dirty="0" err="1" smtClean="0">
                <a:latin typeface="Arial Rounded MT Bold" pitchFamily="34" charset="0"/>
              </a:rPr>
              <a:t>Estrus</a:t>
            </a:r>
            <a:r>
              <a:rPr lang="en-IN" sz="2400" dirty="0" smtClean="0">
                <a:latin typeface="Arial Rounded MT Bold" pitchFamily="34" charset="0"/>
              </a:rPr>
              <a:t> and the LH peak   ....9 hr.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- LH peak and ovulation     ....29 hr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>
              <a:latin typeface="Arial Rounded MT Bold" pitchFamily="34" charset="0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1143000" y="5257800"/>
            <a:ext cx="2209800" cy="457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Left-Right Arrow 6"/>
          <p:cNvSpPr/>
          <p:nvPr/>
        </p:nvSpPr>
        <p:spPr>
          <a:xfrm>
            <a:off x="3429000" y="5257800"/>
            <a:ext cx="4114800" cy="457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838200" y="57150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B050"/>
                </a:solidFill>
              </a:rPr>
              <a:t>Estrous</a:t>
            </a:r>
            <a:r>
              <a:rPr lang="en-US" sz="2000" b="1" dirty="0" smtClean="0">
                <a:solidFill>
                  <a:srgbClr val="FF0000"/>
                </a:solidFill>
              </a:rPr>
              <a:t>……9 Hr……..</a:t>
            </a:r>
            <a:r>
              <a:rPr lang="en-US" sz="2000" b="1" i="1" dirty="0" smtClean="0">
                <a:solidFill>
                  <a:srgbClr val="00B050"/>
                </a:solidFill>
              </a:rPr>
              <a:t>LH peak</a:t>
            </a:r>
            <a:r>
              <a:rPr lang="en-US" sz="2000" b="1" dirty="0" smtClean="0">
                <a:solidFill>
                  <a:srgbClr val="FF0000"/>
                </a:solidFill>
              </a:rPr>
              <a:t>…………….29 Hr……………………</a:t>
            </a:r>
            <a:r>
              <a:rPr lang="en-US" sz="2000" b="1" i="1" dirty="0" smtClean="0">
                <a:solidFill>
                  <a:srgbClr val="00B050"/>
                </a:solidFill>
              </a:rPr>
              <a:t>Ovulation</a:t>
            </a:r>
            <a:endParaRPr lang="en-IN" sz="20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esktop\figure-3-average-time-relationships-among-reproductive-events-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587" y="533400"/>
            <a:ext cx="8888013" cy="3352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422154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Optimum time of insemination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- 10 to 12 hrs after onset of estrous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- At mid to late estrous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-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Maximum conception</a:t>
            </a:r>
            <a:endParaRPr lang="en-IN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640140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The onset of </a:t>
            </a:r>
            <a:r>
              <a:rPr lang="en-IN" sz="2400" dirty="0" err="1" smtClean="0">
                <a:latin typeface="Arial Rounded MT Bold" pitchFamily="34" charset="0"/>
              </a:rPr>
              <a:t>behavioral</a:t>
            </a:r>
            <a:r>
              <a:rPr lang="en-IN" sz="2400" dirty="0" smtClean="0">
                <a:latin typeface="Arial Rounded MT Bold" pitchFamily="34" charset="0"/>
              </a:rPr>
              <a:t> estrous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- Under the influence of </a:t>
            </a:r>
            <a:r>
              <a:rPr lang="en-IN" sz="2400" dirty="0" err="1" smtClean="0">
                <a:latin typeface="Arial Rounded MT Bold" pitchFamily="34" charset="0"/>
              </a:rPr>
              <a:t>estrogen</a:t>
            </a:r>
            <a:r>
              <a:rPr lang="en-IN" sz="2400" dirty="0" smtClean="0">
                <a:latin typeface="Arial Rounded MT Bold" pitchFamily="34" charset="0"/>
              </a:rPr>
              <a:t>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- Changes in animal’s reproductive, circulatory and   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nervous system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Very small window of opportunity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- For detection of the onset of standing heat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- Successful insemination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-  </a:t>
            </a:r>
            <a:r>
              <a:rPr lang="en-IN" sz="2400" b="1" dirty="0" smtClean="0">
                <a:latin typeface="Arial Rounded MT Bold" pitchFamily="34" charset="0"/>
              </a:rPr>
              <a:t>Early estrous signs </a:t>
            </a:r>
          </a:p>
          <a:p>
            <a:pPr>
              <a:buFontTx/>
              <a:buChar char="-"/>
            </a:pPr>
            <a:r>
              <a:rPr lang="en-IN" sz="2400" b="1" dirty="0" smtClean="0">
                <a:latin typeface="Arial Rounded MT Bold" pitchFamily="34" charset="0"/>
              </a:rPr>
              <a:t>  Standing Estrous</a:t>
            </a:r>
          </a:p>
          <a:p>
            <a:r>
              <a:rPr lang="en-IN" sz="2400" b="1" dirty="0" smtClean="0">
                <a:latin typeface="Arial Rounded MT Bold" pitchFamily="34" charset="0"/>
              </a:rPr>
              <a:t>-  Late estrous</a:t>
            </a:r>
            <a:r>
              <a:rPr lang="en-IN" sz="2400" dirty="0" smtClean="0">
                <a:latin typeface="Arial Rounded MT Bold" pitchFamily="34" charset="0"/>
              </a:rPr>
              <a:t> 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64014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smtClean="0"/>
              <a:t>A score card is developed on the basis of </a:t>
            </a:r>
            <a:r>
              <a:rPr lang="en-IN" sz="2400" dirty="0" smtClean="0"/>
              <a:t>observations</a:t>
            </a:r>
            <a:endParaRPr lang="en-IN" sz="2400" dirty="0" smtClean="0"/>
          </a:p>
          <a:p>
            <a:r>
              <a:rPr lang="en-IN" sz="2400" b="1" i="1" dirty="0" smtClean="0"/>
              <a:t>Scoring scale for visually observed symptoms of </a:t>
            </a:r>
            <a:r>
              <a:rPr lang="en-IN" sz="2400" b="1" i="1" dirty="0" err="1" smtClean="0"/>
              <a:t>estrus</a:t>
            </a:r>
            <a:r>
              <a:rPr lang="en-IN" sz="2400" b="1" i="1" dirty="0" smtClean="0"/>
              <a:t>:</a:t>
            </a:r>
            <a:endParaRPr lang="en-IN" sz="2400" dirty="0" smtClean="0"/>
          </a:p>
          <a:p>
            <a:r>
              <a:rPr lang="en-IN" sz="2400" b="1" i="1" dirty="0" smtClean="0"/>
              <a:t>   </a:t>
            </a:r>
            <a:r>
              <a:rPr lang="en-IN" sz="2400" b="1" i="1" dirty="0" err="1" smtClean="0"/>
              <a:t>Estrous</a:t>
            </a:r>
            <a:r>
              <a:rPr lang="en-IN" sz="2400" b="1" i="1" dirty="0" smtClean="0"/>
              <a:t> </a:t>
            </a:r>
            <a:r>
              <a:rPr lang="en-IN" sz="2400" b="1" i="1" dirty="0" smtClean="0"/>
              <a:t>symptoms    </a:t>
            </a:r>
            <a:r>
              <a:rPr lang="en-IN" sz="2400" b="1" i="1" dirty="0" smtClean="0"/>
              <a:t>                                      </a:t>
            </a:r>
            <a:r>
              <a:rPr lang="en-IN" sz="2400" b="1" i="1" dirty="0" smtClean="0"/>
              <a:t>Points</a:t>
            </a:r>
            <a:r>
              <a:rPr lang="en-IN" sz="2400" b="1" i="1" dirty="0" smtClean="0"/>
              <a:t>                                               </a:t>
            </a:r>
            <a:r>
              <a:rPr lang="en-IN" sz="2400" dirty="0" smtClean="0"/>
              <a:t/>
            </a:r>
            <a:br>
              <a:rPr lang="en-IN" sz="2400" dirty="0" smtClean="0"/>
            </a:br>
            <a:r>
              <a:rPr lang="en-IN" sz="2400" dirty="0" smtClean="0"/>
              <a:t>      Mucous </a:t>
            </a:r>
            <a:r>
              <a:rPr lang="en-IN" sz="2400" dirty="0" err="1" smtClean="0"/>
              <a:t>vulvular</a:t>
            </a:r>
            <a:r>
              <a:rPr lang="en-IN" sz="2400" dirty="0" smtClean="0"/>
              <a:t> discharge             </a:t>
            </a:r>
            <a:r>
              <a:rPr lang="en-IN" sz="2400" dirty="0" smtClean="0"/>
              <a:t>                    3</a:t>
            </a:r>
            <a:br>
              <a:rPr lang="en-IN" sz="2400" dirty="0" smtClean="0"/>
            </a:br>
            <a:r>
              <a:rPr lang="en-IN" sz="2400" dirty="0" smtClean="0"/>
              <a:t>      Cajoling </a:t>
            </a:r>
            <a:r>
              <a:rPr lang="en-IN" sz="2400" dirty="0" smtClean="0"/>
              <a:t>(like </a:t>
            </a:r>
            <a:r>
              <a:rPr lang="en-IN" sz="2400" dirty="0" err="1" smtClean="0"/>
              <a:t>flehmen</a:t>
            </a:r>
            <a:r>
              <a:rPr lang="en-IN" sz="2400" dirty="0" smtClean="0"/>
              <a:t>)      </a:t>
            </a:r>
            <a:r>
              <a:rPr lang="en-IN" sz="2400" dirty="0" smtClean="0"/>
              <a:t>                                   3</a:t>
            </a:r>
            <a:r>
              <a:rPr lang="en-IN" sz="2400" dirty="0" smtClean="0"/>
              <a:t/>
            </a:r>
            <a:br>
              <a:rPr lang="en-IN" sz="2400" dirty="0" smtClean="0"/>
            </a:br>
            <a:r>
              <a:rPr lang="en-IN" sz="2400" dirty="0" smtClean="0"/>
              <a:t>      Restlessness                                                           5</a:t>
            </a:r>
          </a:p>
          <a:p>
            <a:r>
              <a:rPr lang="en-IN" sz="2400" dirty="0" smtClean="0"/>
              <a:t> </a:t>
            </a:r>
            <a:r>
              <a:rPr lang="en-IN" sz="2400" dirty="0" smtClean="0"/>
              <a:t>     Sniffing </a:t>
            </a:r>
            <a:r>
              <a:rPr lang="en-IN" sz="2400" dirty="0" smtClean="0"/>
              <a:t>the vagina of another cow </a:t>
            </a:r>
            <a:r>
              <a:rPr lang="en-IN" sz="2400" dirty="0" smtClean="0"/>
              <a:t>                 10</a:t>
            </a:r>
            <a:r>
              <a:rPr lang="en-IN" sz="2400" dirty="0" smtClean="0"/>
              <a:t>	</a:t>
            </a:r>
            <a:endParaRPr lang="en-IN" sz="2400" dirty="0" smtClean="0"/>
          </a:p>
          <a:p>
            <a:r>
              <a:rPr lang="en-IN" sz="2400" dirty="0" smtClean="0"/>
              <a:t> </a:t>
            </a:r>
            <a:r>
              <a:rPr lang="en-IN" sz="2400" dirty="0" smtClean="0"/>
              <a:t>     Chin </a:t>
            </a:r>
            <a:r>
              <a:rPr lang="en-IN" sz="2400" dirty="0" smtClean="0"/>
              <a:t>resting </a:t>
            </a:r>
            <a:r>
              <a:rPr lang="en-IN" sz="2400" dirty="0" smtClean="0"/>
              <a:t>                                                          15</a:t>
            </a:r>
            <a:r>
              <a:rPr lang="en-IN" sz="2400" dirty="0" smtClean="0"/>
              <a:t>	</a:t>
            </a:r>
            <a:endParaRPr lang="en-IN" sz="2400" dirty="0" smtClean="0"/>
          </a:p>
          <a:p>
            <a:r>
              <a:rPr lang="en-IN" sz="2400" dirty="0" smtClean="0"/>
              <a:t> </a:t>
            </a:r>
            <a:r>
              <a:rPr lang="en-IN" sz="2400" dirty="0" smtClean="0"/>
              <a:t>     Mounted </a:t>
            </a:r>
            <a:r>
              <a:rPr lang="en-IN" sz="2400" dirty="0" smtClean="0"/>
              <a:t>but not stand Mounting 	</a:t>
            </a:r>
            <a:r>
              <a:rPr lang="en-IN" sz="2400" dirty="0" smtClean="0"/>
              <a:t>      35               </a:t>
            </a:r>
            <a:r>
              <a:rPr lang="en-IN" sz="2400" dirty="0" smtClean="0"/>
              <a:t/>
            </a:r>
            <a:br>
              <a:rPr lang="en-IN" sz="2400" dirty="0" smtClean="0"/>
            </a:br>
            <a:r>
              <a:rPr lang="en-IN" sz="2400" dirty="0" smtClean="0"/>
              <a:t>       Mounting </a:t>
            </a:r>
            <a:r>
              <a:rPr lang="en-IN" sz="2400" dirty="0" smtClean="0"/>
              <a:t>head side of other cow 	</a:t>
            </a:r>
            <a:r>
              <a:rPr lang="en-IN" sz="2400" dirty="0" smtClean="0"/>
              <a:t>      45</a:t>
            </a:r>
          </a:p>
          <a:p>
            <a:r>
              <a:rPr lang="en-IN" sz="2400" dirty="0" smtClean="0"/>
              <a:t> </a:t>
            </a:r>
            <a:r>
              <a:rPr lang="en-IN" sz="2400" dirty="0" smtClean="0"/>
              <a:t>      Standing </a:t>
            </a:r>
            <a:r>
              <a:rPr lang="en-IN" sz="2400" dirty="0" smtClean="0"/>
              <a:t>heat 	</a:t>
            </a:r>
            <a:r>
              <a:rPr lang="en-IN" sz="2400" dirty="0" smtClean="0"/>
              <a:t>                                              100</a:t>
            </a:r>
            <a:r>
              <a:rPr lang="en-IN" sz="2400" dirty="0" smtClean="0"/>
              <a:t>							  </a:t>
            </a:r>
            <a:br>
              <a:rPr lang="en-IN" sz="2400" dirty="0" smtClean="0"/>
            </a:br>
            <a:r>
              <a:rPr lang="en-IN" sz="2400" dirty="0" smtClean="0"/>
              <a:t>sum </a:t>
            </a:r>
            <a:r>
              <a:rPr lang="en-IN" sz="2400" dirty="0" smtClean="0"/>
              <a:t>of the points exceeds 50 during two consecutive observation periods (about 30 min twice a day), a cow was considered to be in </a:t>
            </a:r>
            <a:r>
              <a:rPr lang="en-IN" sz="2400" dirty="0" err="1" smtClean="0"/>
              <a:t>estrous</a:t>
            </a:r>
            <a:r>
              <a:rPr lang="en-IN" sz="2400" dirty="0" smtClean="0"/>
              <a:t> and ready to present for insemination.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81000" y="903744"/>
            <a:ext cx="830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Optimum time of insemination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-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microscopic examination of the dry smear of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estrous mucous discharge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Typical fern /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arborisation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pattern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(</a:t>
            </a:r>
            <a:r>
              <a:rPr lang="en-US" sz="2400" dirty="0" err="1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Crystalization</a:t>
            </a: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of </a:t>
            </a:r>
            <a:r>
              <a:rPr lang="en-US" sz="2400" dirty="0" err="1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under estrogenic effect)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AutoShape 3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319</TotalTime>
  <Words>1374</Words>
  <Application>Microsoft Office PowerPoint</Application>
  <PresentationFormat>On-screen Show (4:3)</PresentationFormat>
  <Paragraphs>328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UPKEEPMENT OF AI EQUIPMENTS AND SEMEN AT AI CENTRES 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Rishab Sharma</cp:lastModifiedBy>
  <cp:revision>80</cp:revision>
  <dcterms:created xsi:type="dcterms:W3CDTF">2006-08-16T00:00:00Z</dcterms:created>
  <dcterms:modified xsi:type="dcterms:W3CDTF">2020-02-11T08:52:17Z</dcterms:modified>
</cp:coreProperties>
</file>