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EE31-DD4D-42B0-A448-FD1BFFEBD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A9D34C-ABF0-4194-AA61-F9C776823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4E504-5555-4AE2-B698-AB3D641A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D80FF-B86F-4615-AC1D-B81549674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2465E-6C99-4AD5-8B00-F1EAFDDE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66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ED07-491D-4D7B-B770-CBC478B5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50CC0-EA97-4EC4-BA7F-FC73B58DB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2D2FE-4E63-4577-96FD-21804969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DC82C-0652-4607-9994-59C2B0C3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FCCAB-F746-430A-8667-CD062A06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33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1D8B9-2F07-488D-8013-408196D58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941F6-151C-49A1-AED0-EDCA41E27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01441-F2E9-4715-836D-B9A4D806C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4107B-F3E5-44FA-BEF3-F67CD1CF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C462C-2D95-44E2-A968-2172B3C6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5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A2A6-4F30-4FE7-8CC5-3A177EF1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9D829-E514-4D3E-A247-885428971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E07D2-6BA7-41CB-9036-1E543DBB4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0B2E4-F3F7-4080-8FAB-5C2D97F8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60913-DC15-419E-84E6-3966D292F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64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6C7F-9C17-4289-A1A9-070C22AD1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AFE48-288E-4011-94AC-655099073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F1C3D-DA4F-41C0-8DF0-374A3324D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EE1B4-E962-4DFE-A9D5-0CA65AD8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95445-63BF-4B73-B301-1B844F098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12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02159-3678-46E0-BA0C-35F1E82B1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310D-FFC6-4EC8-920F-FDDD16204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58A0F-7C07-432E-8A88-64EE3DC25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6A741-F611-47E2-B588-165997086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2342C-CA96-4628-A5E0-38058D7B6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C7B79-21BF-45CD-988D-E9ACA1997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46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A8D96-68F9-4F53-93C5-1D3350283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A6908-C397-4868-A744-4C87D185A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E75A9-0F22-4098-8EB1-6FC3A665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D28D99-3CCE-4ECC-B25C-D394D83851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BD3A5B-5B03-4C8E-95B6-CEF45B753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22A176-E7C8-4D88-8021-B3D8FEBA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C401F-A1F7-4E62-8743-070D52BFF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B1AAF-8A01-47B3-9C09-9D25609C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69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8348E-746D-47FD-982A-041FC5010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3163C4-2F34-40E7-9696-DEE9FC959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DBC90-9AF2-4BDD-8588-B576825EF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221E7-DDCE-4287-8867-7EFB4056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70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B9D938-5AE7-4C64-A936-A2ED0A8BB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6CA6D-8BD2-4DF7-88F6-A28859EDF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2B606-D676-4FD2-9108-2D27E7275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64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C8C88-9690-41A0-BD93-506632019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55383-0B08-4102-A5D3-CE7F5FB3F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4F55A-6F87-4769-A0AE-719785A31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D493E-0155-4278-88B0-4FB03911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00B26-16A9-4B9B-9271-48BB23D7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E60FD-65BB-40DE-A3EC-2AE44FCA9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35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1BDF0-7CA8-42EC-9C2F-2CE0A868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FCC064-3BA8-4626-B74C-00B1E1376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716B9-5016-4D4A-A2C3-2F7CE95E4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89FA5-D89F-4CD0-B52A-2A49EBF4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0A71C-E2D8-4F23-BF6E-61A0FE4B6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03C26-76D2-4272-91A7-44AE4919A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0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3F702-363E-43A4-97A6-13CE117D7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F8C45-D43A-4DD2-9FDD-08879D446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ACD86-BF33-4DD5-8402-AED28BF07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27BC-E404-45AF-952B-F6DD59333DAC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6A2C3-EAD5-44E4-B31E-B7763C321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A3540-92D3-4B08-A104-9367FE3435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B82E-E9FE-4782-97C6-B56E6D9B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88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FCAE6-3C61-447F-8ACE-CC4601C95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98209"/>
            <a:ext cx="12192000" cy="2330243"/>
          </a:xfrm>
        </p:spPr>
        <p:txBody>
          <a:bodyPr>
            <a:normAutofit/>
          </a:bodyPr>
          <a:lstStyle/>
          <a:p>
            <a:r>
              <a:rPr lang="en-IN" sz="11500" dirty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X-rays: </a:t>
            </a:r>
            <a:endParaRPr lang="en-GB" sz="11500" dirty="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59EA3-525C-48F6-8A61-A968C3A2F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6656"/>
            <a:ext cx="9144000" cy="1655762"/>
          </a:xfrm>
        </p:spPr>
        <p:txBody>
          <a:bodyPr/>
          <a:lstStyle/>
          <a:p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Dr Gulshan Kumar</a:t>
            </a:r>
          </a:p>
          <a:p>
            <a:r>
              <a:rPr lang="en-IN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PhD</a:t>
            </a:r>
            <a:endParaRPr lang="en-GB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0836D4F-2233-4105-B27F-D0236AFABD19}"/>
              </a:ext>
            </a:extLst>
          </p:cNvPr>
          <p:cNvSpPr txBox="1">
            <a:spLocks/>
          </p:cNvSpPr>
          <p:nvPr/>
        </p:nvSpPr>
        <p:spPr>
          <a:xfrm>
            <a:off x="294967" y="2840043"/>
            <a:ext cx="1168072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4800" dirty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Interaction with matter</a:t>
            </a:r>
            <a:endParaRPr lang="en-GB" sz="4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72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0" y="1297852"/>
            <a:ext cx="103386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X-rays are actually photons travelling with the speed of light.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Interaction.. How a photon interacts with matter on which it falls/impinges.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Matter may be tissue/cells/or non-biological material (here, we are considered with biological material only).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When the photon falls/strikes/impinges on the matter it encounters the atoms of that matter.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An atom comprises of a nucleus containing neutrons and protons around which are several orbits in which electrons are arranged (2n²)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6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rangements of Electrons">
            <a:extLst>
              <a:ext uri="{FF2B5EF4-FFF2-40B4-BE49-F238E27FC236}">
                <a16:creationId xmlns:a16="http://schemas.microsoft.com/office/drawing/2014/main" id="{C40BEAAE-0E04-475B-8F88-005019D3E7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5" t="10682" r="14047" b="8780"/>
          <a:stretch/>
        </p:blipFill>
        <p:spPr bwMode="auto">
          <a:xfrm>
            <a:off x="7237708" y="1100380"/>
            <a:ext cx="4381562" cy="42930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572730" y="2020526"/>
            <a:ext cx="56028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When x-ray photons enter the matter, they may: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Penetrate the matter,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Get absorbed in the matter, 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May get deviated and attenuated.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So………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6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0" y="1297852"/>
            <a:ext cx="103386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X-rays photons may interact with matter in five (05) ways: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Coherent Scatter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Compton Scatter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Photoelectric effect/absorption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Pair production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Photodisintegration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309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Coherent Scatter (photon energy&lt;10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kev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photon excites the whole of the atom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There is no ionisation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Electrons just vibrate in their orbits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atom returns to relax and the photon leaves the atom slightly deflected from its original direction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Means it is scattered in different direction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Wavelength of incident and scattered photon are same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So no change in energy levels of photon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Aka Classical scatter , very small %age, only contribute a little to image noise.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2050" name="Picture 2" descr="Patient Interactions Photoelectric Classic Coherent Scatter - ppt video  online download">
            <a:extLst>
              <a:ext uri="{FF2B5EF4-FFF2-40B4-BE49-F238E27FC236}">
                <a16:creationId xmlns:a16="http://schemas.microsoft.com/office/drawing/2014/main" id="{FD713F7D-9D78-4E39-85A3-B89A65A37A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06" t="25923" r="1630" b="20838"/>
          <a:stretch/>
        </p:blipFill>
        <p:spPr bwMode="auto">
          <a:xfrm>
            <a:off x="8317424" y="0"/>
            <a:ext cx="3874576" cy="29601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0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Compton Scatter (photon energy through out the</a:t>
            </a:r>
          </a:p>
          <a:p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    diagnostic energy range i.e. 10</a:t>
            </a:r>
            <a:r>
              <a:rPr lang="en-IN" sz="2800" baseline="300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4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 to 10 </a:t>
            </a:r>
            <a:r>
              <a:rPr lang="en-IN" sz="2800" baseline="300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5.5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kev))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photon removes an outer shell electron.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Ionisation occurs. Some energy imparted to electron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Called Compton Electrons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photon itself is deflected with increased </a:t>
            </a:r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λ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 and decreased energy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Only contribute to fog on image, and absorbed dose of patient and attendant/technician… independent of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atomic no.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(Z)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Liberate electron and scattered photon may cause further ionisations………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Scatter can be in any direction….if backward….. “Back Scatter”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3074" name="Picture 2" descr="Compton effect | Radiology Reference Article | Radiopaedia.org">
            <a:extLst>
              <a:ext uri="{FF2B5EF4-FFF2-40B4-BE49-F238E27FC236}">
                <a16:creationId xmlns:a16="http://schemas.microsoft.com/office/drawing/2014/main" id="{319BB6A4-CC44-4DE8-BC75-DB5488A960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4" t="8137" b="14093"/>
          <a:stretch/>
        </p:blipFill>
        <p:spPr bwMode="auto">
          <a:xfrm>
            <a:off x="9071153" y="0"/>
            <a:ext cx="3120847" cy="2934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05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Photo-electric effect/absorption (also with photon energy through out the diagnostic energy range i.e. 10</a:t>
            </a:r>
            <a:r>
              <a:rPr lang="en-IN" sz="2800" baseline="300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4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 to 10 </a:t>
            </a:r>
            <a:r>
              <a:rPr lang="en-IN" sz="2800" baseline="300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5.5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kev))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photon removes an inner shell electron.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Ionisation occurs. All energy imparted to electron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photo electron.</a:t>
            </a:r>
            <a:endParaRPr lang="en-IN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Photon gets absorbed, the ejected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electron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 may act to form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characteristic x rays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of low energy from adjacent atoms… and so 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Higher the Z, greater the absorption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Contribute to image 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Increasing the photon energy decreases the probability of Photo-electric absorption. Even bone will be penetrated (darker).</a:t>
            </a:r>
          </a:p>
        </p:txBody>
      </p:sp>
    </p:spTree>
    <p:extLst>
      <p:ext uri="{BB962C8B-B14F-4D97-AF65-F5344CB8AC3E}">
        <p14:creationId xmlns:p14="http://schemas.microsoft.com/office/powerpoint/2010/main" val="339906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Pair production (with photon energy </a:t>
            </a:r>
            <a:r>
              <a:rPr lang="en-IN" sz="2800" u="sng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&gt;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 1.02 mega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ev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If the photon has higher energies then it will bye pass the  electrons and interact with the nuclear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photon disappears and a pair of electron and positron appears.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Does not occur in the diagnostic range of x rays.</a:t>
            </a:r>
          </a:p>
        </p:txBody>
      </p:sp>
    </p:spTree>
    <p:extLst>
      <p:ext uri="{BB962C8B-B14F-4D97-AF65-F5344CB8AC3E}">
        <p14:creationId xmlns:p14="http://schemas.microsoft.com/office/powerpoint/2010/main" val="237022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7E6E9A-318D-404E-A68B-9AEE196A591A}"/>
              </a:ext>
            </a:extLst>
          </p:cNvPr>
          <p:cNvSpPr txBox="1"/>
          <p:nvPr/>
        </p:nvSpPr>
        <p:spPr>
          <a:xfrm>
            <a:off x="926691" y="1297852"/>
            <a:ext cx="100461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Photo-disintegration (with photon energy &gt; 10 mega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ev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If the photon has higher energies then it will bye pass the  electrons and interact with the nuclear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photon disappears and nucleus disintegrates to nucleons.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Does not occur in the diagnostic range of x rays.</a:t>
            </a:r>
          </a:p>
        </p:txBody>
      </p:sp>
    </p:spTree>
    <p:extLst>
      <p:ext uri="{BB962C8B-B14F-4D97-AF65-F5344CB8AC3E}">
        <p14:creationId xmlns:p14="http://schemas.microsoft.com/office/powerpoint/2010/main" val="326380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539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Castellar</vt:lpstr>
      <vt:lpstr>Garamond</vt:lpstr>
      <vt:lpstr>Office Theme</vt:lpstr>
      <vt:lpstr>X-rays: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X-rays:  Interaction with matter</dc:title>
  <dc:creator>Gulshan</dc:creator>
  <cp:lastModifiedBy>Gulshan</cp:lastModifiedBy>
  <cp:revision>15</cp:revision>
  <dcterms:created xsi:type="dcterms:W3CDTF">2021-02-28T17:27:36Z</dcterms:created>
  <dcterms:modified xsi:type="dcterms:W3CDTF">2021-03-08T13:38:52Z</dcterms:modified>
</cp:coreProperties>
</file>