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762000"/>
            <a:ext cx="7772400" cy="1298575"/>
          </a:xfrm>
        </p:spPr>
        <p:txBody>
          <a:bodyPr/>
          <a:lstStyle/>
          <a:p>
            <a:r>
              <a:rPr lang="en-US" b="1" dirty="0" smtClean="0"/>
              <a:t>Legal Duties of Veterinarian</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477000"/>
          </a:xfrm>
        </p:spPr>
        <p:txBody>
          <a:bodyPr>
            <a:normAutofit fontScale="92500"/>
          </a:bodyPr>
          <a:lstStyle/>
          <a:p>
            <a:pPr algn="just"/>
            <a:r>
              <a:rPr lang="en-US" b="1" dirty="0" smtClean="0"/>
              <a:t>3- Safeguarding the profession.</a:t>
            </a:r>
          </a:p>
          <a:p>
            <a:pPr algn="just">
              <a:buNone/>
            </a:pPr>
            <a:r>
              <a:rPr lang="en-US" dirty="0" smtClean="0"/>
              <a:t>    Every veterinarian shall laid in safeguarding the profession against admission to it of those who are deficient in moral character or education. He/she should not employ in connection with his/her professional practice any unqualified personnel to treat or perform operation upon patients.</a:t>
            </a:r>
          </a:p>
          <a:p>
            <a:pPr algn="just"/>
            <a:r>
              <a:rPr lang="en-US" b="1" dirty="0" smtClean="0"/>
              <a:t>4. Exposure of unethical conduct.</a:t>
            </a:r>
          </a:p>
          <a:p>
            <a:pPr algn="just">
              <a:buNone/>
            </a:pPr>
            <a:r>
              <a:rPr lang="en-US" dirty="0" smtClean="0"/>
              <a:t>    Exposure of unethical conduct on the part of any member of the profession shall be done without fear or favour. The incompetent, corrupt, dishonest or unethical conduct on the part of any member of the profession shall be discouraged at any cost.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t>5- Appointment of substitute.</a:t>
            </a:r>
            <a:endParaRPr lang="en-US" dirty="0"/>
          </a:p>
        </p:txBody>
      </p:sp>
      <p:sp>
        <p:nvSpPr>
          <p:cNvPr id="3" name="Content Placeholder 2"/>
          <p:cNvSpPr>
            <a:spLocks noGrp="1"/>
          </p:cNvSpPr>
          <p:nvPr>
            <p:ph idx="1"/>
          </p:nvPr>
        </p:nvSpPr>
        <p:spPr>
          <a:xfrm>
            <a:off x="533400" y="1676400"/>
            <a:ext cx="8229600" cy="4525963"/>
          </a:xfrm>
        </p:spPr>
        <p:txBody>
          <a:bodyPr>
            <a:normAutofit fontScale="85000" lnSpcReduction="20000"/>
          </a:bodyPr>
          <a:lstStyle/>
          <a:p>
            <a:pPr algn="just"/>
            <a:r>
              <a:rPr lang="en-US" dirty="0" smtClean="0"/>
              <a:t>Whenever a veterinarian requests another veterinarian to attend to his/her patient/ clients during his/her temporary absence from practice professional courtesy requires the acceptance of such an appointment by the latter, if consistent with his/her other duties. The veterinarian under such appointment shall give utmost consideration to the interest and reputation of the 'absent' veterinarian. </a:t>
            </a:r>
          </a:p>
          <a:p>
            <a:pPr algn="just"/>
            <a:r>
              <a:rPr lang="en-US" dirty="0" smtClean="0"/>
              <a:t>He/she shall not charge either the patient or the absent veterinarian or his/her services, except in case of special arrangement between them. All such patients shall be restored to the care of the absent veterinarian upon his/her return.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3200" dirty="0" smtClean="0"/>
              <a:t/>
            </a:r>
            <a:br>
              <a:rPr lang="en-US" sz="3200" dirty="0" smtClean="0"/>
            </a:br>
            <a:r>
              <a:rPr lang="en-US" sz="3200" dirty="0" smtClean="0"/>
              <a:t>6- Professional services of veterinarians to one another.</a:t>
            </a:r>
            <a:br>
              <a:rPr lang="en-US" sz="3200" dirty="0" smtClean="0"/>
            </a:br>
            <a:endParaRPr lang="en-US" sz="3200" dirty="0"/>
          </a:p>
        </p:txBody>
      </p:sp>
      <p:sp>
        <p:nvSpPr>
          <p:cNvPr id="3" name="Content Placeholder 2"/>
          <p:cNvSpPr>
            <a:spLocks noGrp="1"/>
          </p:cNvSpPr>
          <p:nvPr>
            <p:ph idx="1"/>
          </p:nvPr>
        </p:nvSpPr>
        <p:spPr>
          <a:xfrm>
            <a:off x="228600" y="1143000"/>
            <a:ext cx="8763000" cy="5562600"/>
          </a:xfrm>
        </p:spPr>
        <p:txBody>
          <a:bodyPr>
            <a:normAutofit fontScale="62500" lnSpcReduction="20000"/>
          </a:bodyPr>
          <a:lstStyle/>
          <a:p>
            <a:pPr algn="just">
              <a:buNone/>
            </a:pPr>
            <a:r>
              <a:rPr lang="en-US" dirty="0" smtClean="0"/>
              <a:t>(1) There is no rule that a veterinarian shall not charge another veterinarian or a member of a sister profession for service rendered. But a veterinarian shall consider it a pleasure and privilege to render gratuitous service to his/her professional brethren, if they are in his/ her vicinity, or to a veterinary student.</a:t>
            </a:r>
          </a:p>
          <a:p>
            <a:pPr algn="just">
              <a:buNone/>
            </a:pPr>
            <a:r>
              <a:rPr lang="en-US" dirty="0" smtClean="0"/>
              <a:t>(2) When a veterinarian is called from a distance to attend to a case of a fellow veterinarian or a member of a sister profession, reimbursement shall be made for travelling and other incidental expenses.</a:t>
            </a:r>
          </a:p>
          <a:p>
            <a:pPr algn="just">
              <a:buNone/>
            </a:pPr>
            <a:r>
              <a:rPr lang="en-US" dirty="0" smtClean="0"/>
              <a:t>(3) A veterinarian called in any emergency to visit a patient under the care of another veterinarian, shall when the emergency is over, retire in favour of the latter; but shall be entitled to charge the client for his/her services.</a:t>
            </a:r>
          </a:p>
          <a:p>
            <a:pPr algn="just">
              <a:buNone/>
            </a:pPr>
            <a:r>
              <a:rPr lang="en-US" dirty="0" smtClean="0"/>
              <a:t>(4) When a veterinarian is consulted at his/her own residence, it is not birding on him/her to enquire if the patient has been under the care of another veterinarian. But in the interests of the patient he/she shall, while ascertaining history, go through the treatment followed if any. However, it is unethical that his information be used to malign or instigate against, directly or indirectly, the veterinarian who happened to attend on the patient previously. When a veterinarian sees a patient at the request of another veterinarian, it shall be the duty of the first veterinarian to write a letter to the veterinarian making the request stating his/her opinion of the case with the modes of treatment he/she thinks proper to be adopted.</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dirty="0" smtClean="0"/>
              <a:t>7- OTHER DUTIES</a:t>
            </a:r>
            <a:endParaRPr lang="en-US" sz="3600" dirty="0"/>
          </a:p>
        </p:txBody>
      </p:sp>
      <p:sp>
        <p:nvSpPr>
          <p:cNvPr id="3" name="Content Placeholder 2"/>
          <p:cNvSpPr>
            <a:spLocks noGrp="1"/>
          </p:cNvSpPr>
          <p:nvPr>
            <p:ph idx="1"/>
          </p:nvPr>
        </p:nvSpPr>
        <p:spPr>
          <a:xfrm>
            <a:off x="533400" y="1676400"/>
            <a:ext cx="8229600" cy="4525963"/>
          </a:xfrm>
        </p:spPr>
        <p:txBody>
          <a:bodyPr>
            <a:normAutofit fontScale="62500" lnSpcReduction="20000"/>
          </a:bodyPr>
          <a:lstStyle/>
          <a:p>
            <a:pPr algn="just"/>
            <a:r>
              <a:rPr lang="en-US" dirty="0" smtClean="0"/>
              <a:t>(1) If a veterinarian is engaged to attend on a patient of </a:t>
            </a:r>
            <a:r>
              <a:rPr lang="en-US" dirty="0" err="1" smtClean="0"/>
              <a:t>dystokia</a:t>
            </a:r>
            <a:r>
              <a:rPr lang="en-US" dirty="0" smtClean="0"/>
              <a:t> or a similar distress he/she shall do so. Refusal to do so under excuse of another engagement is unethical except when he/ she is already engaged in similar or another serious case(s).</a:t>
            </a:r>
          </a:p>
          <a:p>
            <a:pPr algn="just"/>
            <a:r>
              <a:rPr lang="en-US" dirty="0" smtClean="0"/>
              <a:t>(2) When a veterinarian engaged to attend a serious case is absent and another veterinarian is sent for, the latter shall be entitled to legitimate fees; provided that he/she shall secure the client's consent to withdraw on arrival of the former at a mutually consented or logical phase.</a:t>
            </a:r>
          </a:p>
          <a:p>
            <a:pPr algn="just"/>
            <a:r>
              <a:rPr lang="en-US" dirty="0" smtClean="0"/>
              <a:t>(3) When it becomes the duty of a veterinarian occupying an official position to see and report on an illness or injury or any other professional problems concerning a patient, he/she shall do so, but communicate to the veterinarian in attendance, so as to give him/her an option to be present. The former shall avoid remarks on the diagnosis or treatment that has been adopted. This does not prevent him/her from discussing the matter with the later in isolation.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 </a:t>
            </a:r>
            <a:r>
              <a:rPr lang="en-US" b="1" dirty="0" smtClean="0"/>
              <a:t>DUTY OF PRACTITIONERS IN CONSULTATION</a:t>
            </a:r>
            <a:endParaRPr lang="en-US" dirty="0"/>
          </a:p>
        </p:txBody>
      </p:sp>
      <p:sp>
        <p:nvSpPr>
          <p:cNvPr id="3" name="Content Placeholder 2"/>
          <p:cNvSpPr>
            <a:spLocks noGrp="1"/>
          </p:cNvSpPr>
          <p:nvPr>
            <p:ph idx="1"/>
          </p:nvPr>
        </p:nvSpPr>
        <p:spPr>
          <a:xfrm>
            <a:off x="457200" y="1600200"/>
            <a:ext cx="8229600" cy="4953000"/>
          </a:xfrm>
        </p:spPr>
        <p:txBody>
          <a:bodyPr>
            <a:normAutofit fontScale="70000" lnSpcReduction="20000"/>
          </a:bodyPr>
          <a:lstStyle/>
          <a:p>
            <a:pPr algn="just"/>
            <a:endParaRPr lang="en-US" b="1" dirty="0" smtClean="0"/>
          </a:p>
          <a:p>
            <a:pPr algn="just"/>
            <a:r>
              <a:rPr lang="en-US" dirty="0" smtClean="0"/>
              <a:t>1- Consultation shall be encouraged.</a:t>
            </a:r>
          </a:p>
          <a:p>
            <a:pPr algn="just">
              <a:buNone/>
            </a:pPr>
            <a:r>
              <a:rPr lang="en-US" dirty="0" smtClean="0"/>
              <a:t>      In case of serious illness/doubtful or difficult conditions, a veterinarian shall always request consultation; he/she shall also do so in the case of major surgical interventions, out break of herd diseases, poisoning, endemics or undiagnosible situations.</a:t>
            </a:r>
          </a:p>
          <a:p>
            <a:pPr algn="just"/>
            <a:r>
              <a:rPr lang="en-US" dirty="0" smtClean="0"/>
              <a:t>2- Punctuality in consultations. </a:t>
            </a:r>
          </a:p>
          <a:p>
            <a:pPr algn="just">
              <a:buNone/>
            </a:pPr>
            <a:r>
              <a:rPr lang="en-US" dirty="0" smtClean="0"/>
              <a:t>     Punctuality shall be observed by a veterinarian in attending a consultation. If a consultant veterinarian does not arrive within reasonable time, keeping in view the distance he/she has to travel and other relevant factors the consulting veterinarian shall be at liberty to see the patient; provided that he/she shall leave his/her conclusion in writing in a closed envelope. The same rule is applicable if the consulting veterinarian fails to turn up in time.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2800" dirty="0" smtClean="0">
                <a:solidFill>
                  <a:srgbClr val="002060"/>
                </a:solidFill>
              </a:rPr>
              <a:t/>
            </a:r>
            <a:br>
              <a:rPr lang="en-US" sz="2800" dirty="0" smtClean="0">
                <a:solidFill>
                  <a:srgbClr val="002060"/>
                </a:solidFill>
              </a:rPr>
            </a:br>
            <a:r>
              <a:rPr lang="en-US" sz="2800" dirty="0" smtClean="0">
                <a:solidFill>
                  <a:srgbClr val="002060"/>
                </a:solidFill>
              </a:rPr>
              <a:t>3- Patient referred to another veterinarian.</a:t>
            </a:r>
            <a:br>
              <a:rPr lang="en-US" sz="2800" dirty="0" smtClean="0">
                <a:solidFill>
                  <a:srgbClr val="002060"/>
                </a:solidFill>
              </a:rPr>
            </a:br>
            <a:endParaRPr lang="en-US" sz="2800" dirty="0">
              <a:solidFill>
                <a:srgbClr val="002060"/>
              </a:solidFill>
            </a:endParaRPr>
          </a:p>
        </p:txBody>
      </p:sp>
      <p:sp>
        <p:nvSpPr>
          <p:cNvPr id="3" name="Content Placeholder 2"/>
          <p:cNvSpPr>
            <a:spLocks noGrp="1"/>
          </p:cNvSpPr>
          <p:nvPr>
            <p:ph idx="1"/>
          </p:nvPr>
        </p:nvSpPr>
        <p:spPr>
          <a:xfrm>
            <a:off x="228600" y="1600200"/>
            <a:ext cx="8686800" cy="4495799"/>
          </a:xfrm>
        </p:spPr>
        <p:txBody>
          <a:bodyPr>
            <a:normAutofit fontScale="70000" lnSpcReduction="20000"/>
          </a:bodyPr>
          <a:lstStyle/>
          <a:p>
            <a:pPr algn="just"/>
            <a:r>
              <a:rPr lang="en-US" dirty="0" smtClean="0"/>
              <a:t>(1)When a patient is referred to another veterinarian, a statement of the history, observation, clinical and laboratory examination as well as the tentative treatments undertaken shall be given.</a:t>
            </a:r>
          </a:p>
          <a:p>
            <a:pPr algn="just"/>
            <a:r>
              <a:rPr lang="en-US" dirty="0" smtClean="0"/>
              <a:t>(2) On receipt of the above statement the veterinarian receiving the referred case shall communicate his/her opinion to the attending veterinarian and either shall continue the treatment as per his/her</a:t>
            </a:r>
            <a:r>
              <a:rPr lang="en-US" b="1" dirty="0" smtClean="0"/>
              <a:t> </a:t>
            </a:r>
            <a:r>
              <a:rPr lang="en-US" dirty="0" smtClean="0"/>
              <a:t>opinion or return the case along with his/her opinion communicated.</a:t>
            </a:r>
          </a:p>
          <a:p>
            <a:pPr algn="just">
              <a:buNone/>
            </a:pPr>
            <a:endParaRPr lang="en-US" dirty="0" smtClean="0"/>
          </a:p>
          <a:p>
            <a:pPr algn="just"/>
            <a:endParaRPr lang="en-US" dirty="0" smtClean="0"/>
          </a:p>
          <a:p>
            <a:pPr algn="just"/>
            <a:endParaRPr lang="en-US" dirty="0" smtClean="0"/>
          </a:p>
          <a:p>
            <a:pPr algn="just"/>
            <a:endParaRPr lang="en-US" dirty="0" smtClean="0"/>
          </a:p>
          <a:p>
            <a:pPr algn="just"/>
            <a:r>
              <a:rPr lang="en-US" dirty="0" smtClean="0"/>
              <a:t>In every consultation, the benefit of the patient shall be of prime importance. It should not. be done with an ulterior motive of evasion of responsibilities or on monetary considerations.</a:t>
            </a:r>
            <a:endParaRPr lang="en-US" dirty="0"/>
          </a:p>
        </p:txBody>
      </p:sp>
      <p:sp>
        <p:nvSpPr>
          <p:cNvPr id="6" name="TextBox 5"/>
          <p:cNvSpPr txBox="1"/>
          <p:nvPr/>
        </p:nvSpPr>
        <p:spPr>
          <a:xfrm>
            <a:off x="1752600" y="3896380"/>
            <a:ext cx="5943600" cy="523220"/>
          </a:xfrm>
          <a:prstGeom prst="rect">
            <a:avLst/>
          </a:prstGeom>
          <a:noFill/>
        </p:spPr>
        <p:txBody>
          <a:bodyPr wrap="square" rtlCol="0">
            <a:spAutoFit/>
          </a:bodyPr>
          <a:lstStyle/>
          <a:p>
            <a:r>
              <a:rPr lang="en-US" sz="2800" dirty="0" smtClean="0">
                <a:solidFill>
                  <a:srgbClr val="002060"/>
                </a:solidFill>
              </a:rPr>
              <a:t>4- Consultation for patient's benefit</a:t>
            </a:r>
            <a:endParaRPr lang="en-US" sz="2800" dirty="0">
              <a:solidFill>
                <a:srgbClr val="00206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dirty="0" smtClean="0"/>
              <a:t>5- Conduct of consultation</a:t>
            </a:r>
            <a:endParaRPr lang="en-US" sz="3200" dirty="0"/>
          </a:p>
        </p:txBody>
      </p:sp>
      <p:sp>
        <p:nvSpPr>
          <p:cNvPr id="3" name="Content Placeholder 2"/>
          <p:cNvSpPr>
            <a:spLocks noGrp="1"/>
          </p:cNvSpPr>
          <p:nvPr>
            <p:ph idx="1"/>
          </p:nvPr>
        </p:nvSpPr>
        <p:spPr>
          <a:xfrm>
            <a:off x="457200" y="609600"/>
            <a:ext cx="8229600" cy="4525963"/>
          </a:xfrm>
        </p:spPr>
        <p:txBody>
          <a:bodyPr>
            <a:noAutofit/>
          </a:bodyPr>
          <a:lstStyle/>
          <a:p>
            <a:pPr algn="just">
              <a:buNone/>
            </a:pPr>
            <a:endParaRPr lang="en-US" sz="2200" dirty="0" smtClean="0"/>
          </a:p>
          <a:p>
            <a:pPr algn="just"/>
            <a:r>
              <a:rPr lang="en-US" sz="2200" dirty="0" smtClean="0"/>
              <a:t>(1) In consultation there shall be no place for insincerity, rivalry or envy. All due respect shall be shown to the veterinarian in charge of the case and no statement or remark shall be made which would impair the confidence reposed in him/her by the client. For this purpose no such discussion shall, therefore, be made before the client.</a:t>
            </a:r>
          </a:p>
          <a:p>
            <a:pPr algn="just"/>
            <a:r>
              <a:rPr lang="en-US" sz="2200" dirty="0" smtClean="0"/>
              <a:t>(2) All statements to the client shall be made in the presence of consulting veterinarian, except as otherwise agreed. Announcement to the client also shall be made by the consulting veterinarian to the extent possible.</a:t>
            </a:r>
          </a:p>
          <a:p>
            <a:pPr algn="just"/>
            <a:r>
              <a:rPr lang="en-US" sz="2200" dirty="0" smtClean="0"/>
              <a:t>(3) Difference of opinion shall not be divulged unless both feel that it would be in the interest of the patient or dignity of the profession.</a:t>
            </a:r>
          </a:p>
          <a:p>
            <a:pPr algn="just"/>
            <a:r>
              <a:rPr lang="en-US" sz="2200" dirty="0" smtClean="0"/>
              <a:t>(4) It shall be open to the client to take further advice and the consulting veterinarian with the consent of the client may consult yet another veterinarian, the rules of ethics remaining the same.</a:t>
            </a:r>
            <a:endParaRPr lang="en-US" sz="2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b="1" dirty="0" smtClean="0"/>
              <a:t>6- Cessation of consultation.</a:t>
            </a:r>
            <a:endParaRPr lang="en-US" sz="3200" b="1"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pPr algn="just"/>
            <a:r>
              <a:rPr lang="en-US" sz="2800" dirty="0" smtClean="0"/>
              <a:t>Attendance of consulting veterinarian shall cease when consultation is concluded; unless another appointment is arranged by the attending veterinarian.</a:t>
            </a:r>
          </a:p>
          <a:p>
            <a:pPr algn="just">
              <a:buNone/>
            </a:pPr>
            <a:endParaRPr lang="en-US" sz="2800" dirty="0" smtClean="0"/>
          </a:p>
          <a:p>
            <a:pPr algn="just"/>
            <a:endParaRPr lang="en-US" sz="2800" dirty="0" smtClean="0"/>
          </a:p>
          <a:p>
            <a:pPr algn="just"/>
            <a:endParaRPr lang="en-US" sz="2800" dirty="0" smtClean="0"/>
          </a:p>
          <a:p>
            <a:pPr algn="just"/>
            <a:r>
              <a:rPr lang="en-US" sz="2800" dirty="0" smtClean="0"/>
              <a:t>(1) No decision shall restrain the attending veterinarian from making such subsequent variation </a:t>
            </a:r>
            <a:r>
              <a:rPr lang="en-US" sz="2800" dirty="0" err="1" smtClean="0"/>
              <a:t>inthe</a:t>
            </a:r>
            <a:r>
              <a:rPr lang="en-US" sz="2800" dirty="0" smtClean="0"/>
              <a:t> treatment as any unexpected change or development may demand; provided that at the next consultation, reasons for variations are stated.</a:t>
            </a:r>
          </a:p>
          <a:p>
            <a:pPr algn="just"/>
            <a:r>
              <a:rPr lang="en-US" sz="2800" dirty="0" smtClean="0"/>
              <a:t>(2) The same privilege, with its obligations, belongs to the consultant when sent for in an emergency during the absence of attending veterinarian. The attending veterinarian may prescribe at any time; but the consultant only in case of emergency or instant need. All treatments by both shall be stated to each other.</a:t>
            </a:r>
            <a:endParaRPr lang="en-US" sz="2800" dirty="0"/>
          </a:p>
        </p:txBody>
      </p:sp>
      <p:sp>
        <p:nvSpPr>
          <p:cNvPr id="4" name="Title 1"/>
          <p:cNvSpPr txBox="1">
            <a:spLocks/>
          </p:cNvSpPr>
          <p:nvPr/>
        </p:nvSpPr>
        <p:spPr>
          <a:xfrm>
            <a:off x="533400" y="2636838"/>
            <a:ext cx="8229600" cy="715962"/>
          </a:xfrm>
          <a:prstGeom prst="rect">
            <a:avLst/>
          </a:prstGeom>
        </p:spPr>
        <p:txBody>
          <a:bodyPr vert="horz" lIns="91440" tIns="45720" rIns="91440" bIns="45720" rtlCol="0" anchor="ctr">
            <a:normAutofit/>
          </a:bodyPr>
          <a:lstStyle/>
          <a:p>
            <a:pPr lvl="0" algn="ctr">
              <a:spcBef>
                <a:spcPct val="0"/>
              </a:spcBef>
            </a:pPr>
            <a:r>
              <a:rPr lang="en-US" sz="3200" b="1" dirty="0" smtClean="0">
                <a:latin typeface="+mj-lt"/>
                <a:ea typeface="+mj-ea"/>
                <a:cs typeface="+mj-cs"/>
              </a:rPr>
              <a:t>7</a:t>
            </a:r>
            <a:r>
              <a:rPr kumimoji="0" lang="en-US" sz="3200" b="1" i="0" u="none" strike="noStrike" kern="1200" cap="none" spc="0" normalizeH="0" baseline="0" noProof="0" dirty="0" smtClean="0">
                <a:ln>
                  <a:noFill/>
                </a:ln>
                <a:solidFill>
                  <a:schemeClr val="tx1"/>
                </a:solidFill>
                <a:effectLst/>
                <a:uLnTx/>
                <a:uFillTx/>
                <a:latin typeface="+mj-lt"/>
                <a:ea typeface="+mj-ea"/>
                <a:cs typeface="+mj-cs"/>
              </a:rPr>
              <a:t>- </a:t>
            </a:r>
            <a:r>
              <a:rPr lang="en-US" sz="3200" b="1" dirty="0" smtClean="0"/>
              <a:t>Treatment after consultation</a:t>
            </a:r>
            <a:r>
              <a:rPr kumimoji="0" lang="en-US" sz="3200" b="1" i="0" u="none" strike="noStrike" kern="1200" cap="none" spc="0" normalizeH="0" baseline="0" noProof="0" dirty="0" smtClean="0">
                <a:ln>
                  <a:noFill/>
                </a:ln>
                <a:solidFill>
                  <a:schemeClr val="tx1"/>
                </a:solidFill>
                <a:effectLst/>
                <a:uLnTx/>
                <a:uFillTx/>
                <a:latin typeface="+mj-lt"/>
                <a:ea typeface="+mj-ea"/>
                <a:cs typeface="+mj-cs"/>
              </a:rPr>
              <a:t>.</a:t>
            </a:r>
            <a:endParaRPr kumimoji="0" lang="en-US" sz="32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b="1" dirty="0" smtClean="0"/>
              <a:t>8- Consultant not to take charge of the case</a:t>
            </a:r>
            <a:endParaRPr lang="en-US" sz="3200" b="1" dirty="0"/>
          </a:p>
        </p:txBody>
      </p:sp>
      <p:sp>
        <p:nvSpPr>
          <p:cNvPr id="3" name="Content Placeholder 2"/>
          <p:cNvSpPr>
            <a:spLocks noGrp="1"/>
          </p:cNvSpPr>
          <p:nvPr>
            <p:ph idx="1"/>
          </p:nvPr>
        </p:nvSpPr>
        <p:spPr>
          <a:xfrm>
            <a:off x="457200" y="1219200"/>
            <a:ext cx="8229600" cy="5334000"/>
          </a:xfrm>
        </p:spPr>
        <p:txBody>
          <a:bodyPr>
            <a:normAutofit/>
          </a:bodyPr>
          <a:lstStyle/>
          <a:p>
            <a:pPr algn="just"/>
            <a:r>
              <a:rPr lang="en-US" dirty="0" smtClean="0"/>
              <a:t>When a consultant veterinarian is called upon to be consulted, none but the rarest and most exceptional circumstances shall justify the consultant taking charge of the case. He must not do so merely on solicitation of the client of his representative. </a:t>
            </a:r>
          </a:p>
          <a:p>
            <a:pPr algn="just"/>
            <a:endParaRPr lang="en-US" dirty="0" smtClean="0"/>
          </a:p>
          <a:p>
            <a:pPr algn="just"/>
            <a:endParaRPr lang="en-US" dirty="0" smtClean="0"/>
          </a:p>
          <a:p>
            <a:pPr algn="just"/>
            <a:r>
              <a:rPr lang="en-US" dirty="0" smtClean="0"/>
              <a:t> No veterinarian shall have consultation with a veterinary practitioner who is not registered.</a:t>
            </a:r>
            <a:endParaRPr lang="en-US" dirty="0"/>
          </a:p>
        </p:txBody>
      </p:sp>
      <p:sp>
        <p:nvSpPr>
          <p:cNvPr id="4" name="Title 1"/>
          <p:cNvSpPr txBox="1">
            <a:spLocks/>
          </p:cNvSpPr>
          <p:nvPr/>
        </p:nvSpPr>
        <p:spPr>
          <a:xfrm>
            <a:off x="609600" y="4541838"/>
            <a:ext cx="8229600" cy="639762"/>
          </a:xfrm>
          <a:prstGeom prst="rect">
            <a:avLst/>
          </a:prstGeom>
        </p:spPr>
        <p:txBody>
          <a:bodyPr vert="horz" lIns="91440" tIns="45720" rIns="91440" bIns="45720" rtlCol="0" anchor="ctr">
            <a:noAutofit/>
          </a:bodyPr>
          <a:lstStyle/>
          <a:p>
            <a:pPr lvl="0" algn="ctr">
              <a:spcBef>
                <a:spcPct val="0"/>
              </a:spcBef>
            </a:pPr>
            <a:r>
              <a:rPr lang="en-US" sz="3200" b="1" dirty="0" smtClean="0">
                <a:latin typeface="+mj-lt"/>
                <a:ea typeface="+mj-ea"/>
                <a:cs typeface="+mj-cs"/>
              </a:rPr>
              <a:t>9</a:t>
            </a:r>
            <a:r>
              <a:rPr kumimoji="0" lang="en-US" sz="3200" b="1" i="0" u="none" strike="noStrike" kern="1200" cap="none" spc="0" normalizeH="0" baseline="0" noProof="0" dirty="0" smtClean="0">
                <a:ln>
                  <a:noFill/>
                </a:ln>
                <a:solidFill>
                  <a:schemeClr val="tx1"/>
                </a:solidFill>
                <a:effectLst/>
                <a:uLnTx/>
                <a:uFillTx/>
                <a:latin typeface="+mj-lt"/>
                <a:ea typeface="+mj-ea"/>
                <a:cs typeface="+mj-cs"/>
              </a:rPr>
              <a:t>- </a:t>
            </a:r>
            <a:r>
              <a:rPr lang="en-US" sz="3200" b="1" dirty="0" smtClean="0"/>
              <a:t>Bar on consulting non-registered veterinary practitioners</a:t>
            </a:r>
            <a:endParaRPr kumimoji="0" lang="en-US" sz="32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 </a:t>
            </a:r>
            <a:r>
              <a:rPr lang="en-US" b="1" dirty="0" smtClean="0"/>
              <a:t>DUTIES OF VETERINARIANS TO THE PUBLIC</a:t>
            </a:r>
            <a:endParaRPr lang="en-US" dirty="0"/>
          </a:p>
        </p:txBody>
      </p:sp>
      <p:sp>
        <p:nvSpPr>
          <p:cNvPr id="3" name="Content Placeholder 2"/>
          <p:cNvSpPr>
            <a:spLocks noGrp="1"/>
          </p:cNvSpPr>
          <p:nvPr>
            <p:ph idx="1"/>
          </p:nvPr>
        </p:nvSpPr>
        <p:spPr>
          <a:xfrm>
            <a:off x="228600" y="1600200"/>
            <a:ext cx="8763000" cy="4876800"/>
          </a:xfrm>
        </p:spPr>
        <p:txBody>
          <a:bodyPr>
            <a:normAutofit fontScale="85000" lnSpcReduction="20000"/>
          </a:bodyPr>
          <a:lstStyle/>
          <a:p>
            <a:pPr algn="ctr">
              <a:buNone/>
            </a:pPr>
            <a:r>
              <a:rPr lang="en-US" sz="4600" b="1" dirty="0" smtClean="0"/>
              <a:t>1- Veterinarian as citizen.</a:t>
            </a:r>
          </a:p>
          <a:p>
            <a:pPr algn="just"/>
            <a:r>
              <a:rPr lang="en-US" dirty="0" smtClean="0"/>
              <a:t>Veterinarians as good citizens possessed of special training, shall advise concerning the health and husbandry of the animals, in the localities wherein they dwell. </a:t>
            </a:r>
          </a:p>
          <a:p>
            <a:pPr algn="just"/>
            <a:r>
              <a:rPr lang="en-US" dirty="0" smtClean="0"/>
              <a:t>They shall play their part in enforcing the laws of the community (not involving any communal overtones or prejudices) and in substantiating the institutions that advance the interests of humanity.</a:t>
            </a:r>
          </a:p>
          <a:p>
            <a:pPr algn="just"/>
            <a:r>
              <a:rPr lang="en-US" dirty="0" smtClean="0"/>
              <a:t>They shall cooperate with the authorities in the observance and enforcement of sanitary laws and the laws relating to drugs poisons and pharmacy, made for the protection of health.</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05800" cy="1371600"/>
          </a:xfrm>
        </p:spPr>
        <p:txBody>
          <a:bodyPr>
            <a:normAutofit fontScale="90000"/>
          </a:bodyPr>
          <a:lstStyle/>
          <a:p>
            <a:r>
              <a:rPr lang="en-US" b="1" dirty="0" smtClean="0"/>
              <a:t/>
            </a:r>
            <a:br>
              <a:rPr lang="en-US" b="1" dirty="0" smtClean="0"/>
            </a:br>
            <a:r>
              <a:rPr lang="en-US" b="1" dirty="0" smtClean="0"/>
              <a:t>A- DUTIES OF VETERINARIAN TO THEIR CLIENTS AND PATIENTS</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sz="3500" b="1" dirty="0" smtClean="0"/>
              <a:t>1-  Obligation to the patient.- </a:t>
            </a:r>
          </a:p>
          <a:p>
            <a:pPr algn="just">
              <a:buNone/>
            </a:pPr>
            <a:r>
              <a:rPr lang="en-US" dirty="0" smtClean="0"/>
              <a:t>    </a:t>
            </a:r>
            <a:r>
              <a:rPr lang="en-US" sz="3000" dirty="0" smtClean="0"/>
              <a:t>Although veterinarian is not bound to treat cases of each and every one asking for his/her service, except in emergencies, he/she shall for the sake of humanity and the noble tradition of the profession, not only be ever ready to respond to the need of the sick and injured animals/birds, but shall also be mindful of the high character of his/her mission and the responsibility he/she incurs in the discharge of his/her professional duties.</a:t>
            </a:r>
            <a:endParaRPr lang="en-US" sz="3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600" b="1" dirty="0" smtClean="0"/>
              <a:t>2- Public health</a:t>
            </a:r>
            <a:endParaRPr lang="en-US" sz="3600" b="1" dirty="0"/>
          </a:p>
        </p:txBody>
      </p:sp>
      <p:sp>
        <p:nvSpPr>
          <p:cNvPr id="3" name="Content Placeholder 2"/>
          <p:cNvSpPr>
            <a:spLocks noGrp="1"/>
          </p:cNvSpPr>
          <p:nvPr>
            <p:ph idx="1"/>
          </p:nvPr>
        </p:nvSpPr>
        <p:spPr>
          <a:xfrm>
            <a:off x="76200" y="1143000"/>
            <a:ext cx="8915400" cy="5486400"/>
          </a:xfrm>
        </p:spPr>
        <p:txBody>
          <a:bodyPr>
            <a:normAutofit fontScale="85000" lnSpcReduction="20000"/>
          </a:bodyPr>
          <a:lstStyle/>
          <a:p>
            <a:pPr algn="just">
              <a:buNone/>
            </a:pPr>
            <a:endParaRPr lang="en-US" dirty="0" smtClean="0"/>
          </a:p>
          <a:p>
            <a:pPr algn="just"/>
            <a:r>
              <a:rPr lang="en-US" dirty="0" smtClean="0"/>
              <a:t>A veterinarian engaged in public health work shall enlighten the public concerning quarantine regulations and measures for the prevention of epizootic, zoonotic and food borne diseases and intoxications and communicable diseases.</a:t>
            </a:r>
          </a:p>
          <a:p>
            <a:pPr algn="just"/>
            <a:r>
              <a:rPr lang="en-US" dirty="0" smtClean="0"/>
              <a:t> At all times, the veterinarians shall notify the respective authorities of every case of communicable diseases under their care in accordance with the laws, rules and regulations of the authorities. </a:t>
            </a:r>
          </a:p>
          <a:p>
            <a:pPr algn="just"/>
            <a:r>
              <a:rPr lang="en-US" dirty="0" smtClean="0"/>
              <a:t>When an epidemic prevails, the veterinarian shall continue his/her </a:t>
            </a:r>
            <a:r>
              <a:rPr lang="en-US" dirty="0" err="1" smtClean="0"/>
              <a:t>labour</a:t>
            </a:r>
            <a:r>
              <a:rPr lang="en-US" dirty="0" smtClean="0"/>
              <a:t> without regard to the risk to his/her own health. </a:t>
            </a:r>
          </a:p>
          <a:p>
            <a:pPr algn="just"/>
            <a:r>
              <a:rPr lang="en-US" dirty="0" err="1" smtClean="0"/>
              <a:t>He/She</a:t>
            </a:r>
            <a:r>
              <a:rPr lang="en-US" dirty="0" smtClean="0"/>
              <a:t> shall </a:t>
            </a:r>
            <a:r>
              <a:rPr lang="en-US" dirty="0" err="1" smtClean="0"/>
              <a:t>endeavour</a:t>
            </a:r>
            <a:r>
              <a:rPr lang="en-US" dirty="0" smtClean="0"/>
              <a:t> to ensure hygienic handling of animal products and </a:t>
            </a:r>
            <a:r>
              <a:rPr lang="en-US" dirty="0" err="1" smtClean="0"/>
              <a:t>wa'stes</a:t>
            </a:r>
            <a:r>
              <a:rPr lang="en-US" dirty="0" smtClean="0"/>
              <a:t> thereof and educate the public of food-borne diseases and intoxications.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600" b="1" dirty="0" smtClean="0"/>
              <a:t/>
            </a:r>
            <a:br>
              <a:rPr lang="en-US" sz="3600" b="1" dirty="0" smtClean="0"/>
            </a:br>
            <a:r>
              <a:rPr lang="en-US" sz="3600" b="1" dirty="0" smtClean="0"/>
              <a:t>3- Livestock production and technology</a:t>
            </a:r>
            <a:br>
              <a:rPr lang="en-US" sz="3600" b="1" dirty="0" smtClean="0"/>
            </a:br>
            <a:endParaRPr lang="en-US" sz="3600" b="1" dirty="0"/>
          </a:p>
        </p:txBody>
      </p:sp>
      <p:sp>
        <p:nvSpPr>
          <p:cNvPr id="3" name="Content Placeholder 2"/>
          <p:cNvSpPr>
            <a:spLocks noGrp="1"/>
          </p:cNvSpPr>
          <p:nvPr>
            <p:ph idx="1"/>
          </p:nvPr>
        </p:nvSpPr>
        <p:spPr>
          <a:xfrm>
            <a:off x="304800" y="1600200"/>
            <a:ext cx="8610600" cy="5029200"/>
          </a:xfrm>
        </p:spPr>
        <p:txBody>
          <a:bodyPr>
            <a:normAutofit/>
          </a:bodyPr>
          <a:lstStyle/>
          <a:p>
            <a:pPr algn="just"/>
            <a:r>
              <a:rPr lang="en-US" sz="2400" dirty="0" smtClean="0"/>
              <a:t>A veterinarian shall strive for the betterment of animal production through timely advice/propaganda on scientific management involving economically viable and hygienic housing, adoption of scientific breeding schedule, disease prevention of routines, reproductive health monitoring, hygienic and systematic care before, at and following parturition, care of new born, hygienic collection of farm products and proper disposal of animal products and wastes thereof.</a:t>
            </a:r>
          </a:p>
          <a:p>
            <a:pPr algn="just"/>
            <a:r>
              <a:rPr lang="en-US" sz="2400" dirty="0" err="1" smtClean="0"/>
              <a:t>He/She</a:t>
            </a:r>
            <a:r>
              <a:rPr lang="en-US" sz="2400" dirty="0" smtClean="0"/>
              <a:t> should strive to educate the public and paraveterinary staff personnel regarding timely insemination and aseptic handling during A.I. and discourage the unscientific unhygienic inseminations.</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600200" y="2481352"/>
            <a:ext cx="6096000" cy="186204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sz="11500" dirty="0" smtClean="0"/>
              <a:t>  Thanks </a:t>
            </a:r>
            <a:endParaRPr lang="en-US" sz="115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2- Patient not to be neglected. </a:t>
            </a:r>
            <a:endParaRPr lang="en-US" sz="3200" b="1" dirty="0"/>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pPr algn="just"/>
            <a:r>
              <a:rPr lang="en-US" dirty="0" smtClean="0"/>
              <a:t>A veterinarian is free to choose whom he/she will serve, provided that he/she shall respond to any request for his/her assistance in an emergency or whenever temperate public opinion expects the service.</a:t>
            </a:r>
          </a:p>
          <a:p>
            <a:pPr algn="just"/>
            <a:r>
              <a:rPr lang="en-US" dirty="0" smtClean="0"/>
              <a:t>Once having undertaken a case, a veterinarian shall not neglect the patient nor shall he/she withdraw from the case without giving notice to the client sufficiently in advance, to allow him secure another professional veterinarian.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3-Termination of service.-</a:t>
            </a:r>
            <a:endParaRPr lang="en-US" sz="3600" dirty="0"/>
          </a:p>
        </p:txBody>
      </p:sp>
      <p:sp>
        <p:nvSpPr>
          <p:cNvPr id="3" name="Content Placeholder 2"/>
          <p:cNvSpPr>
            <a:spLocks noGrp="1"/>
          </p:cNvSpPr>
          <p:nvPr>
            <p:ph idx="1"/>
          </p:nvPr>
        </p:nvSpPr>
        <p:spPr>
          <a:xfrm>
            <a:off x="228600" y="1371600"/>
            <a:ext cx="8686800" cy="5257800"/>
          </a:xfrm>
        </p:spPr>
        <p:txBody>
          <a:bodyPr>
            <a:normAutofit fontScale="85000" lnSpcReduction="20000"/>
          </a:bodyPr>
          <a:lstStyle/>
          <a:p>
            <a:pPr algn="just"/>
            <a:r>
              <a:rPr lang="en-US" dirty="0" smtClean="0"/>
              <a:t>a) A veterinarian shall withdraw his/ her service under following valid reasons:-</a:t>
            </a:r>
          </a:p>
          <a:p>
            <a:pPr lvl="2" algn="just">
              <a:buNone/>
            </a:pPr>
            <a:r>
              <a:rPr lang="en-US" dirty="0" smtClean="0"/>
              <a:t>(</a:t>
            </a:r>
            <a:r>
              <a:rPr lang="en-US" dirty="0" err="1" smtClean="0"/>
              <a:t>i</a:t>
            </a:r>
            <a:r>
              <a:rPr lang="en-US" dirty="0" smtClean="0"/>
              <a:t>) Where he/she finds another veterinarian in attendance.</a:t>
            </a:r>
          </a:p>
          <a:p>
            <a:pPr lvl="2" algn="just">
              <a:buNone/>
            </a:pPr>
            <a:r>
              <a:rPr lang="en-US" dirty="0" smtClean="0"/>
              <a:t>(ii) Where remedies/advice other than those prescribed by him/ her are being used.</a:t>
            </a:r>
          </a:p>
          <a:p>
            <a:pPr lvl="2" algn="just">
              <a:buNone/>
            </a:pPr>
            <a:r>
              <a:rPr lang="en-US" dirty="0" smtClean="0"/>
              <a:t>(iii) Where his/her remedies/advice and instructions are refused.</a:t>
            </a:r>
          </a:p>
          <a:p>
            <a:pPr lvl="2" algn="just">
              <a:buNone/>
            </a:pPr>
            <a:r>
              <a:rPr lang="en-US" dirty="0" smtClean="0"/>
              <a:t>(iv) Where he/she feels that the illness or the need of his/her service is an imposture and that he/she is being made a party to a false pretence.</a:t>
            </a:r>
          </a:p>
          <a:p>
            <a:pPr lvl="2" algn="just">
              <a:buNone/>
            </a:pPr>
            <a:r>
              <a:rPr lang="en-US" dirty="0" smtClean="0"/>
              <a:t>(v) Where a client is resorting to the use of intoxicating drugs, means of quackery or witchcraft against medical advice; and</a:t>
            </a:r>
          </a:p>
          <a:p>
            <a:pPr lvl="2" algn="just">
              <a:buNone/>
            </a:pPr>
            <a:r>
              <a:rPr lang="en-US" dirty="0" smtClean="0"/>
              <a:t>(vi) Where complete information/history concerning the fact and circumstances of the case are not supplied by a client.</a:t>
            </a:r>
          </a:p>
          <a:p>
            <a:pPr algn="just"/>
            <a:r>
              <a:rPr lang="en-US" dirty="0" smtClean="0"/>
              <a:t>(b) The discovery that the malady is incurable/the client's problems are unsolvable, is no excuse to discontinue attendance by a veterinarian as long as his/her client desire the service.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r>
              <a:rPr lang="en-US" sz="3200" dirty="0" smtClean="0"/>
              <a:t>4- Act of negligence</a:t>
            </a:r>
            <a:endParaRPr lang="en-US" sz="3200" dirty="0"/>
          </a:p>
        </p:txBody>
      </p:sp>
      <p:sp>
        <p:nvSpPr>
          <p:cNvPr id="3" name="Content Placeholder 2"/>
          <p:cNvSpPr>
            <a:spLocks noGrp="1"/>
          </p:cNvSpPr>
          <p:nvPr>
            <p:ph idx="1"/>
          </p:nvPr>
        </p:nvSpPr>
        <p:spPr>
          <a:xfrm>
            <a:off x="457200" y="1447800"/>
            <a:ext cx="8229600" cy="4678363"/>
          </a:xfrm>
        </p:spPr>
        <p:txBody>
          <a:bodyPr>
            <a:normAutofit fontScale="70000" lnSpcReduction="20000"/>
          </a:bodyPr>
          <a:lstStyle/>
          <a:p>
            <a:pPr algn="just"/>
            <a:r>
              <a:rPr lang="en-US" dirty="0" smtClean="0"/>
              <a:t>(I) No veterinarian shall willfully commit an act of negligence that may deprive patient of the care that is absolutely necessary.</a:t>
            </a:r>
          </a:p>
          <a:p>
            <a:pPr algn="just"/>
            <a:endParaRPr lang="en-US" dirty="0" smtClean="0"/>
          </a:p>
          <a:p>
            <a:pPr algn="just"/>
            <a:r>
              <a:rPr lang="en-US" dirty="0" smtClean="0"/>
              <a:t>(2) A veterinarian is expected to show such diligence and skill in service as would be expected of another veterinarian of similar qualifications, experience and attainments.</a:t>
            </a:r>
          </a:p>
          <a:p>
            <a:pPr algn="just"/>
            <a:endParaRPr lang="en-US" dirty="0" smtClean="0"/>
          </a:p>
          <a:p>
            <a:pPr algn="just"/>
            <a:r>
              <a:rPr lang="en-US" dirty="0" smtClean="0"/>
              <a:t>(3) His / her acts of commission or omission shall not be judged by any non-veterinary standards, but as those expected from a veterinarian of his/her training, standing and experience.</a:t>
            </a:r>
          </a:p>
          <a:p>
            <a:pPr algn="just"/>
            <a:endParaRPr lang="en-US" dirty="0" smtClean="0"/>
          </a:p>
          <a:p>
            <a:pPr algn="just"/>
            <a:r>
              <a:rPr lang="en-US" dirty="0" smtClean="0"/>
              <a:t>(4) A veterinarian shall use any drug prepared under standard pharmacological principles and shall adopt all 'necessary preparations/precautions, like sterilization and verification of doses as are normally prescribed for that drug.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700" dirty="0" smtClean="0"/>
              <a:t>5-Behaviour to patients.</a:t>
            </a:r>
            <a:endParaRPr lang="en-US" sz="3700" dirty="0"/>
          </a:p>
        </p:txBody>
      </p:sp>
      <p:sp>
        <p:nvSpPr>
          <p:cNvPr id="3" name="Content Placeholder 2"/>
          <p:cNvSpPr>
            <a:spLocks noGrp="1"/>
          </p:cNvSpPr>
          <p:nvPr>
            <p:ph idx="1"/>
          </p:nvPr>
        </p:nvSpPr>
        <p:spPr/>
        <p:txBody>
          <a:bodyPr/>
          <a:lstStyle/>
          <a:p>
            <a:pPr algn="just"/>
            <a:r>
              <a:rPr lang="en-US" dirty="0" smtClean="0"/>
              <a:t>The demeanour of a veterinarian toward his/her patient shall always be kind, tender and full of patience. Every patient shall be treated with attention, consideration and concentration.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t>6-Visit</a:t>
            </a:r>
            <a:endParaRPr lang="en-US" dirty="0"/>
          </a:p>
        </p:txBody>
      </p:sp>
      <p:sp>
        <p:nvSpPr>
          <p:cNvPr id="3" name="Content Placeholder 2"/>
          <p:cNvSpPr>
            <a:spLocks noGrp="1"/>
          </p:cNvSpPr>
          <p:nvPr>
            <p:ph idx="1"/>
          </p:nvPr>
        </p:nvSpPr>
        <p:spPr/>
        <p:txBody>
          <a:bodyPr/>
          <a:lstStyle/>
          <a:p>
            <a:pPr algn="just"/>
            <a:r>
              <a:rPr lang="en-US" dirty="0" smtClean="0"/>
              <a:t>Not withstanding the fact that a veterinarian is not bound to visit his/her patient/client, he/she shall make it at the indicated hour, once he/she had committed to do so.</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 Prognosis</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en-US" dirty="0" smtClean="0"/>
              <a:t>(a) A veterinarian shall neither exaggerate nor minimize the gravity of a patient's condition. He/she shall ensure that the legal owner of the patient has such knowledge of the patient's condition as will serve the best interest of the and its owner (client).</a:t>
            </a:r>
          </a:p>
          <a:p>
            <a:pPr algn="just">
              <a:buNone/>
            </a:pPr>
            <a:r>
              <a:rPr lang="en-US" dirty="0" smtClean="0"/>
              <a:t>(b) In case of dangerous manifestations, or when grave and highly communicable diseases are encountered he shall not fail to inform the client and those to whom the disease can be of potent danger.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 </a:t>
            </a:r>
            <a:r>
              <a:rPr lang="en-US" b="1" dirty="0" smtClean="0"/>
              <a:t>DUTIES OF VETERINARIANS TO THE PROFESSION</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1- Upholding the </a:t>
            </a:r>
            <a:r>
              <a:rPr lang="en-US" b="1" dirty="0" err="1" smtClean="0"/>
              <a:t>honour</a:t>
            </a:r>
            <a:r>
              <a:rPr lang="en-US" b="1" dirty="0" smtClean="0"/>
              <a:t> of the profession</a:t>
            </a:r>
            <a:r>
              <a:rPr lang="en-US" dirty="0" smtClean="0"/>
              <a:t>.</a:t>
            </a:r>
          </a:p>
          <a:p>
            <a:pPr>
              <a:buNone/>
            </a:pPr>
            <a:r>
              <a:rPr lang="en-US" dirty="0" smtClean="0"/>
              <a:t>     A veterinarian is expected to uphold the dignity and </a:t>
            </a:r>
            <a:r>
              <a:rPr lang="en-US" dirty="0" err="1" smtClean="0"/>
              <a:t>honour</a:t>
            </a:r>
            <a:r>
              <a:rPr lang="en-US" dirty="0" smtClean="0"/>
              <a:t> of his profession.</a:t>
            </a:r>
          </a:p>
          <a:p>
            <a:r>
              <a:rPr lang="en-US" dirty="0" smtClean="0"/>
              <a:t>2. </a:t>
            </a:r>
            <a:r>
              <a:rPr lang="en-US" b="1" dirty="0" smtClean="0"/>
              <a:t>Membership of societies</a:t>
            </a:r>
            <a:r>
              <a:rPr lang="en-US" dirty="0" smtClean="0"/>
              <a:t>.</a:t>
            </a:r>
          </a:p>
          <a:p>
            <a:pPr algn="just">
              <a:buNone/>
            </a:pPr>
            <a:r>
              <a:rPr lang="en-US" dirty="0" smtClean="0"/>
              <a:t>    For the advancement of his/her profession a veterinarian may affiliate himself/herself with professional societies and contribute his/ her time, means and energy to their progress, so that they may represent and promote the ideals of the profession better.</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2335</Words>
  <Application>Microsoft Office PowerPoint</Application>
  <PresentationFormat>On-screen Show (4:3)</PresentationFormat>
  <Paragraphs>102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Legal Duties of Veterinarian</vt:lpstr>
      <vt:lpstr> A- DUTIES OF VETERINARIAN TO THEIR CLIENTS AND PATIENTS </vt:lpstr>
      <vt:lpstr>2- Patient not to be neglected. </vt:lpstr>
      <vt:lpstr>3-Termination of service.-</vt:lpstr>
      <vt:lpstr>4- Act of negligence</vt:lpstr>
      <vt:lpstr>5-Behaviour to patients.</vt:lpstr>
      <vt:lpstr>6-Visit</vt:lpstr>
      <vt:lpstr>7- Prognosis </vt:lpstr>
      <vt:lpstr>B- DUTIES OF VETERINARIANS TO THE PROFESSION</vt:lpstr>
      <vt:lpstr>PowerPoint Presentation</vt:lpstr>
      <vt:lpstr>5- Appointment of substitute.</vt:lpstr>
      <vt:lpstr> 6- Professional services of veterinarians to one another. </vt:lpstr>
      <vt:lpstr>7- OTHER DUTIES</vt:lpstr>
      <vt:lpstr>C- DUTY OF PRACTITIONERS IN CONSULTATION</vt:lpstr>
      <vt:lpstr> 3- Patient referred to another veterinarian. </vt:lpstr>
      <vt:lpstr>5- Conduct of consultation</vt:lpstr>
      <vt:lpstr>6- Cessation of consultation.</vt:lpstr>
      <vt:lpstr>8- Consultant not to take charge of the case</vt:lpstr>
      <vt:lpstr>D- DUTIES OF VETERINARIANS TO THE PUBLIC</vt:lpstr>
      <vt:lpstr>2- Public health</vt:lpstr>
      <vt:lpstr> 3- Livestock production and technology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Duties of Veterinarian</dc:title>
  <dc:creator>Mukesh</dc:creator>
  <cp:lastModifiedBy>Lenovo</cp:lastModifiedBy>
  <cp:revision>29</cp:revision>
  <dcterms:created xsi:type="dcterms:W3CDTF">2006-08-16T00:00:00Z</dcterms:created>
  <dcterms:modified xsi:type="dcterms:W3CDTF">2023-07-10T05:16:58Z</dcterms:modified>
</cp:coreProperties>
</file>