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2"/>
  </p:notesMasterIdLst>
  <p:sldIdLst>
    <p:sldId id="278" r:id="rId2"/>
    <p:sldId id="280" r:id="rId3"/>
    <p:sldId id="279" r:id="rId4"/>
    <p:sldId id="256" r:id="rId5"/>
    <p:sldId id="257" r:id="rId6"/>
    <p:sldId id="275" r:id="rId7"/>
    <p:sldId id="258" r:id="rId8"/>
    <p:sldId id="259" r:id="rId9"/>
    <p:sldId id="260" r:id="rId10"/>
    <p:sldId id="276" r:id="rId11"/>
    <p:sldId id="261" r:id="rId12"/>
    <p:sldId id="262" r:id="rId13"/>
    <p:sldId id="263" r:id="rId14"/>
    <p:sldId id="264" r:id="rId15"/>
    <p:sldId id="265" r:id="rId16"/>
    <p:sldId id="269" r:id="rId17"/>
    <p:sldId id="282" r:id="rId18"/>
    <p:sldId id="281" r:id="rId19"/>
    <p:sldId id="283" r:id="rId20"/>
    <p:sldId id="284" r:id="rId21"/>
    <p:sldId id="267" r:id="rId22"/>
    <p:sldId id="285" r:id="rId23"/>
    <p:sldId id="266" r:id="rId24"/>
    <p:sldId id="277" r:id="rId25"/>
    <p:sldId id="268" r:id="rId26"/>
    <p:sldId id="270" r:id="rId27"/>
    <p:sldId id="271" r:id="rId28"/>
    <p:sldId id="272" r:id="rId29"/>
    <p:sldId id="273"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291" autoAdjust="0"/>
  </p:normalViewPr>
  <p:slideViewPr>
    <p:cSldViewPr>
      <p:cViewPr varScale="1">
        <p:scale>
          <a:sx n="65" d="100"/>
          <a:sy n="65" d="100"/>
        </p:scale>
        <p:origin x="108" y="60"/>
      </p:cViewPr>
      <p:guideLst>
        <p:guide orient="horz" pos="2160"/>
        <p:guide pos="3840"/>
      </p:guideLst>
    </p:cSldViewPr>
  </p:slideViewPr>
  <p:outlineViewPr>
    <p:cViewPr>
      <p:scale>
        <a:sx n="33" d="100"/>
        <a:sy n="33" d="100"/>
      </p:scale>
      <p:origin x="0" y="-900"/>
    </p:cViewPr>
  </p:outlineViewPr>
  <p:notesTextViewPr>
    <p:cViewPr>
      <p:scale>
        <a:sx n="100" d="100"/>
        <a:sy n="100" d="100"/>
      </p:scale>
      <p:origin x="0" y="0"/>
    </p:cViewPr>
  </p:notesTextViewPr>
  <p:sorterViewPr>
    <p:cViewPr varScale="1">
      <p:scale>
        <a:sx n="1" d="1"/>
        <a:sy n="1" d="1"/>
      </p:scale>
      <p:origin x="0" y="-5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6FD6E-102F-4B9A-918B-CDF7AC054BE2}" type="datetimeFigureOut">
              <a:rPr lang="en-GB" smtClean="0"/>
              <a:t>05/05/2022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91D24-BA85-45DE-AD44-2141914A7B60}" type="slidenum">
              <a:rPr lang="en-GB" smtClean="0"/>
              <a:t>‹#›</a:t>
            </a:fld>
            <a:endParaRPr lang="en-GB"/>
          </a:p>
        </p:txBody>
      </p:sp>
    </p:spTree>
    <p:extLst>
      <p:ext uri="{BB962C8B-B14F-4D97-AF65-F5344CB8AC3E}">
        <p14:creationId xmlns:p14="http://schemas.microsoft.com/office/powerpoint/2010/main" val="424072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091D24-BA85-45DE-AD44-2141914A7B60}" type="slidenum">
              <a:rPr lang="en-GB" smtClean="0"/>
              <a:t>8</a:t>
            </a:fld>
            <a:endParaRPr lang="en-GB"/>
          </a:p>
        </p:txBody>
      </p:sp>
    </p:spTree>
    <p:extLst>
      <p:ext uri="{BB962C8B-B14F-4D97-AF65-F5344CB8AC3E}">
        <p14:creationId xmlns:p14="http://schemas.microsoft.com/office/powerpoint/2010/main" val="110137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B0832B-9544-419A-9549-89B200D5BAA1}" type="slidenum">
              <a:rPr lang="en-US" altLang="en-US" smtClean="0"/>
              <a:pPr/>
              <a:t>‹#›</a:t>
            </a:fld>
            <a:endParaRPr lang="en-US" altLang="en-US"/>
          </a:p>
        </p:txBody>
      </p:sp>
    </p:spTree>
    <p:extLst>
      <p:ext uri="{BB962C8B-B14F-4D97-AF65-F5344CB8AC3E}">
        <p14:creationId xmlns:p14="http://schemas.microsoft.com/office/powerpoint/2010/main" val="366390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378CB08-E3FA-443B-B0A7-8420B61911A8}" type="slidenum">
              <a:rPr lang="en-US" altLang="en-US" smtClean="0"/>
              <a:pPr/>
              <a:t>‹#›</a:t>
            </a:fld>
            <a:endParaRPr lang="en-US" altLang="en-US"/>
          </a:p>
        </p:txBody>
      </p:sp>
    </p:spTree>
    <p:extLst>
      <p:ext uri="{BB962C8B-B14F-4D97-AF65-F5344CB8AC3E}">
        <p14:creationId xmlns:p14="http://schemas.microsoft.com/office/powerpoint/2010/main" val="350948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124FC0C-847B-40E0-9A67-A1080E5AE133}" type="slidenum">
              <a:rPr lang="en-US" altLang="en-US" smtClean="0"/>
              <a:pPr/>
              <a:t>‹#›</a:t>
            </a:fld>
            <a:endParaRPr lang="en-US" altLang="en-US"/>
          </a:p>
        </p:txBody>
      </p:sp>
    </p:spTree>
    <p:extLst>
      <p:ext uri="{BB962C8B-B14F-4D97-AF65-F5344CB8AC3E}">
        <p14:creationId xmlns:p14="http://schemas.microsoft.com/office/powerpoint/2010/main" val="361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3741A9-261C-4E65-98E5-F5B74DBCFC8E}"/>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626473A2-C94A-4269-B08B-E0C325C3263E}"/>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0FA92B6-9072-4DB8-8A14-01F5A42D4796}"/>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687A871-D111-4665-B98A-5D2362190E63}"/>
              </a:ext>
            </a:extLst>
          </p:cNvPr>
          <p:cNvSpPr>
            <a:spLocks noGrp="1"/>
          </p:cNvSpPr>
          <p:nvPr>
            <p:ph type="sldNum" sz="quarter" idx="12"/>
          </p:nvPr>
        </p:nvSpPr>
        <p:spPr>
          <a:xfrm>
            <a:off x="8737600" y="6245225"/>
            <a:ext cx="2844800" cy="476250"/>
          </a:xfrm>
        </p:spPr>
        <p:txBody>
          <a:bodyPr/>
          <a:lstStyle>
            <a:lvl1pPr>
              <a:defRPr/>
            </a:lvl1pPr>
          </a:lstStyle>
          <a:p>
            <a:fld id="{029417E3-D521-476A-864D-53AAF1AFDDF0}" type="slidenum">
              <a:rPr lang="en-US" altLang="en-US"/>
              <a:pPr/>
              <a:t>‹#›</a:t>
            </a:fld>
            <a:endParaRPr lang="en-US" altLang="en-US"/>
          </a:p>
        </p:txBody>
      </p:sp>
    </p:spTree>
    <p:extLst>
      <p:ext uri="{BB962C8B-B14F-4D97-AF65-F5344CB8AC3E}">
        <p14:creationId xmlns:p14="http://schemas.microsoft.com/office/powerpoint/2010/main" val="218537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978D-D0DC-45C2-8F62-B32695869A0E}"/>
              </a:ext>
            </a:extLst>
          </p:cNvPr>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a:extLst>
              <a:ext uri="{FF2B5EF4-FFF2-40B4-BE49-F238E27FC236}">
                <a16:creationId xmlns:a16="http://schemas.microsoft.com/office/drawing/2014/main" id="{EBDC7840-B39A-4CE6-8BBC-B27DAB2AB47F}"/>
              </a:ext>
            </a:extLst>
          </p:cNvPr>
          <p:cNvSpPr>
            <a:spLocks noGrp="1"/>
          </p:cNvSpPr>
          <p:nvPr>
            <p:ph type="tbl" idx="1"/>
          </p:nvPr>
        </p:nvSpPr>
        <p:spPr>
          <a:xfrm>
            <a:off x="609600" y="1600201"/>
            <a:ext cx="10972800" cy="4525963"/>
          </a:xfrm>
        </p:spPr>
        <p:txBody>
          <a:bodyPr/>
          <a:lstStyle/>
          <a:p>
            <a:endParaRPr lang="en-GB"/>
          </a:p>
        </p:txBody>
      </p:sp>
      <p:sp>
        <p:nvSpPr>
          <p:cNvPr id="4" name="Date Placeholder 3">
            <a:extLst>
              <a:ext uri="{FF2B5EF4-FFF2-40B4-BE49-F238E27FC236}">
                <a16:creationId xmlns:a16="http://schemas.microsoft.com/office/drawing/2014/main" id="{A638A924-D9D0-4607-AB34-559076AE0F34}"/>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3C1485-A9C7-4136-A931-BA8CDE4BF0B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27FD006-F693-4E3F-AABE-DB26CF1936EA}"/>
              </a:ext>
            </a:extLst>
          </p:cNvPr>
          <p:cNvSpPr>
            <a:spLocks noGrp="1"/>
          </p:cNvSpPr>
          <p:nvPr>
            <p:ph type="sldNum" sz="quarter" idx="12"/>
          </p:nvPr>
        </p:nvSpPr>
        <p:spPr>
          <a:xfrm>
            <a:off x="8737600" y="6245225"/>
            <a:ext cx="2844800" cy="476250"/>
          </a:xfrm>
        </p:spPr>
        <p:txBody>
          <a:bodyPr/>
          <a:lstStyle>
            <a:lvl1pPr>
              <a:defRPr/>
            </a:lvl1pPr>
          </a:lstStyle>
          <a:p>
            <a:fld id="{3A92DB1D-FD27-4E1C-9E08-995A3C26CFA1}" type="slidenum">
              <a:rPr lang="en-US" altLang="en-US"/>
              <a:pPr/>
              <a:t>‹#›</a:t>
            </a:fld>
            <a:endParaRPr lang="en-US" altLang="en-US"/>
          </a:p>
        </p:txBody>
      </p:sp>
    </p:spTree>
    <p:extLst>
      <p:ext uri="{BB962C8B-B14F-4D97-AF65-F5344CB8AC3E}">
        <p14:creationId xmlns:p14="http://schemas.microsoft.com/office/powerpoint/2010/main" val="128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4BCB-6C39-490C-A428-FC5D2E880849}"/>
              </a:ext>
            </a:extLst>
          </p:cNvPr>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62761C-D3C0-46C2-B40E-69DE7BF4FE68}"/>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4C1D96-76A0-4B92-A290-538343A55ADF}"/>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93FC437-C892-4B25-8AD6-C0179C3EAA58}"/>
              </a:ext>
            </a:extLst>
          </p:cNvPr>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997A4CC0-4918-4833-9797-0639CD14829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A421A309-2AC7-46B0-8BA2-0AE233E58707}"/>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8EF3E3EF-B68D-4A9E-A981-A6199F1820E9}"/>
              </a:ext>
            </a:extLst>
          </p:cNvPr>
          <p:cNvSpPr>
            <a:spLocks noGrp="1"/>
          </p:cNvSpPr>
          <p:nvPr>
            <p:ph type="sldNum" sz="quarter" idx="12"/>
          </p:nvPr>
        </p:nvSpPr>
        <p:spPr>
          <a:xfrm>
            <a:off x="8737600" y="6245225"/>
            <a:ext cx="2844800" cy="476250"/>
          </a:xfrm>
        </p:spPr>
        <p:txBody>
          <a:bodyPr/>
          <a:lstStyle>
            <a:lvl1pPr>
              <a:defRPr/>
            </a:lvl1pPr>
          </a:lstStyle>
          <a:p>
            <a:fld id="{81D4F750-59AC-4B46-861F-4B249476841C}" type="slidenum">
              <a:rPr lang="en-US" altLang="en-US"/>
              <a:pPr/>
              <a:t>‹#›</a:t>
            </a:fld>
            <a:endParaRPr lang="en-US" altLang="en-US"/>
          </a:p>
        </p:txBody>
      </p:sp>
    </p:spTree>
    <p:extLst>
      <p:ext uri="{BB962C8B-B14F-4D97-AF65-F5344CB8AC3E}">
        <p14:creationId xmlns:p14="http://schemas.microsoft.com/office/powerpoint/2010/main" val="53449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FB87A68-DA99-4270-9F94-8202B75B9E1D}" type="slidenum">
              <a:rPr lang="en-US" altLang="en-US" smtClean="0"/>
              <a:pPr/>
              <a:t>‹#›</a:t>
            </a:fld>
            <a:endParaRPr lang="en-US" altLang="en-US"/>
          </a:p>
        </p:txBody>
      </p:sp>
    </p:spTree>
    <p:extLst>
      <p:ext uri="{BB962C8B-B14F-4D97-AF65-F5344CB8AC3E}">
        <p14:creationId xmlns:p14="http://schemas.microsoft.com/office/powerpoint/2010/main" val="374245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148F816-33CF-46B9-BA1F-4BA8B6CAA4B4}" type="slidenum">
              <a:rPr lang="en-US" altLang="en-US" smtClean="0"/>
              <a:pPr/>
              <a:t>‹#›</a:t>
            </a:fld>
            <a:endParaRPr lang="en-US" altLang="en-US"/>
          </a:p>
        </p:txBody>
      </p:sp>
    </p:spTree>
    <p:extLst>
      <p:ext uri="{BB962C8B-B14F-4D97-AF65-F5344CB8AC3E}">
        <p14:creationId xmlns:p14="http://schemas.microsoft.com/office/powerpoint/2010/main" val="24332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78FEA1F-65C1-4F26-9906-90BB2338E597}" type="slidenum">
              <a:rPr lang="en-US" altLang="en-US" smtClean="0"/>
              <a:pPr/>
              <a:t>‹#›</a:t>
            </a:fld>
            <a:endParaRPr lang="en-US" altLang="en-US"/>
          </a:p>
        </p:txBody>
      </p:sp>
    </p:spTree>
    <p:extLst>
      <p:ext uri="{BB962C8B-B14F-4D97-AF65-F5344CB8AC3E}">
        <p14:creationId xmlns:p14="http://schemas.microsoft.com/office/powerpoint/2010/main" val="427436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74B9B160-57CE-4D2C-82E3-041E590D0F10}" type="slidenum">
              <a:rPr lang="en-US" altLang="en-US" smtClean="0"/>
              <a:pPr/>
              <a:t>‹#›</a:t>
            </a:fld>
            <a:endParaRPr lang="en-US" altLang="en-US"/>
          </a:p>
        </p:txBody>
      </p:sp>
    </p:spTree>
    <p:extLst>
      <p:ext uri="{BB962C8B-B14F-4D97-AF65-F5344CB8AC3E}">
        <p14:creationId xmlns:p14="http://schemas.microsoft.com/office/powerpoint/2010/main" val="141901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BF01C94-0F25-4CDC-869B-B4534C3DB04E}" type="slidenum">
              <a:rPr lang="en-US" altLang="en-US" smtClean="0"/>
              <a:pPr/>
              <a:t>‹#›</a:t>
            </a:fld>
            <a:endParaRPr lang="en-US" altLang="en-US"/>
          </a:p>
        </p:txBody>
      </p:sp>
    </p:spTree>
    <p:extLst>
      <p:ext uri="{BB962C8B-B14F-4D97-AF65-F5344CB8AC3E}">
        <p14:creationId xmlns:p14="http://schemas.microsoft.com/office/powerpoint/2010/main" val="124656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9B62359-74F2-426E-B90B-7DFA7486DE2D}" type="slidenum">
              <a:rPr lang="en-US" altLang="en-US" smtClean="0"/>
              <a:pPr/>
              <a:t>‹#›</a:t>
            </a:fld>
            <a:endParaRPr lang="en-US" altLang="en-US"/>
          </a:p>
        </p:txBody>
      </p:sp>
    </p:spTree>
    <p:extLst>
      <p:ext uri="{BB962C8B-B14F-4D97-AF65-F5344CB8AC3E}">
        <p14:creationId xmlns:p14="http://schemas.microsoft.com/office/powerpoint/2010/main" val="75045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E593EC-804C-46ED-B69C-AFCFD768DF8C}" type="slidenum">
              <a:rPr lang="en-US" altLang="en-US" smtClean="0"/>
              <a:pPr/>
              <a:t>‹#›</a:t>
            </a:fld>
            <a:endParaRPr lang="en-US" altLang="en-US"/>
          </a:p>
        </p:txBody>
      </p:sp>
    </p:spTree>
    <p:extLst>
      <p:ext uri="{BB962C8B-B14F-4D97-AF65-F5344CB8AC3E}">
        <p14:creationId xmlns:p14="http://schemas.microsoft.com/office/powerpoint/2010/main" val="329338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2E470EB-5DF2-4416-B42F-2882A1CFD635}" type="slidenum">
              <a:rPr lang="en-US" altLang="en-US" smtClean="0"/>
              <a:pPr/>
              <a:t>‹#›</a:t>
            </a:fld>
            <a:endParaRPr lang="en-US" altLang="en-US"/>
          </a:p>
        </p:txBody>
      </p:sp>
    </p:spTree>
    <p:extLst>
      <p:ext uri="{BB962C8B-B14F-4D97-AF65-F5344CB8AC3E}">
        <p14:creationId xmlns:p14="http://schemas.microsoft.com/office/powerpoint/2010/main" val="329340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6F422-55BF-4FD7-99A8-0417E86999F0}" type="slidenum">
              <a:rPr lang="en-US" altLang="en-US" smtClean="0"/>
              <a:pPr/>
              <a:t>‹#›</a:t>
            </a:fld>
            <a:endParaRPr lang="en-US" altLang="en-US"/>
          </a:p>
        </p:txBody>
      </p:sp>
    </p:spTree>
    <p:extLst>
      <p:ext uri="{BB962C8B-B14F-4D97-AF65-F5344CB8AC3E}">
        <p14:creationId xmlns:p14="http://schemas.microsoft.com/office/powerpoint/2010/main" val="24842862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xray dog leg; fracture end of femur radiograph of the femur of a dog with a fracture just above the knee. x ray for fracture of dog leg stock pictures, royalty-free photos &amp; images">
            <a:extLst>
              <a:ext uri="{FF2B5EF4-FFF2-40B4-BE49-F238E27FC236}">
                <a16:creationId xmlns:a16="http://schemas.microsoft.com/office/drawing/2014/main" id="{9EBC0207-F11B-5157-26E0-14F6D5FFB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2668307" y="1135499"/>
            <a:ext cx="6855385" cy="45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6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E9B9360-1FC9-4153-B963-F6F4B2EA6815}"/>
              </a:ext>
            </a:extLst>
          </p:cNvPr>
          <p:cNvSpPr>
            <a:spLocks noGrp="1" noChangeArrowheads="1"/>
          </p:cNvSpPr>
          <p:nvPr>
            <p:ph type="title"/>
          </p:nvPr>
        </p:nvSpPr>
        <p:spPr>
          <a:xfrm>
            <a:off x="1752600" y="152400"/>
            <a:ext cx="8686800" cy="762000"/>
          </a:xfrm>
        </p:spPr>
        <p:txBody>
          <a:bodyPr/>
          <a:lstStyle/>
          <a:p>
            <a:r>
              <a:rPr lang="en-US" altLang="en-US" sz="3200"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Ideal qualities of positive contrast medium </a:t>
            </a:r>
          </a:p>
        </p:txBody>
      </p:sp>
      <p:sp>
        <p:nvSpPr>
          <p:cNvPr id="6147" name="Rectangle 3">
            <a:extLst>
              <a:ext uri="{FF2B5EF4-FFF2-40B4-BE49-F238E27FC236}">
                <a16:creationId xmlns:a16="http://schemas.microsoft.com/office/drawing/2014/main" id="{26F32CEF-286D-46D6-9D16-988C0B5A5B1D}"/>
              </a:ext>
            </a:extLst>
          </p:cNvPr>
          <p:cNvSpPr>
            <a:spLocks noGrp="1" noChangeArrowheads="1"/>
          </p:cNvSpPr>
          <p:nvPr>
            <p:ph idx="1"/>
          </p:nvPr>
        </p:nvSpPr>
        <p:spPr>
          <a:xfrm>
            <a:off x="609600" y="914400"/>
            <a:ext cx="10896600" cy="5791200"/>
          </a:xfrm>
        </p:spPr>
        <p:txBody>
          <a:bodyPr>
            <a:normAutofit/>
          </a:bodyPr>
          <a:lstStyle/>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Emulsion of lead oxide and soap in water is a cheap contrast agent used for angiography in experimental animals to be </a:t>
            </a:r>
            <a:r>
              <a:rPr lang="en-US" altLang="en-US"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euthanised</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p>
          <a:p>
            <a:pPr marL="457200" indent="-457200">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In general, high osmolar contrast media are more toxic than low osmolar contrast media.</a:t>
            </a:r>
          </a:p>
          <a:p>
            <a:pPr marL="457200" indent="-457200">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It should be retained in the area of interest only for a desired period.</a:t>
            </a:r>
          </a:p>
          <a:p>
            <a:pPr marL="457200" indent="-457200">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Agents used for outlining excretory organs must specifically be excreted through that route in sufficient concentration so as to produce radio-density of diagnostic value, e.g. barium sulphate for alimentary canal, meglumine iodipamide for biliary system </a:t>
            </a:r>
          </a:p>
        </p:txBody>
      </p:sp>
    </p:spTree>
    <p:extLst>
      <p:ext uri="{BB962C8B-B14F-4D97-AF65-F5344CB8AC3E}">
        <p14:creationId xmlns:p14="http://schemas.microsoft.com/office/powerpoint/2010/main" val="109246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76B2EA-FF82-409B-9CEE-3363B9184787}"/>
              </a:ext>
            </a:extLst>
          </p:cNvPr>
          <p:cNvSpPr>
            <a:spLocks noGrp="1" noChangeArrowheads="1"/>
          </p:cNvSpPr>
          <p:nvPr>
            <p:ph type="title"/>
          </p:nvPr>
        </p:nvSpPr>
        <p:spPr/>
        <p:txBody>
          <a:bodyPr/>
          <a:lstStyle/>
          <a:p>
            <a:r>
              <a:rPr lang="en-US" altLang="en-US" sz="3600"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Adverse reactions </a:t>
            </a:r>
          </a:p>
        </p:txBody>
      </p:sp>
      <p:sp>
        <p:nvSpPr>
          <p:cNvPr id="7171" name="Rectangle 3">
            <a:extLst>
              <a:ext uri="{FF2B5EF4-FFF2-40B4-BE49-F238E27FC236}">
                <a16:creationId xmlns:a16="http://schemas.microsoft.com/office/drawing/2014/main" id="{311C05B0-CD6A-48AE-8EFB-9BF59FBE24C2}"/>
              </a:ext>
            </a:extLst>
          </p:cNvPr>
          <p:cNvSpPr>
            <a:spLocks noGrp="1" noChangeArrowheads="1"/>
          </p:cNvSpPr>
          <p:nvPr>
            <p:ph idx="1"/>
          </p:nvPr>
        </p:nvSpPr>
        <p:spPr/>
        <p:txBody>
          <a:bodyPr/>
          <a:lstStyle/>
          <a:p>
            <a:pPr marL="609600" indent="-609600"/>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Chemo-toxic or local reactions and </a:t>
            </a: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609600" indent="-609600"/>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Systemic or hypersensitivity reactions</a:t>
            </a: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609600" indent="-609600"/>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Adverse reactions can be minimized by pre administration of corticosteroids.</a:t>
            </a:r>
          </a:p>
          <a:p>
            <a:pPr marL="609600" indent="-609600"/>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Non ionic low osmolarity contrast media (</a:t>
            </a:r>
            <a:r>
              <a:rPr lang="en-US" altLang="en-US"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iohexol</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r>
              <a:rPr lang="en-US" altLang="en-US"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iopamidol</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cause fewer side effects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8" name="Rectangle 136">
            <a:extLst>
              <a:ext uri="{FF2B5EF4-FFF2-40B4-BE49-F238E27FC236}">
                <a16:creationId xmlns:a16="http://schemas.microsoft.com/office/drawing/2014/main" id="{9B0D355F-AC56-4DAC-846B-D2A8B833EF7F}"/>
              </a:ext>
            </a:extLst>
          </p:cNvPr>
          <p:cNvSpPr>
            <a:spLocks noChangeArrowheads="1"/>
          </p:cNvSpPr>
          <p:nvPr/>
        </p:nvSpPr>
        <p:spPr bwMode="auto">
          <a:xfrm>
            <a:off x="1752600" y="365125"/>
            <a:ext cx="1031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600" dirty="0">
                <a:solidFill>
                  <a:schemeClr val="bg1">
                    <a:lumMod val="95000"/>
                  </a:schemeClr>
                </a:solidFill>
                <a:latin typeface="Garamond" panose="02020404030301010803" pitchFamily="18" charset="0"/>
                <a:ea typeface="Times New Roman" panose="02020603050405020304" pitchFamily="18" charset="0"/>
                <a:cs typeface="Wingdings" panose="05000000000000000000" pitchFamily="2" charset="2"/>
              </a:rPr>
              <a:t>Broad classification of positive contrast media</a:t>
            </a:r>
          </a:p>
        </p:txBody>
      </p:sp>
      <p:graphicFrame>
        <p:nvGraphicFramePr>
          <p:cNvPr id="8407" name="Group 215">
            <a:extLst>
              <a:ext uri="{FF2B5EF4-FFF2-40B4-BE49-F238E27FC236}">
                <a16:creationId xmlns:a16="http://schemas.microsoft.com/office/drawing/2014/main" id="{BA0A3172-8AC1-4257-9FE3-5E7BF673B6DE}"/>
              </a:ext>
            </a:extLst>
          </p:cNvPr>
          <p:cNvGraphicFramePr>
            <a:graphicFrameLocks noGrp="1"/>
          </p:cNvGraphicFramePr>
          <p:nvPr>
            <p:ph/>
            <p:extLst>
              <p:ext uri="{D42A27DB-BD31-4B8C-83A1-F6EECF244321}">
                <p14:modId xmlns:p14="http://schemas.microsoft.com/office/powerpoint/2010/main" val="3445499768"/>
              </p:ext>
            </p:extLst>
          </p:nvPr>
        </p:nvGraphicFramePr>
        <p:xfrm>
          <a:off x="1905000" y="3128963"/>
          <a:ext cx="8305800" cy="2203450"/>
        </p:xfrm>
        <a:graphic>
          <a:graphicData uri="http://schemas.openxmlformats.org/drawingml/2006/table">
            <a:tbl>
              <a:tblPr/>
              <a:tblGrid>
                <a:gridCol w="2849563">
                  <a:extLst>
                    <a:ext uri="{9D8B030D-6E8A-4147-A177-3AD203B41FA5}">
                      <a16:colId xmlns:a16="http://schemas.microsoft.com/office/drawing/2014/main" val="3373520881"/>
                    </a:ext>
                  </a:extLst>
                </a:gridCol>
                <a:gridCol w="5456237">
                  <a:extLst>
                    <a:ext uri="{9D8B030D-6E8A-4147-A177-3AD203B41FA5}">
                      <a16:colId xmlns:a16="http://schemas.microsoft.com/office/drawing/2014/main" val="4123437247"/>
                    </a:ext>
                  </a:extLst>
                </a:gridCol>
              </a:tblGrid>
              <a:tr h="22034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lumMod val="95000"/>
                            </a:schemeClr>
                          </a:solidFill>
                          <a:effectLst/>
                          <a:latin typeface="Garamond" panose="02020404030301010803" pitchFamily="18" charset="0"/>
                          <a:ea typeface="Times New Roman" panose="02020603050405020304" pitchFamily="18" charset="0"/>
                          <a:cs typeface="Wingdings" panose="05000000000000000000" pitchFamily="2" charset="2"/>
                        </a:rPr>
                        <a:t>Barium sulfate suspension, meal, swallow, paste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30175" algn="l"/>
                          <a:tab pos="457200" algn="l"/>
                        </a:tabLst>
                        <a:defRPr sz="2800">
                          <a:solidFill>
                            <a:schemeClr val="tx1"/>
                          </a:solidFill>
                          <a:latin typeface="Arial" panose="020B0604020202020204" pitchFamily="34" charset="0"/>
                        </a:defRPr>
                      </a:lvl1pPr>
                      <a:lvl2pPr marL="742950" indent="-285750">
                        <a:spcBef>
                          <a:spcPct val="20000"/>
                        </a:spcBef>
                        <a:tabLst>
                          <a:tab pos="130175" algn="l"/>
                          <a:tab pos="457200" algn="l"/>
                        </a:tabLst>
                        <a:defRPr sz="2400">
                          <a:solidFill>
                            <a:schemeClr val="tx1"/>
                          </a:solidFill>
                          <a:latin typeface="Arial" panose="020B0604020202020204" pitchFamily="34" charset="0"/>
                        </a:defRPr>
                      </a:lvl2pPr>
                      <a:lvl3pPr marL="1143000" indent="-228600">
                        <a:spcBef>
                          <a:spcPct val="20000"/>
                        </a:spcBef>
                        <a:tabLst>
                          <a:tab pos="130175" algn="l"/>
                          <a:tab pos="457200" algn="l"/>
                        </a:tabLst>
                        <a:defRPr sz="2000">
                          <a:solidFill>
                            <a:schemeClr val="tx1"/>
                          </a:solidFill>
                          <a:latin typeface="Arial" panose="020B0604020202020204" pitchFamily="34" charset="0"/>
                        </a:defRPr>
                      </a:lvl3pPr>
                      <a:lvl4pPr marL="1600200" indent="-228600">
                        <a:spcBef>
                          <a:spcPct val="20000"/>
                        </a:spcBef>
                        <a:tabLst>
                          <a:tab pos="130175" algn="l"/>
                          <a:tab pos="457200" algn="l"/>
                        </a:tabLst>
                        <a:defRPr>
                          <a:solidFill>
                            <a:schemeClr val="tx1"/>
                          </a:solidFill>
                          <a:latin typeface="Arial" panose="020B0604020202020204" pitchFamily="34" charset="0"/>
                        </a:defRPr>
                      </a:lvl4pPr>
                      <a:lvl5pPr marL="2057400" indent="-228600">
                        <a:spcBef>
                          <a:spcPct val="20000"/>
                        </a:spcBef>
                        <a:tabLst>
                          <a:tab pos="130175" algn="l"/>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Symbol" panose="05050102010706020507" pitchFamily="18" charset="2"/>
                        <a:buChar char=""/>
                        <a:tabLst>
                          <a:tab pos="130175" algn="l"/>
                          <a:tab pos="457200" algn="l"/>
                        </a:tabLst>
                      </a:pPr>
                      <a:r>
                        <a:rPr kumimoji="0" lang="en-US" altLang="en-US" sz="2400" b="0" i="0" u="none" strike="noStrike" cap="none" normalizeH="0" baseline="0" dirty="0">
                          <a:ln>
                            <a:noFill/>
                          </a:ln>
                          <a:solidFill>
                            <a:schemeClr val="bg1">
                              <a:lumMod val="95000"/>
                            </a:schemeClr>
                          </a:solidFill>
                          <a:effectLst/>
                          <a:latin typeface="Garamond" panose="02020404030301010803" pitchFamily="18" charset="0"/>
                          <a:ea typeface="Times New Roman" panose="02020603050405020304" pitchFamily="18" charset="0"/>
                          <a:cs typeface="Wingdings" panose="05000000000000000000" pitchFamily="2" charset="2"/>
                        </a:rPr>
                        <a:t>For outlining alimentary tract only</a:t>
                      </a:r>
                    </a:p>
                    <a:p>
                      <a:pPr marL="342900" marR="0" lvl="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30175" algn="l"/>
                          <a:tab pos="457200" algn="l"/>
                        </a:tabLst>
                      </a:pPr>
                      <a:r>
                        <a:rPr kumimoji="0" lang="en-US" altLang="en-US" sz="2400" b="0" i="0" u="none" strike="noStrike" cap="none" normalizeH="0" baseline="0" dirty="0">
                          <a:ln>
                            <a:noFill/>
                          </a:ln>
                          <a:solidFill>
                            <a:schemeClr val="bg1">
                              <a:lumMod val="95000"/>
                            </a:schemeClr>
                          </a:solidFill>
                          <a:effectLst/>
                          <a:latin typeface="Garamond" panose="02020404030301010803" pitchFamily="18" charset="0"/>
                          <a:ea typeface="Times New Roman" panose="02020603050405020304" pitchFamily="18" charset="0"/>
                          <a:cs typeface="Wingdings" panose="05000000000000000000" pitchFamily="2" charset="2"/>
                        </a:rPr>
                        <a:t>Insoluble in water, non absorbable</a:t>
                      </a:r>
                    </a:p>
                    <a:p>
                      <a:pPr marL="342900" marR="0" lvl="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30175" algn="l"/>
                          <a:tab pos="457200" algn="l"/>
                        </a:tabLst>
                      </a:pPr>
                      <a:r>
                        <a:rPr kumimoji="0" lang="en-US" altLang="en-US" sz="2400" b="0" i="0" u="none" strike="noStrike" cap="none" normalizeH="0" baseline="0" dirty="0">
                          <a:ln>
                            <a:noFill/>
                          </a:ln>
                          <a:solidFill>
                            <a:schemeClr val="bg1">
                              <a:lumMod val="95000"/>
                            </a:schemeClr>
                          </a:solidFill>
                          <a:effectLst/>
                          <a:latin typeface="Garamond" panose="02020404030301010803" pitchFamily="18" charset="0"/>
                          <a:ea typeface="Times New Roman" panose="02020603050405020304" pitchFamily="18" charset="0"/>
                          <a:cs typeface="Wingdings" panose="05000000000000000000" pitchFamily="2" charset="2"/>
                        </a:rPr>
                        <a:t>Not to be used in perforations of GIT</a:t>
                      </a:r>
                    </a:p>
                    <a:p>
                      <a:pPr marL="342900" marR="0" lvl="0" indent="-34290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30175" algn="l"/>
                          <a:tab pos="457200" algn="l"/>
                        </a:tabLst>
                      </a:pPr>
                      <a:r>
                        <a:rPr kumimoji="0" lang="en-US" altLang="en-US" sz="2400" b="0" i="0" u="none" strike="noStrike" cap="none" normalizeH="0" baseline="0" dirty="0">
                          <a:ln>
                            <a:noFill/>
                          </a:ln>
                          <a:solidFill>
                            <a:schemeClr val="bg1">
                              <a:lumMod val="95000"/>
                            </a:schemeClr>
                          </a:solidFill>
                          <a:effectLst/>
                          <a:latin typeface="Garamond" panose="02020404030301010803" pitchFamily="18" charset="0"/>
                          <a:ea typeface="Times New Roman" panose="02020603050405020304" pitchFamily="18" charset="0"/>
                          <a:cs typeface="Wingdings" panose="05000000000000000000" pitchFamily="2" charset="2"/>
                        </a:rPr>
                        <a:t>On leakage it persists permanently and may provoke</a:t>
                      </a:r>
                      <a:r>
                        <a:rPr kumimoji="0" lang="hi-IN" altLang="en-US" sz="2400" b="0" i="0" u="none" strike="noStrike" cap="none" normalizeH="0" baseline="0" dirty="0">
                          <a:ln>
                            <a:noFill/>
                          </a:ln>
                          <a:solidFill>
                            <a:schemeClr val="bg1">
                              <a:lumMod val="95000"/>
                            </a:schemeClr>
                          </a:solidFill>
                          <a:effectLst/>
                          <a:latin typeface="Garamond" panose="02020404030301010803" pitchFamily="18" charset="0"/>
                          <a:ea typeface="Times New Roman" panose="02020603050405020304" pitchFamily="18" charset="0"/>
                          <a:cs typeface="Mangal" panose="02040503050203030202" pitchFamily="18" charset="0"/>
                        </a:rPr>
                        <a:t>  </a:t>
                      </a:r>
                      <a:r>
                        <a:rPr kumimoji="0" lang="en-US" altLang="en-US" sz="2400" b="0" i="0" u="none" strike="noStrike" cap="none" normalizeH="0" baseline="0" dirty="0">
                          <a:ln>
                            <a:noFill/>
                          </a:ln>
                          <a:solidFill>
                            <a:schemeClr val="bg1">
                              <a:lumMod val="95000"/>
                            </a:schemeClr>
                          </a:solidFill>
                          <a:effectLst/>
                          <a:latin typeface="Garamond" panose="02020404030301010803" pitchFamily="18" charset="0"/>
                          <a:ea typeface="Times New Roman" panose="02020603050405020304" pitchFamily="18" charset="0"/>
                          <a:cs typeface="Mangal" panose="02040503050203030202" pitchFamily="18" charset="0"/>
                        </a:rPr>
                        <a:t>granuloma formation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6013220"/>
                  </a:ext>
                </a:extLst>
              </a:tr>
            </a:tbl>
          </a:graphicData>
        </a:graphic>
      </p:graphicFrame>
      <p:sp>
        <p:nvSpPr>
          <p:cNvPr id="8403" name="Rectangle 211">
            <a:extLst>
              <a:ext uri="{FF2B5EF4-FFF2-40B4-BE49-F238E27FC236}">
                <a16:creationId xmlns:a16="http://schemas.microsoft.com/office/drawing/2014/main" id="{E9DC2549-C35C-4A1A-B7E4-17AA6149FB8B}"/>
              </a:ext>
            </a:extLst>
          </p:cNvPr>
          <p:cNvSpPr>
            <a:spLocks noChangeArrowheads="1"/>
          </p:cNvSpPr>
          <p:nvPr/>
        </p:nvSpPr>
        <p:spPr bwMode="auto">
          <a:xfrm>
            <a:off x="3886201" y="1538288"/>
            <a:ext cx="4025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Barium sulfate preparations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5" name="Rectangle 29">
            <a:extLst>
              <a:ext uri="{FF2B5EF4-FFF2-40B4-BE49-F238E27FC236}">
                <a16:creationId xmlns:a16="http://schemas.microsoft.com/office/drawing/2014/main" id="{204C2BAC-ABD5-407D-BC19-CA2B5831720E}"/>
              </a:ext>
            </a:extLst>
          </p:cNvPr>
          <p:cNvSpPr>
            <a:spLocks noGrp="1" noChangeArrowheads="1"/>
          </p:cNvSpPr>
          <p:nvPr>
            <p:ph type="title"/>
          </p:nvPr>
        </p:nvSpPr>
        <p:spPr/>
        <p:txBody>
          <a:bodyPr/>
          <a:lstStyle/>
          <a:p>
            <a:r>
              <a:rPr lang="en-US" altLang="en-US" sz="2800" b="1" u="sng"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Water soluble iodine preparations</a:t>
            </a:r>
          </a:p>
        </p:txBody>
      </p:sp>
      <p:graphicFrame>
        <p:nvGraphicFramePr>
          <p:cNvPr id="9253" name="Group 37">
            <a:extLst>
              <a:ext uri="{FF2B5EF4-FFF2-40B4-BE49-F238E27FC236}">
                <a16:creationId xmlns:a16="http://schemas.microsoft.com/office/drawing/2014/main" id="{059045D5-CF03-4E96-AD4B-6C2295101F9F}"/>
              </a:ext>
            </a:extLst>
          </p:cNvPr>
          <p:cNvGraphicFramePr>
            <a:graphicFrameLocks noGrp="1"/>
          </p:cNvGraphicFramePr>
          <p:nvPr>
            <p:ph type="tbl" idx="1"/>
            <p:extLst>
              <p:ext uri="{D42A27DB-BD31-4B8C-83A1-F6EECF244321}">
                <p14:modId xmlns:p14="http://schemas.microsoft.com/office/powerpoint/2010/main" val="404288221"/>
              </p:ext>
            </p:extLst>
          </p:nvPr>
        </p:nvGraphicFramePr>
        <p:xfrm>
          <a:off x="990600" y="1981200"/>
          <a:ext cx="10591800" cy="3078480"/>
        </p:xfrm>
        <a:graphic>
          <a:graphicData uri="http://schemas.openxmlformats.org/drawingml/2006/table">
            <a:tbl>
              <a:tblPr/>
              <a:tblGrid>
                <a:gridCol w="3982048">
                  <a:extLst>
                    <a:ext uri="{9D8B030D-6E8A-4147-A177-3AD203B41FA5}">
                      <a16:colId xmlns:a16="http://schemas.microsoft.com/office/drawing/2014/main" val="648792572"/>
                    </a:ext>
                  </a:extLst>
                </a:gridCol>
                <a:gridCol w="6609752">
                  <a:extLst>
                    <a:ext uri="{9D8B030D-6E8A-4147-A177-3AD203B41FA5}">
                      <a16:colId xmlns:a16="http://schemas.microsoft.com/office/drawing/2014/main" val="460826830"/>
                    </a:ext>
                  </a:extLst>
                </a:gridCol>
              </a:tblGrid>
              <a:tr h="13716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Sodium and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megluimine</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 salts of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iothalamic</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diatrizoic</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 or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metrizoic</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 acids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30175" algn="l"/>
                        </a:tabLst>
                        <a:defRPr sz="2800">
                          <a:solidFill>
                            <a:schemeClr val="tx1"/>
                          </a:solidFill>
                          <a:latin typeface="Arial" panose="020B0604020202020204" pitchFamily="34" charset="0"/>
                        </a:defRPr>
                      </a:lvl1pPr>
                      <a:lvl2pPr marL="742950" indent="-285750">
                        <a:spcBef>
                          <a:spcPct val="20000"/>
                        </a:spcBef>
                        <a:tabLst>
                          <a:tab pos="130175" algn="l"/>
                        </a:tabLst>
                        <a:defRPr sz="2400">
                          <a:solidFill>
                            <a:schemeClr val="tx1"/>
                          </a:solidFill>
                          <a:latin typeface="Arial" panose="020B0604020202020204" pitchFamily="34" charset="0"/>
                        </a:defRPr>
                      </a:lvl2pPr>
                      <a:lvl3pPr marL="1143000" indent="-228600">
                        <a:spcBef>
                          <a:spcPct val="20000"/>
                        </a:spcBef>
                        <a:tabLst>
                          <a:tab pos="130175" algn="l"/>
                        </a:tabLst>
                        <a:defRPr sz="2000">
                          <a:solidFill>
                            <a:schemeClr val="tx1"/>
                          </a:solidFill>
                          <a:latin typeface="Arial" panose="020B0604020202020204" pitchFamily="34" charset="0"/>
                        </a:defRPr>
                      </a:lvl3pPr>
                      <a:lvl4pPr marL="1600200" indent="-228600">
                        <a:spcBef>
                          <a:spcPct val="20000"/>
                        </a:spcBef>
                        <a:tabLst>
                          <a:tab pos="130175" algn="l"/>
                        </a:tabLst>
                        <a:defRPr>
                          <a:solidFill>
                            <a:schemeClr val="tx1"/>
                          </a:solidFill>
                          <a:latin typeface="Arial" panose="020B0604020202020204" pitchFamily="34" charset="0"/>
                        </a:defRPr>
                      </a:lvl4pPr>
                      <a:lvl5pPr marL="2057400" indent="-228600">
                        <a:spcBef>
                          <a:spcPct val="20000"/>
                        </a:spcBef>
                        <a:tabLst>
                          <a:tab pos="130175" algn="l"/>
                        </a:tabLst>
                        <a:defRPr>
                          <a:solidFill>
                            <a:schemeClr val="tx1"/>
                          </a:solidFill>
                          <a:latin typeface="Arial" panose="020B0604020202020204" pitchFamily="34" charset="0"/>
                        </a:defRPr>
                      </a:lvl5pPr>
                      <a:lvl6pPr marL="2514600" indent="-228600" fontAlgn="base">
                        <a:spcBef>
                          <a:spcPct val="20000"/>
                        </a:spcBef>
                        <a:spcAft>
                          <a:spcPct val="0"/>
                        </a:spcAft>
                        <a:tabLst>
                          <a:tab pos="130175" algn="l"/>
                        </a:tabLst>
                        <a:defRPr>
                          <a:solidFill>
                            <a:schemeClr val="tx1"/>
                          </a:solidFill>
                          <a:latin typeface="Arial" panose="020B0604020202020204" pitchFamily="34" charset="0"/>
                        </a:defRPr>
                      </a:lvl6pPr>
                      <a:lvl7pPr marL="2971800" indent="-228600" fontAlgn="base">
                        <a:spcBef>
                          <a:spcPct val="20000"/>
                        </a:spcBef>
                        <a:spcAft>
                          <a:spcPct val="0"/>
                        </a:spcAft>
                        <a:tabLst>
                          <a:tab pos="130175" algn="l"/>
                        </a:tabLst>
                        <a:defRPr>
                          <a:solidFill>
                            <a:schemeClr val="tx1"/>
                          </a:solidFill>
                          <a:latin typeface="Arial" panose="020B0604020202020204" pitchFamily="34" charset="0"/>
                        </a:defRPr>
                      </a:lvl7pPr>
                      <a:lvl8pPr marL="3429000" indent="-228600" fontAlgn="base">
                        <a:spcBef>
                          <a:spcPct val="20000"/>
                        </a:spcBef>
                        <a:spcAft>
                          <a:spcPct val="0"/>
                        </a:spcAft>
                        <a:tabLst>
                          <a:tab pos="130175" algn="l"/>
                        </a:tabLst>
                        <a:defRPr>
                          <a:solidFill>
                            <a:schemeClr val="tx1"/>
                          </a:solidFill>
                          <a:latin typeface="Arial" panose="020B0604020202020204" pitchFamily="34" charset="0"/>
                        </a:defRPr>
                      </a:lvl8pPr>
                      <a:lvl9pPr marL="3886200" indent="-228600" fontAlgn="base">
                        <a:spcBef>
                          <a:spcPct val="20000"/>
                        </a:spcBef>
                        <a:spcAft>
                          <a:spcPct val="0"/>
                        </a:spcAft>
                        <a:tabLst>
                          <a:tab pos="130175" algn="l"/>
                        </a:tabLst>
                        <a:defRPr>
                          <a:solidFill>
                            <a:schemeClr val="tx1"/>
                          </a:solidFill>
                          <a:latin typeface="Arial" panose="020B0604020202020204" pitchFamily="34" charset="0"/>
                        </a:defRPr>
                      </a:lvl9pPr>
                    </a:lstStyle>
                    <a:p>
                      <a:pPr marL="88900" marR="0" lvl="0" indent="-14288" algn="just" defTabSz="914400" rtl="0" eaLnBrk="1" fontAlgn="base" latinLnBrk="0" hangingPunct="1">
                        <a:lnSpc>
                          <a:spcPct val="100000"/>
                        </a:lnSpc>
                        <a:spcBef>
                          <a:spcPct val="0"/>
                        </a:spcBef>
                        <a:spcAft>
                          <a:spcPct val="0"/>
                        </a:spcAft>
                        <a:buClrTx/>
                        <a:buSzTx/>
                        <a:buFont typeface="Arial" panose="020B0604020202020204" pitchFamily="34" charset="0"/>
                        <a:buChar char="•"/>
                        <a:tabLst>
                          <a:tab pos="130175" algn="l"/>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Are ionic and dissociate in solution</a:t>
                      </a:r>
                    </a:p>
                    <a:p>
                      <a:pPr marL="88900" marR="0" lvl="0" indent="-14288" algn="just" defTabSz="914400" rtl="0" eaLnBrk="1" fontAlgn="base" latinLnBrk="0" hangingPunct="1">
                        <a:lnSpc>
                          <a:spcPct val="100000"/>
                        </a:lnSpc>
                        <a:spcBef>
                          <a:spcPct val="0"/>
                        </a:spcBef>
                        <a:spcAft>
                          <a:spcPct val="0"/>
                        </a:spcAft>
                        <a:buClrTx/>
                        <a:buSzTx/>
                        <a:buFont typeface="Arial" panose="020B0604020202020204" pitchFamily="34" charset="0"/>
                        <a:buChar char="•"/>
                        <a:tabLst>
                          <a:tab pos="130175" algn="l"/>
                        </a:tabLst>
                      </a:pPr>
                      <a:endPar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endParaRPr>
                    </a:p>
                    <a:p>
                      <a:pPr marL="88900" marR="0" lvl="0" indent="-14288"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30175" algn="l"/>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This is the largest group of Contrast Agents</a:t>
                      </a:r>
                    </a:p>
                    <a:p>
                      <a:pPr marL="88900" marR="0" lvl="0" indent="-14288"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30175" algn="l"/>
                        </a:tabLst>
                      </a:pPr>
                      <a:endPar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endParaRPr>
                    </a:p>
                    <a:p>
                      <a:pPr marL="88900" marR="0" lvl="0" indent="-14288"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30175" algn="l"/>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Used for angio-,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osteomedullo</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 arthro-,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cystourethro</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 sialo-</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graphy</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 IVP and double contrast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rPr>
                        <a:t>peritoneography</a:t>
                      </a:r>
                      <a:endPar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880552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A12E65C-F4F3-4CE4-ADF9-69BB4707FF30}"/>
              </a:ext>
            </a:extLst>
          </p:cNvPr>
          <p:cNvSpPr>
            <a:spLocks noGrp="1" noChangeArrowheads="1"/>
          </p:cNvSpPr>
          <p:nvPr>
            <p:ph type="title"/>
          </p:nvPr>
        </p:nvSpPr>
        <p:spPr/>
        <p:txBody>
          <a:bodyPr/>
          <a:lstStyle/>
          <a:p>
            <a:r>
              <a:rPr lang="en-US" altLang="en-US" sz="2800" b="1" u="sng"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Cholecystopaques</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p>
        </p:txBody>
      </p:sp>
      <p:graphicFrame>
        <p:nvGraphicFramePr>
          <p:cNvPr id="12311" name="Group 23">
            <a:extLst>
              <a:ext uri="{FF2B5EF4-FFF2-40B4-BE49-F238E27FC236}">
                <a16:creationId xmlns:a16="http://schemas.microsoft.com/office/drawing/2014/main" id="{B78288E5-CC81-4911-897E-D9080A3DF2D9}"/>
              </a:ext>
            </a:extLst>
          </p:cNvPr>
          <p:cNvGraphicFramePr>
            <a:graphicFrameLocks noGrp="1"/>
          </p:cNvGraphicFramePr>
          <p:nvPr>
            <p:ph type="tbl" idx="1"/>
            <p:extLst>
              <p:ext uri="{D42A27DB-BD31-4B8C-83A1-F6EECF244321}">
                <p14:modId xmlns:p14="http://schemas.microsoft.com/office/powerpoint/2010/main" val="2078041430"/>
              </p:ext>
            </p:extLst>
          </p:nvPr>
        </p:nvGraphicFramePr>
        <p:xfrm>
          <a:off x="990600" y="1600200"/>
          <a:ext cx="10591801" cy="2651760"/>
        </p:xfrm>
        <a:graphic>
          <a:graphicData uri="http://schemas.openxmlformats.org/drawingml/2006/table">
            <a:tbl>
              <a:tblPr/>
              <a:tblGrid>
                <a:gridCol w="3982142">
                  <a:extLst>
                    <a:ext uri="{9D8B030D-6E8A-4147-A177-3AD203B41FA5}">
                      <a16:colId xmlns:a16="http://schemas.microsoft.com/office/drawing/2014/main" val="2364316903"/>
                    </a:ext>
                  </a:extLst>
                </a:gridCol>
                <a:gridCol w="6609659">
                  <a:extLst>
                    <a:ext uri="{9D8B030D-6E8A-4147-A177-3AD203B41FA5}">
                      <a16:colId xmlns:a16="http://schemas.microsoft.com/office/drawing/2014/main" val="2321244169"/>
                    </a:ext>
                  </a:extLst>
                </a:gridCol>
              </a:tblGrid>
              <a:tr h="11430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Iopionic</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acid, sodium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iopodate</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iocitamic</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acid (oral), meglumine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iodoxamate</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iotroxate</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iodipamide and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ioglycamate</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(intravenous)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30175" algn="l"/>
                          <a:tab pos="457200" algn="l"/>
                        </a:tabLst>
                        <a:defRPr sz="2800">
                          <a:solidFill>
                            <a:schemeClr val="tx1"/>
                          </a:solidFill>
                          <a:latin typeface="Arial" panose="020B0604020202020204" pitchFamily="34" charset="0"/>
                        </a:defRPr>
                      </a:lvl1pPr>
                      <a:lvl2pPr marL="742950" indent="-285750">
                        <a:spcBef>
                          <a:spcPct val="20000"/>
                        </a:spcBef>
                        <a:tabLst>
                          <a:tab pos="130175" algn="l"/>
                          <a:tab pos="457200" algn="l"/>
                        </a:tabLst>
                        <a:defRPr sz="2400">
                          <a:solidFill>
                            <a:schemeClr val="tx1"/>
                          </a:solidFill>
                          <a:latin typeface="Arial" panose="020B0604020202020204" pitchFamily="34" charset="0"/>
                        </a:defRPr>
                      </a:lvl2pPr>
                      <a:lvl3pPr marL="1143000" indent="-228600">
                        <a:spcBef>
                          <a:spcPct val="20000"/>
                        </a:spcBef>
                        <a:tabLst>
                          <a:tab pos="130175" algn="l"/>
                          <a:tab pos="457200" algn="l"/>
                        </a:tabLst>
                        <a:defRPr sz="2000">
                          <a:solidFill>
                            <a:schemeClr val="tx1"/>
                          </a:solidFill>
                          <a:latin typeface="Arial" panose="020B0604020202020204" pitchFamily="34" charset="0"/>
                        </a:defRPr>
                      </a:lvl3pPr>
                      <a:lvl4pPr marL="1600200" indent="-228600">
                        <a:spcBef>
                          <a:spcPct val="20000"/>
                        </a:spcBef>
                        <a:tabLst>
                          <a:tab pos="130175" algn="l"/>
                          <a:tab pos="457200" algn="l"/>
                        </a:tabLst>
                        <a:defRPr>
                          <a:solidFill>
                            <a:schemeClr val="tx1"/>
                          </a:solidFill>
                          <a:latin typeface="Arial" panose="020B0604020202020204" pitchFamily="34" charset="0"/>
                        </a:defRPr>
                      </a:lvl4pPr>
                      <a:lvl5pPr marL="2057400" indent="-228600">
                        <a:spcBef>
                          <a:spcPct val="20000"/>
                        </a:spcBef>
                        <a:tabLst>
                          <a:tab pos="130175" algn="l"/>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130175" algn="l"/>
                          <a:tab pos="457200" algn="l"/>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These are aqueous organic iodine preparations exclusively excreted via biliary system.</a:t>
                      </a: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tab pos="130175" algn="l"/>
                          <a:tab pos="457200" algn="l"/>
                        </a:tabLst>
                      </a:pP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/v preparations are better than oral.</a:t>
                      </a: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tab pos="130175" algn="l"/>
                          <a:tab pos="457200" algn="l"/>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Used for cholecystography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663547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B93673-F5AD-4519-BCAD-A440664837C5}"/>
              </a:ext>
            </a:extLst>
          </p:cNvPr>
          <p:cNvSpPr>
            <a:spLocks noGrp="1" noChangeArrowheads="1"/>
          </p:cNvSpPr>
          <p:nvPr>
            <p:ph type="title"/>
          </p:nvPr>
        </p:nvSpPr>
        <p:spPr/>
        <p:txBody>
          <a:bodyPr/>
          <a:lstStyle/>
          <a:p>
            <a:r>
              <a:rPr lang="en-US" altLang="en-US" sz="2800" b="1" u="sng"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Viscous and oily agents </a:t>
            </a:r>
          </a:p>
        </p:txBody>
      </p:sp>
      <p:graphicFrame>
        <p:nvGraphicFramePr>
          <p:cNvPr id="14358" name="Group 22">
            <a:extLst>
              <a:ext uri="{FF2B5EF4-FFF2-40B4-BE49-F238E27FC236}">
                <a16:creationId xmlns:a16="http://schemas.microsoft.com/office/drawing/2014/main" id="{7015D740-A6DA-4546-B3FB-E033A4BC0C91}"/>
              </a:ext>
            </a:extLst>
          </p:cNvPr>
          <p:cNvGraphicFramePr>
            <a:graphicFrameLocks noGrp="1"/>
          </p:cNvGraphicFramePr>
          <p:nvPr>
            <p:ph type="tbl" idx="1"/>
            <p:extLst>
              <p:ext uri="{D42A27DB-BD31-4B8C-83A1-F6EECF244321}">
                <p14:modId xmlns:p14="http://schemas.microsoft.com/office/powerpoint/2010/main" val="454126056"/>
              </p:ext>
            </p:extLst>
          </p:nvPr>
        </p:nvGraphicFramePr>
        <p:xfrm>
          <a:off x="914400" y="1828800"/>
          <a:ext cx="10668000" cy="2286000"/>
        </p:xfrm>
        <a:graphic>
          <a:graphicData uri="http://schemas.openxmlformats.org/drawingml/2006/table">
            <a:tbl>
              <a:tblPr/>
              <a:tblGrid>
                <a:gridCol w="4010423">
                  <a:extLst>
                    <a:ext uri="{9D8B030D-6E8A-4147-A177-3AD203B41FA5}">
                      <a16:colId xmlns:a16="http://schemas.microsoft.com/office/drawing/2014/main" val="3193395903"/>
                    </a:ext>
                  </a:extLst>
                </a:gridCol>
                <a:gridCol w="6657577">
                  <a:extLst>
                    <a:ext uri="{9D8B030D-6E8A-4147-A177-3AD203B41FA5}">
                      <a16:colId xmlns:a16="http://schemas.microsoft.com/office/drawing/2014/main" val="4133388738"/>
                    </a:ext>
                  </a:extLst>
                </a:gridCol>
              </a:tblGrid>
              <a:tr h="22860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800" b="0" u="none" kern="120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Iophendylate, iodized poppy seed oil, propyliodone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30175" algn="l"/>
                          <a:tab pos="457200" algn="l"/>
                        </a:tabLst>
                        <a:defRPr sz="2800">
                          <a:solidFill>
                            <a:schemeClr val="tx1"/>
                          </a:solidFill>
                          <a:latin typeface="Arial" panose="020B0604020202020204" pitchFamily="34" charset="0"/>
                        </a:defRPr>
                      </a:lvl1pPr>
                      <a:lvl2pPr marL="742950" indent="-285750">
                        <a:spcBef>
                          <a:spcPct val="20000"/>
                        </a:spcBef>
                        <a:tabLst>
                          <a:tab pos="130175" algn="l"/>
                          <a:tab pos="457200" algn="l"/>
                        </a:tabLst>
                        <a:defRPr sz="2400">
                          <a:solidFill>
                            <a:schemeClr val="tx1"/>
                          </a:solidFill>
                          <a:latin typeface="Arial" panose="020B0604020202020204" pitchFamily="34" charset="0"/>
                        </a:defRPr>
                      </a:lvl2pPr>
                      <a:lvl3pPr marL="1143000" indent="-228600">
                        <a:spcBef>
                          <a:spcPct val="20000"/>
                        </a:spcBef>
                        <a:tabLst>
                          <a:tab pos="130175" algn="l"/>
                          <a:tab pos="457200" algn="l"/>
                        </a:tabLst>
                        <a:defRPr sz="2000">
                          <a:solidFill>
                            <a:schemeClr val="tx1"/>
                          </a:solidFill>
                          <a:latin typeface="Arial" panose="020B0604020202020204" pitchFamily="34" charset="0"/>
                        </a:defRPr>
                      </a:lvl3pPr>
                      <a:lvl4pPr marL="1600200" indent="-228600">
                        <a:spcBef>
                          <a:spcPct val="20000"/>
                        </a:spcBef>
                        <a:tabLst>
                          <a:tab pos="130175" algn="l"/>
                          <a:tab pos="457200" algn="l"/>
                        </a:tabLst>
                        <a:defRPr>
                          <a:solidFill>
                            <a:schemeClr val="tx1"/>
                          </a:solidFill>
                          <a:latin typeface="Arial" panose="020B0604020202020204" pitchFamily="34" charset="0"/>
                        </a:defRPr>
                      </a:lvl4pPr>
                      <a:lvl5pPr marL="2057400" indent="-228600">
                        <a:spcBef>
                          <a:spcPct val="20000"/>
                        </a:spcBef>
                        <a:tabLst>
                          <a:tab pos="130175" algn="l"/>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130175" algn="l"/>
                          <a:tab pos="457200" algn="l"/>
                        </a:tabLs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 typeface="Symbol" panose="05050102010706020507" pitchFamily="18" charset="2"/>
                        <a:buChar char=""/>
                        <a:tabLst>
                          <a:tab pos="130175" algn="l"/>
                          <a:tab pos="457200" algn="l"/>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Used for broncho-, sialo-,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dacro</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myelo</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hysterosalpingography.</a:t>
                      </a:r>
                    </a:p>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tab pos="130175" algn="l"/>
                          <a:tab pos="457200" algn="l"/>
                        </a:tabLst>
                      </a:pP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Newer low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osmoslar</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non ionic water soluble agents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iohexol</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a:t>
                      </a:r>
                      <a:r>
                        <a:rPr lang="en-US" altLang="en-US" sz="2800" b="0" u="none" kern="1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iopamidol</a:t>
                      </a:r>
                      <a:r>
                        <a:rPr lang="en-US" altLang="en-US" sz="2800" b="0" u="none" kern="1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a typeface="+mj-ea"/>
                          <a:cs typeface="+mj-cs"/>
                        </a:rPr>
                        <a:t>) are better for myelography.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36165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BE1E5820-0690-4FDE-9ED4-399AFFE3E8C1}"/>
              </a:ext>
            </a:extLst>
          </p:cNvPr>
          <p:cNvSpPr>
            <a:spLocks noGrp="1" noChangeArrowheads="1"/>
          </p:cNvSpPr>
          <p:nvPr>
            <p:ph type="title"/>
          </p:nvPr>
        </p:nvSpPr>
        <p:spPr/>
        <p:txBody>
          <a:bodyPr/>
          <a:lstStyle/>
          <a:p>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Positive Contrast - Enema</a:t>
            </a:r>
          </a:p>
        </p:txBody>
      </p:sp>
      <p:pic>
        <p:nvPicPr>
          <p:cNvPr id="5" name="Picture 6" descr="22">
            <a:extLst>
              <a:ext uri="{FF2B5EF4-FFF2-40B4-BE49-F238E27FC236}">
                <a16:creationId xmlns:a16="http://schemas.microsoft.com/office/drawing/2014/main" id="{65FF5CDE-B30E-5058-51D6-F22A35A2A382}"/>
              </a:ext>
            </a:extLst>
          </p:cNvPr>
          <p:cNvPicPr>
            <a:picLocks noGrp="1" noChangeAspect="1" noChangeArrowheads="1"/>
          </p:cNvPicPr>
          <p:nvPr>
            <p:ph idx="1"/>
          </p:nvPr>
        </p:nvPicPr>
        <p:blipFill>
          <a:blip r:embed="rId2" cstate="print"/>
          <a:srcRect/>
          <a:stretch>
            <a:fillRect/>
          </a:stretch>
        </p:blipFill>
        <p:spPr>
          <a:xfrm>
            <a:off x="2071688" y="1228857"/>
            <a:ext cx="7986712" cy="5036303"/>
          </a:xfrm>
          <a:noFill/>
          <a:ln>
            <a:solidFill>
              <a:srgbClr val="C0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902103-003">
            <a:extLst>
              <a:ext uri="{FF2B5EF4-FFF2-40B4-BE49-F238E27FC236}">
                <a16:creationId xmlns:a16="http://schemas.microsoft.com/office/drawing/2014/main" id="{45367A47-DD33-2ED5-44E6-29B2A9BA63BA}"/>
              </a:ext>
            </a:extLst>
          </p:cNvPr>
          <p:cNvPicPr>
            <a:picLocks noGrp="1" noChangeAspect="1" noChangeArrowheads="1"/>
          </p:cNvPicPr>
          <p:nvPr>
            <p:ph idx="1"/>
          </p:nvPr>
        </p:nvPicPr>
        <p:blipFill>
          <a:blip r:embed="rId2" cstate="print">
            <a:lum bright="-30000" contrast="12000"/>
          </a:blip>
          <a:srcRect l="10428" t="13400" r="23502" b="13400"/>
          <a:stretch>
            <a:fillRect/>
          </a:stretch>
        </p:blipFill>
        <p:spPr>
          <a:xfrm>
            <a:off x="2057400" y="311944"/>
            <a:ext cx="8291512" cy="6239526"/>
          </a:xfrm>
          <a:noFill/>
          <a:ln>
            <a:solidFill>
              <a:srgbClr val="C00000"/>
            </a:solidFill>
          </a:ln>
        </p:spPr>
      </p:pic>
      <p:pic>
        <p:nvPicPr>
          <p:cNvPr id="9" name="Picture 5" descr="902103-004">
            <a:extLst>
              <a:ext uri="{FF2B5EF4-FFF2-40B4-BE49-F238E27FC236}">
                <a16:creationId xmlns:a16="http://schemas.microsoft.com/office/drawing/2014/main" id="{67B4796C-D7AA-1F1E-0249-C555AAF89775}"/>
              </a:ext>
            </a:extLst>
          </p:cNvPr>
          <p:cNvPicPr>
            <a:picLocks noChangeAspect="1" noChangeArrowheads="1"/>
          </p:cNvPicPr>
          <p:nvPr/>
        </p:nvPicPr>
        <p:blipFill>
          <a:blip r:embed="rId3" cstate="print">
            <a:lum bright="-30000" contrast="12000"/>
            <a:grayscl/>
          </a:blip>
          <a:srcRect/>
          <a:stretch>
            <a:fillRect/>
          </a:stretch>
        </p:blipFill>
        <p:spPr bwMode="auto">
          <a:xfrm>
            <a:off x="2021640" y="457200"/>
            <a:ext cx="8327272" cy="5798046"/>
          </a:xfrm>
          <a:prstGeom prst="rect">
            <a:avLst/>
          </a:prstGeom>
          <a:noFill/>
          <a:ln w="9525">
            <a:solidFill>
              <a:srgbClr val="C00000"/>
            </a:solidFill>
            <a:miter lim="800000"/>
            <a:headEnd/>
            <a:tailEnd/>
          </a:ln>
        </p:spPr>
      </p:pic>
    </p:spTree>
    <p:extLst>
      <p:ext uri="{BB962C8B-B14F-4D97-AF65-F5344CB8AC3E}">
        <p14:creationId xmlns:p14="http://schemas.microsoft.com/office/powerpoint/2010/main" val="110844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BE1E5820-0690-4FDE-9ED4-399AFFE3E8C1}"/>
              </a:ext>
            </a:extLst>
          </p:cNvPr>
          <p:cNvSpPr>
            <a:spLocks noGrp="1" noChangeArrowheads="1"/>
          </p:cNvSpPr>
          <p:nvPr>
            <p:ph type="title"/>
          </p:nvPr>
        </p:nvSpPr>
        <p:spPr/>
        <p:txBody>
          <a:bodyPr/>
          <a:lstStyle/>
          <a:p>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Positive Contrast - Enema</a:t>
            </a:r>
          </a:p>
        </p:txBody>
      </p:sp>
      <p:pic>
        <p:nvPicPr>
          <p:cNvPr id="23556" name="Picture 4">
            <a:extLst>
              <a:ext uri="{FF2B5EF4-FFF2-40B4-BE49-F238E27FC236}">
                <a16:creationId xmlns:a16="http://schemas.microsoft.com/office/drawing/2014/main" id="{126F156D-0EEB-4B66-A42E-5CEF7F8BB8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2220913"/>
            <a:ext cx="6934200" cy="355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012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rteriogram">
            <a:extLst>
              <a:ext uri="{FF2B5EF4-FFF2-40B4-BE49-F238E27FC236}">
                <a16:creationId xmlns:a16="http://schemas.microsoft.com/office/drawing/2014/main" id="{A905B8D9-5FCC-EEEC-649C-5E0D637F84FF}"/>
              </a:ext>
            </a:extLst>
          </p:cNvPr>
          <p:cNvPicPr>
            <a:picLocks noChangeAspect="1" noChangeArrowheads="1"/>
          </p:cNvPicPr>
          <p:nvPr/>
        </p:nvPicPr>
        <p:blipFill rotWithShape="1">
          <a:blip r:embed="rId2" cstate="print"/>
          <a:srcRect l="12053" t="2532" r="14124" b="1266"/>
          <a:stretch/>
        </p:blipFill>
        <p:spPr bwMode="auto">
          <a:xfrm>
            <a:off x="6855995" y="-22122"/>
            <a:ext cx="4421605" cy="6858000"/>
          </a:xfrm>
          <a:prstGeom prst="rect">
            <a:avLst/>
          </a:prstGeom>
          <a:noFill/>
          <a:ln w="9525">
            <a:noFill/>
            <a:miter lim="800000"/>
            <a:headEnd/>
            <a:tailEnd/>
          </a:ln>
        </p:spPr>
      </p:pic>
      <p:pic>
        <p:nvPicPr>
          <p:cNvPr id="3074" name="Picture 2" descr="The Benefit Of Three-View And Left Lateral Thoracic And Abdominal  Radiographs|Tips for Taking Radiographs in Your Veterinary Practice|2  Important Tips for Taking X-Rays in Your Veterinary Practice | Tips for  Taking X-Rays">
            <a:extLst>
              <a:ext uri="{FF2B5EF4-FFF2-40B4-BE49-F238E27FC236}">
                <a16:creationId xmlns:a16="http://schemas.microsoft.com/office/drawing/2014/main" id="{56914F3F-99E1-EA19-1F8A-53BCF7535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1" y="-17206"/>
            <a:ext cx="5099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Right lateral abdominal radiograph of a dog. Please note the round soft tissue opacity that was falsely interpreted as a hepatic mass (black arrows).">
            <a:extLst>
              <a:ext uri="{FF2B5EF4-FFF2-40B4-BE49-F238E27FC236}">
                <a16:creationId xmlns:a16="http://schemas.microsoft.com/office/drawing/2014/main" id="{F1817561-5F6F-55EF-0F04-DFB6D84E6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61" y="0"/>
            <a:ext cx="114998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0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D83FC2A5-20BC-422A-915F-566D7FC82B6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1538"/>
          <a:stretch>
            <a:fillRect/>
          </a:stretch>
        </p:blipFill>
        <p:spPr>
          <a:xfrm>
            <a:off x="1747838" y="1295400"/>
            <a:ext cx="3598862"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a:extLst>
              <a:ext uri="{FF2B5EF4-FFF2-40B4-BE49-F238E27FC236}">
                <a16:creationId xmlns:a16="http://schemas.microsoft.com/office/drawing/2014/main" id="{30D8DECD-5771-4569-92F0-3D5B3E028A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322388"/>
            <a:ext cx="4876800" cy="4849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8" name="Rectangle 10">
            <a:extLst>
              <a:ext uri="{FF2B5EF4-FFF2-40B4-BE49-F238E27FC236}">
                <a16:creationId xmlns:a16="http://schemas.microsoft.com/office/drawing/2014/main" id="{206D91F9-8578-429A-AFDF-B3B587E5F56F}"/>
              </a:ext>
            </a:extLst>
          </p:cNvPr>
          <p:cNvSpPr>
            <a:spLocks noChangeArrowheads="1"/>
          </p:cNvSpPr>
          <p:nvPr/>
        </p:nvSpPr>
        <p:spPr bwMode="auto">
          <a:xfrm>
            <a:off x="3124201" y="6172200"/>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tx2"/>
                </a:solidFill>
              </a:rPr>
              <a:t>Ureter</a:t>
            </a:r>
          </a:p>
        </p:txBody>
      </p:sp>
      <p:sp>
        <p:nvSpPr>
          <p:cNvPr id="17419" name="Rectangle 11">
            <a:extLst>
              <a:ext uri="{FF2B5EF4-FFF2-40B4-BE49-F238E27FC236}">
                <a16:creationId xmlns:a16="http://schemas.microsoft.com/office/drawing/2014/main" id="{02A73FD3-4FA2-43C2-8379-0F95E776586D}"/>
              </a:ext>
            </a:extLst>
          </p:cNvPr>
          <p:cNvSpPr>
            <a:spLocks noChangeArrowheads="1"/>
          </p:cNvSpPr>
          <p:nvPr/>
        </p:nvSpPr>
        <p:spPr bwMode="auto">
          <a:xfrm>
            <a:off x="7315200" y="6172200"/>
            <a:ext cx="127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tx2"/>
                </a:solidFill>
              </a:rPr>
              <a:t>Urethra</a:t>
            </a:r>
          </a:p>
        </p:txBody>
      </p:sp>
      <p:sp>
        <p:nvSpPr>
          <p:cNvPr id="17421" name="Text Box 13">
            <a:extLst>
              <a:ext uri="{FF2B5EF4-FFF2-40B4-BE49-F238E27FC236}">
                <a16:creationId xmlns:a16="http://schemas.microsoft.com/office/drawing/2014/main" id="{D4DF674D-0C24-4E98-9858-2CD617A6A451}"/>
              </a:ext>
            </a:extLst>
          </p:cNvPr>
          <p:cNvSpPr txBox="1">
            <a:spLocks noChangeArrowheads="1"/>
          </p:cNvSpPr>
          <p:nvPr/>
        </p:nvSpPr>
        <p:spPr bwMode="auto">
          <a:xfrm>
            <a:off x="2133600" y="2286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00" dirty="0">
                <a:solidFill>
                  <a:schemeClr val="bg1">
                    <a:lumMod val="85000"/>
                  </a:schemeClr>
                </a:solidFill>
              </a:rPr>
              <a:t>Positive Contrast</a:t>
            </a:r>
          </a:p>
        </p:txBody>
      </p:sp>
    </p:spTree>
    <p:extLst>
      <p:ext uri="{BB962C8B-B14F-4D97-AF65-F5344CB8AC3E}">
        <p14:creationId xmlns:p14="http://schemas.microsoft.com/office/powerpoint/2010/main" val="15699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New Image">
            <a:extLst>
              <a:ext uri="{FF2B5EF4-FFF2-40B4-BE49-F238E27FC236}">
                <a16:creationId xmlns:a16="http://schemas.microsoft.com/office/drawing/2014/main" id="{FD223B01-B348-68F9-5241-9F22E6683797}"/>
              </a:ext>
            </a:extLst>
          </p:cNvPr>
          <p:cNvPicPr>
            <a:picLocks noChangeAspect="1" noChangeArrowheads="1"/>
          </p:cNvPicPr>
          <p:nvPr/>
        </p:nvPicPr>
        <p:blipFill>
          <a:blip r:embed="rId2" cstate="print"/>
          <a:srcRect/>
          <a:stretch>
            <a:fillRect/>
          </a:stretch>
        </p:blipFill>
        <p:spPr bwMode="auto">
          <a:xfrm>
            <a:off x="5369011" y="1066800"/>
            <a:ext cx="6569675" cy="4191000"/>
          </a:xfrm>
          <a:prstGeom prst="rect">
            <a:avLst/>
          </a:prstGeom>
          <a:noFill/>
          <a:ln w="9525">
            <a:solidFill>
              <a:srgbClr val="C0000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ladder_neck_TCC_3">
            <a:extLst>
              <a:ext uri="{FF2B5EF4-FFF2-40B4-BE49-F238E27FC236}">
                <a16:creationId xmlns:a16="http://schemas.microsoft.com/office/drawing/2014/main" id="{682BA942-8777-2BB5-76DB-6A3FE6B7E5E4}"/>
              </a:ext>
            </a:extLst>
          </p:cNvPr>
          <p:cNvPicPr>
            <a:picLocks noChangeAspect="1" noChangeArrowheads="1"/>
          </p:cNvPicPr>
          <p:nvPr/>
        </p:nvPicPr>
        <p:blipFill>
          <a:blip r:embed="rId2" cstate="print"/>
          <a:srcRect/>
          <a:stretch>
            <a:fillRect/>
          </a:stretch>
        </p:blipFill>
        <p:spPr bwMode="auto">
          <a:xfrm>
            <a:off x="609600" y="1148862"/>
            <a:ext cx="5486400" cy="4642338"/>
          </a:xfrm>
          <a:prstGeom prst="rect">
            <a:avLst/>
          </a:prstGeom>
          <a:noFill/>
          <a:ln w="9525">
            <a:solidFill>
              <a:srgbClr val="C00000"/>
            </a:solidFill>
            <a:miter lim="800000"/>
            <a:headEnd/>
            <a:tailEnd/>
          </a:ln>
        </p:spPr>
      </p:pic>
      <p:pic>
        <p:nvPicPr>
          <p:cNvPr id="11" name="Picture 3" descr="new_pa20">
            <a:extLst>
              <a:ext uri="{FF2B5EF4-FFF2-40B4-BE49-F238E27FC236}">
                <a16:creationId xmlns:a16="http://schemas.microsoft.com/office/drawing/2014/main" id="{1C88676E-E962-BE92-5840-0C68C03F852D}"/>
              </a:ext>
            </a:extLst>
          </p:cNvPr>
          <p:cNvPicPr>
            <a:picLocks noChangeAspect="1" noChangeArrowheads="1"/>
          </p:cNvPicPr>
          <p:nvPr/>
        </p:nvPicPr>
        <p:blipFill>
          <a:blip r:embed="rId3" cstate="print"/>
          <a:srcRect/>
          <a:stretch>
            <a:fillRect/>
          </a:stretch>
        </p:blipFill>
        <p:spPr bwMode="auto">
          <a:xfrm>
            <a:off x="6248400" y="1189318"/>
            <a:ext cx="5334000" cy="4601882"/>
          </a:xfrm>
          <a:prstGeom prst="rect">
            <a:avLst/>
          </a:prstGeom>
          <a:noFill/>
          <a:ln w="9525">
            <a:solidFill>
              <a:srgbClr val="C00000"/>
            </a:solidFill>
            <a:miter lim="800000"/>
            <a:headEnd/>
            <a:tailEnd/>
          </a:ln>
        </p:spPr>
      </p:pic>
    </p:spTree>
    <p:extLst>
      <p:ext uri="{BB962C8B-B14F-4D97-AF65-F5344CB8AC3E}">
        <p14:creationId xmlns:p14="http://schemas.microsoft.com/office/powerpoint/2010/main" val="188270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A34B18D-E60B-414F-9245-DCC177C75971}"/>
              </a:ext>
            </a:extLst>
          </p:cNvPr>
          <p:cNvSpPr>
            <a:spLocks noGrp="1" noChangeArrowheads="1"/>
          </p:cNvSpPr>
          <p:nvPr>
            <p:ph type="title"/>
          </p:nvPr>
        </p:nvSpPr>
        <p:spPr>
          <a:xfrm>
            <a:off x="1981200" y="152401"/>
            <a:ext cx="8229600" cy="868363"/>
          </a:xfrm>
        </p:spPr>
        <p:txBody>
          <a:bodyPr/>
          <a:lstStyle/>
          <a:p>
            <a:r>
              <a:rPr lang="en-US" altLang="en-US" sz="3600"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Negative contrast media </a:t>
            </a:r>
          </a:p>
        </p:txBody>
      </p:sp>
      <p:sp>
        <p:nvSpPr>
          <p:cNvPr id="16387" name="Rectangle 3">
            <a:extLst>
              <a:ext uri="{FF2B5EF4-FFF2-40B4-BE49-F238E27FC236}">
                <a16:creationId xmlns:a16="http://schemas.microsoft.com/office/drawing/2014/main" id="{5A096C6C-F7CA-4C7B-954C-BDFE4D16DE8D}"/>
              </a:ext>
            </a:extLst>
          </p:cNvPr>
          <p:cNvSpPr>
            <a:spLocks noGrp="1" noChangeArrowheads="1"/>
          </p:cNvSpPr>
          <p:nvPr>
            <p:ph idx="1"/>
          </p:nvPr>
        </p:nvSpPr>
        <p:spPr>
          <a:xfrm>
            <a:off x="990600" y="1143000"/>
            <a:ext cx="10363200" cy="4648200"/>
          </a:xfrm>
        </p:spPr>
        <p:txBody>
          <a:bodyPr>
            <a:normAutofit/>
          </a:bodyPr>
          <a:lstStyle/>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Room air, carbon dioxide and oxygen are most commonly used negative contrast media. </a:t>
            </a: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Nitrogen can also be used. </a:t>
            </a: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An ideal negative contrast media should be inert, quickly dissolved in the body fluids and quickly eliminated from the body. </a:t>
            </a: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Room air is cheapest, is safe but less readily absorbed. </a:t>
            </a: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After a gas has been infused into the tissues or a body cavity, it is eliminated.</a:t>
            </a:r>
          </a:p>
          <a:p>
            <a:pPr marL="0" indent="0" algn="r">
              <a:lnSpc>
                <a:spcPct val="80000"/>
              </a:lnSpc>
              <a:buNone/>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A34B18D-E60B-414F-9245-DCC177C75971}"/>
              </a:ext>
            </a:extLst>
          </p:cNvPr>
          <p:cNvSpPr>
            <a:spLocks noGrp="1" noChangeArrowheads="1"/>
          </p:cNvSpPr>
          <p:nvPr>
            <p:ph type="title"/>
          </p:nvPr>
        </p:nvSpPr>
        <p:spPr>
          <a:xfrm>
            <a:off x="1981200" y="152401"/>
            <a:ext cx="8229600" cy="868363"/>
          </a:xfrm>
        </p:spPr>
        <p:txBody>
          <a:bodyPr/>
          <a:lstStyle/>
          <a:p>
            <a:r>
              <a:rPr lang="en-US" altLang="en-US" sz="3600"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Negative contrast media </a:t>
            </a:r>
          </a:p>
        </p:txBody>
      </p:sp>
      <p:sp>
        <p:nvSpPr>
          <p:cNvPr id="16387" name="Rectangle 3">
            <a:extLst>
              <a:ext uri="{FF2B5EF4-FFF2-40B4-BE49-F238E27FC236}">
                <a16:creationId xmlns:a16="http://schemas.microsoft.com/office/drawing/2014/main" id="{5A096C6C-F7CA-4C7B-954C-BDFE4D16DE8D}"/>
              </a:ext>
            </a:extLst>
          </p:cNvPr>
          <p:cNvSpPr>
            <a:spLocks noGrp="1" noChangeArrowheads="1"/>
          </p:cNvSpPr>
          <p:nvPr>
            <p:ph idx="1"/>
          </p:nvPr>
        </p:nvSpPr>
        <p:spPr>
          <a:xfrm>
            <a:off x="990600" y="1143000"/>
            <a:ext cx="10363200" cy="5334000"/>
          </a:xfrm>
        </p:spPr>
        <p:txBody>
          <a:bodyPr>
            <a:normAutofit/>
          </a:bodyPr>
          <a:lstStyle/>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Since solubility of carbon dioxide in water is very high, it is eliminated quickly.</a:t>
            </a:r>
          </a:p>
          <a:p>
            <a:pPr>
              <a:lnSpc>
                <a:spcPct val="80000"/>
              </a:lnSpc>
            </a:pP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Gases provide poor contrast and are best used in double contrast studies.</a:t>
            </a:r>
          </a:p>
          <a:p>
            <a:pPr>
              <a:lnSpc>
                <a:spcPct val="80000"/>
              </a:lnSpc>
            </a:pP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Indications include arthrography, </a:t>
            </a:r>
            <a:r>
              <a:rPr lang="en-US" altLang="en-US" sz="3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fasciagraphy</a:t>
            </a: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pneumo-</a:t>
            </a:r>
            <a:r>
              <a:rPr lang="en-US" altLang="en-US" sz="3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peritoneography</a:t>
            </a: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r>
              <a:rPr lang="en-US" altLang="en-US" sz="3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pneumocystography</a:t>
            </a: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etc.</a:t>
            </a:r>
          </a:p>
        </p:txBody>
      </p:sp>
    </p:spTree>
    <p:extLst>
      <p:ext uri="{BB962C8B-B14F-4D97-AF65-F5344CB8AC3E}">
        <p14:creationId xmlns:p14="http://schemas.microsoft.com/office/powerpoint/2010/main" val="205749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a:extLst>
              <a:ext uri="{FF2B5EF4-FFF2-40B4-BE49-F238E27FC236}">
                <a16:creationId xmlns:a16="http://schemas.microsoft.com/office/drawing/2014/main" id="{8462703D-32C8-4C13-8326-672E87776A97}"/>
              </a:ext>
            </a:extLst>
          </p:cNvPr>
          <p:cNvSpPr>
            <a:spLocks noGrp="1" noChangeArrowheads="1"/>
          </p:cNvSpPr>
          <p:nvPr>
            <p:ph type="title"/>
          </p:nvPr>
        </p:nvSpPr>
        <p:spPr/>
        <p:txBody>
          <a:bodyPr/>
          <a:lstStyle/>
          <a:p>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Negative contrast - Stomach</a:t>
            </a:r>
          </a:p>
        </p:txBody>
      </p:sp>
      <p:pic>
        <p:nvPicPr>
          <p:cNvPr id="20484" name="Picture 4">
            <a:extLst>
              <a:ext uri="{FF2B5EF4-FFF2-40B4-BE49-F238E27FC236}">
                <a16:creationId xmlns:a16="http://schemas.microsoft.com/office/drawing/2014/main" id="{073716DA-2C5C-4A74-B303-C14BD5C9EA4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254250" y="2629694"/>
            <a:ext cx="23495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7" name="Picture 7">
            <a:extLst>
              <a:ext uri="{FF2B5EF4-FFF2-40B4-BE49-F238E27FC236}">
                <a16:creationId xmlns:a16="http://schemas.microsoft.com/office/drawing/2014/main" id="{E0B1369B-519D-49EA-8409-B7C883099C8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1738" y="1905000"/>
            <a:ext cx="3929062"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ABF03AE-580D-4E27-85EC-F4F75A010BBA}"/>
              </a:ext>
            </a:extLst>
          </p:cNvPr>
          <p:cNvSpPr>
            <a:spLocks noGrp="1" noChangeArrowheads="1"/>
          </p:cNvSpPr>
          <p:nvPr>
            <p:ph type="title"/>
          </p:nvPr>
        </p:nvSpPr>
        <p:spPr/>
        <p:txBody>
          <a:bodyPr/>
          <a:lstStyle/>
          <a:p>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Negative Contrast – Urinary Bladder (UB)</a:t>
            </a:r>
          </a:p>
        </p:txBody>
      </p:sp>
      <p:pic>
        <p:nvPicPr>
          <p:cNvPr id="25606" name="Picture 6">
            <a:extLst>
              <a:ext uri="{FF2B5EF4-FFF2-40B4-BE49-F238E27FC236}">
                <a16:creationId xmlns:a16="http://schemas.microsoft.com/office/drawing/2014/main" id="{24A87BFC-5C53-49E9-8859-BFA0283CDD0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39000" y="3013076"/>
            <a:ext cx="4495800" cy="3616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Text Box 8">
            <a:extLst>
              <a:ext uri="{FF2B5EF4-FFF2-40B4-BE49-F238E27FC236}">
                <a16:creationId xmlns:a16="http://schemas.microsoft.com/office/drawing/2014/main" id="{A4E739BF-A83A-4A56-AF3F-864770E6189F}"/>
              </a:ext>
            </a:extLst>
          </p:cNvPr>
          <p:cNvSpPr txBox="1">
            <a:spLocks noChangeArrowheads="1"/>
          </p:cNvSpPr>
          <p:nvPr/>
        </p:nvSpPr>
        <p:spPr bwMode="auto">
          <a:xfrm>
            <a:off x="4800600" y="15240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Normal</a:t>
            </a:r>
          </a:p>
        </p:txBody>
      </p:sp>
      <p:sp>
        <p:nvSpPr>
          <p:cNvPr id="25609" name="Text Box 9">
            <a:extLst>
              <a:ext uri="{FF2B5EF4-FFF2-40B4-BE49-F238E27FC236}">
                <a16:creationId xmlns:a16="http://schemas.microsoft.com/office/drawing/2014/main" id="{B545E2CF-63D0-4315-8BEE-6D972EB78012}"/>
              </a:ext>
            </a:extLst>
          </p:cNvPr>
          <p:cNvSpPr txBox="1">
            <a:spLocks noChangeArrowheads="1"/>
          </p:cNvSpPr>
          <p:nvPr/>
        </p:nvSpPr>
        <p:spPr bwMode="auto">
          <a:xfrm>
            <a:off x="4419600" y="6262687"/>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With UB mass</a:t>
            </a:r>
          </a:p>
        </p:txBody>
      </p:sp>
      <p:cxnSp>
        <p:nvCxnSpPr>
          <p:cNvPr id="3" name="Straight Arrow Connector 2">
            <a:extLst>
              <a:ext uri="{FF2B5EF4-FFF2-40B4-BE49-F238E27FC236}">
                <a16:creationId xmlns:a16="http://schemas.microsoft.com/office/drawing/2014/main" id="{440951DD-A1FF-4062-B146-F1E5EBCC94BB}"/>
              </a:ext>
            </a:extLst>
          </p:cNvPr>
          <p:cNvCxnSpPr>
            <a:cxnSpLocks/>
          </p:cNvCxnSpPr>
          <p:nvPr/>
        </p:nvCxnSpPr>
        <p:spPr>
          <a:xfrm>
            <a:off x="8305800" y="4572000"/>
            <a:ext cx="228600" cy="76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82BA76A-147F-41B1-83CC-D9080B77431F}"/>
              </a:ext>
            </a:extLst>
          </p:cNvPr>
          <p:cNvCxnSpPr>
            <a:cxnSpLocks/>
          </p:cNvCxnSpPr>
          <p:nvPr/>
        </p:nvCxnSpPr>
        <p:spPr>
          <a:xfrm>
            <a:off x="8534400" y="4191000"/>
            <a:ext cx="1524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457947-82E0-47C0-8C05-CDDC8ADA4B70}"/>
              </a:ext>
            </a:extLst>
          </p:cNvPr>
          <p:cNvCxnSpPr>
            <a:cxnSpLocks/>
          </p:cNvCxnSpPr>
          <p:nvPr/>
        </p:nvCxnSpPr>
        <p:spPr>
          <a:xfrm>
            <a:off x="8991600" y="4114800"/>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1BD2D29-8EB1-4E87-9CC8-09D7A3F33FAB}"/>
              </a:ext>
            </a:extLst>
          </p:cNvPr>
          <p:cNvCxnSpPr>
            <a:cxnSpLocks/>
          </p:cNvCxnSpPr>
          <p:nvPr/>
        </p:nvCxnSpPr>
        <p:spPr>
          <a:xfrm flipV="1">
            <a:off x="8534400" y="5105400"/>
            <a:ext cx="152400" cy="2528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F62786-F4DA-472B-BDCC-FD39B3BDF7BE}"/>
              </a:ext>
            </a:extLst>
          </p:cNvPr>
          <p:cNvCxnSpPr>
            <a:cxnSpLocks/>
          </p:cNvCxnSpPr>
          <p:nvPr/>
        </p:nvCxnSpPr>
        <p:spPr>
          <a:xfrm flipV="1">
            <a:off x="8991600" y="5181600"/>
            <a:ext cx="0" cy="2008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E8E71D3-0EE3-46F9-9C6C-F2E82792A813}"/>
              </a:ext>
            </a:extLst>
          </p:cNvPr>
          <p:cNvCxnSpPr>
            <a:cxnSpLocks/>
          </p:cNvCxnSpPr>
          <p:nvPr/>
        </p:nvCxnSpPr>
        <p:spPr>
          <a:xfrm flipV="1">
            <a:off x="8271387" y="4945064"/>
            <a:ext cx="263013" cy="73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descr="new_pa17">
            <a:extLst>
              <a:ext uri="{FF2B5EF4-FFF2-40B4-BE49-F238E27FC236}">
                <a16:creationId xmlns:a16="http://schemas.microsoft.com/office/drawing/2014/main" id="{79E97EE1-F27F-3FBC-9F2D-7319205ADDEB}"/>
              </a:ext>
            </a:extLst>
          </p:cNvPr>
          <p:cNvPicPr>
            <a:picLocks noGrp="1" noChangeAspect="1" noChangeArrowheads="1"/>
          </p:cNvPicPr>
          <p:nvPr>
            <p:ph sz="half" idx="1"/>
          </p:nvPr>
        </p:nvPicPr>
        <p:blipFill>
          <a:blip r:embed="rId3" cstate="print"/>
          <a:srcRect/>
          <a:stretch>
            <a:fillRect/>
          </a:stretch>
        </p:blipFill>
        <p:spPr bwMode="auto">
          <a:xfrm>
            <a:off x="568644" y="1828800"/>
            <a:ext cx="4160519" cy="3124199"/>
          </a:xfrm>
          <a:prstGeom prst="rect">
            <a:avLst/>
          </a:prstGeom>
          <a:noFill/>
          <a:ln w="9525">
            <a:solidFill>
              <a:srgbClr val="C0000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8">
            <a:extLst>
              <a:ext uri="{FF2B5EF4-FFF2-40B4-BE49-F238E27FC236}">
                <a16:creationId xmlns:a16="http://schemas.microsoft.com/office/drawing/2014/main" id="{AD7BF218-B532-4C82-9A0B-BEBB0489BFD7}"/>
              </a:ext>
            </a:extLst>
          </p:cNvPr>
          <p:cNvSpPr>
            <a:spLocks noGrp="1" noChangeArrowheads="1"/>
          </p:cNvSpPr>
          <p:nvPr>
            <p:ph type="title"/>
          </p:nvPr>
        </p:nvSpPr>
        <p:spPr/>
        <p:txBody>
          <a:bodyPr/>
          <a:lstStyle/>
          <a:p>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Double &amp; Positive Contrast</a:t>
            </a:r>
          </a:p>
        </p:txBody>
      </p:sp>
      <p:pic>
        <p:nvPicPr>
          <p:cNvPr id="28676" name="Picture 4">
            <a:extLst>
              <a:ext uri="{FF2B5EF4-FFF2-40B4-BE49-F238E27FC236}">
                <a16:creationId xmlns:a16="http://schemas.microsoft.com/office/drawing/2014/main" id="{A3E04BB1-AB94-46CF-9241-D6E9EA456DB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67200" y="1326078"/>
            <a:ext cx="4044950" cy="3516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7">
            <a:extLst>
              <a:ext uri="{FF2B5EF4-FFF2-40B4-BE49-F238E27FC236}">
                <a16:creationId xmlns:a16="http://schemas.microsoft.com/office/drawing/2014/main" id="{AB5B65F0-6323-4FA4-BDF5-8D766828F1E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96200" y="3044825"/>
            <a:ext cx="4469566" cy="3813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2" name="Text Box 10">
            <a:extLst>
              <a:ext uri="{FF2B5EF4-FFF2-40B4-BE49-F238E27FC236}">
                <a16:creationId xmlns:a16="http://schemas.microsoft.com/office/drawing/2014/main" id="{9C8B792A-6DAA-41C1-B750-6D3E5B6015CE}"/>
              </a:ext>
            </a:extLst>
          </p:cNvPr>
          <p:cNvSpPr txBox="1">
            <a:spLocks noChangeArrowheads="1"/>
          </p:cNvSpPr>
          <p:nvPr/>
        </p:nvSpPr>
        <p:spPr bwMode="auto">
          <a:xfrm>
            <a:off x="4730750" y="1447800"/>
            <a:ext cx="3117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chemeClr val="bg1">
                    <a:lumMod val="95000"/>
                  </a:schemeClr>
                </a:solidFill>
                <a:latin typeface="Garamond" panose="02020404030301010803" pitchFamily="18" charset="0"/>
              </a:rPr>
              <a:t>Double contrast Cystography</a:t>
            </a:r>
          </a:p>
        </p:txBody>
      </p:sp>
      <p:sp>
        <p:nvSpPr>
          <p:cNvPr id="28683" name="Text Box 11">
            <a:extLst>
              <a:ext uri="{FF2B5EF4-FFF2-40B4-BE49-F238E27FC236}">
                <a16:creationId xmlns:a16="http://schemas.microsoft.com/office/drawing/2014/main" id="{9A9F1C55-4318-44D0-BA3E-8C3FA4F44349}"/>
              </a:ext>
            </a:extLst>
          </p:cNvPr>
          <p:cNvSpPr txBox="1">
            <a:spLocks noChangeArrowheads="1"/>
          </p:cNvSpPr>
          <p:nvPr/>
        </p:nvSpPr>
        <p:spPr bwMode="auto">
          <a:xfrm>
            <a:off x="3505200" y="6126162"/>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b="1">
                <a:solidFill>
                  <a:schemeClr val="bg1">
                    <a:lumMod val="95000"/>
                  </a:schemeClr>
                </a:solidFill>
                <a:latin typeface="Garamond" panose="02020404030301010803" pitchFamily="18" charset="0"/>
              </a:defRPr>
            </a:lvl1pPr>
          </a:lstStyle>
          <a:p>
            <a:r>
              <a:rPr lang="en-US" altLang="en-US" dirty="0"/>
              <a:t>Retrograde – Urethro-cystography</a:t>
            </a:r>
          </a:p>
        </p:txBody>
      </p:sp>
      <p:pic>
        <p:nvPicPr>
          <p:cNvPr id="7" name="Picture 2" descr="bladder_neck_TCC_3">
            <a:extLst>
              <a:ext uri="{FF2B5EF4-FFF2-40B4-BE49-F238E27FC236}">
                <a16:creationId xmlns:a16="http://schemas.microsoft.com/office/drawing/2014/main" id="{33094275-925C-264C-2A8B-60172E5883D2}"/>
              </a:ext>
            </a:extLst>
          </p:cNvPr>
          <p:cNvPicPr>
            <a:picLocks noChangeAspect="1" noChangeArrowheads="1"/>
          </p:cNvPicPr>
          <p:nvPr/>
        </p:nvPicPr>
        <p:blipFill>
          <a:blip r:embed="rId4" cstate="print"/>
          <a:srcRect/>
          <a:stretch>
            <a:fillRect/>
          </a:stretch>
        </p:blipFill>
        <p:spPr bwMode="auto">
          <a:xfrm>
            <a:off x="146049" y="1377950"/>
            <a:ext cx="4044951" cy="3422650"/>
          </a:xfrm>
          <a:prstGeom prst="rect">
            <a:avLst/>
          </a:prstGeom>
          <a:noFill/>
          <a:ln w="9525">
            <a:solidFill>
              <a:srgbClr val="C000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5" name="Rectangle 11">
            <a:extLst>
              <a:ext uri="{FF2B5EF4-FFF2-40B4-BE49-F238E27FC236}">
                <a16:creationId xmlns:a16="http://schemas.microsoft.com/office/drawing/2014/main" id="{7D28FD35-BC2E-4E4C-8F30-18666A7B5DA8}"/>
              </a:ext>
            </a:extLst>
          </p:cNvPr>
          <p:cNvSpPr>
            <a:spLocks noGrp="1" noChangeArrowheads="1"/>
          </p:cNvSpPr>
          <p:nvPr>
            <p:ph type="title"/>
          </p:nvPr>
        </p:nvSpPr>
        <p:spPr/>
        <p:txBody>
          <a:bodyPr/>
          <a:lstStyle/>
          <a:p>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Myelography</a:t>
            </a:r>
          </a:p>
        </p:txBody>
      </p:sp>
      <p:pic>
        <p:nvPicPr>
          <p:cNvPr id="31748" name="Picture 4">
            <a:extLst>
              <a:ext uri="{FF2B5EF4-FFF2-40B4-BE49-F238E27FC236}">
                <a16:creationId xmlns:a16="http://schemas.microsoft.com/office/drawing/2014/main" id="{14281FB8-22FC-4B26-AA43-6A5E480199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858000" y="274638"/>
            <a:ext cx="4213745" cy="6636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4" name="Picture 10">
            <a:extLst>
              <a:ext uri="{FF2B5EF4-FFF2-40B4-BE49-F238E27FC236}">
                <a16:creationId xmlns:a16="http://schemas.microsoft.com/office/drawing/2014/main" id="{A2D275E0-1B43-41B9-9B4E-C28B8A874A5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t="11539" b="18796"/>
          <a:stretch>
            <a:fillRect/>
          </a:stretch>
        </p:blipFill>
        <p:spPr>
          <a:xfrm>
            <a:off x="323134" y="2209800"/>
            <a:ext cx="6230066"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a:extLst>
              <a:ext uri="{FF2B5EF4-FFF2-40B4-BE49-F238E27FC236}">
                <a16:creationId xmlns:a16="http://schemas.microsoft.com/office/drawing/2014/main" id="{36A04882-7922-4360-8A79-988F5011B46A}"/>
              </a:ext>
            </a:extLst>
          </p:cNvPr>
          <p:cNvSpPr>
            <a:spLocks noGrp="1" noChangeArrowheads="1"/>
          </p:cNvSpPr>
          <p:nvPr>
            <p:ph type="title"/>
          </p:nvPr>
        </p:nvSpPr>
        <p:spPr>
          <a:xfrm>
            <a:off x="1981200" y="152400"/>
            <a:ext cx="8229600" cy="914400"/>
          </a:xfrm>
        </p:spPr>
        <p:txBody>
          <a:bodyPr/>
          <a:lstStyle/>
          <a:p>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Angiogram</a:t>
            </a:r>
          </a:p>
        </p:txBody>
      </p:sp>
      <p:pic>
        <p:nvPicPr>
          <p:cNvPr id="35844" name="Picture 4">
            <a:extLst>
              <a:ext uri="{FF2B5EF4-FFF2-40B4-BE49-F238E27FC236}">
                <a16:creationId xmlns:a16="http://schemas.microsoft.com/office/drawing/2014/main" id="{EA08B641-0D6C-4FD7-8D1E-80A6A35230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0000"/>
          <a:stretch>
            <a:fillRect/>
          </a:stretch>
        </p:blipFill>
        <p:spPr>
          <a:xfrm>
            <a:off x="4267200" y="1500188"/>
            <a:ext cx="2998788"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g Anatomy:">
            <a:extLst>
              <a:ext uri="{FF2B5EF4-FFF2-40B4-BE49-F238E27FC236}">
                <a16:creationId xmlns:a16="http://schemas.microsoft.com/office/drawing/2014/main" id="{63B5B2B4-C5A1-315F-C5EE-E890FD039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6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65DBA4-C400-C579-6944-2DD7CB7489CB}"/>
              </a:ext>
            </a:extLst>
          </p:cNvPr>
          <p:cNvSpPr txBox="1">
            <a:spLocks/>
          </p:cNvSpPr>
          <p:nvPr/>
        </p:nvSpPr>
        <p:spPr>
          <a:xfrm>
            <a:off x="1600200" y="457200"/>
            <a:ext cx="8991600" cy="6248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spcBef>
                <a:spcPct val="0"/>
              </a:spcBef>
              <a:buFont typeface="Calibri" pitchFamily="34" charset="0"/>
              <a:buAutoNum type="arabicPeriod"/>
              <a:defRPr/>
            </a:pPr>
            <a:r>
              <a:rPr lang="en-US" altLang="en-US" sz="24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Dacrocystorhinography</a:t>
            </a: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	:	</a:t>
            </a:r>
            <a:r>
              <a:rPr lang="en-US" altLang="en-US" sz="24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Nasolacrymal</a:t>
            </a: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 duct</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Sialography		:	Salivary gland</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Bronchography		:	Bronchioles</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Reticulography</a:t>
            </a: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		:	Reticulum</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Pneumocystography</a:t>
            </a: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	:	Abdominal Cavity</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Intravenous Pyelography	:	Urinary tract</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Myelography		:	Spinal Cord</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Arthrography		:	Joints</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Fasciography</a:t>
            </a: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		:	Tendon and associated structures</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Osteomedullography</a:t>
            </a: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	:	Channels of long bones.</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Angiography		:	Arteries</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Urethrography		:	Urethra</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514350" indent="-514350">
              <a:lnSpc>
                <a:spcPct val="120000"/>
              </a:lnSpc>
              <a:spcBef>
                <a:spcPct val="0"/>
              </a:spcBef>
              <a:buFont typeface="Calibri" pitchFamily="34" charset="0"/>
              <a:buAutoNum type="arabicPeriod"/>
              <a:defRPr/>
            </a:pPr>
            <a:r>
              <a:rPr lang="en-US"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Cystography		:	Urinary </a:t>
            </a:r>
            <a:r>
              <a:rPr lang="en-US" altLang="en-US" sz="24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Bladdergara</a:t>
            </a:r>
            <a:endParaRPr lang="en-IN" altLang="en-US" sz="24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410847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7E97403-A8E3-46DD-8501-E5BBFFBA8663}"/>
              </a:ext>
            </a:extLst>
          </p:cNvPr>
          <p:cNvSpPr>
            <a:spLocks noGrp="1" noChangeArrowheads="1"/>
          </p:cNvSpPr>
          <p:nvPr>
            <p:ph type="ctrTitle"/>
          </p:nvPr>
        </p:nvSpPr>
        <p:spPr>
          <a:xfrm>
            <a:off x="1143000" y="1806575"/>
            <a:ext cx="9982200" cy="1470025"/>
          </a:xfrm>
        </p:spPr>
        <p:txBody>
          <a:bodyPr anchor="ctr">
            <a:noAutofit/>
          </a:bodyPr>
          <a:lstStyle/>
          <a:p>
            <a:r>
              <a:rPr lang="en-US" altLang="en-US" sz="7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Contrast Radiography</a:t>
            </a:r>
          </a:p>
        </p:txBody>
      </p:sp>
      <p:sp>
        <p:nvSpPr>
          <p:cNvPr id="2051" name="Rectangle 3">
            <a:extLst>
              <a:ext uri="{FF2B5EF4-FFF2-40B4-BE49-F238E27FC236}">
                <a16:creationId xmlns:a16="http://schemas.microsoft.com/office/drawing/2014/main" id="{0C54249B-FC94-44B8-B93F-2D9B0D493F95}"/>
              </a:ext>
            </a:extLst>
          </p:cNvPr>
          <p:cNvSpPr>
            <a:spLocks noGrp="1" noChangeArrowheads="1"/>
          </p:cNvSpPr>
          <p:nvPr>
            <p:ph type="subTitle" idx="1"/>
          </p:nvPr>
        </p:nvSpPr>
        <p:spPr>
          <a:xfrm>
            <a:off x="2895600" y="3886200"/>
            <a:ext cx="6400800" cy="1752600"/>
          </a:xfrm>
        </p:spPr>
        <p:txBody>
          <a:bodyPr/>
          <a:lstStyle/>
          <a:p>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Dr. Gulshan Kumar</a:t>
            </a:r>
          </a:p>
          <a:p>
            <a:r>
              <a:rPr lang="en-US" altLang="en-US" sz="3200"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MVSc</a:t>
            </a: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PhD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EFAE463-5C1D-4BBB-9B5F-798F243B5661}"/>
              </a:ext>
            </a:extLst>
          </p:cNvPr>
          <p:cNvSpPr>
            <a:spLocks noGrp="1" noChangeArrowheads="1"/>
          </p:cNvSpPr>
          <p:nvPr>
            <p:ph idx="1"/>
          </p:nvPr>
        </p:nvSpPr>
        <p:spPr>
          <a:xfrm>
            <a:off x="1524000" y="914400"/>
            <a:ext cx="9144000" cy="4830763"/>
          </a:xfrm>
        </p:spPr>
        <p:txBody>
          <a:bodyPr>
            <a:noAutofit/>
          </a:bodyPr>
          <a:lstStyle/>
          <a:p>
            <a:pPr>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When­ the radio-density of the tissue itself or its surrounding structures is changed to obtain a radiograph with improved visualization and demarcation, it is called </a:t>
            </a:r>
            <a:r>
              <a:rPr lang="en-US" altLang="en-US"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contrast</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r>
              <a:rPr lang="en-US" altLang="en-US"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radiography</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p>
          <a:p>
            <a:pPr>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substance used for the purpose is called contrast medium.</a:t>
            </a:r>
          </a:p>
          <a:p>
            <a:pPr>
              <a:lnSpc>
                <a:spcPct val="80000"/>
              </a:lnSpc>
            </a:pPr>
            <a:endPar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 </a:t>
            </a:r>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contrast agent </a:t>
            </a: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is a chemical substance of very high or very low atomic number or weight, which either increases or decreases the density of the organ under examination.</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EFAE463-5C1D-4BBB-9B5F-798F243B5661}"/>
              </a:ext>
            </a:extLst>
          </p:cNvPr>
          <p:cNvSpPr>
            <a:spLocks noGrp="1" noChangeArrowheads="1"/>
          </p:cNvSpPr>
          <p:nvPr>
            <p:ph idx="1"/>
          </p:nvPr>
        </p:nvSpPr>
        <p:spPr>
          <a:xfrm>
            <a:off x="1524000" y="914400"/>
            <a:ext cx="9144000" cy="4830763"/>
          </a:xfrm>
        </p:spPr>
        <p:txBody>
          <a:bodyPr>
            <a:noAutofit/>
          </a:bodyPr>
          <a:lstStyle/>
          <a:p>
            <a:pPr>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Positive contrast media - Materials which increases radio-density of the tissue under question in relation to surrounding tissue.</a:t>
            </a:r>
          </a:p>
          <a:p>
            <a:pPr>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Negative contrast media- Materials which relatively decrease the radio-density. </a:t>
            </a:r>
          </a:p>
          <a:p>
            <a:pPr>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When both contrast media are used together it is termed as </a:t>
            </a:r>
            <a:r>
              <a:rPr lang="en-US" altLang="en-US"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double contrast radiography</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t>
            </a:r>
          </a:p>
        </p:txBody>
      </p:sp>
    </p:spTree>
    <p:extLst>
      <p:ext uri="{BB962C8B-B14F-4D97-AF65-F5344CB8AC3E}">
        <p14:creationId xmlns:p14="http://schemas.microsoft.com/office/powerpoint/2010/main" val="277921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9F93015-3E2A-43D6-968C-2126A2C9172E}"/>
              </a:ext>
            </a:extLst>
          </p:cNvPr>
          <p:cNvSpPr>
            <a:spLocks noGrp="1" noChangeArrowheads="1"/>
          </p:cNvSpPr>
          <p:nvPr>
            <p:ph type="title"/>
          </p:nvPr>
        </p:nvSpPr>
        <p:spPr/>
        <p:txBody>
          <a:bodyPr/>
          <a:lstStyle/>
          <a:p>
            <a:r>
              <a:rPr lang="en-US" altLang="en-US"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Advantages</a:t>
            </a: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p>
        </p:txBody>
      </p:sp>
      <p:sp>
        <p:nvSpPr>
          <p:cNvPr id="4099" name="Rectangle 3">
            <a:extLst>
              <a:ext uri="{FF2B5EF4-FFF2-40B4-BE49-F238E27FC236}">
                <a16:creationId xmlns:a16="http://schemas.microsoft.com/office/drawing/2014/main" id="{DA0467CA-BE7B-46FD-B83B-497F03735CD3}"/>
              </a:ext>
            </a:extLst>
          </p:cNvPr>
          <p:cNvSpPr>
            <a:spLocks noGrp="1" noChangeArrowheads="1"/>
          </p:cNvSpPr>
          <p:nvPr>
            <p:ph idx="1"/>
          </p:nvPr>
        </p:nvSpPr>
        <p:spPr>
          <a:xfrm>
            <a:off x="838200" y="1371600"/>
            <a:ext cx="10515600" cy="4805363"/>
          </a:xfrm>
        </p:spPr>
        <p:txBody>
          <a:bodyPr>
            <a:normAutofit/>
          </a:bodyPr>
          <a:lstStyle/>
          <a:p>
            <a:pPr marL="812800" indent="-812800">
              <a:lnSpc>
                <a:spcPct val="9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Structures or organs can be evaluated more effectively for their size, shape and position.</a:t>
            </a:r>
          </a:p>
          <a:p>
            <a:pPr marL="812800" indent="-812800">
              <a:lnSpc>
                <a:spcPct val="90000"/>
              </a:lnSpc>
            </a:pP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812800" indent="-812800">
              <a:lnSpc>
                <a:spcPct val="9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Valuable information can be gained regarding serosal and mucosal surfaces of hollow organs or their contents which otherwise are not apparent on plain radiographs.</a:t>
            </a:r>
          </a:p>
          <a:p>
            <a:pPr marL="812800" indent="-812800">
              <a:lnSpc>
                <a:spcPct val="90000"/>
              </a:lnSpc>
            </a:pP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812800" indent="-812800">
              <a:lnSpc>
                <a:spcPct val="9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In some instances some idea of the function of the organ can be formed.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BBC885F-6331-471F-AD53-0426FB50BD40}"/>
              </a:ext>
            </a:extLst>
          </p:cNvPr>
          <p:cNvSpPr>
            <a:spLocks noGrp="1" noChangeArrowheads="1"/>
          </p:cNvSpPr>
          <p:nvPr>
            <p:ph type="title"/>
          </p:nvPr>
        </p:nvSpPr>
        <p:spPr/>
        <p:txBody>
          <a:bodyPr/>
          <a:lstStyle/>
          <a:p>
            <a:r>
              <a:rPr lang="en-US" altLang="en-US"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Positive contrast media </a:t>
            </a:r>
          </a:p>
        </p:txBody>
      </p:sp>
      <p:sp>
        <p:nvSpPr>
          <p:cNvPr id="5123" name="Rectangle 3">
            <a:extLst>
              <a:ext uri="{FF2B5EF4-FFF2-40B4-BE49-F238E27FC236}">
                <a16:creationId xmlns:a16="http://schemas.microsoft.com/office/drawing/2014/main" id="{C52D7622-F9A7-4582-83C2-5FF89F72646F}"/>
              </a:ext>
            </a:extLst>
          </p:cNvPr>
          <p:cNvSpPr>
            <a:spLocks noGrp="1" noChangeArrowheads="1"/>
          </p:cNvSpPr>
          <p:nvPr>
            <p:ph idx="1"/>
          </p:nvPr>
        </p:nvSpPr>
        <p:spPr/>
        <p:txBody>
          <a:bodyPr>
            <a:normAutofit/>
          </a:bodyPr>
          <a:lstStyle/>
          <a:p>
            <a:pPr>
              <a:lnSpc>
                <a:spcPct val="9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atomic number of body part is generally positively correlated with the radio-density of a compound. </a:t>
            </a: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9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highest atomic number in the body is that of the bone i.e. 138. </a:t>
            </a: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9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atomic number of air filled lungs is 4.</a:t>
            </a:r>
            <a:endParaRPr lang="hi-IN"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nSpc>
                <a:spcPct val="90000"/>
              </a:lnSpc>
            </a:pPr>
            <a:r>
              <a:rPr lang="en-US" altLang="en-US" sz="3200"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For compounds to be used as positive contrast agents, the atomic number of the element has to be above 50 e.g. for barium it is 56 and that of iodine 53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amond(in)">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amond(in)">
                                      <p:cBhvr>
                                        <p:cTn id="12" dur="2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amond(in)">
                                      <p:cBhvr>
                                        <p:cTn id="17" dur="20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amond(in)">
                                      <p:cBhvr>
                                        <p:cTn id="22"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E9B9360-1FC9-4153-B963-F6F4B2EA6815}"/>
              </a:ext>
            </a:extLst>
          </p:cNvPr>
          <p:cNvSpPr>
            <a:spLocks noGrp="1" noChangeArrowheads="1"/>
          </p:cNvSpPr>
          <p:nvPr>
            <p:ph type="title"/>
          </p:nvPr>
        </p:nvSpPr>
        <p:spPr>
          <a:xfrm>
            <a:off x="1752600" y="152400"/>
            <a:ext cx="8686800" cy="762000"/>
          </a:xfrm>
        </p:spPr>
        <p:txBody>
          <a:bodyPr/>
          <a:lstStyle/>
          <a:p>
            <a:r>
              <a:rPr lang="en-US" altLang="en-US" sz="3200"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Ideal qualities of positive contrast medium </a:t>
            </a:r>
          </a:p>
        </p:txBody>
      </p:sp>
      <p:sp>
        <p:nvSpPr>
          <p:cNvPr id="6147" name="Rectangle 3">
            <a:extLst>
              <a:ext uri="{FF2B5EF4-FFF2-40B4-BE49-F238E27FC236}">
                <a16:creationId xmlns:a16="http://schemas.microsoft.com/office/drawing/2014/main" id="{26F32CEF-286D-46D6-9D16-988C0B5A5B1D}"/>
              </a:ext>
            </a:extLst>
          </p:cNvPr>
          <p:cNvSpPr>
            <a:spLocks noGrp="1" noChangeArrowheads="1"/>
          </p:cNvSpPr>
          <p:nvPr>
            <p:ph idx="1"/>
          </p:nvPr>
        </p:nvSpPr>
        <p:spPr>
          <a:xfrm>
            <a:off x="838200" y="1219200"/>
            <a:ext cx="10820400" cy="4724400"/>
          </a:xfrm>
        </p:spPr>
        <p:txBody>
          <a:bodyPr>
            <a:normAutofit/>
          </a:bodyPr>
          <a:lstStyle/>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It should have desired atomic number (Z) number. </a:t>
            </a:r>
          </a:p>
          <a:p>
            <a:pPr marL="457200" indent="-457200">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It should be inert or its metabolic byproducts should not be toxic.</a:t>
            </a:r>
          </a:p>
          <a:p>
            <a:pPr marL="0" indent="0">
              <a:lnSpc>
                <a:spcPct val="80000"/>
              </a:lnSpc>
              <a:buNone/>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a:t>
            </a: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Uranium (Z = 92) could be the best positive contrast medium but it is radioactive</a:t>
            </a:r>
          </a:p>
          <a:p>
            <a:pPr marL="457200" indent="-457200">
              <a:lnSpc>
                <a:spcPct val="80000"/>
              </a:lnSpc>
            </a:pP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marL="457200" indent="-457200">
              <a:lnSpc>
                <a:spcPct val="80000"/>
              </a:lnSpc>
            </a:pPr>
            <a:r>
              <a:rPr lang="en-US"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Similarly lead (Z= 82) compounds produce excellent contrast but are toxic to living beings. </a:t>
            </a:r>
            <a:endParaRPr lang="hi-IN" altLang="en-US"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1594</TotalTime>
  <Words>899</Words>
  <Application>Microsoft Office PowerPoint</Application>
  <PresentationFormat>Widescreen</PresentationFormat>
  <Paragraphs>109</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Castellar</vt:lpstr>
      <vt:lpstr>Garamond</vt:lpstr>
      <vt:lpstr>Symbol</vt:lpstr>
      <vt:lpstr>Default Design</vt:lpstr>
      <vt:lpstr>PowerPoint Presentation</vt:lpstr>
      <vt:lpstr>PowerPoint Presentation</vt:lpstr>
      <vt:lpstr>PowerPoint Presentation</vt:lpstr>
      <vt:lpstr>Contrast Radiography</vt:lpstr>
      <vt:lpstr>PowerPoint Presentation</vt:lpstr>
      <vt:lpstr>PowerPoint Presentation</vt:lpstr>
      <vt:lpstr>Advantages </vt:lpstr>
      <vt:lpstr>Positive contrast media </vt:lpstr>
      <vt:lpstr>Ideal qualities of positive contrast medium </vt:lpstr>
      <vt:lpstr>Ideal qualities of positive contrast medium </vt:lpstr>
      <vt:lpstr>Adverse reactions </vt:lpstr>
      <vt:lpstr>PowerPoint Presentation</vt:lpstr>
      <vt:lpstr>Water soluble iodine preparations</vt:lpstr>
      <vt:lpstr>Cholecystopaques </vt:lpstr>
      <vt:lpstr>Viscous and oily agents </vt:lpstr>
      <vt:lpstr>Positive Contrast - Enema</vt:lpstr>
      <vt:lpstr>PowerPoint Presentation</vt:lpstr>
      <vt:lpstr>Positive Contrast - Enema</vt:lpstr>
      <vt:lpstr>PowerPoint Presentation</vt:lpstr>
      <vt:lpstr>PowerPoint Presentation</vt:lpstr>
      <vt:lpstr>PowerPoint Presentation</vt:lpstr>
      <vt:lpstr>PowerPoint Presentation</vt:lpstr>
      <vt:lpstr>Negative contrast media </vt:lpstr>
      <vt:lpstr>Negative contrast media </vt:lpstr>
      <vt:lpstr>Negative contrast - Stomach</vt:lpstr>
      <vt:lpstr>Negative Contrast – Urinary Bladder (UB)</vt:lpstr>
      <vt:lpstr>Double &amp; Positive Contrast</vt:lpstr>
      <vt:lpstr>Myelography</vt:lpstr>
      <vt:lpstr>Angiogram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Contrast Radiography</dc:title>
  <dc:creator>Surgery</dc:creator>
  <cp:lastModifiedBy>Gulshan Kumar</cp:lastModifiedBy>
  <cp:revision>23</cp:revision>
  <dcterms:created xsi:type="dcterms:W3CDTF">2007-04-12T08:16:18Z</dcterms:created>
  <dcterms:modified xsi:type="dcterms:W3CDTF">2022-05-06T02:08:37Z</dcterms:modified>
</cp:coreProperties>
</file>