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9" r:id="rId2"/>
    <p:sldId id="270" r:id="rId3"/>
    <p:sldId id="271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81" r:id="rId14"/>
    <p:sldId id="282" r:id="rId15"/>
    <p:sldId id="283" r:id="rId16"/>
    <p:sldId id="284" r:id="rId17"/>
    <p:sldId id="285" r:id="rId18"/>
    <p:sldId id="286" r:id="rId19"/>
    <p:sldId id="287" r:id="rId20"/>
    <p:sldId id="288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066800" y="914400"/>
            <a:ext cx="769620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IN" sz="4400" b="1" dirty="0" smtClean="0">
                <a:solidFill>
                  <a:srgbClr val="FF0000"/>
                </a:solidFill>
                <a:latin typeface="Algerian" pitchFamily="82" charset="0"/>
              </a:rPr>
              <a:t>Information  </a:t>
            </a:r>
          </a:p>
          <a:p>
            <a:pPr algn="ctr"/>
            <a:r>
              <a:rPr lang="en-IN" sz="4400" b="1" dirty="0" smtClean="0">
                <a:solidFill>
                  <a:srgbClr val="FF0000"/>
                </a:solidFill>
                <a:latin typeface="Algerian" pitchFamily="82" charset="0"/>
              </a:rPr>
              <a:t>On</a:t>
            </a:r>
          </a:p>
          <a:p>
            <a:pPr algn="ctr"/>
            <a:r>
              <a:rPr lang="en-IN" sz="4400" b="1" dirty="0" smtClean="0">
                <a:solidFill>
                  <a:srgbClr val="FF0000"/>
                </a:solidFill>
                <a:latin typeface="Algerian" pitchFamily="82" charset="0"/>
              </a:rPr>
              <a:t>  LN2  &amp;  </a:t>
            </a:r>
            <a:r>
              <a:rPr lang="en-IN" sz="4400" b="1" dirty="0" err="1" smtClean="0">
                <a:solidFill>
                  <a:srgbClr val="FF0000"/>
                </a:solidFill>
                <a:latin typeface="Algerian" pitchFamily="82" charset="0"/>
              </a:rPr>
              <a:t>cryocan</a:t>
            </a:r>
            <a:endParaRPr lang="en-IN" sz="4400" b="1" dirty="0" smtClean="0">
              <a:solidFill>
                <a:srgbClr val="FF0000"/>
              </a:solidFill>
              <a:latin typeface="Algerian" pitchFamily="82" charset="0"/>
            </a:endParaRPr>
          </a:p>
          <a:p>
            <a:pPr algn="ctr"/>
            <a:endParaRPr kumimoji="0" lang="en-IN" sz="4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lgerian" pitchFamily="82" charset="0"/>
              <a:cs typeface="Arial" pitchFamily="34" charset="0"/>
            </a:endParaRPr>
          </a:p>
          <a:p>
            <a:pPr algn="ctr"/>
            <a:endParaRPr kumimoji="0" lang="en-IN" sz="4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lgerian" pitchFamily="82" charset="0"/>
              <a:cs typeface="Arial" pitchFamily="34" charset="0"/>
            </a:endParaRPr>
          </a:p>
          <a:p>
            <a:pPr algn="ctr"/>
            <a:endParaRPr lang="en-IN" sz="2800" b="1" dirty="0" smtClean="0">
              <a:solidFill>
                <a:srgbClr val="FF0000"/>
              </a:solidFill>
              <a:latin typeface="Arial Rounded MT Bold" pitchFamily="34" charset="0"/>
              <a:cs typeface="Arial" pitchFamily="34" charset="0"/>
            </a:endParaRPr>
          </a:p>
          <a:p>
            <a:pPr algn="ctr"/>
            <a:endParaRPr lang="en-IN" sz="2800" b="1" dirty="0" smtClean="0">
              <a:solidFill>
                <a:srgbClr val="FF0000"/>
              </a:solidFill>
              <a:latin typeface="Arial Rounded MT Bold" pitchFamily="34" charset="0"/>
              <a:cs typeface="Arial" pitchFamily="34" charset="0"/>
            </a:endParaRPr>
          </a:p>
          <a:p>
            <a:pPr algn="ctr"/>
            <a:endParaRPr lang="en-IN" sz="2800" b="1" dirty="0" smtClean="0">
              <a:solidFill>
                <a:srgbClr val="FF0000"/>
              </a:solidFill>
              <a:latin typeface="Arial Rounded MT Bold" pitchFamily="34" charset="0"/>
              <a:cs typeface="Arial" pitchFamily="34" charset="0"/>
            </a:endParaRPr>
          </a:p>
          <a:p>
            <a:pPr algn="ctr"/>
            <a:r>
              <a:rPr kumimoji="0" lang="en-IN" sz="2800" b="1" i="0" u="none" strike="noStrike" cap="none" normalizeH="0" baseline="0" smtClean="0">
                <a:ln>
                  <a:noFill/>
                </a:ln>
                <a:solidFill>
                  <a:srgbClr val="00B050"/>
                </a:solidFill>
                <a:effectLst/>
                <a:latin typeface="Arial Rounded MT Bold" pitchFamily="34" charset="0"/>
                <a:cs typeface="Arial" pitchFamily="34" charset="0"/>
              </a:rPr>
              <a:t>                  Dr</a:t>
            </a:r>
            <a:r>
              <a:rPr kumimoji="0" lang="en-IN" sz="28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 Rounded MT Bold" pitchFamily="34" charset="0"/>
                <a:cs typeface="Arial" pitchFamily="34" charset="0"/>
              </a:rPr>
              <a:t>. </a:t>
            </a:r>
            <a:r>
              <a:rPr kumimoji="0" lang="en-IN" sz="2800" b="1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Arial Rounded MT Bold" pitchFamily="34" charset="0"/>
                <a:cs typeface="Arial" pitchFamily="34" charset="0"/>
              </a:rPr>
              <a:t>Vikas</a:t>
            </a:r>
            <a:r>
              <a:rPr kumimoji="0" lang="en-IN" sz="28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 Rounded MT Bold" pitchFamily="34" charset="0"/>
                <a:cs typeface="Arial" pitchFamily="34" charset="0"/>
              </a:rPr>
              <a:t> </a:t>
            </a:r>
            <a:r>
              <a:rPr kumimoji="0" lang="en-IN" sz="2800" b="1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Arial Rounded MT Bold" pitchFamily="34" charset="0"/>
                <a:cs typeface="Arial" pitchFamily="34" charset="0"/>
              </a:rPr>
              <a:t>Sachan</a:t>
            </a:r>
            <a:endParaRPr kumimoji="0" lang="en-IN" sz="2800" b="1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Arial Rounded MT Bold" pitchFamily="34" charset="0"/>
              <a:cs typeface="Arial" pitchFamily="34" charset="0"/>
            </a:endParaRPr>
          </a:p>
          <a:p>
            <a:pPr algn="ctr"/>
            <a:r>
              <a:rPr lang="en-IN" sz="2800" b="1" dirty="0" smtClean="0">
                <a:solidFill>
                  <a:srgbClr val="00B050"/>
                </a:solidFill>
                <a:latin typeface="Arial Rounded MT Bold" pitchFamily="34" charset="0"/>
                <a:cs typeface="Arial" pitchFamily="34" charset="0"/>
              </a:rPr>
              <a:t>                                  Veterinary </a:t>
            </a:r>
            <a:r>
              <a:rPr lang="en-IN" sz="2800" b="1" dirty="0" err="1" smtClean="0">
                <a:solidFill>
                  <a:srgbClr val="00B050"/>
                </a:solidFill>
                <a:latin typeface="Arial Rounded MT Bold" pitchFamily="34" charset="0"/>
                <a:cs typeface="Arial" pitchFamily="34" charset="0"/>
              </a:rPr>
              <a:t>Gyn</a:t>
            </a:r>
            <a:r>
              <a:rPr lang="en-IN" sz="2800" b="1" dirty="0" smtClean="0">
                <a:solidFill>
                  <a:srgbClr val="00B050"/>
                </a:solidFill>
                <a:latin typeface="Arial Rounded MT Bold" pitchFamily="34" charset="0"/>
                <a:cs typeface="Arial" pitchFamily="34" charset="0"/>
              </a:rPr>
              <a:t> and </a:t>
            </a:r>
            <a:r>
              <a:rPr lang="en-IN" sz="2800" b="1" dirty="0" err="1" smtClean="0">
                <a:solidFill>
                  <a:srgbClr val="00B050"/>
                </a:solidFill>
                <a:latin typeface="Arial Rounded MT Bold" pitchFamily="34" charset="0"/>
                <a:cs typeface="Arial" pitchFamily="34" charset="0"/>
              </a:rPr>
              <a:t>Obst</a:t>
            </a:r>
            <a:endParaRPr kumimoji="0" lang="en-US" sz="48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Arial Rounded MT Bold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04800" y="457200"/>
            <a:ext cx="8382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en-IN" sz="2400" dirty="0" smtClean="0">
                <a:latin typeface="Arial Rounded MT Bold" pitchFamily="34" charset="0"/>
              </a:rPr>
              <a:t> Neck : dry with cloth or tissue paper time to time </a:t>
            </a:r>
          </a:p>
          <a:p>
            <a:r>
              <a:rPr lang="en-IN" sz="2400" dirty="0" smtClean="0">
                <a:latin typeface="Arial Rounded MT Bold" pitchFamily="34" charset="0"/>
              </a:rPr>
              <a:t>                (to avoid jamming of the neck plug)</a:t>
            </a:r>
          </a:p>
          <a:p>
            <a:endParaRPr lang="en-IN" sz="2400" dirty="0" smtClean="0">
              <a:latin typeface="Arial Rounded MT Bold" pitchFamily="34" charset="0"/>
            </a:endParaRPr>
          </a:p>
          <a:p>
            <a:pPr>
              <a:buFontTx/>
              <a:buChar char="-"/>
            </a:pPr>
            <a:r>
              <a:rPr lang="en-IN" sz="2400" dirty="0" smtClean="0">
                <a:latin typeface="Arial Rounded MT Bold" pitchFamily="34" charset="0"/>
              </a:rPr>
              <a:t> Lid should : vertical position </a:t>
            </a:r>
          </a:p>
          <a:p>
            <a:pPr>
              <a:buFontTx/>
              <a:buChar char="-"/>
            </a:pPr>
            <a:endParaRPr lang="en-IN" sz="2400" dirty="0" smtClean="0">
              <a:latin typeface="Arial Rounded MT Bold" pitchFamily="34" charset="0"/>
            </a:endParaRPr>
          </a:p>
          <a:p>
            <a:pPr>
              <a:buFontTx/>
              <a:buChar char="-"/>
            </a:pPr>
            <a:endParaRPr lang="en-IN" sz="2400" dirty="0" smtClean="0">
              <a:latin typeface="Arial Rounded MT Bold" pitchFamily="34" charset="0"/>
            </a:endParaRPr>
          </a:p>
          <a:p>
            <a:pPr>
              <a:buFontTx/>
              <a:buChar char="-"/>
            </a:pPr>
            <a:endParaRPr lang="en-IN" sz="2400" dirty="0" smtClean="0">
              <a:latin typeface="Arial Rounded MT Bold" pitchFamily="34" charset="0"/>
            </a:endParaRPr>
          </a:p>
          <a:p>
            <a:pPr>
              <a:buFontTx/>
              <a:buChar char="-"/>
            </a:pPr>
            <a:endParaRPr lang="en-IN" sz="2400" dirty="0" smtClean="0">
              <a:latin typeface="Arial Rounded MT Bold" pitchFamily="34" charset="0"/>
            </a:endParaRPr>
          </a:p>
          <a:p>
            <a:pPr>
              <a:buFontTx/>
              <a:buChar char="-"/>
            </a:pPr>
            <a:endParaRPr lang="en-IN" sz="2400" dirty="0" smtClean="0">
              <a:latin typeface="Arial Rounded MT Bold" pitchFamily="34" charset="0"/>
            </a:endParaRPr>
          </a:p>
          <a:p>
            <a:pPr>
              <a:buFontTx/>
              <a:buChar char="-"/>
            </a:pPr>
            <a:endParaRPr lang="en-IN" sz="2400" dirty="0" smtClean="0">
              <a:latin typeface="Arial Rounded MT Bold" pitchFamily="34" charset="0"/>
            </a:endParaRPr>
          </a:p>
          <a:p>
            <a:pPr>
              <a:buFontTx/>
              <a:buChar char="-"/>
            </a:pPr>
            <a:endParaRPr lang="en-IN" sz="2400" dirty="0" smtClean="0">
              <a:latin typeface="Arial Rounded MT Bold" pitchFamily="34" charset="0"/>
            </a:endParaRPr>
          </a:p>
          <a:p>
            <a:pPr>
              <a:buFontTx/>
              <a:buChar char="-"/>
            </a:pPr>
            <a:endParaRPr lang="en-IN" sz="2400" dirty="0" smtClean="0">
              <a:latin typeface="Arial Rounded MT Bold" pitchFamily="34" charset="0"/>
            </a:endParaRPr>
          </a:p>
          <a:p>
            <a:pPr>
              <a:buFontTx/>
              <a:buChar char="-"/>
            </a:pPr>
            <a:r>
              <a:rPr lang="en-IN" sz="2400" dirty="0" smtClean="0">
                <a:latin typeface="Arial Rounded MT Bold" pitchFamily="34" charset="0"/>
              </a:rPr>
              <a:t> Lids or canisters : never be exchanged</a:t>
            </a:r>
          </a:p>
          <a:p>
            <a:r>
              <a:rPr lang="en-IN" sz="2400" dirty="0" smtClean="0">
                <a:latin typeface="Arial Rounded MT Bold" pitchFamily="34" charset="0"/>
              </a:rPr>
              <a:t>                (damage due to tight fitting)</a:t>
            </a:r>
          </a:p>
          <a:p>
            <a:r>
              <a:rPr lang="en-IN" sz="2400" dirty="0" smtClean="0">
                <a:latin typeface="Arial Rounded MT Bold" pitchFamily="34" charset="0"/>
              </a:rPr>
              <a:t>                (frost formation due to loose fitting)</a:t>
            </a:r>
          </a:p>
          <a:p>
            <a:endParaRPr lang="en-IN" sz="2400" dirty="0" smtClean="0">
              <a:latin typeface="Arial Rounded MT Bold" pitchFamily="34" charset="0"/>
            </a:endParaRPr>
          </a:p>
        </p:txBody>
      </p:sp>
      <p:pic>
        <p:nvPicPr>
          <p:cNvPr id="6146" name="Picture 2" descr="C:\Users\HP\Desktop\22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2286000"/>
            <a:ext cx="2238375" cy="2047875"/>
          </a:xfrm>
          <a:prstGeom prst="rect">
            <a:avLst/>
          </a:prstGeom>
          <a:noFill/>
        </p:spPr>
      </p:pic>
      <p:pic>
        <p:nvPicPr>
          <p:cNvPr id="6147" name="Picture 3" descr="C:\Users\HP\Desktop\2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81600" y="2133600"/>
            <a:ext cx="2143125" cy="2143125"/>
          </a:xfrm>
          <a:prstGeom prst="rect">
            <a:avLst/>
          </a:prstGeom>
          <a:noFill/>
        </p:spPr>
      </p:pic>
      <p:sp>
        <p:nvSpPr>
          <p:cNvPr id="5" name="Multiply 4"/>
          <p:cNvSpPr/>
          <p:nvPr/>
        </p:nvSpPr>
        <p:spPr>
          <a:xfrm>
            <a:off x="1371600" y="2362200"/>
            <a:ext cx="2133600" cy="2590800"/>
          </a:xfrm>
          <a:prstGeom prst="mathMultiply">
            <a:avLst>
              <a:gd name="adj1" fmla="val 242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L-Shape 5"/>
          <p:cNvSpPr/>
          <p:nvPr/>
        </p:nvSpPr>
        <p:spPr>
          <a:xfrm rot="20371342">
            <a:off x="5434799" y="2425721"/>
            <a:ext cx="1752600" cy="457200"/>
          </a:xfrm>
          <a:prstGeom prst="corner">
            <a:avLst>
              <a:gd name="adj1" fmla="val 14788"/>
              <a:gd name="adj2" fmla="val 1002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04800" y="457200"/>
            <a:ext cx="8382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IN" sz="2400" dirty="0" smtClean="0">
              <a:latin typeface="Arial Rounded MT Bold" pitchFamily="34" charset="0"/>
            </a:endParaRPr>
          </a:p>
          <a:p>
            <a:pPr>
              <a:buFontTx/>
              <a:buChar char="-"/>
            </a:pPr>
            <a:r>
              <a:rPr lang="en-IN" sz="2400" dirty="0" smtClean="0">
                <a:latin typeface="Arial Rounded MT Bold" pitchFamily="34" charset="0"/>
              </a:rPr>
              <a:t> No Frequent opening, closing or shifting </a:t>
            </a:r>
          </a:p>
          <a:p>
            <a:r>
              <a:rPr lang="en-IN" sz="2400" dirty="0" smtClean="0">
                <a:latin typeface="Arial Rounded MT Bold" pitchFamily="34" charset="0"/>
              </a:rPr>
              <a:t>                : to keep evaporation rate minimum. </a:t>
            </a:r>
          </a:p>
          <a:p>
            <a:endParaRPr lang="en-US" sz="2400" dirty="0" smtClean="0">
              <a:latin typeface="Arial Rounded MT Bold" pitchFamily="34" charset="0"/>
            </a:endParaRPr>
          </a:p>
          <a:p>
            <a:pPr>
              <a:buFontTx/>
              <a:buChar char="-"/>
            </a:pPr>
            <a:r>
              <a:rPr lang="en-US" sz="2400" dirty="0" smtClean="0">
                <a:latin typeface="Arial Rounded MT Bold" pitchFamily="34" charset="0"/>
              </a:rPr>
              <a:t> C</a:t>
            </a:r>
            <a:r>
              <a:rPr lang="en-IN" sz="2400" dirty="0" err="1" smtClean="0">
                <a:latin typeface="Arial Rounded MT Bold" pitchFamily="34" charset="0"/>
              </a:rPr>
              <a:t>harging</a:t>
            </a:r>
            <a:r>
              <a:rPr lang="en-IN" sz="2400" dirty="0" smtClean="0">
                <a:latin typeface="Arial Rounded MT Bold" pitchFamily="34" charset="0"/>
              </a:rPr>
              <a:t> and filling :  Slowly</a:t>
            </a:r>
          </a:p>
          <a:p>
            <a:r>
              <a:rPr lang="en-IN" sz="2400" dirty="0" smtClean="0">
                <a:latin typeface="Arial Rounded MT Bold" pitchFamily="34" charset="0"/>
              </a:rPr>
              <a:t>                                            Non-splashing manner</a:t>
            </a:r>
          </a:p>
          <a:p>
            <a:r>
              <a:rPr lang="en-IN" sz="2400" dirty="0" smtClean="0">
                <a:latin typeface="Arial Rounded MT Bold" pitchFamily="34" charset="0"/>
              </a:rPr>
              <a:t>                                            Use funnel </a:t>
            </a:r>
          </a:p>
          <a:p>
            <a:r>
              <a:rPr lang="en-IN" sz="2400" dirty="0" smtClean="0">
                <a:latin typeface="Arial Rounded MT Bold" pitchFamily="34" charset="0"/>
              </a:rPr>
              <a:t>                                            Avoid overfilling of gas.</a:t>
            </a:r>
            <a:endParaRPr lang="en-IN" sz="2400" dirty="0">
              <a:latin typeface="Arial Rounded MT Bold" pitchFamily="34" charset="0"/>
            </a:endParaRPr>
          </a:p>
        </p:txBody>
      </p:sp>
      <p:pic>
        <p:nvPicPr>
          <p:cNvPr id="7170" name="Picture 2" descr="C:\Users\HP\Desktop\99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3886200"/>
            <a:ext cx="3733800" cy="2489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657285"/>
            <a:ext cx="8382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en-IN" sz="2400" dirty="0" smtClean="0">
                <a:latin typeface="Arial Rounded MT Bold" pitchFamily="34" charset="0"/>
              </a:rPr>
              <a:t> Metal or wooden dipstick :measure the LN</a:t>
            </a:r>
            <a:r>
              <a:rPr lang="en-IN" sz="2400" baseline="-25000" dirty="0" smtClean="0">
                <a:latin typeface="Arial Rounded MT Bold" pitchFamily="34" charset="0"/>
              </a:rPr>
              <a:t>2</a:t>
            </a:r>
            <a:r>
              <a:rPr lang="en-IN" sz="2400" dirty="0" smtClean="0">
                <a:latin typeface="Arial Rounded MT Bold" pitchFamily="34" charset="0"/>
              </a:rPr>
              <a:t> level </a:t>
            </a:r>
          </a:p>
          <a:p>
            <a:r>
              <a:rPr lang="en-IN" sz="2400" dirty="0" smtClean="0">
                <a:latin typeface="Arial Rounded MT Bold" pitchFamily="34" charset="0"/>
              </a:rPr>
              <a:t>           (No Plastic or any hollow rod)</a:t>
            </a:r>
          </a:p>
          <a:p>
            <a:endParaRPr lang="en-IN" sz="2400" dirty="0" smtClean="0">
              <a:latin typeface="Arial Rounded MT Bold" pitchFamily="34" charset="0"/>
            </a:endParaRPr>
          </a:p>
          <a:p>
            <a:pPr>
              <a:buFontTx/>
              <a:buChar char="-"/>
            </a:pPr>
            <a:endParaRPr lang="en-IN" sz="2400" dirty="0">
              <a:latin typeface="Arial Rounded MT Bold" pitchFamily="34" charset="0"/>
            </a:endParaRPr>
          </a:p>
        </p:txBody>
      </p:sp>
      <p:pic>
        <p:nvPicPr>
          <p:cNvPr id="8194" name="Picture 2" descr="C:\Users\HP\Desktop\88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0" y="2286000"/>
            <a:ext cx="2451100" cy="400754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657285"/>
            <a:ext cx="8382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IN" sz="2400" dirty="0" smtClean="0">
              <a:latin typeface="Arial Rounded MT Bold" pitchFamily="34" charset="0"/>
            </a:endParaRPr>
          </a:p>
          <a:p>
            <a:pPr>
              <a:buFontTx/>
              <a:buChar char="-"/>
            </a:pPr>
            <a:r>
              <a:rPr lang="en-IN" sz="2400" dirty="0" smtClean="0">
                <a:latin typeface="Arial Rounded MT Bold" pitchFamily="34" charset="0"/>
              </a:rPr>
              <a:t> Filling new container : Wait for 24 hr for charging </a:t>
            </a:r>
          </a:p>
          <a:p>
            <a:r>
              <a:rPr lang="en-IN" sz="2400" dirty="0" smtClean="0">
                <a:latin typeface="Arial Rounded MT Bold" pitchFamily="34" charset="0"/>
              </a:rPr>
              <a:t>                                               Refilled to its full capacity</a:t>
            </a:r>
          </a:p>
          <a:p>
            <a:endParaRPr lang="en-IN" sz="2400" dirty="0" smtClean="0">
              <a:latin typeface="Arial Rounded MT Bold" pitchFamily="34" charset="0"/>
            </a:endParaRPr>
          </a:p>
          <a:p>
            <a:endParaRPr lang="en-IN" sz="2400" dirty="0" smtClean="0">
              <a:latin typeface="Arial Rounded MT Bold" pitchFamily="34" charset="0"/>
            </a:endParaRPr>
          </a:p>
          <a:p>
            <a:pPr>
              <a:buFontTx/>
              <a:buChar char="-"/>
            </a:pPr>
            <a:r>
              <a:rPr lang="en-IN" sz="2400" dirty="0" smtClean="0">
                <a:latin typeface="Arial Rounded MT Bold" pitchFamily="34" charset="0"/>
              </a:rPr>
              <a:t> Frost appearance on first filling </a:t>
            </a:r>
          </a:p>
          <a:p>
            <a:r>
              <a:rPr lang="en-IN" sz="2400" dirty="0" smtClean="0">
                <a:latin typeface="Arial Rounded MT Bold" pitchFamily="34" charset="0"/>
              </a:rPr>
              <a:t>          (Vanishes by its own within one or two hours)</a:t>
            </a:r>
          </a:p>
          <a:p>
            <a:endParaRPr lang="en-IN" sz="2400" dirty="0" smtClean="0">
              <a:latin typeface="Arial Rounded MT Bold" pitchFamily="34" charset="0"/>
            </a:endParaRPr>
          </a:p>
          <a:p>
            <a:endParaRPr lang="en-IN" sz="2400" dirty="0" smtClean="0">
              <a:latin typeface="Arial Rounded MT Bold" pitchFamily="34" charset="0"/>
            </a:endParaRPr>
          </a:p>
          <a:p>
            <a:pPr>
              <a:buFontTx/>
              <a:buChar char="-"/>
            </a:pPr>
            <a:r>
              <a:rPr lang="en-IN" sz="2400" dirty="0" smtClean="0">
                <a:latin typeface="Arial Rounded MT Bold" pitchFamily="34" charset="0"/>
              </a:rPr>
              <a:t> First noting of the LN</a:t>
            </a:r>
            <a:r>
              <a:rPr lang="en-IN" sz="2400" baseline="-25000" dirty="0" smtClean="0">
                <a:latin typeface="Arial Rounded MT Bold" pitchFamily="34" charset="0"/>
              </a:rPr>
              <a:t>2</a:t>
            </a:r>
            <a:r>
              <a:rPr lang="en-IN" sz="2400" dirty="0" smtClean="0">
                <a:latin typeface="Arial Rounded MT Bold" pitchFamily="34" charset="0"/>
              </a:rPr>
              <a:t> level : After 10 days </a:t>
            </a:r>
          </a:p>
          <a:p>
            <a:r>
              <a:rPr lang="en-IN" sz="2400" dirty="0" smtClean="0">
                <a:latin typeface="Arial Rounded MT Bold" pitchFamily="34" charset="0"/>
              </a:rPr>
              <a:t>          (Normal time taken for </a:t>
            </a:r>
            <a:r>
              <a:rPr lang="en-IN" sz="2400" dirty="0" smtClean="0">
                <a:solidFill>
                  <a:srgbClr val="00B050"/>
                </a:solidFill>
                <a:latin typeface="Arial Rounded MT Bold" pitchFamily="34" charset="0"/>
              </a:rPr>
              <a:t>thermal balance </a:t>
            </a:r>
            <a:r>
              <a:rPr lang="en-IN" sz="2400" dirty="0" smtClean="0">
                <a:latin typeface="Arial Rounded MT Bold" pitchFamily="34" charset="0"/>
              </a:rPr>
              <a:t>by the new   </a:t>
            </a:r>
          </a:p>
          <a:p>
            <a:r>
              <a:rPr lang="en-IN" sz="2400" dirty="0" smtClean="0">
                <a:latin typeface="Arial Rounded MT Bold" pitchFamily="34" charset="0"/>
              </a:rPr>
              <a:t>            container)</a:t>
            </a:r>
            <a:endParaRPr lang="en-IN" sz="2400" dirty="0"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228600" y="246757"/>
            <a:ext cx="8915400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- Use of protective clothing and eye glasses </a:t>
            </a: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         - To avoid any direct contact of the LN</a:t>
            </a:r>
            <a:r>
              <a:rPr kumimoji="0" lang="en-US" sz="2400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US" sz="2400" dirty="0" smtClean="0">
              <a:solidFill>
                <a:srgbClr val="000000"/>
              </a:solidFill>
              <a:latin typeface="Arial Rounded MT Bold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US" sz="2400" dirty="0" smtClean="0">
              <a:solidFill>
                <a:srgbClr val="000000"/>
              </a:solidFill>
              <a:latin typeface="Arial Rounded MT Bold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US" sz="2400" dirty="0" smtClean="0">
              <a:solidFill>
                <a:srgbClr val="000000"/>
              </a:solidFill>
              <a:latin typeface="Arial Rounded MT Bold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US" sz="2400" dirty="0" smtClean="0">
              <a:solidFill>
                <a:srgbClr val="000000"/>
              </a:solidFill>
              <a:latin typeface="Arial Rounded MT Bold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US" sz="2400" dirty="0" smtClean="0">
              <a:solidFill>
                <a:srgbClr val="000000"/>
              </a:solidFill>
              <a:latin typeface="Arial Rounded MT Bold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US" sz="2400" dirty="0" smtClean="0">
              <a:solidFill>
                <a:srgbClr val="000000"/>
              </a:solidFill>
              <a:latin typeface="Arial Rounded MT Bold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- LN</a:t>
            </a:r>
            <a:r>
              <a:rPr kumimoji="0" lang="en-US" sz="2400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 : Non-toxic and Non-inflammable gas</a:t>
            </a: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400" dirty="0" smtClean="0">
                <a:solidFill>
                  <a:srgbClr val="000000"/>
                </a:solidFill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         - B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ut direct contact : tissue damage (frost bite)</a:t>
            </a: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US" sz="2400" dirty="0" smtClean="0">
              <a:solidFill>
                <a:srgbClr val="000000"/>
              </a:solidFill>
              <a:latin typeface="Arial Rounded MT Bold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US" sz="2400" dirty="0" smtClean="0">
              <a:solidFill>
                <a:srgbClr val="000000"/>
              </a:solidFill>
              <a:latin typeface="Arial Rounded MT Bold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- Water should be used immediately </a:t>
            </a: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lang="en-US" sz="2400" dirty="0" smtClean="0">
              <a:solidFill>
                <a:srgbClr val="000000"/>
              </a:solidFill>
              <a:latin typeface="Arial Rounded MT Bold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lang="en-US" sz="2400" dirty="0" smtClean="0">
              <a:solidFill>
                <a:srgbClr val="000000"/>
              </a:solidFill>
              <a:latin typeface="Arial Rounded MT Bold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- Poorly ventilated room : Suffocation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Rounded MT Bold" pitchFamily="34" charset="0"/>
              <a:cs typeface="Arial" pitchFamily="34" charset="0"/>
            </a:endParaRPr>
          </a:p>
        </p:txBody>
      </p:sp>
      <p:pic>
        <p:nvPicPr>
          <p:cNvPr id="9218" name="Picture 2" descr="C:\Users\HP\Desktop\34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1447801"/>
            <a:ext cx="2590800" cy="1295400"/>
          </a:xfrm>
          <a:prstGeom prst="rect">
            <a:avLst/>
          </a:prstGeom>
          <a:noFill/>
        </p:spPr>
      </p:pic>
      <p:pic>
        <p:nvPicPr>
          <p:cNvPr id="9219" name="Picture 3" descr="C:\Users\HP\Desktop\3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28839" y="1352550"/>
            <a:ext cx="1462282" cy="1619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304800"/>
            <a:ext cx="84582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400" dirty="0" smtClean="0">
                <a:latin typeface="Arial Rounded MT Bold" pitchFamily="34" charset="0"/>
              </a:rPr>
              <a:t>- Frozen semen doses - in a well-ventilated room</a:t>
            </a:r>
          </a:p>
          <a:p>
            <a:r>
              <a:rPr lang="en-IN" sz="2400" dirty="0" smtClean="0">
                <a:latin typeface="Arial Rounded MT Bold" pitchFamily="34" charset="0"/>
              </a:rPr>
              <a:t>                                              (all weather safe storage area)</a:t>
            </a:r>
          </a:p>
          <a:p>
            <a:endParaRPr lang="en-IN" sz="2400" dirty="0" smtClean="0">
              <a:latin typeface="Arial Rounded MT Bold" pitchFamily="34" charset="0"/>
            </a:endParaRPr>
          </a:p>
          <a:p>
            <a:pPr>
              <a:buFontTx/>
              <a:buChar char="-"/>
            </a:pPr>
            <a:r>
              <a:rPr lang="en-IN" sz="2400" dirty="0" smtClean="0">
                <a:latin typeface="Arial Rounded MT Bold" pitchFamily="34" charset="0"/>
              </a:rPr>
              <a:t> Identification marking and mapping of semen storage</a:t>
            </a:r>
          </a:p>
          <a:p>
            <a:pPr>
              <a:buFontTx/>
              <a:buChar char="-"/>
            </a:pPr>
            <a:endParaRPr lang="en-IN" sz="2400" dirty="0" smtClean="0">
              <a:latin typeface="Arial Rounded MT Bold" pitchFamily="34" charset="0"/>
            </a:endParaRPr>
          </a:p>
          <a:p>
            <a:pPr>
              <a:buFontTx/>
              <a:buChar char="-"/>
            </a:pPr>
            <a:r>
              <a:rPr lang="en-IN" sz="2400" dirty="0" smtClean="0">
                <a:latin typeface="Arial Rounded MT Bold" pitchFamily="34" charset="0"/>
              </a:rPr>
              <a:t> Frozen semen : No exposure above liquid nitrogen  </a:t>
            </a:r>
          </a:p>
          <a:p>
            <a:r>
              <a:rPr lang="en-IN" sz="2400" dirty="0" smtClean="0">
                <a:latin typeface="Arial Rounded MT Bold" pitchFamily="34" charset="0"/>
              </a:rPr>
              <a:t>                                 (thermal shock)</a:t>
            </a:r>
          </a:p>
          <a:p>
            <a:endParaRPr lang="en-IN" sz="2400" dirty="0" smtClean="0">
              <a:latin typeface="Arial Rounded MT Bold" pitchFamily="34" charset="0"/>
            </a:endParaRPr>
          </a:p>
          <a:p>
            <a:pPr>
              <a:buFontTx/>
              <a:buChar char="-"/>
            </a:pPr>
            <a:r>
              <a:rPr lang="en-IN" sz="2400" dirty="0" smtClean="0">
                <a:latin typeface="Arial Rounded MT Bold" pitchFamily="34" charset="0"/>
              </a:rPr>
              <a:t> Canister : Not exposed over and above the neck </a:t>
            </a:r>
          </a:p>
          <a:p>
            <a:pPr>
              <a:buFontTx/>
              <a:buChar char="-"/>
            </a:pPr>
            <a:endParaRPr lang="en-IN" sz="2400" dirty="0" smtClean="0">
              <a:latin typeface="Arial Rounded MT Bold" pitchFamily="34" charset="0"/>
            </a:endParaRPr>
          </a:p>
          <a:p>
            <a:pPr>
              <a:buFontTx/>
              <a:buChar char="-"/>
            </a:pPr>
            <a:r>
              <a:rPr lang="en-IN" sz="2400" dirty="0" smtClean="0">
                <a:latin typeface="Arial Rounded MT Bold" pitchFamily="34" charset="0"/>
              </a:rPr>
              <a:t> Transferring the semen straws  : Use </a:t>
            </a:r>
            <a:r>
              <a:rPr lang="en-IN" sz="2400" dirty="0" err="1" smtClean="0">
                <a:latin typeface="Arial Rounded MT Bold" pitchFamily="34" charset="0"/>
              </a:rPr>
              <a:t>thermocole</a:t>
            </a:r>
            <a:r>
              <a:rPr lang="en-IN" sz="2400" dirty="0" smtClean="0">
                <a:latin typeface="Arial Rounded MT Bold" pitchFamily="34" charset="0"/>
              </a:rPr>
              <a:t> box    </a:t>
            </a:r>
          </a:p>
          <a:p>
            <a:r>
              <a:rPr lang="en-IN" sz="2400" dirty="0" smtClean="0">
                <a:latin typeface="Arial Rounded MT Bold" pitchFamily="34" charset="0"/>
              </a:rPr>
              <a:t>   (Fast transferring : 5 seconds exposure of straw in air)</a:t>
            </a:r>
          </a:p>
          <a:p>
            <a:endParaRPr lang="en-IN" sz="2400" dirty="0" smtClean="0">
              <a:latin typeface="Arial Rounded MT Bold" pitchFamily="34" charset="0"/>
            </a:endParaRPr>
          </a:p>
          <a:p>
            <a:pPr>
              <a:buFontTx/>
              <a:buChar char="-"/>
            </a:pPr>
            <a:r>
              <a:rPr lang="en-IN" sz="2400" dirty="0" smtClean="0">
                <a:latin typeface="Arial Rounded MT Bold" pitchFamily="34" charset="0"/>
              </a:rPr>
              <a:t>Maintain proper level of liquid nitrogen</a:t>
            </a:r>
          </a:p>
          <a:p>
            <a:pPr>
              <a:buFontTx/>
              <a:buChar char="-"/>
            </a:pPr>
            <a:endParaRPr lang="en-IN" sz="2400" dirty="0" smtClean="0">
              <a:latin typeface="Arial Rounded MT Bold" pitchFamily="34" charset="0"/>
            </a:endParaRPr>
          </a:p>
          <a:p>
            <a:pPr>
              <a:buFontTx/>
              <a:buChar char="-"/>
            </a:pPr>
            <a:r>
              <a:rPr lang="en-IN" sz="2400" dirty="0" smtClean="0">
                <a:latin typeface="Arial Rounded MT Bold" pitchFamily="34" charset="0"/>
              </a:rPr>
              <a:t> Details of semen dose and AI centre </a:t>
            </a:r>
          </a:p>
          <a:p>
            <a:r>
              <a:rPr lang="en-IN" sz="2400" dirty="0" smtClean="0">
                <a:latin typeface="Arial Rounded MT Bold" pitchFamily="34" charset="0"/>
              </a:rPr>
              <a:t>           : Updated after every supply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04800" y="304800"/>
            <a:ext cx="83058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Arial Rounded MT Bold" pitchFamily="34" charset="0"/>
              </a:rPr>
              <a:t>- </a:t>
            </a:r>
            <a:r>
              <a:rPr lang="en-IN" sz="2400" dirty="0" smtClean="0">
                <a:latin typeface="Arial Rounded MT Bold" pitchFamily="34" charset="0"/>
              </a:rPr>
              <a:t>LN</a:t>
            </a:r>
            <a:r>
              <a:rPr lang="en-IN" sz="2400" baseline="-25000" dirty="0" smtClean="0">
                <a:latin typeface="Arial Rounded MT Bold" pitchFamily="34" charset="0"/>
              </a:rPr>
              <a:t>2</a:t>
            </a:r>
            <a:r>
              <a:rPr lang="en-IN" sz="2400" dirty="0" smtClean="0">
                <a:latin typeface="Arial Rounded MT Bold" pitchFamily="34" charset="0"/>
              </a:rPr>
              <a:t> level below the canister </a:t>
            </a:r>
          </a:p>
          <a:p>
            <a:r>
              <a:rPr lang="en-IN" sz="2400" dirty="0" smtClean="0">
                <a:latin typeface="Arial Rounded MT Bold" pitchFamily="34" charset="0"/>
              </a:rPr>
              <a:t>            - Lost cold chain </a:t>
            </a:r>
          </a:p>
          <a:p>
            <a:r>
              <a:rPr lang="en-IN" sz="2400" dirty="0" smtClean="0">
                <a:latin typeface="Arial Rounded MT Bold" pitchFamily="34" charset="0"/>
              </a:rPr>
              <a:t>                     - whole of the semen stored spoiled</a:t>
            </a:r>
          </a:p>
          <a:p>
            <a:r>
              <a:rPr lang="en-IN" sz="2400" dirty="0" smtClean="0">
                <a:latin typeface="Arial Rounded MT Bold" pitchFamily="34" charset="0"/>
              </a:rPr>
              <a:t>                             - Discard all the semen doses </a:t>
            </a:r>
          </a:p>
          <a:p>
            <a:r>
              <a:rPr lang="en-IN" sz="2400" dirty="0" smtClean="0">
                <a:latin typeface="Arial Rounded MT Bold" pitchFamily="34" charset="0"/>
              </a:rPr>
              <a:t>                                    - Replenish the LN</a:t>
            </a:r>
            <a:r>
              <a:rPr lang="en-IN" sz="2400" baseline="-25000" dirty="0" smtClean="0">
                <a:latin typeface="Arial Rounded MT Bold" pitchFamily="34" charset="0"/>
              </a:rPr>
              <a:t>2</a:t>
            </a:r>
            <a:r>
              <a:rPr lang="en-IN" sz="2400" dirty="0" smtClean="0">
                <a:latin typeface="Arial Rounded MT Bold" pitchFamily="34" charset="0"/>
              </a:rPr>
              <a:t>  </a:t>
            </a:r>
          </a:p>
          <a:p>
            <a:endParaRPr lang="en-IN" sz="2400" dirty="0" smtClean="0">
              <a:latin typeface="Arial Rounded MT Bold" pitchFamily="34" charset="0"/>
            </a:endParaRPr>
          </a:p>
          <a:p>
            <a:pPr>
              <a:buFontTx/>
              <a:buChar char="-"/>
            </a:pPr>
            <a:r>
              <a:rPr lang="en-IN" sz="2400" dirty="0" smtClean="0">
                <a:latin typeface="Arial Rounded MT Bold" pitchFamily="34" charset="0"/>
              </a:rPr>
              <a:t> At the time of AI , Semen straw</a:t>
            </a:r>
          </a:p>
          <a:p>
            <a:r>
              <a:rPr lang="en-IN" sz="2400" dirty="0" smtClean="0">
                <a:latin typeface="Arial Rounded MT Bold" pitchFamily="34" charset="0"/>
              </a:rPr>
              <a:t>             - No exposure above LN</a:t>
            </a:r>
            <a:r>
              <a:rPr lang="en-IN" sz="2400" baseline="-25000" dirty="0" smtClean="0">
                <a:latin typeface="Arial Rounded MT Bold" pitchFamily="34" charset="0"/>
              </a:rPr>
              <a:t>2</a:t>
            </a:r>
            <a:r>
              <a:rPr lang="en-IN" sz="2400" dirty="0" smtClean="0">
                <a:latin typeface="Arial Rounded MT Bold" pitchFamily="34" charset="0"/>
              </a:rPr>
              <a:t> : more than 10 seconds</a:t>
            </a:r>
            <a:endParaRPr lang="en-IN" sz="2400" dirty="0">
              <a:latin typeface="Arial Rounded MT Bold" pitchFamily="34" charset="0"/>
            </a:endParaRPr>
          </a:p>
        </p:txBody>
      </p:sp>
      <p:pic>
        <p:nvPicPr>
          <p:cNvPr id="12290" name="Picture 2" descr="C:\Users\HP\Desktop\66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3352800"/>
            <a:ext cx="4171251" cy="30178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HP\Desktop\55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457200"/>
            <a:ext cx="5867400" cy="58976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8600" y="457200"/>
            <a:ext cx="85344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IN" sz="2400" dirty="0" smtClean="0">
              <a:latin typeface="Arial Rounded MT Bold" pitchFamily="34" charset="0"/>
            </a:endParaRPr>
          </a:p>
          <a:p>
            <a:r>
              <a:rPr lang="en-IN" sz="2400" dirty="0" smtClean="0">
                <a:latin typeface="Arial Rounded MT Bold" pitchFamily="34" charset="0"/>
              </a:rPr>
              <a:t>- AI kit - Scissors, Thermometer/thaw monitor, Thawing Tray, Forceps, Sheaths with sheath container, AI Gun with container, Plastic gloves, Lubricant, Isopropyl alcohol/ surgical spirit, Tissue papers, Clean towel, Thermos-flask with hot water, apron, Tags, pins and tag applicator etc. </a:t>
            </a:r>
          </a:p>
          <a:p>
            <a:endParaRPr lang="en-US" sz="2400" dirty="0" smtClean="0">
              <a:latin typeface="Arial Rounded MT Bold" pitchFamily="34" charset="0"/>
            </a:endParaRPr>
          </a:p>
          <a:p>
            <a:endParaRPr lang="en-US" sz="2400" dirty="0" smtClean="0">
              <a:latin typeface="Arial Rounded MT Bold" pitchFamily="34" charset="0"/>
            </a:endParaRPr>
          </a:p>
          <a:p>
            <a:endParaRPr lang="en-US" sz="2400" dirty="0" smtClean="0">
              <a:latin typeface="Arial Rounded MT Bold" pitchFamily="34" charset="0"/>
            </a:endParaRPr>
          </a:p>
          <a:p>
            <a:endParaRPr lang="en-US" sz="2400" dirty="0" smtClean="0">
              <a:latin typeface="Arial Rounded MT Bold" pitchFamily="34" charset="0"/>
            </a:endParaRPr>
          </a:p>
          <a:p>
            <a:pPr>
              <a:buFontTx/>
              <a:buChar char="-"/>
            </a:pPr>
            <a:r>
              <a:rPr lang="en-IN" sz="2400" dirty="0" smtClean="0">
                <a:latin typeface="Arial Rounded MT Bold" pitchFamily="34" charset="0"/>
              </a:rPr>
              <a:t> Stainless steel AI guns and AI sheath</a:t>
            </a:r>
          </a:p>
          <a:p>
            <a:r>
              <a:rPr lang="en-IN" sz="2400" dirty="0" smtClean="0">
                <a:latin typeface="Arial Rounded MT Bold" pitchFamily="34" charset="0"/>
              </a:rPr>
              <a:t>       : Approved by BIS (Bureau of Indian Standard)</a:t>
            </a:r>
            <a:endParaRPr lang="en-IN" sz="2400" dirty="0"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1"/>
          <p:cNvSpPr>
            <a:spLocks noChangeArrowheads="1"/>
          </p:cNvSpPr>
          <p:nvPr/>
        </p:nvSpPr>
        <p:spPr bwMode="auto">
          <a:xfrm>
            <a:off x="230614" y="304800"/>
            <a:ext cx="8422434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- Clean AI gun, scissors and other accessories</a:t>
            </a:r>
          </a:p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        : When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 soiled </a:t>
            </a:r>
          </a:p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400" dirty="0" smtClean="0">
                <a:solidFill>
                  <a:srgbClr val="000000"/>
                </a:solidFill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        : O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nce a week with hot water and air dry</a:t>
            </a:r>
          </a:p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400" dirty="0" smtClean="0">
                <a:solidFill>
                  <a:srgbClr val="000000"/>
                </a:solidFill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- Sanitize the AI gun and the scissor </a:t>
            </a:r>
          </a:p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        : With Isopropyl alcohol after every insemination</a:t>
            </a:r>
          </a:p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US" sz="2400" dirty="0" smtClean="0">
              <a:solidFill>
                <a:srgbClr val="000000"/>
              </a:solidFill>
              <a:latin typeface="Arial Rounded MT Bold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- Surgical spirit and soaps : lethal to semen</a:t>
            </a:r>
          </a:p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lang="en-US" sz="2400" dirty="0" smtClean="0">
              <a:solidFill>
                <a:srgbClr val="000000"/>
              </a:solidFill>
              <a:latin typeface="Arial Rounded MT Bold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- Aprons, towel etc : washed properly</a:t>
            </a:r>
          </a:p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lang="en-US" sz="2400" dirty="0" smtClean="0">
              <a:solidFill>
                <a:srgbClr val="000000"/>
              </a:solidFill>
              <a:latin typeface="Arial Rounded MT Bold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- Cold fumigation in formaldehyde chambers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 (AI box)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Rounded MT Bold" pitchFamily="34" charset="0"/>
              <a:cs typeface="Arial" pitchFamily="34" charset="0"/>
            </a:endParaRPr>
          </a:p>
        </p:txBody>
      </p:sp>
      <p:pic>
        <p:nvPicPr>
          <p:cNvPr id="10242" name="Picture 2" descr="C:\Users\HP\Desktop\8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4926013"/>
            <a:ext cx="4114799" cy="14763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438400" y="381000"/>
            <a:ext cx="38281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800" dirty="0" smtClean="0">
                <a:solidFill>
                  <a:srgbClr val="00B050"/>
                </a:solidFill>
                <a:latin typeface="Arial Rounded MT Bold" pitchFamily="34" charset="0"/>
              </a:rPr>
              <a:t>Liquid Nitrogen (LN</a:t>
            </a:r>
            <a:r>
              <a:rPr lang="en-IN" sz="2800" baseline="-25000" dirty="0" smtClean="0">
                <a:solidFill>
                  <a:srgbClr val="00B050"/>
                </a:solidFill>
                <a:latin typeface="Arial Rounded MT Bold" pitchFamily="34" charset="0"/>
              </a:rPr>
              <a:t>2</a:t>
            </a:r>
            <a:r>
              <a:rPr lang="en-IN" sz="2800" dirty="0" smtClean="0">
                <a:solidFill>
                  <a:srgbClr val="00B050"/>
                </a:solidFill>
                <a:latin typeface="Arial Rounded MT Bold" pitchFamily="34" charset="0"/>
              </a:rPr>
              <a:t>)</a:t>
            </a:r>
            <a:endParaRPr lang="en-IN" sz="2800" dirty="0">
              <a:solidFill>
                <a:srgbClr val="00B050"/>
              </a:solidFill>
              <a:latin typeface="Arial Rounded MT Bold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8600" y="914400"/>
            <a:ext cx="86106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dirty="0" smtClean="0">
              <a:latin typeface="Arial Rounded MT Bold" pitchFamily="34" charset="0"/>
            </a:endParaRPr>
          </a:p>
          <a:p>
            <a:r>
              <a:rPr lang="en-US" sz="2400" dirty="0" smtClean="0">
                <a:latin typeface="Arial Rounded MT Bold" pitchFamily="34" charset="0"/>
              </a:rPr>
              <a:t>- AI center</a:t>
            </a:r>
          </a:p>
          <a:p>
            <a:r>
              <a:rPr lang="en-US" sz="2400" dirty="0" smtClean="0">
                <a:latin typeface="Arial Rounded MT Bold" pitchFamily="34" charset="0"/>
              </a:rPr>
              <a:t>         - </a:t>
            </a:r>
            <a:r>
              <a:rPr lang="en-IN" sz="2400" dirty="0" smtClean="0">
                <a:latin typeface="Arial Rounded MT Bold" pitchFamily="34" charset="0"/>
              </a:rPr>
              <a:t>container for LN</a:t>
            </a:r>
            <a:r>
              <a:rPr lang="en-IN" sz="2400" baseline="-25000" dirty="0" smtClean="0">
                <a:latin typeface="Arial Rounded MT Bold" pitchFamily="34" charset="0"/>
              </a:rPr>
              <a:t>2</a:t>
            </a:r>
            <a:r>
              <a:rPr lang="en-IN" sz="2400" dirty="0" smtClean="0">
                <a:latin typeface="Arial Rounded MT Bold" pitchFamily="34" charset="0"/>
              </a:rPr>
              <a:t> for storage                   </a:t>
            </a:r>
            <a:r>
              <a:rPr lang="en-IN" sz="2400" dirty="0" smtClean="0">
                <a:latin typeface="Arial Rounded MT Bold" pitchFamily="34" charset="0"/>
              </a:rPr>
              <a:t>(52/55 </a:t>
            </a:r>
            <a:r>
              <a:rPr lang="en-IN" sz="2400" dirty="0" err="1" smtClean="0">
                <a:latin typeface="Arial Rounded MT Bold" pitchFamily="34" charset="0"/>
              </a:rPr>
              <a:t>liter</a:t>
            </a:r>
            <a:r>
              <a:rPr lang="en-IN" sz="2400" dirty="0" smtClean="0">
                <a:latin typeface="Arial Rounded MT Bold" pitchFamily="34" charset="0"/>
              </a:rPr>
              <a:t>)</a:t>
            </a:r>
          </a:p>
          <a:p>
            <a:r>
              <a:rPr lang="en-IN" sz="2400" dirty="0" smtClean="0">
                <a:latin typeface="Arial Rounded MT Bold" pitchFamily="34" charset="0"/>
              </a:rPr>
              <a:t>     </a:t>
            </a:r>
          </a:p>
          <a:p>
            <a:r>
              <a:rPr lang="en-IN" sz="2400" dirty="0" smtClean="0">
                <a:latin typeface="Arial Rounded MT Bold" pitchFamily="34" charset="0"/>
              </a:rPr>
              <a:t>         - frozen semen straws storage </a:t>
            </a:r>
            <a:r>
              <a:rPr lang="en-IN" sz="2400" dirty="0" err="1" smtClean="0">
                <a:latin typeface="Arial Rounded MT Bold" pitchFamily="34" charset="0"/>
              </a:rPr>
              <a:t>cryocan</a:t>
            </a:r>
            <a:r>
              <a:rPr lang="en-IN" sz="2400" dirty="0" smtClean="0">
                <a:latin typeface="Arial Rounded MT Bold" pitchFamily="34" charset="0"/>
              </a:rPr>
              <a:t> </a:t>
            </a:r>
            <a:r>
              <a:rPr lang="en-IN" sz="2400" dirty="0" smtClean="0">
                <a:latin typeface="Arial Rounded MT Bold" pitchFamily="34" charset="0"/>
              </a:rPr>
              <a:t> (</a:t>
            </a:r>
            <a:r>
              <a:rPr lang="en-IN" sz="2400" dirty="0" smtClean="0">
                <a:latin typeface="Arial Rounded MT Bold" pitchFamily="34" charset="0"/>
              </a:rPr>
              <a:t>35 litre)</a:t>
            </a:r>
          </a:p>
          <a:p>
            <a:endParaRPr lang="en-IN" sz="2400" dirty="0" smtClean="0">
              <a:latin typeface="Arial Rounded MT Bold" pitchFamily="34" charset="0"/>
            </a:endParaRPr>
          </a:p>
          <a:p>
            <a:r>
              <a:rPr lang="en-IN" sz="2400" dirty="0" smtClean="0">
                <a:latin typeface="Arial Rounded MT Bold" pitchFamily="34" charset="0"/>
              </a:rPr>
              <a:t>         -  Small portable LN2 container                 (3-5 litre)</a:t>
            </a:r>
            <a:endParaRPr lang="en-IN" sz="2400" dirty="0">
              <a:latin typeface="Arial Rounded MT Bold" pitchFamily="34" charset="0"/>
            </a:endParaRPr>
          </a:p>
        </p:txBody>
      </p:sp>
      <p:pic>
        <p:nvPicPr>
          <p:cNvPr id="2050" name="Picture 2" descr="C:\Users\HP\Desktop\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1800" y="4572000"/>
            <a:ext cx="907521" cy="1664752"/>
          </a:xfrm>
          <a:prstGeom prst="rect">
            <a:avLst/>
          </a:prstGeom>
          <a:noFill/>
        </p:spPr>
      </p:pic>
      <p:pic>
        <p:nvPicPr>
          <p:cNvPr id="2052" name="Picture 4" descr="C:\Users\HP\Desktop\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33800" y="4038600"/>
            <a:ext cx="1377908" cy="2314575"/>
          </a:xfrm>
          <a:prstGeom prst="rect">
            <a:avLst/>
          </a:prstGeom>
          <a:noFill/>
        </p:spPr>
      </p:pic>
      <p:pic>
        <p:nvPicPr>
          <p:cNvPr id="2053" name="Picture 5" descr="C:\Users\HP\Desktop\5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0" y="3581400"/>
            <a:ext cx="1676400" cy="27336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asianweek.com/wp-content/uploads/2008/12/thank-yo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533400"/>
            <a:ext cx="8382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en-IN" sz="2400" dirty="0" smtClean="0">
                <a:latin typeface="Arial Rounded MT Bold" pitchFamily="34" charset="0"/>
              </a:rPr>
              <a:t> Liquid nitrogen </a:t>
            </a:r>
          </a:p>
          <a:p>
            <a:r>
              <a:rPr lang="en-IN" sz="2400" dirty="0" smtClean="0">
                <a:latin typeface="Arial Rounded MT Bold" pitchFamily="34" charset="0"/>
              </a:rPr>
              <a:t>           - BP -196</a:t>
            </a:r>
            <a:r>
              <a:rPr lang="en-IN" sz="2400" baseline="30000" dirty="0" smtClean="0">
                <a:latin typeface="Arial Rounded MT Bold" pitchFamily="34" charset="0"/>
              </a:rPr>
              <a:t>0</a:t>
            </a:r>
            <a:r>
              <a:rPr lang="en-IN" sz="2400" dirty="0" smtClean="0">
                <a:latin typeface="Arial Rounded MT Bold" pitchFamily="34" charset="0"/>
              </a:rPr>
              <a:t>C and FP -212</a:t>
            </a:r>
            <a:r>
              <a:rPr lang="en-IN" sz="2400" baseline="30000" dirty="0" smtClean="0">
                <a:latin typeface="Arial Rounded MT Bold" pitchFamily="34" charset="0"/>
              </a:rPr>
              <a:t>0</a:t>
            </a:r>
            <a:r>
              <a:rPr lang="en-IN" sz="2400" dirty="0" smtClean="0">
                <a:latin typeface="Arial Rounded MT Bold" pitchFamily="34" charset="0"/>
              </a:rPr>
              <a:t>C</a:t>
            </a:r>
          </a:p>
          <a:p>
            <a:endParaRPr lang="en-IN" sz="2400" dirty="0" smtClean="0">
              <a:latin typeface="Arial Rounded MT Bold" pitchFamily="34" charset="0"/>
            </a:endParaRPr>
          </a:p>
          <a:p>
            <a:r>
              <a:rPr lang="en-IN" sz="2400" dirty="0" smtClean="0">
                <a:latin typeface="Arial Rounded MT Bold" pitchFamily="34" charset="0"/>
              </a:rPr>
              <a:t>           - In special container : </a:t>
            </a:r>
            <a:r>
              <a:rPr lang="en-IN" sz="2400" dirty="0" smtClean="0">
                <a:solidFill>
                  <a:srgbClr val="00B050"/>
                </a:solidFill>
                <a:latin typeface="Arial Rounded MT Bold" pitchFamily="34" charset="0"/>
              </a:rPr>
              <a:t>LN</a:t>
            </a:r>
            <a:r>
              <a:rPr lang="en-IN" sz="2400" baseline="-25000" dirty="0" smtClean="0">
                <a:solidFill>
                  <a:srgbClr val="00B050"/>
                </a:solidFill>
                <a:latin typeface="Arial Rounded MT Bold" pitchFamily="34" charset="0"/>
              </a:rPr>
              <a:t>2</a:t>
            </a:r>
            <a:r>
              <a:rPr lang="en-IN" sz="2400" dirty="0" smtClean="0">
                <a:solidFill>
                  <a:srgbClr val="00B050"/>
                </a:solidFill>
                <a:latin typeface="Arial Rounded MT Bold" pitchFamily="34" charset="0"/>
              </a:rPr>
              <a:t> cylinder or cryocan</a:t>
            </a:r>
          </a:p>
          <a:p>
            <a:endParaRPr lang="en-IN" sz="2400" dirty="0" smtClean="0">
              <a:latin typeface="Arial Rounded MT Bold" pitchFamily="34" charset="0"/>
            </a:endParaRPr>
          </a:p>
          <a:p>
            <a:r>
              <a:rPr lang="en-IN" sz="2400" dirty="0" smtClean="0">
                <a:latin typeface="Arial Rounded MT Bold" pitchFamily="34" charset="0"/>
              </a:rPr>
              <a:t>           - Double-walled metal/aluminium vacuum vessel </a:t>
            </a:r>
          </a:p>
          <a:p>
            <a:r>
              <a:rPr lang="en-IN" sz="2400" dirty="0" smtClean="0">
                <a:latin typeface="Arial Rounded MT Bold" pitchFamily="34" charset="0"/>
              </a:rPr>
              <a:t> </a:t>
            </a:r>
          </a:p>
          <a:p>
            <a:r>
              <a:rPr lang="en-IN" sz="2400" dirty="0" smtClean="0">
                <a:latin typeface="Arial Rounded MT Bold" pitchFamily="34" charset="0"/>
              </a:rPr>
              <a:t>           - Efficient </a:t>
            </a:r>
            <a:r>
              <a:rPr lang="en-IN" sz="2400" dirty="0" smtClean="0">
                <a:solidFill>
                  <a:srgbClr val="00B050"/>
                </a:solidFill>
                <a:latin typeface="Arial Rounded MT Bold" pitchFamily="34" charset="0"/>
              </a:rPr>
              <a:t>insulation system</a:t>
            </a:r>
          </a:p>
          <a:p>
            <a:endParaRPr lang="en-IN" sz="2400" dirty="0" smtClean="0">
              <a:latin typeface="Arial Rounded MT Bold" pitchFamily="34" charset="0"/>
            </a:endParaRPr>
          </a:p>
          <a:p>
            <a:r>
              <a:rPr lang="en-IN" sz="2400" dirty="0" smtClean="0">
                <a:latin typeface="Arial Rounded MT Bold" pitchFamily="34" charset="0"/>
              </a:rPr>
              <a:t>           - Inner chamber, outer chamber and a bad heat   </a:t>
            </a:r>
          </a:p>
          <a:p>
            <a:r>
              <a:rPr lang="en-IN" sz="2400" dirty="0" smtClean="0">
                <a:latin typeface="Arial Rounded MT Bold" pitchFamily="34" charset="0"/>
              </a:rPr>
              <a:t>              conductor non-metallic neck</a:t>
            </a:r>
          </a:p>
          <a:p>
            <a:endParaRPr lang="en-IN" sz="2400" dirty="0" smtClean="0">
              <a:latin typeface="Arial Rounded MT Bold" pitchFamily="34" charset="0"/>
            </a:endParaRPr>
          </a:p>
          <a:p>
            <a:r>
              <a:rPr lang="en-IN" sz="2400" dirty="0" smtClean="0">
                <a:latin typeface="Arial Rounded MT Bold" pitchFamily="34" charset="0"/>
              </a:rPr>
              <a:t>           - A high quality insulator material (No heat </a:t>
            </a:r>
          </a:p>
          <a:p>
            <a:r>
              <a:rPr lang="en-IN" sz="2400" dirty="0" smtClean="0">
                <a:latin typeface="Arial Rounded MT Bold" pitchFamily="34" charset="0"/>
              </a:rPr>
              <a:t>             exchange) with maintained </a:t>
            </a:r>
            <a:r>
              <a:rPr lang="en-IN" sz="2400" dirty="0" smtClean="0">
                <a:solidFill>
                  <a:srgbClr val="00B050"/>
                </a:solidFill>
                <a:latin typeface="Arial Rounded MT Bold" pitchFamily="34" charset="0"/>
              </a:rPr>
              <a:t>vacuum system </a:t>
            </a:r>
          </a:p>
          <a:p>
            <a:r>
              <a:rPr lang="en-IN" sz="2400" dirty="0" smtClean="0">
                <a:latin typeface="Arial Rounded MT Bold" pitchFamily="34" charset="0"/>
              </a:rPr>
              <a:t>                  : Between inner and outer chamber</a:t>
            </a:r>
            <a:endParaRPr lang="en-IN" sz="2400" dirty="0"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OS\Desktop\Picture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304800"/>
            <a:ext cx="7239000" cy="62785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762000"/>
            <a:ext cx="81534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en-IN" sz="2400" dirty="0" smtClean="0">
                <a:latin typeface="Arial Rounded MT Bold" pitchFamily="34" charset="0"/>
              </a:rPr>
              <a:t> Failure of vacuum system </a:t>
            </a:r>
          </a:p>
          <a:p>
            <a:r>
              <a:rPr lang="en-IN" sz="2400" dirty="0" smtClean="0">
                <a:latin typeface="Arial Rounded MT Bold" pitchFamily="34" charset="0"/>
              </a:rPr>
              <a:t>                          - Loss of the gas </a:t>
            </a:r>
          </a:p>
          <a:p>
            <a:endParaRPr lang="en-US" sz="2400" dirty="0" smtClean="0">
              <a:latin typeface="Arial Rounded MT Bold" pitchFamily="34" charset="0"/>
            </a:endParaRPr>
          </a:p>
          <a:p>
            <a:endParaRPr lang="en-IN" sz="2400" dirty="0" smtClean="0">
              <a:latin typeface="Arial Rounded MT Bold" pitchFamily="34" charset="0"/>
            </a:endParaRPr>
          </a:p>
          <a:p>
            <a:pPr>
              <a:buFontTx/>
              <a:buChar char="-"/>
            </a:pPr>
            <a:r>
              <a:rPr lang="en-IN" sz="2400" dirty="0" smtClean="0">
                <a:latin typeface="Arial Rounded MT Bold" pitchFamily="34" charset="0"/>
              </a:rPr>
              <a:t> Frost line (top of container) - increased evaporation      </a:t>
            </a:r>
          </a:p>
          <a:p>
            <a:r>
              <a:rPr lang="en-IN" sz="2400" dirty="0" smtClean="0">
                <a:latin typeface="Arial Rounded MT Bold" pitchFamily="34" charset="0"/>
              </a:rPr>
              <a:t>                          (due to damaged container)</a:t>
            </a:r>
          </a:p>
          <a:p>
            <a:endParaRPr lang="en-US" sz="2400" dirty="0" smtClean="0">
              <a:latin typeface="Arial Rounded MT Bold" pitchFamily="34" charset="0"/>
            </a:endParaRPr>
          </a:p>
          <a:p>
            <a:endParaRPr lang="en-IN" sz="2400" dirty="0" smtClean="0">
              <a:latin typeface="Arial Rounded MT Bold" pitchFamily="34" charset="0"/>
            </a:endParaRPr>
          </a:p>
          <a:p>
            <a:pPr>
              <a:buFontTx/>
              <a:buChar char="-"/>
            </a:pPr>
            <a:r>
              <a:rPr lang="en-IN" sz="2400" dirty="0" smtClean="0">
                <a:latin typeface="Arial Rounded MT Bold" pitchFamily="34" charset="0"/>
              </a:rPr>
              <a:t> Neck tube - delicate part </a:t>
            </a:r>
          </a:p>
          <a:p>
            <a:r>
              <a:rPr lang="en-IN" sz="2400" dirty="0" smtClean="0">
                <a:latin typeface="Arial Rounded MT Bold" pitchFamily="34" charset="0"/>
              </a:rPr>
              <a:t>                          (hold weight of inner chamber) </a:t>
            </a:r>
          </a:p>
          <a:p>
            <a:endParaRPr lang="en-IN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04800" y="609600"/>
            <a:ext cx="85344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en-IN" sz="2400" dirty="0" smtClean="0">
                <a:latin typeface="Arial Rounded MT Bold" pitchFamily="34" charset="0"/>
              </a:rPr>
              <a:t> </a:t>
            </a:r>
            <a:r>
              <a:rPr lang="en-IN" sz="2400" dirty="0" smtClean="0">
                <a:solidFill>
                  <a:srgbClr val="00B050"/>
                </a:solidFill>
                <a:latin typeface="Arial Rounded MT Bold" pitchFamily="34" charset="0"/>
              </a:rPr>
              <a:t>LN</a:t>
            </a:r>
            <a:r>
              <a:rPr lang="en-IN" sz="2400" baseline="-25000" dirty="0" smtClean="0">
                <a:solidFill>
                  <a:srgbClr val="00B050"/>
                </a:solidFill>
                <a:latin typeface="Arial Rounded MT Bold" pitchFamily="34" charset="0"/>
              </a:rPr>
              <a:t>2</a:t>
            </a:r>
            <a:r>
              <a:rPr lang="en-IN" sz="2400" dirty="0" smtClean="0">
                <a:solidFill>
                  <a:srgbClr val="00B050"/>
                </a:solidFill>
                <a:latin typeface="Arial Rounded MT Bold" pitchFamily="34" charset="0"/>
              </a:rPr>
              <a:t> cylinder </a:t>
            </a:r>
          </a:p>
          <a:p>
            <a:pPr>
              <a:buFontTx/>
              <a:buChar char="-"/>
            </a:pPr>
            <a:endParaRPr lang="en-IN" sz="2400" dirty="0" smtClean="0">
              <a:solidFill>
                <a:srgbClr val="00B050"/>
              </a:solidFill>
              <a:latin typeface="Arial Rounded MT Bold" pitchFamily="34" charset="0"/>
            </a:endParaRPr>
          </a:p>
          <a:p>
            <a:r>
              <a:rPr lang="en-IN" sz="2400" dirty="0" smtClean="0">
                <a:latin typeface="Arial Rounded MT Bold" pitchFamily="34" charset="0"/>
              </a:rPr>
              <a:t>        -Kept on rubber, jute or wooden carpet </a:t>
            </a:r>
          </a:p>
          <a:p>
            <a:endParaRPr lang="en-IN" sz="2400" dirty="0" smtClean="0">
              <a:latin typeface="Arial Rounded MT Bold" pitchFamily="34" charset="0"/>
            </a:endParaRPr>
          </a:p>
          <a:p>
            <a:r>
              <a:rPr lang="en-IN" sz="2400" dirty="0" smtClean="0">
                <a:latin typeface="Arial Rounded MT Bold" pitchFamily="34" charset="0"/>
              </a:rPr>
              <a:t>       - No Wet floor, hard cement or chemicals </a:t>
            </a:r>
          </a:p>
          <a:p>
            <a:r>
              <a:rPr lang="en-IN" sz="2400" dirty="0" smtClean="0">
                <a:latin typeface="Arial Rounded MT Bold" pitchFamily="34" charset="0"/>
              </a:rPr>
              <a:t>                       - corrosion - Loss of vacuum system</a:t>
            </a:r>
          </a:p>
          <a:p>
            <a:endParaRPr lang="en-IN" sz="2400" dirty="0" smtClean="0">
              <a:latin typeface="Arial Rounded MT Bold" pitchFamily="34" charset="0"/>
            </a:endParaRPr>
          </a:p>
          <a:p>
            <a:r>
              <a:rPr lang="en-IN" sz="2400" dirty="0" smtClean="0">
                <a:latin typeface="Arial Rounded MT Bold" pitchFamily="34" charset="0"/>
              </a:rPr>
              <a:t>       - Always in vertical position</a:t>
            </a:r>
          </a:p>
          <a:p>
            <a:r>
              <a:rPr lang="en-IN" sz="2400" dirty="0" smtClean="0">
                <a:latin typeface="Arial Rounded MT Bold" pitchFamily="34" charset="0"/>
              </a:rPr>
              <a:t>   </a:t>
            </a:r>
          </a:p>
          <a:p>
            <a:r>
              <a:rPr lang="en-IN" sz="2400" dirty="0" smtClean="0">
                <a:latin typeface="Arial Rounded MT Bold" pitchFamily="34" charset="0"/>
              </a:rPr>
              <a:t>       - Never be tilted or rolled to avoid any damage </a:t>
            </a:r>
          </a:p>
          <a:p>
            <a:endParaRPr lang="en-IN" sz="2400" dirty="0" smtClean="0">
              <a:latin typeface="Arial Rounded MT Bold" pitchFamily="34" charset="0"/>
            </a:endParaRPr>
          </a:p>
          <a:p>
            <a:r>
              <a:rPr lang="en-IN" sz="2400" dirty="0" smtClean="0">
                <a:latin typeface="Arial Rounded MT Bold" pitchFamily="34" charset="0"/>
              </a:rPr>
              <a:t>       - No piling one cylinder above other</a:t>
            </a:r>
          </a:p>
          <a:p>
            <a:endParaRPr lang="en-IN" sz="2400" dirty="0" smtClean="0">
              <a:latin typeface="Arial Rounded MT Bold" pitchFamily="34" charset="0"/>
            </a:endParaRPr>
          </a:p>
          <a:p>
            <a:r>
              <a:rPr lang="en-IN" sz="2400" dirty="0" smtClean="0">
                <a:latin typeface="Arial Rounded MT Bold" pitchFamily="34" charset="0"/>
              </a:rPr>
              <a:t>       </a:t>
            </a:r>
            <a:endParaRPr lang="en-IN" sz="2400" dirty="0"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04800" y="457200"/>
            <a:ext cx="85344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en-IN" sz="2400" dirty="0" smtClean="0">
                <a:latin typeface="Arial Rounded MT Bold" pitchFamily="34" charset="0"/>
              </a:rPr>
              <a:t> </a:t>
            </a:r>
            <a:r>
              <a:rPr lang="en-IN" sz="2400" dirty="0" smtClean="0">
                <a:solidFill>
                  <a:srgbClr val="00B050"/>
                </a:solidFill>
                <a:latin typeface="Arial Rounded MT Bold" pitchFamily="34" charset="0"/>
              </a:rPr>
              <a:t>LN</a:t>
            </a:r>
            <a:r>
              <a:rPr lang="en-IN" sz="2400" baseline="-25000" dirty="0" smtClean="0">
                <a:solidFill>
                  <a:srgbClr val="00B050"/>
                </a:solidFill>
                <a:latin typeface="Arial Rounded MT Bold" pitchFamily="34" charset="0"/>
              </a:rPr>
              <a:t>2</a:t>
            </a:r>
            <a:r>
              <a:rPr lang="en-IN" sz="2400" dirty="0" smtClean="0">
                <a:solidFill>
                  <a:srgbClr val="00B050"/>
                </a:solidFill>
                <a:latin typeface="Arial Rounded MT Bold" pitchFamily="34" charset="0"/>
              </a:rPr>
              <a:t> cylinder </a:t>
            </a:r>
          </a:p>
          <a:p>
            <a:r>
              <a:rPr lang="en-IN" sz="2400" dirty="0" smtClean="0">
                <a:latin typeface="Arial Rounded MT Bold" pitchFamily="34" charset="0"/>
              </a:rPr>
              <a:t>        </a:t>
            </a:r>
          </a:p>
          <a:p>
            <a:r>
              <a:rPr lang="en-IN" sz="2400" dirty="0" smtClean="0">
                <a:latin typeface="Arial Rounded MT Bold" pitchFamily="34" charset="0"/>
              </a:rPr>
              <a:t>       - Shifting with platform base trolley</a:t>
            </a:r>
          </a:p>
          <a:p>
            <a:endParaRPr lang="en-IN" sz="2400" dirty="0" smtClean="0">
              <a:latin typeface="Arial Rounded MT Bold" pitchFamily="34" charset="0"/>
            </a:endParaRPr>
          </a:p>
          <a:p>
            <a:endParaRPr lang="en-IN" sz="2400" dirty="0" smtClean="0">
              <a:latin typeface="Arial Rounded MT Bold" pitchFamily="34" charset="0"/>
            </a:endParaRPr>
          </a:p>
          <a:p>
            <a:endParaRPr lang="en-IN" sz="2400" dirty="0" smtClean="0">
              <a:latin typeface="Arial Rounded MT Bold" pitchFamily="34" charset="0"/>
            </a:endParaRPr>
          </a:p>
          <a:p>
            <a:endParaRPr lang="en-IN" sz="2400" dirty="0" smtClean="0">
              <a:latin typeface="Arial Rounded MT Bold" pitchFamily="34" charset="0"/>
            </a:endParaRPr>
          </a:p>
          <a:p>
            <a:endParaRPr lang="en-IN" sz="2400" dirty="0" smtClean="0">
              <a:latin typeface="Arial Rounded MT Bold" pitchFamily="34" charset="0"/>
            </a:endParaRPr>
          </a:p>
          <a:p>
            <a:endParaRPr lang="en-IN" sz="2400" dirty="0" smtClean="0">
              <a:latin typeface="Arial Rounded MT Bold" pitchFamily="34" charset="0"/>
            </a:endParaRPr>
          </a:p>
          <a:p>
            <a:endParaRPr lang="en-IN" sz="2400" dirty="0" smtClean="0">
              <a:latin typeface="Arial Rounded MT Bold" pitchFamily="34" charset="0"/>
            </a:endParaRPr>
          </a:p>
          <a:p>
            <a:endParaRPr lang="en-IN" sz="2400" dirty="0" smtClean="0">
              <a:latin typeface="Arial Rounded MT Bold" pitchFamily="34" charset="0"/>
            </a:endParaRPr>
          </a:p>
          <a:p>
            <a:endParaRPr lang="en-IN" sz="2400" dirty="0" smtClean="0">
              <a:latin typeface="Arial Rounded MT Bold" pitchFamily="34" charset="0"/>
            </a:endParaRPr>
          </a:p>
          <a:p>
            <a:endParaRPr lang="en-IN" sz="2400" dirty="0" smtClean="0">
              <a:latin typeface="Arial Rounded MT Bold" pitchFamily="34" charset="0"/>
            </a:endParaRPr>
          </a:p>
          <a:p>
            <a:r>
              <a:rPr lang="en-IN" sz="2400" dirty="0" smtClean="0">
                <a:latin typeface="Arial Rounded MT Bold" pitchFamily="34" charset="0"/>
              </a:rPr>
              <a:t>       - Place in cool place with no direct sunlight </a:t>
            </a:r>
          </a:p>
          <a:p>
            <a:r>
              <a:rPr lang="en-IN" sz="2400" dirty="0" smtClean="0">
                <a:latin typeface="Arial Rounded MT Bold" pitchFamily="34" charset="0"/>
              </a:rPr>
              <a:t>                        - LN</a:t>
            </a:r>
            <a:r>
              <a:rPr lang="en-IN" sz="2400" baseline="-25000" dirty="0" smtClean="0">
                <a:latin typeface="Arial Rounded MT Bold" pitchFamily="34" charset="0"/>
              </a:rPr>
              <a:t>2</a:t>
            </a:r>
            <a:r>
              <a:rPr lang="en-IN" sz="2400" dirty="0" smtClean="0">
                <a:latin typeface="Arial Rounded MT Bold" pitchFamily="34" charset="0"/>
              </a:rPr>
              <a:t> holding capacity : reduced </a:t>
            </a:r>
            <a:endParaRPr lang="en-IN" sz="2400" dirty="0">
              <a:latin typeface="Arial Rounded MT Bold" pitchFamily="34" charset="0"/>
            </a:endParaRPr>
          </a:p>
        </p:txBody>
      </p:sp>
      <p:pic>
        <p:nvPicPr>
          <p:cNvPr id="4098" name="Picture 2" descr="C:\Users\HP\Desktop\7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1905000"/>
            <a:ext cx="2819400" cy="3124200"/>
          </a:xfrm>
          <a:prstGeom prst="rect">
            <a:avLst/>
          </a:prstGeom>
          <a:noFill/>
        </p:spPr>
      </p:pic>
      <p:pic>
        <p:nvPicPr>
          <p:cNvPr id="4099" name="Picture 3" descr="C:\Users\HP\Desktop\9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1981200"/>
            <a:ext cx="3886200" cy="304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04800" y="990600"/>
            <a:ext cx="86106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400" dirty="0" smtClean="0">
                <a:latin typeface="Arial Rounded MT Bold" pitchFamily="34" charset="0"/>
              </a:rPr>
              <a:t> - Arrangement of extra cryocan </a:t>
            </a:r>
          </a:p>
          <a:p>
            <a:r>
              <a:rPr lang="en-IN" sz="2400" dirty="0" smtClean="0">
                <a:latin typeface="Arial Rounded MT Bold" pitchFamily="34" charset="0"/>
              </a:rPr>
              <a:t>                 (in case of appearance of frost line)</a:t>
            </a:r>
          </a:p>
          <a:p>
            <a:endParaRPr lang="en-IN" sz="2400" dirty="0" smtClean="0">
              <a:latin typeface="Arial Rounded MT Bold" pitchFamily="34" charset="0"/>
            </a:endParaRPr>
          </a:p>
          <a:p>
            <a:endParaRPr lang="en-IN" sz="2400" dirty="0" smtClean="0">
              <a:latin typeface="Arial Rounded MT Bold" pitchFamily="34" charset="0"/>
            </a:endParaRPr>
          </a:p>
          <a:p>
            <a:pPr>
              <a:buFontTx/>
              <a:buChar char="-"/>
            </a:pPr>
            <a:r>
              <a:rPr lang="en-IN" sz="2400" dirty="0" smtClean="0">
                <a:latin typeface="Arial Rounded MT Bold" pitchFamily="34" charset="0"/>
              </a:rPr>
              <a:t> Careful handling to avoid damage to vacuum knob </a:t>
            </a:r>
          </a:p>
          <a:p>
            <a:pPr>
              <a:buFontTx/>
              <a:buChar char="-"/>
            </a:pPr>
            <a:endParaRPr lang="en-IN" sz="2400" dirty="0" smtClean="0">
              <a:latin typeface="Arial Rounded MT Bold" pitchFamily="34" charset="0"/>
            </a:endParaRPr>
          </a:p>
          <a:p>
            <a:pPr>
              <a:buFontTx/>
              <a:buChar char="-"/>
            </a:pPr>
            <a:endParaRPr lang="en-IN" sz="2400" dirty="0" smtClean="0">
              <a:latin typeface="Arial Rounded MT Bold" pitchFamily="34" charset="0"/>
            </a:endParaRPr>
          </a:p>
          <a:p>
            <a:pPr>
              <a:buFontTx/>
              <a:buChar char="-"/>
            </a:pPr>
            <a:r>
              <a:rPr lang="en-IN" sz="2400" dirty="0" smtClean="0">
                <a:latin typeface="Arial Rounded MT Bold" pitchFamily="34" charset="0"/>
              </a:rPr>
              <a:t> No jerk or shock/vibration during lifting/carrying</a:t>
            </a:r>
          </a:p>
          <a:p>
            <a:r>
              <a:rPr lang="en-IN" sz="2400" dirty="0" smtClean="0">
                <a:latin typeface="Arial Rounded MT Bold" pitchFamily="34" charset="0"/>
              </a:rPr>
              <a:t>         - Damage to the neck tube: loss of vacuum system</a:t>
            </a:r>
          </a:p>
          <a:p>
            <a:endParaRPr lang="en-IN" sz="2400" dirty="0" smtClean="0">
              <a:latin typeface="Arial Rounded MT Bold" pitchFamily="34" charset="0"/>
            </a:endParaRPr>
          </a:p>
          <a:p>
            <a:endParaRPr lang="en-IN" sz="2400" dirty="0" smtClean="0">
              <a:latin typeface="Arial Rounded MT Bold" pitchFamily="34" charset="0"/>
            </a:endParaRPr>
          </a:p>
          <a:p>
            <a:pPr>
              <a:buFontTx/>
              <a:buChar char="-"/>
            </a:pPr>
            <a:r>
              <a:rPr lang="en-IN" sz="2400" dirty="0" smtClean="0">
                <a:latin typeface="Arial Rounded MT Bold" pitchFamily="34" charset="0"/>
              </a:rPr>
              <a:t> No Punching or drilling on the container wall</a:t>
            </a:r>
          </a:p>
          <a:p>
            <a:pPr>
              <a:buFontTx/>
              <a:buChar char="-"/>
            </a:pPr>
            <a:endParaRPr lang="en-US" sz="2400" dirty="0" smtClean="0"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52400" y="381000"/>
            <a:ext cx="86106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endParaRPr lang="en-US" sz="2400" dirty="0" smtClean="0">
              <a:latin typeface="Arial Rounded MT Bold" pitchFamily="34" charset="0"/>
            </a:endParaRPr>
          </a:p>
          <a:p>
            <a:pPr>
              <a:buFontTx/>
              <a:buChar char="-"/>
            </a:pPr>
            <a:r>
              <a:rPr lang="en-US" sz="2400" dirty="0" smtClean="0">
                <a:latin typeface="Arial Rounded MT Bold" pitchFamily="34" charset="0"/>
              </a:rPr>
              <a:t> </a:t>
            </a:r>
            <a:r>
              <a:rPr lang="en-IN" sz="2400" dirty="0" smtClean="0">
                <a:latin typeface="Arial Rounded MT Bold" pitchFamily="34" charset="0"/>
              </a:rPr>
              <a:t>LN</a:t>
            </a:r>
            <a:r>
              <a:rPr lang="en-IN" sz="2400" baseline="-25000" dirty="0" smtClean="0">
                <a:latin typeface="Arial Rounded MT Bold" pitchFamily="34" charset="0"/>
              </a:rPr>
              <a:t>2</a:t>
            </a:r>
            <a:r>
              <a:rPr lang="en-IN" sz="2400" dirty="0" smtClean="0">
                <a:latin typeface="Arial Rounded MT Bold" pitchFamily="34" charset="0"/>
              </a:rPr>
              <a:t> cylinder - Secured with rubber band rings </a:t>
            </a:r>
          </a:p>
          <a:p>
            <a:r>
              <a:rPr lang="en-IN" sz="2400" dirty="0" smtClean="0">
                <a:latin typeface="Arial Rounded MT Bold" pitchFamily="34" charset="0"/>
              </a:rPr>
              <a:t>                 (As shock absorbent)</a:t>
            </a:r>
          </a:p>
          <a:p>
            <a:endParaRPr lang="en-IN" sz="2400" dirty="0" smtClean="0">
              <a:latin typeface="Arial Rounded MT Bold" pitchFamily="34" charset="0"/>
            </a:endParaRPr>
          </a:p>
          <a:p>
            <a:endParaRPr lang="en-IN" sz="2400" dirty="0" smtClean="0">
              <a:latin typeface="Arial Rounded MT Bold" pitchFamily="34" charset="0"/>
            </a:endParaRPr>
          </a:p>
          <a:p>
            <a:endParaRPr lang="en-IN" sz="2400" dirty="0" smtClean="0">
              <a:latin typeface="Arial Rounded MT Bold" pitchFamily="34" charset="0"/>
            </a:endParaRPr>
          </a:p>
          <a:p>
            <a:endParaRPr lang="en-IN" sz="2400" dirty="0" smtClean="0">
              <a:latin typeface="Arial Rounded MT Bold" pitchFamily="34" charset="0"/>
            </a:endParaRPr>
          </a:p>
          <a:p>
            <a:endParaRPr lang="en-IN" sz="2400" dirty="0" smtClean="0">
              <a:latin typeface="Arial Rounded MT Bold" pitchFamily="34" charset="0"/>
            </a:endParaRPr>
          </a:p>
          <a:p>
            <a:endParaRPr lang="en-IN" sz="2400" dirty="0" smtClean="0">
              <a:latin typeface="Arial Rounded MT Bold" pitchFamily="34" charset="0"/>
            </a:endParaRPr>
          </a:p>
          <a:p>
            <a:endParaRPr lang="en-IN" sz="2400" dirty="0" smtClean="0">
              <a:latin typeface="Arial Rounded MT Bold" pitchFamily="34" charset="0"/>
            </a:endParaRPr>
          </a:p>
          <a:p>
            <a:endParaRPr lang="en-IN" sz="2400" dirty="0" smtClean="0">
              <a:latin typeface="Arial Rounded MT Bold" pitchFamily="34" charset="0"/>
            </a:endParaRPr>
          </a:p>
          <a:p>
            <a:endParaRPr lang="en-IN" sz="2400" dirty="0" smtClean="0">
              <a:latin typeface="Arial Rounded MT Bold" pitchFamily="34" charset="0"/>
            </a:endParaRPr>
          </a:p>
          <a:p>
            <a:endParaRPr lang="en-IN" sz="2400" dirty="0" smtClean="0">
              <a:latin typeface="Arial Rounded MT Bold" pitchFamily="34" charset="0"/>
            </a:endParaRPr>
          </a:p>
          <a:p>
            <a:endParaRPr lang="en-IN" sz="2400" dirty="0" smtClean="0">
              <a:latin typeface="Arial Rounded MT Bold" pitchFamily="34" charset="0"/>
            </a:endParaRPr>
          </a:p>
          <a:p>
            <a:r>
              <a:rPr lang="en-IN" sz="2400" dirty="0" smtClean="0">
                <a:latin typeface="Arial Rounded MT Bold" pitchFamily="34" charset="0"/>
              </a:rPr>
              <a:t>- Careful while transporting filled </a:t>
            </a:r>
            <a:r>
              <a:rPr lang="en-IN" sz="2400" dirty="0" err="1" smtClean="0">
                <a:latin typeface="Arial Rounded MT Bold" pitchFamily="34" charset="0"/>
              </a:rPr>
              <a:t>cryocans</a:t>
            </a:r>
            <a:r>
              <a:rPr lang="en-IN" sz="2400" dirty="0" smtClean="0">
                <a:latin typeface="Arial Rounded MT Bold" pitchFamily="34" charset="0"/>
              </a:rPr>
              <a:t> in bus or train           </a:t>
            </a:r>
          </a:p>
          <a:p>
            <a:r>
              <a:rPr lang="en-IN" sz="2400" dirty="0" smtClean="0">
                <a:latin typeface="Arial Rounded MT Bold" pitchFamily="34" charset="0"/>
              </a:rPr>
              <a:t>                  (sudden evaporation : Panic situation) </a:t>
            </a:r>
            <a:endParaRPr lang="en-IN" sz="2400" dirty="0">
              <a:latin typeface="Arial Rounded MT Bold" pitchFamily="34" charset="0"/>
            </a:endParaRPr>
          </a:p>
        </p:txBody>
      </p:sp>
      <p:pic>
        <p:nvPicPr>
          <p:cNvPr id="5122" name="Picture 2" descr="C:\Users\HP\Desktop\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0" y="1600200"/>
            <a:ext cx="2252167" cy="36800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846</Words>
  <Application>Microsoft Office PowerPoint</Application>
  <PresentationFormat>On-screen Show (4:3)</PresentationFormat>
  <Paragraphs>198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Semen Biology Lab</dc:creator>
  <cp:lastModifiedBy>Rishab Sharma</cp:lastModifiedBy>
  <cp:revision>8</cp:revision>
  <dcterms:created xsi:type="dcterms:W3CDTF">2006-08-16T00:00:00Z</dcterms:created>
  <dcterms:modified xsi:type="dcterms:W3CDTF">2021-01-29T09:19:52Z</dcterms:modified>
</cp:coreProperties>
</file>