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26"/>
  </p:notesMasterIdLst>
  <p:sldIdLst>
    <p:sldId id="256" r:id="rId2"/>
    <p:sldId id="257" r:id="rId3"/>
    <p:sldId id="285" r:id="rId4"/>
    <p:sldId id="307" r:id="rId5"/>
    <p:sldId id="288" r:id="rId6"/>
    <p:sldId id="293" r:id="rId7"/>
    <p:sldId id="294" r:id="rId8"/>
    <p:sldId id="295" r:id="rId9"/>
    <p:sldId id="296" r:id="rId10"/>
    <p:sldId id="308" r:id="rId11"/>
    <p:sldId id="297" r:id="rId12"/>
    <p:sldId id="298" r:id="rId13"/>
    <p:sldId id="299" r:id="rId14"/>
    <p:sldId id="300" r:id="rId15"/>
    <p:sldId id="309" r:id="rId16"/>
    <p:sldId id="301" r:id="rId17"/>
    <p:sldId id="304" r:id="rId18"/>
    <p:sldId id="314" r:id="rId19"/>
    <p:sldId id="316" r:id="rId20"/>
    <p:sldId id="306" r:id="rId21"/>
    <p:sldId id="315" r:id="rId22"/>
    <p:sldId id="317" r:id="rId23"/>
    <p:sldId id="258" r:id="rId24"/>
    <p:sldId id="25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8BD98-1023-4859-85DD-2FE9D3432C99}" type="datetimeFigureOut">
              <a:rPr lang="en-IN" smtClean="0"/>
              <a:pPr/>
              <a:t>10-07-2023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5FF14-CC1C-42EA-8DE9-0BBDB27A3DD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C2A5ED-2588-4EA2-A56C-3BB601B62B1E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A784F-B991-44B5-8B1F-8E8E3A0023E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72B41-62B2-436F-9B65-E53150D1612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E51013-2508-4FD4-B137-C8E8D2DCD81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C24E6D-DB26-4CDD-8E3C-2CCD3713BDD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F5B2B3-6BFF-4ADE-B4CC-2BD8737E8F3A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F0B6AE-629E-4D55-9851-FA3C1698FA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A8CA7D-ACEE-419F-BEFE-0DC2250D77D0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31E10E-0222-457C-A5B4-5DDF0EA4DF4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C1C6B9-9F33-48F4-82B6-D31020CECDB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75845-46AB-499C-A6D1-ED27BA8DE4D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DC877-E0C1-4340-8595-AD2E115B687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B56653-3A13-4BE0-81B3-BD96C852E8B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908F99-B634-490E-85BF-FA2AB2799F0D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0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Center for Food Security and Public Health, Iowa State University, 2011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60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22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76688"/>
            <a:ext cx="4038600" cy="22240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Center for Food Security and Public Health, Iowa State University, 2011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343400"/>
            <a:ext cx="6400800" cy="1981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Dr </a:t>
            </a:r>
            <a:r>
              <a:rPr lang="en-US" b="1" dirty="0" err="1" smtClean="0">
                <a:solidFill>
                  <a:srgbClr val="FF0000"/>
                </a:solidFill>
              </a:rPr>
              <a:t>Padma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Nibash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Panigrahi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Assistant Professor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Department of Veterinary Medicine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DUVASU, Mathura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MALIGNANT CATARRHAL FEVER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>
            <a:normAutofit/>
          </a:bodyPr>
          <a:lstStyle/>
          <a:p>
            <a:pPr algn="ctr"/>
            <a:r>
              <a:rPr lang="en-IN" sz="3200" b="1" dirty="0" err="1" smtClean="0">
                <a:solidFill>
                  <a:srgbClr val="FF0000"/>
                </a:solidFill>
              </a:rPr>
              <a:t>Peracute</a:t>
            </a:r>
            <a:r>
              <a:rPr lang="en-IN" sz="3200" b="1" dirty="0" smtClean="0">
                <a:solidFill>
                  <a:srgbClr val="FF0000"/>
                </a:solidFill>
              </a:rPr>
              <a:t> and alimentary tract forms</a:t>
            </a:r>
            <a:endParaRPr lang="en-IN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/>
          </a:bodyPr>
          <a:lstStyle/>
          <a:p>
            <a:r>
              <a:rPr lang="en-IN" dirty="0" smtClean="0"/>
              <a:t>short course of 1-3 d</a:t>
            </a:r>
          </a:p>
          <a:p>
            <a:r>
              <a:rPr lang="en-IN" dirty="0" smtClean="0"/>
              <a:t>high fever</a:t>
            </a:r>
          </a:p>
          <a:p>
            <a:r>
              <a:rPr lang="en-IN" dirty="0" smtClean="0"/>
              <a:t>dyspnoea </a:t>
            </a:r>
          </a:p>
          <a:p>
            <a:r>
              <a:rPr lang="en-IN" dirty="0" smtClean="0"/>
              <a:t> acute gastroenteritis </a:t>
            </a:r>
          </a:p>
          <a:p>
            <a:r>
              <a:rPr lang="en-IN" dirty="0" smtClean="0"/>
              <a:t>resembles the 'head and eye' form except that there is marked diarrhoea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Mild form</a:t>
            </a:r>
            <a:endParaRPr lang="en-IN" b="1" dirty="0" smtClean="0">
              <a:solidFill>
                <a:srgbClr val="C00000"/>
              </a:solidFill>
            </a:endParaRPr>
          </a:p>
          <a:p>
            <a:r>
              <a:rPr lang="en-IN" dirty="0" smtClean="0"/>
              <a:t>transient fever</a:t>
            </a:r>
          </a:p>
          <a:p>
            <a:r>
              <a:rPr lang="en-IN" dirty="0" smtClean="0"/>
              <a:t>mild erosions -oral and nasal mucosa. </a:t>
            </a:r>
          </a:p>
          <a:p>
            <a:r>
              <a:rPr lang="en-IN" dirty="0" smtClean="0"/>
              <a:t> may be followed by complete recovery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Mortem Lesions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475163" cy="4600575"/>
          </a:xfrm>
        </p:spPr>
        <p:txBody>
          <a:bodyPr/>
          <a:lstStyle/>
          <a:p>
            <a:r>
              <a:rPr lang="en-US" smtClean="0"/>
              <a:t>Erosions on the tongue and soft and hard palate</a:t>
            </a:r>
          </a:p>
        </p:txBody>
      </p:sp>
      <p:pic>
        <p:nvPicPr>
          <p:cNvPr id="51204" name="Picture 7" descr="mcf29.JPG (355312 bytes)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213" y="3492500"/>
            <a:ext cx="4038600" cy="2673350"/>
          </a:xfrm>
          <a:noFill/>
          <a:ln w="28575">
            <a:solidFill>
              <a:srgbClr val="F2D992"/>
            </a:solidFill>
          </a:ln>
        </p:spPr>
      </p:pic>
      <p:sp>
        <p:nvSpPr>
          <p:cNvPr id="5120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pic>
        <p:nvPicPr>
          <p:cNvPr id="51206" name="Picture 5" descr="mcf28.JPG (385095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0313" y="1628775"/>
            <a:ext cx="3876675" cy="4573588"/>
          </a:xfrm>
          <a:prstGeom prst="rect">
            <a:avLst/>
          </a:prstGeom>
          <a:noFill/>
          <a:ln w="28575">
            <a:solidFill>
              <a:srgbClr val="F2D992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Mortem Lesions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mtClean="0"/>
              <a:t>Necrotic areas in the omasal epithelium </a:t>
            </a:r>
          </a:p>
          <a:p>
            <a:endParaRPr lang="en-US" smtClean="0"/>
          </a:p>
          <a:p>
            <a:r>
              <a:rPr lang="en-US" smtClean="0"/>
              <a:t>Multiple erosions of intestinal epithelium</a:t>
            </a:r>
          </a:p>
        </p:txBody>
      </p:sp>
      <p:pic>
        <p:nvPicPr>
          <p:cNvPr id="52230" name="Picture 4" descr="mcf33.JPG (334708 bytes)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5105400" y="676275"/>
            <a:ext cx="3429000" cy="2219325"/>
          </a:xfrm>
          <a:noFill/>
          <a:ln w="28575">
            <a:solidFill>
              <a:srgbClr val="F2D992"/>
            </a:solidFill>
          </a:ln>
        </p:spPr>
      </p:pic>
      <p:pic>
        <p:nvPicPr>
          <p:cNvPr id="52228" name="Picture 5" descr="mcf31.JPG (299052 bytes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05400" y="3262313"/>
            <a:ext cx="3411538" cy="2224087"/>
          </a:xfrm>
          <a:noFill/>
          <a:ln w="28575">
            <a:solidFill>
              <a:srgbClr val="F2D992"/>
            </a:solidFill>
          </a:ln>
        </p:spPr>
      </p:pic>
      <p:sp>
        <p:nvSpPr>
          <p:cNvPr id="5222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Mortem Lesions</a:t>
            </a:r>
          </a:p>
        </p:txBody>
      </p:sp>
      <p:sp>
        <p:nvSpPr>
          <p:cNvPr id="5325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727575" cy="4781550"/>
          </a:xfrm>
        </p:spPr>
        <p:txBody>
          <a:bodyPr/>
          <a:lstStyle/>
          <a:p>
            <a:r>
              <a:rPr lang="en-US" smtClean="0"/>
              <a:t>Greatly enlarged lymph node compared to normal </a:t>
            </a:r>
          </a:p>
          <a:p>
            <a:endParaRPr lang="en-US" smtClean="0"/>
          </a:p>
          <a:p>
            <a:r>
              <a:rPr lang="en-US" smtClean="0"/>
              <a:t>Necrotic areas in the larynx </a:t>
            </a:r>
          </a:p>
          <a:p>
            <a:pPr lvl="1"/>
            <a:r>
              <a:rPr lang="en-US" smtClean="0"/>
              <a:t>Diptheritic membrane often present</a:t>
            </a:r>
          </a:p>
        </p:txBody>
      </p:sp>
      <p:pic>
        <p:nvPicPr>
          <p:cNvPr id="53252" name="Picture 6" descr="mcf27.JPG (362128 bytes)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867400" y="838200"/>
            <a:ext cx="2333625" cy="2000250"/>
          </a:xfrm>
          <a:noFill/>
          <a:ln w="28575">
            <a:solidFill>
              <a:srgbClr val="F2D992"/>
            </a:solidFill>
          </a:ln>
        </p:spPr>
      </p:pic>
      <p:pic>
        <p:nvPicPr>
          <p:cNvPr id="53253" name="Picture 12" descr="mcf35.JPG (333233 bytes)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84775" y="3860800"/>
            <a:ext cx="3336925" cy="2224088"/>
          </a:xfrm>
          <a:noFill/>
          <a:ln w="28575">
            <a:solidFill>
              <a:srgbClr val="F2D992"/>
            </a:solidFill>
          </a:ln>
        </p:spPr>
      </p:pic>
      <p:sp>
        <p:nvSpPr>
          <p:cNvPr id="5325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Post Mortem Lesions</a:t>
            </a:r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sp>
        <p:nvSpPr>
          <p:cNvPr id="54275" name="Rectangle 7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Urinary bladder mucosa hyperemic and edematous</a:t>
            </a:r>
          </a:p>
          <a:p>
            <a:r>
              <a:rPr lang="en-US" smtClean="0"/>
              <a:t>Kidney often has raised white foci on the cortex</a:t>
            </a:r>
          </a:p>
        </p:txBody>
      </p:sp>
      <p:pic>
        <p:nvPicPr>
          <p:cNvPr id="54277" name="Picture 5" descr="mcf38.JPG (289617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321050"/>
            <a:ext cx="4429125" cy="2854325"/>
          </a:xfrm>
          <a:prstGeom prst="rect">
            <a:avLst/>
          </a:prstGeom>
          <a:noFill/>
          <a:ln w="28575">
            <a:solidFill>
              <a:srgbClr val="F2D992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Bef>
                <a:spcPts val="1200"/>
              </a:spcBef>
              <a:buNone/>
            </a:pPr>
            <a:r>
              <a:rPr lang="en-IN" b="1" dirty="0" smtClean="0">
                <a:solidFill>
                  <a:srgbClr val="FF0000"/>
                </a:solidFill>
              </a:rPr>
              <a:t>Collection of Samples for diagnosis</a:t>
            </a:r>
          </a:p>
          <a:p>
            <a:pPr>
              <a:spcBef>
                <a:spcPts val="1200"/>
              </a:spcBef>
            </a:pPr>
            <a:r>
              <a:rPr lang="en-IN" b="1" dirty="0" smtClean="0">
                <a:solidFill>
                  <a:srgbClr val="7030A0"/>
                </a:solidFill>
              </a:rPr>
              <a:t>Histology</a:t>
            </a:r>
            <a:r>
              <a:rPr lang="en-IN" dirty="0" smtClean="0"/>
              <a:t> – </a:t>
            </a:r>
          </a:p>
          <a:p>
            <a:pPr lvl="1">
              <a:spcBef>
                <a:spcPts val="1200"/>
              </a:spcBef>
            </a:pPr>
            <a:r>
              <a:rPr lang="en-IN" sz="2600" dirty="0" err="1" smtClean="0"/>
              <a:t>Formaline</a:t>
            </a:r>
            <a:r>
              <a:rPr lang="en-IN" sz="2600" dirty="0" smtClean="0"/>
              <a:t> fixed brain, lymph node, alimentary tract mucosa, pharynx, oesophagus, rumen, liver, adrenal gland, kidney, urinary bladder, salivary gland</a:t>
            </a:r>
          </a:p>
          <a:p>
            <a:pPr>
              <a:spcBef>
                <a:spcPts val="1200"/>
              </a:spcBef>
            </a:pPr>
            <a:r>
              <a:rPr lang="en-IN" b="1" dirty="0" smtClean="0">
                <a:solidFill>
                  <a:srgbClr val="7030A0"/>
                </a:solidFill>
              </a:rPr>
              <a:t>Virology</a:t>
            </a:r>
            <a:r>
              <a:rPr lang="en-IN" dirty="0" smtClean="0"/>
              <a:t> –</a:t>
            </a:r>
          </a:p>
          <a:p>
            <a:pPr lvl="1">
              <a:spcBef>
                <a:spcPts val="1200"/>
              </a:spcBef>
            </a:pPr>
            <a:r>
              <a:rPr lang="en-IN" sz="2600" dirty="0" smtClean="0"/>
              <a:t> lymph node, spleen, lung (</a:t>
            </a:r>
            <a:r>
              <a:rPr lang="en-IN" sz="2600" dirty="0" err="1" smtClean="0"/>
              <a:t>PCR</a:t>
            </a:r>
            <a:r>
              <a:rPr lang="en-IN" sz="2600" dirty="0" smtClean="0"/>
              <a:t>) </a:t>
            </a:r>
            <a:endParaRPr lang="en-IN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Differential Diagnosis</a:t>
            </a:r>
          </a:p>
        </p:txBody>
      </p:sp>
      <p:sp>
        <p:nvSpPr>
          <p:cNvPr id="55301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259263" cy="4600575"/>
          </a:xfrm>
        </p:spPr>
        <p:txBody>
          <a:bodyPr/>
          <a:lstStyle/>
          <a:p>
            <a:r>
              <a:rPr lang="en-US" sz="3200" smtClean="0"/>
              <a:t>BVD mucosal disease</a:t>
            </a:r>
          </a:p>
          <a:p>
            <a:r>
              <a:rPr lang="en-US" sz="3200" smtClean="0"/>
              <a:t>Bluetongue</a:t>
            </a:r>
          </a:p>
          <a:p>
            <a:r>
              <a:rPr lang="en-US" sz="3200" smtClean="0"/>
              <a:t>Rinderpest</a:t>
            </a:r>
          </a:p>
          <a:p>
            <a:r>
              <a:rPr lang="en-US" sz="3200" smtClean="0"/>
              <a:t>FMD</a:t>
            </a:r>
          </a:p>
          <a:p>
            <a:r>
              <a:rPr lang="en-US" sz="3200" smtClean="0"/>
              <a:t>Vesicular stomatitis</a:t>
            </a:r>
            <a:r>
              <a:rPr lang="en-US" smtClean="0"/>
              <a:t> </a:t>
            </a:r>
          </a:p>
          <a:p>
            <a:endParaRPr lang="en-US" smtClean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sz="3200" smtClean="0"/>
              <a:t>Salmonellosis</a:t>
            </a:r>
          </a:p>
          <a:p>
            <a:r>
              <a:rPr lang="en-US" sz="3200" smtClean="0"/>
              <a:t>Pneumonia complex</a:t>
            </a:r>
          </a:p>
          <a:p>
            <a:r>
              <a:rPr lang="en-US" sz="3200" smtClean="0"/>
              <a:t>Oral exposure to caustic materials </a:t>
            </a:r>
          </a:p>
          <a:p>
            <a:r>
              <a:rPr lang="en-US" sz="3200" smtClean="0"/>
              <a:t>Mycotoxins</a:t>
            </a:r>
          </a:p>
          <a:p>
            <a:r>
              <a:rPr lang="en-US" sz="3200" smtClean="0"/>
              <a:t>Poisonous plants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Laboratory Diagnosis</a:t>
            </a:r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Histopathology</a:t>
            </a:r>
          </a:p>
          <a:p>
            <a:r>
              <a:rPr lang="en-US" dirty="0" err="1" smtClean="0"/>
              <a:t>PCR</a:t>
            </a:r>
            <a:endParaRPr lang="en-US" dirty="0" smtClean="0"/>
          </a:p>
          <a:p>
            <a:r>
              <a:rPr lang="en-US" dirty="0" smtClean="0"/>
              <a:t>Virus isolation (AHV-1)-</a:t>
            </a:r>
            <a:r>
              <a:rPr lang="en-IN" dirty="0" smtClean="0"/>
              <a:t> </a:t>
            </a:r>
            <a:r>
              <a:rPr lang="en-IN" dirty="0" err="1" smtClean="0"/>
              <a:t>Madin</a:t>
            </a:r>
            <a:r>
              <a:rPr lang="en-IN" dirty="0" smtClean="0"/>
              <a:t>–Darby bovine kidney cell line (</a:t>
            </a:r>
            <a:r>
              <a:rPr lang="en-IN" dirty="0" err="1" smtClean="0"/>
              <a:t>MDBK</a:t>
            </a:r>
            <a:r>
              <a:rPr lang="en-IN" dirty="0" smtClean="0"/>
              <a:t>) </a:t>
            </a:r>
            <a:endParaRPr lang="en-US" dirty="0" smtClean="0"/>
          </a:p>
          <a:p>
            <a:r>
              <a:rPr lang="en-US" dirty="0" smtClean="0"/>
              <a:t>Serology</a:t>
            </a:r>
          </a:p>
          <a:p>
            <a:pPr lvl="1"/>
            <a:r>
              <a:rPr lang="en-US" dirty="0" smtClean="0"/>
              <a:t>AHV-1 antibodies in wildebeest</a:t>
            </a:r>
          </a:p>
          <a:p>
            <a:pPr lvl="2"/>
            <a:r>
              <a:rPr lang="en-US" dirty="0" err="1" smtClean="0"/>
              <a:t>Immunofluorescence</a:t>
            </a:r>
            <a:r>
              <a:rPr lang="en-US" dirty="0" smtClean="0"/>
              <a:t>, </a:t>
            </a:r>
            <a:r>
              <a:rPr lang="en-US" dirty="0" err="1" smtClean="0"/>
              <a:t>immunoblot</a:t>
            </a:r>
            <a:r>
              <a:rPr lang="en-US" dirty="0" smtClean="0"/>
              <a:t>, </a:t>
            </a:r>
            <a:r>
              <a:rPr lang="en-US" dirty="0" err="1" smtClean="0"/>
              <a:t>VN</a:t>
            </a:r>
            <a:r>
              <a:rPr lang="en-US" dirty="0" smtClean="0"/>
              <a:t>, ELISA, </a:t>
            </a:r>
            <a:r>
              <a:rPr lang="en-US" dirty="0" err="1" smtClean="0"/>
              <a:t>immunocytochemistry</a:t>
            </a:r>
            <a:endParaRPr lang="en-US" dirty="0" smtClean="0"/>
          </a:p>
          <a:p>
            <a:pPr lvl="1"/>
            <a:r>
              <a:rPr lang="en-US" dirty="0" smtClean="0"/>
              <a:t>OHV-2 antibodies in sheep</a:t>
            </a:r>
          </a:p>
          <a:p>
            <a:pPr lvl="2"/>
            <a:r>
              <a:rPr lang="en-US" dirty="0" err="1" smtClean="0"/>
              <a:t>Immunofluorescence</a:t>
            </a:r>
            <a:r>
              <a:rPr lang="en-US" dirty="0" smtClean="0"/>
              <a:t>, </a:t>
            </a:r>
            <a:r>
              <a:rPr lang="en-US" dirty="0" err="1" smtClean="0"/>
              <a:t>immunoblot</a:t>
            </a:r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864" y="381000"/>
            <a:ext cx="8683336" cy="5993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mcf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657600"/>
            <a:ext cx="88392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57200"/>
            <a:ext cx="883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94456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ctr"/>
            <a:r>
              <a:rPr lang="en-US" sz="2200" b="1" dirty="0" smtClean="0">
                <a:solidFill>
                  <a:srgbClr val="FF0000"/>
                </a:solidFill>
                <a:latin typeface="+mn-lt"/>
              </a:rPr>
              <a:t>MALIGNANT CATARRHAL FEVER (BOVINE MALIGNANT CATARRH, MALIGNANT HEAD CATARRH</a:t>
            </a:r>
            <a:endParaRPr lang="en-US" sz="2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7924800" cy="5257800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Etiology :</a:t>
            </a:r>
          </a:p>
          <a:p>
            <a:r>
              <a:rPr lang="en-US" sz="2600" dirty="0" smtClean="0"/>
              <a:t>Really two diseases (clinically and pathologically indistinguishable) associated with two different infectious agents with different ecologies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 b="1" dirty="0" err="1" smtClean="0">
                <a:solidFill>
                  <a:schemeClr val="accent1">
                    <a:lumMod val="50000"/>
                  </a:schemeClr>
                </a:solidFill>
              </a:rPr>
              <a:t>Alcelaphine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 herpesvirus-1 (AHV-l) </a:t>
            </a:r>
          </a:p>
          <a:p>
            <a:r>
              <a:rPr lang="en-US" sz="2600" dirty="0" smtClean="0"/>
              <a:t>wildebeest-associated MCF virus, transmitted to cattle from blue wildebeest</a:t>
            </a:r>
          </a:p>
          <a:p>
            <a:pPr marL="457200" indent="-457200">
              <a:buAutoNum type="arabicPeriod" startAt="2"/>
            </a:pP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Ovine </a:t>
            </a:r>
            <a:r>
              <a:rPr lang="en-US" sz="2600" b="1" dirty="0" err="1" smtClean="0">
                <a:solidFill>
                  <a:schemeClr val="accent1">
                    <a:lumMod val="50000"/>
                  </a:schemeClr>
                </a:solidFill>
              </a:rPr>
              <a:t>herpesvirus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- 2 (OvHV-2) </a:t>
            </a:r>
          </a:p>
          <a:p>
            <a:r>
              <a:rPr lang="en-US" sz="2600" dirty="0" smtClean="0"/>
              <a:t>sheep-associated MCF virus transmitted to cattle from sheep</a:t>
            </a:r>
          </a:p>
          <a:p>
            <a:r>
              <a:rPr lang="en-US" sz="2600" dirty="0" smtClean="0"/>
              <a:t>Neither agent transmit from cattle to cattle </a:t>
            </a:r>
          </a:p>
          <a:p>
            <a:r>
              <a:rPr lang="en-US" sz="2600" dirty="0" smtClean="0"/>
              <a:t> neither of the viruses cause any disease in their principal host, the wildebeest and the sheep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Treatment</a:t>
            </a:r>
            <a:r>
              <a:rPr lang="en-US" dirty="0" smtClean="0"/>
              <a:t> </a:t>
            </a:r>
          </a:p>
        </p:txBody>
      </p:sp>
      <p:sp>
        <p:nvSpPr>
          <p:cNvPr id="6042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sp>
        <p:nvSpPr>
          <p:cNvPr id="60419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Survival is rare if clinically ill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Mortality reaches 100%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No specific antiviral drug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Antibiotics for secondary bacterial infection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Supportive therapy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Recovered animals will remain virus carriers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Control</a:t>
            </a:r>
            <a:endParaRPr lang="en-IN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76400"/>
            <a:ext cx="7772400" cy="4343400"/>
          </a:xfrm>
        </p:spPr>
        <p:txBody>
          <a:bodyPr/>
          <a:lstStyle/>
          <a:p>
            <a:r>
              <a:rPr lang="en-US" dirty="0" smtClean="0"/>
              <a:t>Isolation of affected animal</a:t>
            </a:r>
          </a:p>
          <a:p>
            <a:r>
              <a:rPr lang="en-US" dirty="0" smtClean="0"/>
              <a:t>Separation of cattle from sheep in outbreak (sheep transmit diseases)</a:t>
            </a:r>
          </a:p>
          <a:p>
            <a:r>
              <a:rPr lang="en-US" dirty="0" smtClean="0"/>
              <a:t>Wild life 1 KM distance from livestock</a:t>
            </a:r>
          </a:p>
          <a:p>
            <a:r>
              <a:rPr lang="en-US" dirty="0" smtClean="0"/>
              <a:t>Quarantine</a:t>
            </a:r>
          </a:p>
          <a:p>
            <a:r>
              <a:rPr lang="en-US" dirty="0" smtClean="0"/>
              <a:t>Hygiene</a:t>
            </a:r>
          </a:p>
          <a:p>
            <a:r>
              <a:rPr lang="en-US" dirty="0" smtClean="0"/>
              <a:t>Vaccination ??? ( no specific immunity)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645612" y="1676400"/>
            <a:ext cx="7806945" cy="206210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12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Thank you</a:t>
            </a:r>
            <a:endParaRPr lang="en-US" sz="12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6" descr="MCF Clinical Signs (5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2372576"/>
            <a:ext cx="4343400" cy="3239237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" name="Picture 9" descr="MCF Clinical Signs (4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1981200"/>
            <a:ext cx="3657600" cy="2581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10" descr="MCF Clinical Signs (18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524000"/>
            <a:ext cx="3657600" cy="2547938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5" name="Picture 11" descr="MCF Clinical Signs (1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838200"/>
            <a:ext cx="2836863" cy="4267200"/>
          </a:xfrm>
          <a:prstGeom prst="rect">
            <a:avLst/>
          </a:prstGeom>
          <a:noFill/>
          <a:ln w="2222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Geographic Distribution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-3810000" y="4419601"/>
            <a:ext cx="76200" cy="304800"/>
          </a:xfrm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pic>
        <p:nvPicPr>
          <p:cNvPr id="36870" name="Picture 13" descr="Topi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934200" y="1219200"/>
            <a:ext cx="1838325" cy="1836738"/>
          </a:xfrm>
          <a:noFill/>
          <a:ln w="28575">
            <a:solidFill>
              <a:srgbClr val="E9C04B"/>
            </a:solidFill>
          </a:ln>
        </p:spPr>
      </p:pic>
      <p:sp>
        <p:nvSpPr>
          <p:cNvPr id="36868" name="Rectangle 1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65288"/>
            <a:ext cx="6624638" cy="460057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AHV-1 primarily in Africa</a:t>
            </a:r>
          </a:p>
          <a:p>
            <a:pPr lvl="1"/>
            <a:r>
              <a:rPr lang="en-US" sz="2800" dirty="0" smtClean="0"/>
              <a:t>Carried by wildebeest, antelope</a:t>
            </a:r>
          </a:p>
          <a:p>
            <a:pPr lvl="1"/>
            <a:r>
              <a:rPr lang="en-US" sz="2800" dirty="0" smtClean="0"/>
              <a:t>Also in zoological and wild animal parks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OHV-2 worldwide</a:t>
            </a:r>
          </a:p>
          <a:p>
            <a:pPr lvl="1"/>
            <a:r>
              <a:rPr lang="en-US" sz="2800" dirty="0" smtClean="0"/>
              <a:t>Carried by domestic and wild sheep and goats</a:t>
            </a:r>
          </a:p>
          <a:p>
            <a:pPr lvl="1"/>
            <a:r>
              <a:rPr lang="en-US" sz="2800" dirty="0" smtClean="0"/>
              <a:t>Major cause of </a:t>
            </a:r>
            <a:r>
              <a:rPr lang="en-US" sz="2800" dirty="0" err="1" smtClean="0"/>
              <a:t>MCF</a:t>
            </a:r>
            <a:r>
              <a:rPr lang="en-US" sz="2800" dirty="0" smtClean="0"/>
              <a:t> worldwide</a:t>
            </a:r>
          </a:p>
          <a:p>
            <a:pPr lvl="1">
              <a:buNone/>
            </a:pPr>
            <a:endParaRPr lang="en-US" sz="2800" dirty="0" smtClean="0"/>
          </a:p>
        </p:txBody>
      </p:sp>
      <p:pic>
        <p:nvPicPr>
          <p:cNvPr id="36869" name="Picture 16" descr="wildebee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8450" y="3657600"/>
            <a:ext cx="2343150" cy="1881187"/>
          </a:xfrm>
          <a:prstGeom prst="rect">
            <a:avLst/>
          </a:prstGeom>
          <a:noFill/>
          <a:ln w="28575">
            <a:solidFill>
              <a:srgbClr val="E9C04B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Species Affected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pic>
        <p:nvPicPr>
          <p:cNvPr id="45059" name="Picture 4" descr="baby goa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516688" y="1520825"/>
            <a:ext cx="1347787" cy="1979613"/>
          </a:xfrm>
          <a:noFill/>
          <a:ln w="28575">
            <a:solidFill>
              <a:srgbClr val="F2D992"/>
            </a:solidFill>
          </a:ln>
        </p:spPr>
      </p:pic>
      <p:sp>
        <p:nvSpPr>
          <p:cNvPr id="45061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57338"/>
            <a:ext cx="8229600" cy="460057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Susceptible species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Cattle, bison, elk, reindeer, moose,                               domestic pigs, giraffe, antelope,                                       red and white-tailed deer, </a:t>
            </a:r>
            <a:r>
              <a:rPr lang="en-US" sz="2800" dirty="0" err="1" smtClean="0"/>
              <a:t>nilgai</a:t>
            </a:r>
            <a:r>
              <a:rPr lang="en-US" sz="2800" dirty="0" smtClean="0"/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Carrier species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Sheep, goats, wildebeest,  </a:t>
            </a:r>
            <a:r>
              <a:rPr lang="en-US" sz="2800" dirty="0" err="1" smtClean="0"/>
              <a:t>antlope</a:t>
            </a:r>
            <a:endParaRPr lang="en-US" sz="2800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Morbidity- low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800" dirty="0" smtClean="0"/>
              <a:t>Mortality- high (100%)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6"/>
          <p:cNvSpPr>
            <a:spLocks noGrp="1" noChangeArrowheads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Transmission</a:t>
            </a:r>
          </a:p>
        </p:txBody>
      </p:sp>
      <p:sp>
        <p:nvSpPr>
          <p:cNvPr id="4096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rgbClr val="DDEBFF"/>
              </a:solidFill>
            </a:endParaRPr>
          </a:p>
        </p:txBody>
      </p:sp>
      <p:sp>
        <p:nvSpPr>
          <p:cNvPr id="40963" name="Rectangle 7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AHV-1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/>
              <a:t>Inutero</a:t>
            </a:r>
            <a:endParaRPr lang="en-U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Contact with nasal and ocular secretions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Aerosols during close contact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OHV-2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Respiratory (aerosol)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err="1" smtClean="0"/>
              <a:t>Transplacental</a:t>
            </a:r>
            <a:r>
              <a:rPr lang="en-US" dirty="0" smtClean="0"/>
              <a:t> rare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Contact with nasal secretions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None/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Clinical Signs</a:t>
            </a:r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7107" name="Rectangle 5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err="1" smtClean="0"/>
              <a:t>Peracute</a:t>
            </a:r>
            <a:r>
              <a:rPr lang="en-US" sz="2800" dirty="0" smtClean="0"/>
              <a:t> form: sudden death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/>
              <a:t>Head and eye form</a:t>
            </a:r>
          </a:p>
          <a:p>
            <a:pPr marL="777240" lvl="1" indent="-457200">
              <a:spcBef>
                <a:spcPts val="1200"/>
              </a:spcBef>
            </a:pPr>
            <a:r>
              <a:rPr lang="en-US" sz="2800" dirty="0" smtClean="0"/>
              <a:t>Majority of cattle cases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/>
              <a:t>Intestinal form</a:t>
            </a:r>
          </a:p>
          <a:p>
            <a:pPr marL="777240" lvl="1" indent="-457200">
              <a:spcBef>
                <a:spcPts val="1200"/>
              </a:spcBef>
            </a:pPr>
            <a:r>
              <a:rPr lang="en-US" sz="2800" dirty="0" smtClean="0"/>
              <a:t>Initially like head and eye form, but death occurs from severe diarrhea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en-US" sz="2800" dirty="0" smtClean="0"/>
              <a:t>Mild form</a:t>
            </a:r>
          </a:p>
          <a:p>
            <a:pPr lvl="1">
              <a:spcBef>
                <a:spcPts val="1200"/>
              </a:spcBef>
            </a:pPr>
            <a:r>
              <a:rPr lang="en-US" sz="2800" dirty="0" smtClean="0"/>
              <a:t>Inoculated animals; recovery expected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Head and Eye Form: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2060"/>
                </a:solidFill>
              </a:rPr>
              <a:t>Early Stages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3352800" y="5410200"/>
            <a:ext cx="2895600" cy="365125"/>
          </a:xfrm>
          <a:noFill/>
        </p:spPr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8131" name="Picture 9" descr="mcf18.JPG (258273 bytes)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5181600" y="3429000"/>
            <a:ext cx="2771775" cy="2305050"/>
          </a:xfrm>
          <a:noFill/>
          <a:ln w="28575">
            <a:solidFill>
              <a:srgbClr val="F2D992"/>
            </a:solidFill>
          </a:ln>
        </p:spPr>
      </p:pic>
      <p:sp>
        <p:nvSpPr>
          <p:cNvPr id="48133" name="Rectangle 16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628775"/>
            <a:ext cx="8229600" cy="4600575"/>
          </a:xfrm>
        </p:spPr>
        <p:txBody>
          <a:bodyPr/>
          <a:lstStyle/>
          <a:p>
            <a:r>
              <a:rPr lang="en-US" dirty="0" smtClean="0"/>
              <a:t>Reddened eyelids</a:t>
            </a:r>
          </a:p>
          <a:p>
            <a:r>
              <a:rPr lang="en-US" dirty="0" smtClean="0"/>
              <a:t>Bilateral corneal opacity</a:t>
            </a:r>
          </a:p>
          <a:p>
            <a:r>
              <a:rPr lang="en-US" dirty="0" smtClean="0"/>
              <a:t>Crusty muzzle, </a:t>
            </a:r>
            <a:r>
              <a:rPr lang="en-US" dirty="0" err="1" smtClean="0"/>
              <a:t>nares</a:t>
            </a:r>
            <a:endParaRPr lang="en-US" dirty="0" smtClean="0"/>
          </a:p>
          <a:p>
            <a:r>
              <a:rPr lang="en-US" dirty="0" smtClean="0"/>
              <a:t>Nasal discharge</a:t>
            </a:r>
          </a:p>
          <a:p>
            <a:r>
              <a:rPr lang="en-US" dirty="0" smtClean="0"/>
              <a:t>Salivation </a:t>
            </a:r>
          </a:p>
        </p:txBody>
      </p:sp>
      <p:pic>
        <p:nvPicPr>
          <p:cNvPr id="48134" name="Picture 11" descr="mcf17.JPG (198642 bytes)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629400" y="212725"/>
            <a:ext cx="2298700" cy="2987675"/>
          </a:xfrm>
          <a:noFill/>
          <a:ln w="28575">
            <a:solidFill>
              <a:srgbClr val="F2D992"/>
            </a:solidFill>
          </a:ln>
        </p:spPr>
      </p:pic>
      <p:pic>
        <p:nvPicPr>
          <p:cNvPr id="7" name="Picture 2" descr="http://www.fao.org/docrep/003/t0756e/T0756E4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95425" y="4191000"/>
            <a:ext cx="3228975" cy="2222707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91513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400" b="1" dirty="0" smtClean="0"/>
              <a:t>Head and Eye Form: </a:t>
            </a:r>
            <a:br>
              <a:rPr lang="en-US" sz="3400" b="1" dirty="0" smtClean="0"/>
            </a:br>
            <a:r>
              <a:rPr lang="en-US" sz="3400" b="1" dirty="0" smtClean="0"/>
              <a:t>Later Stages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076825" y="1881188"/>
            <a:ext cx="3679825" cy="1368425"/>
          </a:xfrm>
        </p:spPr>
        <p:txBody>
          <a:bodyPr>
            <a:normAutofit fontScale="92500"/>
          </a:bodyPr>
          <a:lstStyle/>
          <a:p>
            <a:pPr marL="0" indent="0">
              <a:buFontTx/>
              <a:buNone/>
            </a:pPr>
            <a:r>
              <a:rPr lang="en-US" sz="2800" dirty="0" smtClean="0"/>
              <a:t>Erosions on the tongue, </a:t>
            </a:r>
            <a:r>
              <a:rPr lang="en-US" sz="2800" dirty="0" err="1" smtClean="0"/>
              <a:t>buccal</a:t>
            </a:r>
            <a:r>
              <a:rPr lang="en-US" sz="2800" dirty="0" smtClean="0"/>
              <a:t> mucosa, necrosis, ulcer in oral cavity</a:t>
            </a:r>
          </a:p>
        </p:txBody>
      </p:sp>
      <p:pic>
        <p:nvPicPr>
          <p:cNvPr id="49156" name="Picture 6" descr="mcf20.JPG (278321 bytes)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09600" y="1600201"/>
            <a:ext cx="3810000" cy="2857876"/>
          </a:xfrm>
          <a:noFill/>
          <a:ln w="28575">
            <a:solidFill>
              <a:srgbClr val="F2D992"/>
            </a:solidFill>
          </a:ln>
        </p:spPr>
      </p:pic>
      <p:sp>
        <p:nvSpPr>
          <p:cNvPr id="4915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9158" name="Picture 5" descr="mcf19.JPG (309452 bytes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5400" y="3687347"/>
            <a:ext cx="3787775" cy="2480091"/>
          </a:xfrm>
          <a:prstGeom prst="rect">
            <a:avLst/>
          </a:prstGeom>
          <a:noFill/>
          <a:ln w="28575">
            <a:solidFill>
              <a:srgbClr val="F2D992"/>
            </a:solidFill>
            <a:miter lim="800000"/>
            <a:headEnd/>
            <a:tailEnd/>
          </a:ln>
        </p:spPr>
      </p:pic>
      <p:sp>
        <p:nvSpPr>
          <p:cNvPr id="49159" name="Rectangle 8"/>
          <p:cNvSpPr>
            <a:spLocks noChangeArrowheads="1"/>
          </p:cNvSpPr>
          <p:nvPr/>
        </p:nvSpPr>
        <p:spPr bwMode="auto">
          <a:xfrm>
            <a:off x="609600" y="5029200"/>
            <a:ext cx="40386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95000"/>
              </a:lnSpc>
              <a:spcBef>
                <a:spcPct val="20000"/>
              </a:spcBef>
              <a:buClr>
                <a:srgbClr val="E9C04B"/>
              </a:buClr>
              <a:buSzPct val="80000"/>
            </a:pPr>
            <a:r>
              <a:rPr lang="en-US" sz="2800" dirty="0">
                <a:solidFill>
                  <a:srgbClr val="FF0000"/>
                </a:solidFill>
              </a:rPr>
              <a:t>Erosions on the </a:t>
            </a:r>
            <a:r>
              <a:rPr lang="en-US" sz="2800" dirty="0" err="1">
                <a:solidFill>
                  <a:srgbClr val="FF0000"/>
                </a:solidFill>
              </a:rPr>
              <a:t>buccal</a:t>
            </a:r>
            <a:r>
              <a:rPr lang="en-US" sz="2800" dirty="0">
                <a:solidFill>
                  <a:srgbClr val="FF0000"/>
                </a:solidFill>
              </a:rPr>
              <a:t> mucosa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Clinical Signs in Bovidae</a:t>
            </a:r>
          </a:p>
        </p:txBody>
      </p:sp>
      <p:sp>
        <p:nvSpPr>
          <p:cNvPr id="5018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0179" name="Rectangle 9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4546600" cy="4600575"/>
          </a:xfrm>
        </p:spPr>
        <p:txBody>
          <a:bodyPr/>
          <a:lstStyle/>
          <a:p>
            <a:r>
              <a:rPr lang="en-US" dirty="0" smtClean="0"/>
              <a:t>Swelling of Joints, superficial lymph nodes</a:t>
            </a:r>
          </a:p>
          <a:p>
            <a:r>
              <a:rPr lang="en-US" dirty="0" smtClean="0"/>
              <a:t>Sloughing of Horn, hoof coverings</a:t>
            </a:r>
          </a:p>
          <a:p>
            <a:r>
              <a:rPr lang="en-US" dirty="0" smtClean="0"/>
              <a:t>Nervous signs</a:t>
            </a:r>
          </a:p>
          <a:p>
            <a:pPr lvl="1"/>
            <a:r>
              <a:rPr lang="en-US" dirty="0" err="1" smtClean="0"/>
              <a:t>Incoordination</a:t>
            </a:r>
            <a:r>
              <a:rPr lang="en-US" dirty="0" smtClean="0"/>
              <a:t>, head pressing, </a:t>
            </a:r>
            <a:r>
              <a:rPr lang="en-US" dirty="0" err="1" smtClean="0"/>
              <a:t>nystagmus</a:t>
            </a:r>
            <a:r>
              <a:rPr lang="en-US" dirty="0" smtClean="0"/>
              <a:t>, hyperesthesia</a:t>
            </a:r>
          </a:p>
        </p:txBody>
      </p:sp>
      <p:pic>
        <p:nvPicPr>
          <p:cNvPr id="50181" name="Picture 6" descr="mcf21.JPG (309969 bytes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40313" y="2060575"/>
            <a:ext cx="3814762" cy="3687763"/>
          </a:xfrm>
          <a:prstGeom prst="rect">
            <a:avLst/>
          </a:prstGeom>
          <a:noFill/>
          <a:ln w="28575">
            <a:solidFill>
              <a:srgbClr val="F2D992"/>
            </a:solidFill>
            <a:miter lim="800000"/>
            <a:headEnd/>
            <a:tailEnd/>
          </a:ln>
        </p:spPr>
      </p:pic>
      <p:sp>
        <p:nvSpPr>
          <p:cNvPr id="50182" name="Text Box 7"/>
          <p:cNvSpPr txBox="1">
            <a:spLocks noChangeArrowheads="1"/>
          </p:cNvSpPr>
          <p:nvPr/>
        </p:nvSpPr>
        <p:spPr bwMode="auto">
          <a:xfrm>
            <a:off x="5472113" y="4941888"/>
            <a:ext cx="3348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>
                <a:solidFill>
                  <a:srgbClr val="E5B429"/>
                </a:solidFill>
                <a:latin typeface="Verdana" pitchFamily="34" charset="0"/>
              </a:rPr>
              <a:t>Swollen pre-scapular lymph node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6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196</TotalTime>
  <Words>607</Words>
  <Application>Microsoft Office PowerPoint</Application>
  <PresentationFormat>On-screen Show (4:3)</PresentationFormat>
  <Paragraphs>142</Paragraphs>
  <Slides>24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Theme2</vt:lpstr>
      <vt:lpstr>MALIGNANT CATARRHAL FEVER</vt:lpstr>
      <vt:lpstr>MALIGNANT CATARRHAL FEVER (BOVINE MALIGNANT CATARRH, MALIGNANT HEAD CATARRH</vt:lpstr>
      <vt:lpstr>Geographic Distribution</vt:lpstr>
      <vt:lpstr>Species Affected</vt:lpstr>
      <vt:lpstr> Transmission</vt:lpstr>
      <vt:lpstr>Clinical Signs</vt:lpstr>
      <vt:lpstr>Head and Eye Form:  Early Stages</vt:lpstr>
      <vt:lpstr>Head and Eye Form:  Later Stages</vt:lpstr>
      <vt:lpstr>Clinical Signs in Bovidae</vt:lpstr>
      <vt:lpstr>Peracute and alimentary tract forms</vt:lpstr>
      <vt:lpstr>Post Mortem Lesions</vt:lpstr>
      <vt:lpstr>Post Mortem Lesions</vt:lpstr>
      <vt:lpstr>Post Mortem Lesions</vt:lpstr>
      <vt:lpstr>Post Mortem Lesions</vt:lpstr>
      <vt:lpstr>Slide 15</vt:lpstr>
      <vt:lpstr>Differential Diagnosis</vt:lpstr>
      <vt:lpstr>Laboratory Diagnosis</vt:lpstr>
      <vt:lpstr>Slide 18</vt:lpstr>
      <vt:lpstr>mcf</vt:lpstr>
      <vt:lpstr>Treatment </vt:lpstr>
      <vt:lpstr>Control</vt:lpstr>
      <vt:lpstr>Slide 22</vt:lpstr>
      <vt:lpstr>Slide 23</vt:lpstr>
      <vt:lpstr>Slide 24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BMC</dc:title>
  <dc:creator/>
  <cp:lastModifiedBy>Rishab Sharma</cp:lastModifiedBy>
  <cp:revision>38</cp:revision>
  <dcterms:created xsi:type="dcterms:W3CDTF">2006-08-16T00:00:00Z</dcterms:created>
  <dcterms:modified xsi:type="dcterms:W3CDTF">2023-07-10T05:07:05Z</dcterms:modified>
</cp:coreProperties>
</file>