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3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968DA-3B34-4A4A-9AF4-55DCCC382A92}" type="datetimeFigureOut">
              <a:rPr lang="en-US" smtClean="0"/>
              <a:pPr/>
              <a:t>10/12/2021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502EC-FB65-496B-AD7F-0E4C2D58D3D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502EC-FB65-496B-AD7F-0E4C2D58D3D4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coursesonline.iasri.res.in/mod/page/view.php?id=75066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524000"/>
            <a:ext cx="7696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Times New Roman" pitchFamily="18" charset="0"/>
                <a:cs typeface="Mangal" pitchFamily="18" charset="0"/>
              </a:rPr>
              <a:t>oh;Z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kumimoji="0" lang="en-US" sz="6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Times New Roman" pitchFamily="18" charset="0"/>
                <a:cs typeface="Mangal" pitchFamily="18" charset="0"/>
              </a:rPr>
              <a:t>fofHkUu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6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Times New Roman" pitchFamily="18" charset="0"/>
                <a:cs typeface="Mangal" pitchFamily="18" charset="0"/>
              </a:rPr>
              <a:t>iSdsftax</a:t>
            </a:r>
            <a:endParaRPr kumimoji="0" lang="en-US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Kruti Dev 010" pitchFamily="2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0" b="1" dirty="0" smtClean="0">
              <a:solidFill>
                <a:srgbClr val="FF0000"/>
              </a:solidFill>
              <a:latin typeface="Kruti Dev 010" pitchFamily="2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Kruti Dev 010" pitchFamily="2" charset="0"/>
              <a:cs typeface="Mangal" pitchFamily="18" charset="0"/>
            </a:endParaRPr>
          </a:p>
          <a:p>
            <a:r>
              <a:rPr lang="en-IN" sz="4400" b="1" dirty="0" smtClean="0">
                <a:latin typeface="Kruti Dev 010" pitchFamily="2" charset="0"/>
              </a:rPr>
              <a:t>                M‚- </a:t>
            </a:r>
            <a:r>
              <a:rPr lang="en-IN" sz="4400" b="1" dirty="0" err="1" smtClean="0">
                <a:latin typeface="Kruti Dev 010" pitchFamily="2" charset="0"/>
              </a:rPr>
              <a:t>fodkl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r>
              <a:rPr lang="en-IN" sz="4400" b="1" dirty="0" err="1" smtClean="0">
                <a:latin typeface="Kruti Dev 010" pitchFamily="2" charset="0"/>
              </a:rPr>
              <a:t>lpku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endParaRPr lang="en-IN" sz="4400" dirty="0" smtClean="0">
              <a:latin typeface="Kruti Dev 010" pitchFamily="2" charset="0"/>
            </a:endParaRPr>
          </a:p>
          <a:p>
            <a:r>
              <a:rPr lang="en-IN" sz="4400" b="1" dirty="0" smtClean="0">
                <a:latin typeface="Kruti Dev 010" pitchFamily="2" charset="0"/>
              </a:rPr>
              <a:t>           </a:t>
            </a:r>
            <a:r>
              <a:rPr lang="en-IN" sz="4400" b="1" dirty="0" err="1" smtClean="0">
                <a:latin typeface="Kruti Dev 010" pitchFamily="2" charset="0"/>
              </a:rPr>
              <a:t>eknk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r>
              <a:rPr lang="en-IN" sz="4400" b="1" dirty="0" err="1" smtClean="0">
                <a:latin typeface="Kruti Dev 010" pitchFamily="2" charset="0"/>
              </a:rPr>
              <a:t>i'kq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r>
              <a:rPr lang="en-IN" sz="4400" b="1" dirty="0" err="1" smtClean="0">
                <a:latin typeface="Kruti Dev 010" pitchFamily="2" charset="0"/>
              </a:rPr>
              <a:t>jksx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r>
              <a:rPr lang="en-IN" sz="4400" b="1" dirty="0" err="1" smtClean="0">
                <a:latin typeface="Kruti Dev 010" pitchFamily="2" charset="0"/>
              </a:rPr>
              <a:t>foKku</a:t>
            </a:r>
            <a:r>
              <a:rPr lang="en-IN" sz="4400" b="1" dirty="0" smtClean="0">
                <a:latin typeface="Kruti Dev 010" pitchFamily="2" charset="0"/>
              </a:rPr>
              <a:t> </a:t>
            </a:r>
            <a:r>
              <a:rPr lang="en-IN" sz="4400" b="1" dirty="0" err="1" smtClean="0">
                <a:latin typeface="Kruti Dev 010" pitchFamily="2" charset="0"/>
              </a:rPr>
              <a:t>foHkkx</a:t>
            </a:r>
            <a:endParaRPr lang="en-IN" sz="4400" dirty="0" smtClean="0">
              <a:latin typeface="Kruti Dev 010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OS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4251325" cy="569765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66800" y="3048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SEMEN AMPOULE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1600200"/>
            <a:ext cx="342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 smtClean="0"/>
              <a:t>- 1945 USA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/>
              <a:t>- Filling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/>
              <a:t>- Sealing with heat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/>
              <a:t>- In ethanol at </a:t>
            </a:r>
            <a:r>
              <a:rPr lang="en-IN" sz="2400" b="1" dirty="0" smtClean="0"/>
              <a:t>5</a:t>
            </a:r>
            <a:r>
              <a:rPr lang="en-IN" sz="2400" b="1" baseline="30000" dirty="0" smtClean="0"/>
              <a:t>0</a:t>
            </a:r>
            <a:r>
              <a:rPr lang="en-IN" sz="2400" b="1" dirty="0" smtClean="0"/>
              <a:t> </a:t>
            </a:r>
            <a:r>
              <a:rPr lang="en-IN" sz="2400" b="1" dirty="0" smtClean="0"/>
              <a:t>C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IN" sz="2400" b="1" dirty="0" smtClean="0"/>
              <a:t>Solid CO</a:t>
            </a:r>
            <a:r>
              <a:rPr lang="en-IN" sz="2400" b="1" baseline="-25000" dirty="0" smtClean="0"/>
              <a:t>2</a:t>
            </a:r>
            <a:r>
              <a:rPr lang="en-IN" sz="2400" b="1" dirty="0" smtClean="0"/>
              <a:t> or LN</a:t>
            </a:r>
            <a:r>
              <a:rPr lang="en-IN" sz="2400" b="1" baseline="-25000" dirty="0" smtClean="0"/>
              <a:t>2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IN" sz="2400" b="1" dirty="0" smtClean="0"/>
              <a:t> Thawing in ice water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S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1600"/>
            <a:ext cx="6596026" cy="404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OS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28800"/>
            <a:ext cx="4191000" cy="34480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47800" y="8382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SEMEN PELLETS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1905000"/>
            <a:ext cx="3733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 smtClean="0"/>
              <a:t>- Japan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/>
              <a:t>- Filling in beaker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/>
              <a:t>- </a:t>
            </a:r>
            <a:r>
              <a:rPr lang="en-IN" sz="2400" b="1" dirty="0" smtClean="0"/>
              <a:t>5</a:t>
            </a:r>
            <a:r>
              <a:rPr lang="en-IN" sz="2400" b="1" baseline="30000" dirty="0" smtClean="0"/>
              <a:t>0</a:t>
            </a:r>
            <a:r>
              <a:rPr lang="en-IN" sz="2400" b="1" dirty="0" smtClean="0"/>
              <a:t> </a:t>
            </a:r>
            <a:r>
              <a:rPr lang="en-IN" sz="2400" b="1" dirty="0" smtClean="0"/>
              <a:t>C for 5 Hrs.</a:t>
            </a:r>
          </a:p>
          <a:p>
            <a:pPr>
              <a:buFontTx/>
              <a:buChar char="-"/>
            </a:pPr>
            <a:r>
              <a:rPr lang="en-IN" sz="2400" b="1" dirty="0" smtClean="0"/>
              <a:t> 0.1-0.2 </a:t>
            </a:r>
            <a:r>
              <a:rPr lang="en-IN" sz="2400" b="1" dirty="0" smtClean="0"/>
              <a:t>ml in socket of </a:t>
            </a:r>
            <a:r>
              <a:rPr lang="en-IN" sz="2400" b="1" dirty="0" smtClean="0"/>
              <a:t>  </a:t>
            </a:r>
          </a:p>
          <a:p>
            <a:r>
              <a:rPr lang="en-IN" sz="2400" b="1" dirty="0" smtClean="0"/>
              <a:t>   solid </a:t>
            </a:r>
            <a:r>
              <a:rPr lang="en-IN" sz="2400" b="1" dirty="0" smtClean="0"/>
              <a:t>CO</a:t>
            </a:r>
            <a:r>
              <a:rPr lang="en-IN" sz="2400" b="1" baseline="-25000" dirty="0" smtClean="0"/>
              <a:t>2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IN" sz="2400" b="1" dirty="0" smtClean="0"/>
              <a:t>Solid CO2 or LN</a:t>
            </a:r>
            <a:r>
              <a:rPr lang="en-IN" sz="2400" b="1" baseline="-25000" dirty="0" smtClean="0"/>
              <a:t>2</a:t>
            </a:r>
          </a:p>
          <a:p>
            <a:pPr>
              <a:buFontTx/>
              <a:buChar char="-"/>
            </a:pPr>
            <a:r>
              <a:rPr lang="en-IN" sz="2400" b="1" dirty="0" smtClean="0"/>
              <a:t> Thawing in sodium citrate </a:t>
            </a:r>
            <a:endParaRPr lang="en-IN" sz="2400" b="1" dirty="0" smtClean="0"/>
          </a:p>
          <a:p>
            <a:r>
              <a:rPr lang="en-IN" sz="2400" b="1" dirty="0" smtClean="0"/>
              <a:t> </a:t>
            </a:r>
            <a:r>
              <a:rPr lang="en-IN" sz="2400" b="1" dirty="0" smtClean="0"/>
              <a:t>  </a:t>
            </a:r>
            <a:r>
              <a:rPr lang="en-IN" sz="2400" b="1" dirty="0" smtClean="0"/>
              <a:t>and </a:t>
            </a:r>
            <a:r>
              <a:rPr lang="en-IN" sz="2400" b="1" dirty="0" smtClean="0"/>
              <a:t>fructose at </a:t>
            </a:r>
            <a:r>
              <a:rPr lang="en-IN" sz="2400" b="1" dirty="0" smtClean="0"/>
              <a:t>20</a:t>
            </a:r>
            <a:r>
              <a:rPr lang="en-IN" sz="2400" b="1" baseline="30000" dirty="0" smtClean="0"/>
              <a:t>0</a:t>
            </a:r>
            <a:r>
              <a:rPr lang="en-IN" sz="2400" b="1" dirty="0" smtClean="0"/>
              <a:t> </a:t>
            </a:r>
            <a:r>
              <a:rPr lang="en-IN" sz="2400" b="1" dirty="0" smtClean="0"/>
              <a:t>C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OS\Desktop\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7010400" cy="369804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81200" y="6858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</a:rPr>
              <a:t>FRENCH SEMEN STRAW</a:t>
            </a:r>
            <a:endParaRPr lang="en-IN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05400"/>
            <a:ext cx="754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N" sz="2400" b="1" dirty="0" smtClean="0"/>
              <a:t>1940, 1960</a:t>
            </a:r>
          </a:p>
          <a:p>
            <a:pPr>
              <a:buFontTx/>
              <a:buChar char="-"/>
            </a:pPr>
            <a:r>
              <a:rPr lang="en-IN" sz="2400" b="1" dirty="0" smtClean="0"/>
              <a:t> France, Germany, USA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447800"/>
          <a:ext cx="8077200" cy="3581400"/>
        </p:xfrm>
        <a:graphic>
          <a:graphicData uri="http://schemas.openxmlformats.org/drawingml/2006/table">
            <a:tbl>
              <a:tblPr/>
              <a:tblGrid>
                <a:gridCol w="914400"/>
                <a:gridCol w="2438400"/>
                <a:gridCol w="1493520"/>
                <a:gridCol w="1615440"/>
                <a:gridCol w="1615440"/>
              </a:tblGrid>
              <a:tr h="89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dirty="0" err="1">
                          <a:solidFill>
                            <a:srgbClr val="66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S.No</a:t>
                      </a:r>
                      <a:r>
                        <a:rPr lang="en-IN" sz="2400" b="1" dirty="0">
                          <a:solidFill>
                            <a:srgbClr val="66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.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66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Type of straw</a:t>
                      </a:r>
                      <a:endParaRPr lang="en-IN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66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Length</a:t>
                      </a:r>
                      <a:endParaRPr lang="en-IN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66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Diameter</a:t>
                      </a:r>
                      <a:endParaRPr lang="en-IN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  <a:hlinkClick r:id="rId2" tooltip="Volume"/>
                        </a:rPr>
                        <a:t>Volume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French medium</a:t>
                      </a:r>
                      <a:endParaRPr lang="en-IN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135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2.8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0.5 ml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French mini</a:t>
                      </a:r>
                      <a:endParaRPr lang="en-IN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135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2.0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0.25 ml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German straw</a:t>
                      </a:r>
                      <a:endParaRPr lang="en-IN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65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2.8 mm</a:t>
                      </a:r>
                      <a:endParaRPr lang="en-IN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IN" sz="24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0.25 ml</a:t>
                      </a:r>
                      <a:endParaRPr lang="en-IN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304800" y="3276600"/>
            <a:ext cx="78486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457200" y="3276600"/>
            <a:ext cx="228600" cy="533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685800" y="3276600"/>
            <a:ext cx="6096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295400" y="3276600"/>
            <a:ext cx="228600" cy="533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Pentagon 10"/>
          <p:cNvSpPr/>
          <p:nvPr/>
        </p:nvSpPr>
        <p:spPr>
          <a:xfrm rot="10800000">
            <a:off x="8153400" y="3276600"/>
            <a:ext cx="685800" cy="533400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Pentagon 12"/>
          <p:cNvSpPr/>
          <p:nvPr/>
        </p:nvSpPr>
        <p:spPr>
          <a:xfrm>
            <a:off x="7239000" y="3276600"/>
            <a:ext cx="914400" cy="533400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381000" y="2590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Cotton plug</a:t>
            </a:r>
            <a:endParaRPr lang="en-IN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40386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err="1" smtClean="0"/>
              <a:t>Polivenyl</a:t>
            </a:r>
            <a:r>
              <a:rPr lang="en-IN" sz="2800" b="1" dirty="0" smtClean="0"/>
              <a:t> alcohol </a:t>
            </a:r>
            <a:r>
              <a:rPr lang="en-IN" sz="2800" b="1" dirty="0" err="1" smtClean="0"/>
              <a:t>poewer</a:t>
            </a:r>
            <a:endParaRPr lang="en-IN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5410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FACTORY SEAL                                                                          LAB SEAL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05600" y="3962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Air space</a:t>
            </a:r>
            <a:endParaRPr lang="en-IN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304800" y="3276600"/>
            <a:ext cx="152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OS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7405688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57400" y="3810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FF0000"/>
                </a:solidFill>
              </a:rPr>
              <a:t>FRENCH SEMEN STRAW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8434" name="Picture 2" descr="C:\Users\OS\Desktop\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79248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142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Sachan</dc:creator>
  <cp:lastModifiedBy>Rishab Sharma</cp:lastModifiedBy>
  <cp:revision>15</cp:revision>
  <dcterms:created xsi:type="dcterms:W3CDTF">2006-08-16T00:00:00Z</dcterms:created>
  <dcterms:modified xsi:type="dcterms:W3CDTF">2021-10-12T04:24:39Z</dcterms:modified>
</cp:coreProperties>
</file>