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66"/>
    <a:srgbClr val="58A30D"/>
    <a:srgbClr val="6699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15620"/>
    <p:restoredTop sz="94660"/>
  </p:normalViewPr>
  <p:slideViewPr>
    <p:cSldViewPr>
      <p:cViewPr>
        <p:scale>
          <a:sx n="70" d="100"/>
          <a:sy n="70" d="100"/>
        </p:scale>
        <p:origin x="-810"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09/09/2010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09/09/2010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09/09/2010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09/09/2010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09/09/2010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09/09/2010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09/09/2010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09/09/2010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09/09/2010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09/09/2010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09/09/2010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4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09/09/2010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0"/>
            <a:ext cx="8915400" cy="1143000"/>
          </a:xfrm>
        </p:spPr>
        <p:txBody>
          <a:bodyPr>
            <a:noAutofit/>
          </a:bodyPr>
          <a:lstStyle/>
          <a:p>
            <a:r>
              <a:rPr lang="en-US" sz="5400" b="1" dirty="0" smtClean="0">
                <a:solidFill>
                  <a:srgbClr val="C00000"/>
                </a:solidFill>
              </a:rPr>
              <a:t>Parturient Paresis (Milk Fever) and</a:t>
            </a:r>
            <a:br>
              <a:rPr lang="en-US" sz="5400" b="1" dirty="0" smtClean="0">
                <a:solidFill>
                  <a:srgbClr val="C00000"/>
                </a:solidFill>
              </a:rPr>
            </a:br>
            <a:r>
              <a:rPr lang="en-US" sz="5400" b="1" dirty="0" smtClean="0">
                <a:solidFill>
                  <a:srgbClr val="C00000"/>
                </a:solidFill>
              </a:rPr>
              <a:t>Hypocalcemia in </a:t>
            </a:r>
            <a:r>
              <a:rPr lang="en-US" sz="5400" b="1" dirty="0" smtClean="0">
                <a:solidFill>
                  <a:srgbClr val="C00000"/>
                </a:solidFill>
              </a:rPr>
              <a:t>Cows</a:t>
            </a:r>
            <a:endParaRPr lang="en-US" sz="54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txBody>
          <a:bodyPr>
            <a:normAutofit fontScale="90000"/>
          </a:bodyPr>
          <a:lstStyle/>
          <a:p>
            <a:r>
              <a:rPr lang="en-US" b="1" dirty="0" smtClean="0">
                <a:solidFill>
                  <a:srgbClr val="7030A0"/>
                </a:solidFill>
              </a:rPr>
              <a:t>Entry (Input) of calcium into plasma depends on</a:t>
            </a:r>
            <a:r>
              <a:rPr lang="en-US" b="1" dirty="0" smtClean="0">
                <a:solidFill>
                  <a:srgbClr val="7030A0"/>
                </a:solidFill>
              </a:rPr>
              <a:t>:</a:t>
            </a:r>
            <a:endParaRPr lang="en-US" dirty="0">
              <a:solidFill>
                <a:srgbClr val="7030A0"/>
              </a:solidFill>
            </a:endParaRPr>
          </a:p>
        </p:txBody>
      </p:sp>
      <p:sp>
        <p:nvSpPr>
          <p:cNvPr id="5" name="Content Placeholder 4"/>
          <p:cNvSpPr>
            <a:spLocks noGrp="1"/>
          </p:cNvSpPr>
          <p:nvPr>
            <p:ph idx="1"/>
          </p:nvPr>
        </p:nvSpPr>
        <p:spPr>
          <a:xfrm>
            <a:off x="457200" y="1600200"/>
            <a:ext cx="8229600" cy="5029200"/>
          </a:xfrm>
        </p:spPr>
        <p:txBody>
          <a:bodyPr>
            <a:normAutofit fontScale="77500" lnSpcReduction="20000"/>
          </a:bodyPr>
          <a:lstStyle/>
          <a:p>
            <a:pPr marL="514350" lvl="0" indent="-514350">
              <a:buFont typeface="+mj-lt"/>
              <a:buAutoNum type="arabicPeriod"/>
            </a:pPr>
            <a:r>
              <a:rPr lang="en-US" sz="3600" dirty="0" smtClean="0">
                <a:solidFill>
                  <a:schemeClr val="accent6">
                    <a:lumMod val="50000"/>
                  </a:schemeClr>
                </a:solidFill>
              </a:rPr>
              <a:t>Absorption of Ca across the intestinal wall from the diet. The absorption of Ca from the diet varies with animal’s requirements and with the amount of Ca </a:t>
            </a:r>
            <a:r>
              <a:rPr lang="en-US" sz="3600" dirty="0" smtClean="0">
                <a:solidFill>
                  <a:schemeClr val="accent6">
                    <a:lumMod val="50000"/>
                  </a:schemeClr>
                </a:solidFill>
              </a:rPr>
              <a:t>available</a:t>
            </a:r>
            <a:endParaRPr lang="en-US" sz="3600" dirty="0" smtClean="0">
              <a:solidFill>
                <a:schemeClr val="accent6">
                  <a:lumMod val="50000"/>
                </a:schemeClr>
              </a:solidFill>
            </a:endParaRPr>
          </a:p>
          <a:p>
            <a:pPr marL="514350" lvl="0" indent="-514350">
              <a:buFont typeface="+mj-lt"/>
              <a:buAutoNum type="arabicPeriod"/>
            </a:pPr>
            <a:r>
              <a:rPr lang="en-US" sz="3600" dirty="0" err="1" smtClean="0">
                <a:solidFill>
                  <a:srgbClr val="0070C0"/>
                </a:solidFill>
              </a:rPr>
              <a:t>Resorption</a:t>
            </a:r>
            <a:r>
              <a:rPr lang="en-US" sz="3600" dirty="0" smtClean="0">
                <a:solidFill>
                  <a:srgbClr val="0070C0"/>
                </a:solidFill>
              </a:rPr>
              <a:t> or mobilization of the stores of Ca within the </a:t>
            </a:r>
            <a:r>
              <a:rPr lang="en-US" sz="3600" dirty="0" smtClean="0">
                <a:solidFill>
                  <a:srgbClr val="0070C0"/>
                </a:solidFill>
              </a:rPr>
              <a:t>skeleton</a:t>
            </a:r>
            <a:endParaRPr lang="en-US" sz="3600" dirty="0" smtClean="0">
              <a:solidFill>
                <a:srgbClr val="0070C0"/>
              </a:solidFill>
            </a:endParaRPr>
          </a:p>
          <a:p>
            <a:pPr marL="514350" lvl="0" indent="-514350">
              <a:buFont typeface="+mj-lt"/>
              <a:buAutoNum type="arabicPeriod"/>
            </a:pPr>
            <a:r>
              <a:rPr lang="en-US" sz="3600" dirty="0" smtClean="0">
                <a:solidFill>
                  <a:schemeClr val="accent6">
                    <a:lumMod val="50000"/>
                  </a:schemeClr>
                </a:solidFill>
              </a:rPr>
              <a:t>The process of absorption &amp; mobilization are subject to control mechanism mediated through:-</a:t>
            </a:r>
          </a:p>
          <a:p>
            <a:pPr>
              <a:buNone/>
            </a:pPr>
            <a:r>
              <a:rPr lang="en-US" sz="3600" dirty="0" smtClean="0"/>
              <a:t> </a:t>
            </a:r>
          </a:p>
          <a:p>
            <a:pPr marL="571500" lvl="0" indent="-571500">
              <a:buFont typeface="+mj-lt"/>
              <a:buAutoNum type="romanLcPeriod"/>
            </a:pPr>
            <a:r>
              <a:rPr lang="en-US" sz="3600" dirty="0" smtClean="0">
                <a:solidFill>
                  <a:srgbClr val="FF0066"/>
                </a:solidFill>
              </a:rPr>
              <a:t>Parathyroid hormone, </a:t>
            </a:r>
          </a:p>
          <a:p>
            <a:pPr marL="571500" lvl="0" indent="-571500">
              <a:buFont typeface="+mj-lt"/>
              <a:buAutoNum type="romanLcPeriod"/>
            </a:pPr>
            <a:r>
              <a:rPr lang="en-US" sz="3600" dirty="0" err="1" smtClean="0">
                <a:solidFill>
                  <a:srgbClr val="FF0066"/>
                </a:solidFill>
              </a:rPr>
              <a:t>Calcitonin</a:t>
            </a:r>
            <a:r>
              <a:rPr lang="en-US" sz="3600" dirty="0" smtClean="0">
                <a:solidFill>
                  <a:srgbClr val="FF0066"/>
                </a:solidFill>
              </a:rPr>
              <a:t> (produced in thyroid by C cells), and</a:t>
            </a:r>
          </a:p>
          <a:p>
            <a:pPr marL="571500" lvl="0" indent="-571500">
              <a:buFont typeface="+mj-lt"/>
              <a:buAutoNum type="romanLcPeriod"/>
            </a:pPr>
            <a:r>
              <a:rPr lang="en-US" sz="3600" dirty="0" smtClean="0">
                <a:solidFill>
                  <a:srgbClr val="FF0066"/>
                </a:solidFill>
              </a:rPr>
              <a:t>Vitamin D and its </a:t>
            </a:r>
            <a:r>
              <a:rPr lang="en-US" sz="3600" dirty="0" smtClean="0">
                <a:solidFill>
                  <a:srgbClr val="FF0066"/>
                </a:solidFill>
              </a:rPr>
              <a:t>metabolites</a:t>
            </a:r>
            <a:endParaRPr lang="en-US" sz="3600" dirty="0" smtClean="0">
              <a:solidFill>
                <a:srgbClr val="FF0066"/>
              </a:solidFill>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7030A0"/>
                </a:solidFill>
              </a:rPr>
              <a:t>The total rate of Output of Ca from the plasma is the sum of the rates of output due to the following</a:t>
            </a:r>
            <a:r>
              <a:rPr lang="en-US" sz="3600" b="1" dirty="0" smtClean="0">
                <a:solidFill>
                  <a:srgbClr val="7030A0"/>
                </a:solidFill>
              </a:rPr>
              <a:t>:</a:t>
            </a:r>
            <a:endParaRPr lang="en-US" sz="3600" dirty="0">
              <a:solidFill>
                <a:srgbClr val="7030A0"/>
              </a:solidFill>
            </a:endParaRPr>
          </a:p>
        </p:txBody>
      </p:sp>
      <p:sp>
        <p:nvSpPr>
          <p:cNvPr id="3" name="Content Placeholder 2"/>
          <p:cNvSpPr>
            <a:spLocks noGrp="1"/>
          </p:cNvSpPr>
          <p:nvPr>
            <p:ph idx="1"/>
          </p:nvPr>
        </p:nvSpPr>
        <p:spPr>
          <a:xfrm>
            <a:off x="457200" y="1676400"/>
            <a:ext cx="8229600" cy="4525963"/>
          </a:xfrm>
        </p:spPr>
        <p:txBody>
          <a:bodyPr/>
          <a:lstStyle/>
          <a:p>
            <a:pPr marL="971550" lvl="1" indent="-514350">
              <a:buFont typeface="+mj-lt"/>
              <a:buAutoNum type="arabicPeriod"/>
            </a:pPr>
            <a:r>
              <a:rPr lang="en-US" dirty="0" smtClean="0">
                <a:solidFill>
                  <a:srgbClr val="C00000"/>
                </a:solidFill>
              </a:rPr>
              <a:t>Endogenous loss of Ca in faeces </a:t>
            </a:r>
          </a:p>
          <a:p>
            <a:pPr marL="971550" lvl="1" indent="-514350">
              <a:buFont typeface="+mj-lt"/>
              <a:buAutoNum type="arabicPeriod"/>
            </a:pPr>
            <a:r>
              <a:rPr lang="en-US" dirty="0" smtClean="0">
                <a:solidFill>
                  <a:srgbClr val="0070C0"/>
                </a:solidFill>
              </a:rPr>
              <a:t>Small endogenous losses in the urine</a:t>
            </a:r>
          </a:p>
          <a:p>
            <a:pPr marL="971550" lvl="1" indent="-514350">
              <a:buFont typeface="+mj-lt"/>
              <a:buAutoNum type="arabicPeriod"/>
            </a:pPr>
            <a:r>
              <a:rPr lang="en-US" dirty="0" smtClean="0">
                <a:solidFill>
                  <a:srgbClr val="C00000"/>
                </a:solidFill>
              </a:rPr>
              <a:t>Ca requirements for the growth of </a:t>
            </a:r>
            <a:r>
              <a:rPr lang="en-US" dirty="0" err="1" smtClean="0">
                <a:solidFill>
                  <a:srgbClr val="C00000"/>
                </a:solidFill>
              </a:rPr>
              <a:t>foetal</a:t>
            </a:r>
            <a:r>
              <a:rPr lang="en-US" dirty="0" smtClean="0">
                <a:solidFill>
                  <a:srgbClr val="C00000"/>
                </a:solidFill>
              </a:rPr>
              <a:t> skeleton and the placenta during </a:t>
            </a:r>
            <a:r>
              <a:rPr lang="en-US" dirty="0" smtClean="0">
                <a:solidFill>
                  <a:srgbClr val="C00000"/>
                </a:solidFill>
              </a:rPr>
              <a:t>pregnancy</a:t>
            </a:r>
            <a:endParaRPr lang="en-US" dirty="0" smtClean="0">
              <a:solidFill>
                <a:srgbClr val="C00000"/>
              </a:solidFill>
            </a:endParaRPr>
          </a:p>
          <a:p>
            <a:pPr marL="971550" lvl="1" indent="-514350">
              <a:buFont typeface="+mj-lt"/>
              <a:buAutoNum type="arabicPeriod"/>
            </a:pPr>
            <a:r>
              <a:rPr lang="en-US" dirty="0" smtClean="0">
                <a:solidFill>
                  <a:srgbClr val="0070C0"/>
                </a:solidFill>
              </a:rPr>
              <a:t>Ca secreted in the milk (approx. 1.2 gm/L) during </a:t>
            </a:r>
            <a:r>
              <a:rPr lang="en-US" dirty="0" smtClean="0">
                <a:solidFill>
                  <a:srgbClr val="0070C0"/>
                </a:solidFill>
              </a:rPr>
              <a:t>lactation</a:t>
            </a:r>
            <a:endParaRPr lang="en-US" dirty="0" smtClean="0">
              <a:solidFill>
                <a:srgbClr val="0070C0"/>
              </a:solidFill>
            </a:endParaRPr>
          </a:p>
          <a:p>
            <a:pPr marL="971550" lvl="1" indent="-514350">
              <a:buFont typeface="+mj-lt"/>
              <a:buAutoNum type="arabicPeriod"/>
            </a:pPr>
            <a:r>
              <a:rPr lang="en-US" dirty="0" smtClean="0">
                <a:solidFill>
                  <a:srgbClr val="C00000"/>
                </a:solidFill>
              </a:rPr>
              <a:t>The Ca accumulated into the skeleton of the </a:t>
            </a:r>
            <a:r>
              <a:rPr lang="en-US" dirty="0" smtClean="0">
                <a:solidFill>
                  <a:srgbClr val="C00000"/>
                </a:solidFill>
              </a:rPr>
              <a:t>cow</a:t>
            </a:r>
            <a:endParaRPr lang="en-US" dirty="0" smtClean="0">
              <a:solidFill>
                <a:srgbClr val="C00000"/>
              </a:solidFill>
            </a:endParaRPr>
          </a:p>
          <a:p>
            <a:endParaRPr lang="en-US" dirty="0"/>
          </a:p>
        </p:txBody>
      </p:sp>
      <p:sp>
        <p:nvSpPr>
          <p:cNvPr id="4" name="TextBox 3"/>
          <p:cNvSpPr txBox="1"/>
          <p:nvPr/>
        </p:nvSpPr>
        <p:spPr>
          <a:xfrm>
            <a:off x="533400" y="5257800"/>
            <a:ext cx="8382000" cy="1384995"/>
          </a:xfrm>
          <a:prstGeom prst="rect">
            <a:avLst/>
          </a:prstGeom>
          <a:noFill/>
        </p:spPr>
        <p:txBody>
          <a:bodyPr wrap="square" rtlCol="0">
            <a:spAutoFit/>
          </a:bodyPr>
          <a:lstStyle/>
          <a:p>
            <a:pPr>
              <a:buFont typeface="Arial" pitchFamily="34" charset="0"/>
              <a:buChar char="•"/>
            </a:pPr>
            <a:r>
              <a:rPr lang="en-US" sz="2800" b="1" dirty="0" smtClean="0">
                <a:solidFill>
                  <a:srgbClr val="00B050"/>
                </a:solidFill>
              </a:rPr>
              <a:t>Disease usually occurs when there are sudden changes in these requirements for output and when the input processes fail to adapt rapidly </a:t>
            </a:r>
            <a:r>
              <a:rPr lang="en-US" sz="2800" b="1" dirty="0" smtClean="0">
                <a:solidFill>
                  <a:srgbClr val="00B050"/>
                </a:solidFill>
              </a:rPr>
              <a:t>enough</a:t>
            </a:r>
            <a:endParaRPr lang="en-US" sz="2800" b="1" dirty="0" smtClean="0">
              <a:solidFill>
                <a:srgbClr val="00B05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884237"/>
            <a:ext cx="8229600" cy="4525963"/>
          </a:xfrm>
        </p:spPr>
        <p:txBody>
          <a:bodyPr>
            <a:normAutofit fontScale="92500"/>
          </a:bodyPr>
          <a:lstStyle/>
          <a:p>
            <a:pPr>
              <a:buFont typeface="Wingdings" pitchFamily="2" charset="2"/>
              <a:buChar char="v"/>
            </a:pPr>
            <a:r>
              <a:rPr lang="en-US" b="1" dirty="0" smtClean="0">
                <a:solidFill>
                  <a:srgbClr val="7030A0"/>
                </a:solidFill>
              </a:rPr>
              <a:t>Calcium requirement:</a:t>
            </a:r>
          </a:p>
          <a:p>
            <a:pPr>
              <a:buNone/>
            </a:pPr>
            <a:r>
              <a:rPr lang="en-US" b="1" dirty="0" smtClean="0">
                <a:solidFill>
                  <a:srgbClr val="C00000"/>
                </a:solidFill>
              </a:rPr>
              <a:t>A.     </a:t>
            </a:r>
            <a:r>
              <a:rPr lang="en-US" u="sng" dirty="0" smtClean="0">
                <a:solidFill>
                  <a:srgbClr val="C00000"/>
                </a:solidFill>
              </a:rPr>
              <a:t>During </a:t>
            </a:r>
            <a:r>
              <a:rPr lang="en-US" u="sng" dirty="0" smtClean="0">
                <a:solidFill>
                  <a:srgbClr val="C00000"/>
                </a:solidFill>
              </a:rPr>
              <a:t>the last stage of pregnancy: </a:t>
            </a:r>
            <a:endParaRPr lang="en-US" dirty="0" smtClean="0">
              <a:solidFill>
                <a:srgbClr val="C00000"/>
              </a:solidFill>
            </a:endParaRPr>
          </a:p>
          <a:p>
            <a:pPr marL="514350" lvl="0" indent="-514350">
              <a:buFont typeface="+mj-lt"/>
              <a:buAutoNum type="arabicParenR"/>
            </a:pPr>
            <a:r>
              <a:rPr lang="en-US" dirty="0" smtClean="0">
                <a:solidFill>
                  <a:schemeClr val="accent6">
                    <a:lumMod val="50000"/>
                  </a:schemeClr>
                </a:solidFill>
              </a:rPr>
              <a:t>10 gm/ day for losses in faeces and urine </a:t>
            </a:r>
          </a:p>
          <a:p>
            <a:pPr marL="514350" lvl="0" indent="-514350">
              <a:buFont typeface="+mj-lt"/>
              <a:buAutoNum type="arabicParenR"/>
            </a:pPr>
            <a:r>
              <a:rPr lang="en-US" dirty="0" smtClean="0">
                <a:solidFill>
                  <a:schemeClr val="accent6">
                    <a:lumMod val="50000"/>
                  </a:schemeClr>
                </a:solidFill>
              </a:rPr>
              <a:t>10 gm /day for growing </a:t>
            </a:r>
            <a:r>
              <a:rPr lang="en-US" dirty="0" smtClean="0">
                <a:solidFill>
                  <a:schemeClr val="accent6">
                    <a:lumMod val="50000"/>
                  </a:schemeClr>
                </a:solidFill>
              </a:rPr>
              <a:t>foetus</a:t>
            </a:r>
          </a:p>
          <a:p>
            <a:pPr marL="514350" lvl="0" indent="-514350">
              <a:buNone/>
            </a:pPr>
            <a:endParaRPr lang="en-US" u="sng" dirty="0" smtClean="0"/>
          </a:p>
          <a:p>
            <a:pPr marL="514350" lvl="0" indent="-514350">
              <a:buNone/>
            </a:pPr>
            <a:r>
              <a:rPr lang="en-US" b="1" dirty="0" smtClean="0">
                <a:solidFill>
                  <a:srgbClr val="C00000"/>
                </a:solidFill>
              </a:rPr>
              <a:t>B.     </a:t>
            </a:r>
            <a:r>
              <a:rPr lang="en-US" u="sng" dirty="0" smtClean="0">
                <a:solidFill>
                  <a:srgbClr val="C00000"/>
                </a:solidFill>
              </a:rPr>
              <a:t>Immediately </a:t>
            </a:r>
            <a:r>
              <a:rPr lang="en-US" u="sng" dirty="0" smtClean="0">
                <a:solidFill>
                  <a:srgbClr val="C00000"/>
                </a:solidFill>
              </a:rPr>
              <a:t>after calving: </a:t>
            </a:r>
            <a:endParaRPr lang="en-US" dirty="0" smtClean="0">
              <a:solidFill>
                <a:srgbClr val="C00000"/>
              </a:solidFill>
            </a:endParaRPr>
          </a:p>
          <a:p>
            <a:pPr marL="514350" lvl="0" indent="-514350">
              <a:buFont typeface="+mj-lt"/>
              <a:buAutoNum type="arabicParenR"/>
            </a:pPr>
            <a:r>
              <a:rPr lang="en-US" dirty="0" smtClean="0">
                <a:solidFill>
                  <a:schemeClr val="accent6">
                    <a:lumMod val="50000"/>
                  </a:schemeClr>
                </a:solidFill>
              </a:rPr>
              <a:t>10 gm/ day for losses in faeces and urine </a:t>
            </a:r>
          </a:p>
          <a:p>
            <a:pPr marL="514350" lvl="0" indent="-514350">
              <a:buFont typeface="+mj-lt"/>
              <a:buAutoNum type="arabicParenR"/>
            </a:pPr>
            <a:r>
              <a:rPr lang="en-US" dirty="0" smtClean="0">
                <a:solidFill>
                  <a:schemeClr val="accent6">
                    <a:lumMod val="50000"/>
                  </a:schemeClr>
                </a:solidFill>
              </a:rPr>
              <a:t>Demand for production of </a:t>
            </a:r>
            <a:r>
              <a:rPr lang="en-US" dirty="0" err="1" smtClean="0">
                <a:solidFill>
                  <a:schemeClr val="accent6">
                    <a:lumMod val="50000"/>
                  </a:schemeClr>
                </a:solidFill>
              </a:rPr>
              <a:t>colostrum</a:t>
            </a:r>
            <a:r>
              <a:rPr lang="en-US" dirty="0" smtClean="0">
                <a:solidFill>
                  <a:schemeClr val="accent6">
                    <a:lumMod val="50000"/>
                  </a:schemeClr>
                </a:solidFill>
              </a:rPr>
              <a:t> 30 gm /</a:t>
            </a:r>
            <a:r>
              <a:rPr lang="en-US" dirty="0" smtClean="0">
                <a:solidFill>
                  <a:schemeClr val="accent6">
                    <a:lumMod val="50000"/>
                  </a:schemeClr>
                </a:solidFill>
              </a:rPr>
              <a:t>day</a:t>
            </a:r>
            <a:endParaRPr lang="en-US" dirty="0" smtClean="0">
              <a:solidFill>
                <a:schemeClr val="accent6">
                  <a:lumMod val="50000"/>
                </a:schemeClr>
              </a:solidFill>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fontScale="85000" lnSpcReduction="20000"/>
          </a:bodyPr>
          <a:lstStyle/>
          <a:p>
            <a:r>
              <a:rPr lang="en-US" dirty="0" smtClean="0">
                <a:solidFill>
                  <a:schemeClr val="accent6">
                    <a:lumMod val="50000"/>
                  </a:schemeClr>
                </a:solidFill>
              </a:rPr>
              <a:t>Thus total output of Ca is increased 2 fold within a few hrs. To maintain homeostasis balance </a:t>
            </a:r>
            <a:endParaRPr lang="en-US" dirty="0" smtClean="0">
              <a:solidFill>
                <a:schemeClr val="accent6">
                  <a:lumMod val="50000"/>
                </a:schemeClr>
              </a:solidFill>
            </a:endParaRPr>
          </a:p>
          <a:p>
            <a:pPr>
              <a:buNone/>
            </a:pPr>
            <a:r>
              <a:rPr lang="en-US" dirty="0" smtClean="0">
                <a:solidFill>
                  <a:schemeClr val="accent6">
                    <a:lumMod val="50000"/>
                  </a:schemeClr>
                </a:solidFill>
              </a:rPr>
              <a:t> </a:t>
            </a:r>
            <a:r>
              <a:rPr lang="en-US" dirty="0" smtClean="0">
                <a:solidFill>
                  <a:schemeClr val="accent6">
                    <a:lumMod val="50000"/>
                  </a:schemeClr>
                </a:solidFill>
              </a:rPr>
              <a:t>    i.e</a:t>
            </a:r>
            <a:r>
              <a:rPr lang="en-US" dirty="0" smtClean="0">
                <a:solidFill>
                  <a:schemeClr val="accent6">
                    <a:lumMod val="50000"/>
                  </a:schemeClr>
                </a:solidFill>
              </a:rPr>
              <a:t>. input = output:</a:t>
            </a:r>
          </a:p>
          <a:p>
            <a:endParaRPr lang="en-US" dirty="0" smtClean="0"/>
          </a:p>
          <a:p>
            <a:pPr marL="571500" lvl="0" indent="-571500">
              <a:buFont typeface="+mj-lt"/>
              <a:buAutoNum type="romanLcPeriod"/>
            </a:pPr>
            <a:r>
              <a:rPr lang="en-US" dirty="0" smtClean="0">
                <a:solidFill>
                  <a:srgbClr val="0070C0"/>
                </a:solidFill>
              </a:rPr>
              <a:t>Rate of absorption of Ca from gut must substantially increase, or</a:t>
            </a:r>
          </a:p>
          <a:p>
            <a:pPr marL="571500" lvl="0" indent="-571500">
              <a:buFont typeface="+mj-lt"/>
              <a:buAutoNum type="romanLcPeriod"/>
            </a:pPr>
            <a:r>
              <a:rPr lang="en-US" dirty="0" smtClean="0">
                <a:solidFill>
                  <a:srgbClr val="0070C0"/>
                </a:solidFill>
              </a:rPr>
              <a:t>Ca stores must be mobilized from the skeleton, or </a:t>
            </a:r>
          </a:p>
          <a:p>
            <a:pPr marL="571500" lvl="0" indent="-571500">
              <a:buFont typeface="+mj-lt"/>
              <a:buAutoNum type="romanLcPeriod"/>
            </a:pPr>
            <a:r>
              <a:rPr lang="en-US" dirty="0" smtClean="0">
                <a:solidFill>
                  <a:srgbClr val="0070C0"/>
                </a:solidFill>
              </a:rPr>
              <a:t>Both</a:t>
            </a:r>
            <a:endParaRPr lang="en-US" dirty="0" smtClean="0">
              <a:solidFill>
                <a:srgbClr val="0070C0"/>
              </a:solidFill>
            </a:endParaRPr>
          </a:p>
          <a:p>
            <a:endParaRPr lang="en-US" dirty="0" smtClean="0"/>
          </a:p>
          <a:p>
            <a:r>
              <a:rPr lang="en-US" dirty="0" smtClean="0">
                <a:solidFill>
                  <a:srgbClr val="993366"/>
                </a:solidFill>
              </a:rPr>
              <a:t>These adaptations must occur rapidly because the amount of Ca that can be mobilized very rapidly from body stores is only between 10 and 20 gm and thus it may provide less than 50% of one day's requirements</a:t>
            </a:r>
            <a:r>
              <a:rPr lang="en-US" dirty="0" smtClean="0"/>
              <a:t>.</a:t>
            </a:r>
          </a:p>
          <a:p>
            <a:r>
              <a:rPr lang="en-US" dirty="0" smtClean="0">
                <a:solidFill>
                  <a:srgbClr val="669900"/>
                </a:solidFill>
              </a:rPr>
              <a:t>When the processes of adaptation fail, hypocalcemia becomes inevitable, and as it deepens; Ca conc. in tissues declines and normal neuromuscular function is impaired</a:t>
            </a:r>
            <a:r>
              <a:rPr lang="en-US" dirty="0" smtClean="0">
                <a:solidFill>
                  <a:srgbClr val="669900"/>
                </a:solidFill>
              </a:rPr>
              <a:t>.</a:t>
            </a:r>
            <a:endParaRPr lang="en-US" dirty="0" smtClean="0">
              <a:solidFill>
                <a:srgbClr val="669900"/>
              </a:solidFill>
            </a:endParaRP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sz="3600" b="1" dirty="0" smtClean="0">
                <a:solidFill>
                  <a:srgbClr val="7030A0"/>
                </a:solidFill>
              </a:rPr>
              <a:t>In a healthy cow the processes of adaptation protect her from severe </a:t>
            </a:r>
            <a:r>
              <a:rPr lang="en-US" sz="3600" b="1" dirty="0" smtClean="0">
                <a:solidFill>
                  <a:srgbClr val="7030A0"/>
                </a:solidFill>
              </a:rPr>
              <a:t>hypocalcemia</a:t>
            </a:r>
            <a:endParaRPr lang="en-US" sz="3100" dirty="0">
              <a:solidFill>
                <a:srgbClr val="7030A0"/>
              </a:solidFill>
            </a:endParaRPr>
          </a:p>
        </p:txBody>
      </p:sp>
      <p:sp>
        <p:nvSpPr>
          <p:cNvPr id="4" name="TextBox 3"/>
          <p:cNvSpPr txBox="1"/>
          <p:nvPr/>
        </p:nvSpPr>
        <p:spPr>
          <a:xfrm>
            <a:off x="2590800" y="1524000"/>
            <a:ext cx="4343400" cy="446276"/>
          </a:xfrm>
          <a:prstGeom prst="rect">
            <a:avLst/>
          </a:prstGeom>
          <a:noFill/>
        </p:spPr>
        <p:txBody>
          <a:bodyPr wrap="square" rtlCol="0">
            <a:spAutoFit/>
          </a:bodyPr>
          <a:lstStyle/>
          <a:p>
            <a:r>
              <a:rPr lang="en-US" sz="2300" dirty="0" smtClean="0"/>
              <a:t> </a:t>
            </a:r>
            <a:r>
              <a:rPr lang="en-US" sz="2300" b="1" dirty="0" smtClean="0">
                <a:solidFill>
                  <a:srgbClr val="0070C0"/>
                </a:solidFill>
              </a:rPr>
              <a:t>Onset of hypocalcemia</a:t>
            </a:r>
            <a:endParaRPr lang="en-US" sz="2300" b="1" dirty="0">
              <a:solidFill>
                <a:srgbClr val="0070C0"/>
              </a:solidFill>
            </a:endParaRPr>
          </a:p>
        </p:txBody>
      </p:sp>
      <p:sp>
        <p:nvSpPr>
          <p:cNvPr id="5" name="TextBox 4"/>
          <p:cNvSpPr txBox="1"/>
          <p:nvPr/>
        </p:nvSpPr>
        <p:spPr>
          <a:xfrm>
            <a:off x="2209800" y="2296924"/>
            <a:ext cx="4572000" cy="446276"/>
          </a:xfrm>
          <a:prstGeom prst="rect">
            <a:avLst/>
          </a:prstGeom>
          <a:noFill/>
        </p:spPr>
        <p:txBody>
          <a:bodyPr wrap="square" rtlCol="0">
            <a:spAutoFit/>
          </a:bodyPr>
          <a:lstStyle/>
          <a:p>
            <a:r>
              <a:rPr lang="en-US" sz="2300" b="1" dirty="0" smtClean="0">
                <a:solidFill>
                  <a:srgbClr val="993366"/>
                </a:solidFill>
              </a:rPr>
              <a:t> Secretion of PTH is stimulated </a:t>
            </a:r>
            <a:endParaRPr lang="en-US" sz="2300" b="1" dirty="0">
              <a:solidFill>
                <a:srgbClr val="993366"/>
              </a:solidFill>
            </a:endParaRPr>
          </a:p>
        </p:txBody>
      </p:sp>
      <p:sp>
        <p:nvSpPr>
          <p:cNvPr id="6" name="TextBox 5"/>
          <p:cNvSpPr txBox="1"/>
          <p:nvPr/>
        </p:nvSpPr>
        <p:spPr>
          <a:xfrm>
            <a:off x="1371600" y="2933581"/>
            <a:ext cx="5486400" cy="800219"/>
          </a:xfrm>
          <a:prstGeom prst="rect">
            <a:avLst/>
          </a:prstGeom>
          <a:noFill/>
        </p:spPr>
        <p:txBody>
          <a:bodyPr wrap="square" rtlCol="0">
            <a:spAutoFit/>
          </a:bodyPr>
          <a:lstStyle/>
          <a:p>
            <a:pPr algn="ctr"/>
            <a:r>
              <a:rPr lang="en-US" sz="2300" b="1" dirty="0" smtClean="0">
                <a:solidFill>
                  <a:srgbClr val="58A30D"/>
                </a:solidFill>
              </a:rPr>
              <a:t>25- </a:t>
            </a:r>
            <a:r>
              <a:rPr lang="en-US" sz="2300" b="1" dirty="0" err="1" smtClean="0">
                <a:solidFill>
                  <a:srgbClr val="58A30D"/>
                </a:solidFill>
              </a:rPr>
              <a:t>hydroxycholecalciferol</a:t>
            </a:r>
            <a:r>
              <a:rPr lang="en-US" sz="2300" b="1" dirty="0" smtClean="0">
                <a:solidFill>
                  <a:srgbClr val="58A30D"/>
                </a:solidFill>
              </a:rPr>
              <a:t> </a:t>
            </a:r>
          </a:p>
          <a:p>
            <a:pPr algn="ctr"/>
            <a:r>
              <a:rPr lang="en-US" sz="2300" b="1" dirty="0" smtClean="0">
                <a:solidFill>
                  <a:srgbClr val="58A30D"/>
                </a:solidFill>
              </a:rPr>
              <a:t>25 (OH)</a:t>
            </a:r>
            <a:r>
              <a:rPr lang="en-US" sz="2300" b="1" baseline="-25000" dirty="0" smtClean="0">
                <a:solidFill>
                  <a:srgbClr val="58A30D"/>
                </a:solidFill>
              </a:rPr>
              <a:t>2</a:t>
            </a:r>
            <a:r>
              <a:rPr lang="en-US" sz="2300" b="1" dirty="0" smtClean="0">
                <a:solidFill>
                  <a:srgbClr val="58A30D"/>
                </a:solidFill>
              </a:rPr>
              <a:t> D</a:t>
            </a:r>
            <a:r>
              <a:rPr lang="en-US" sz="2300" b="1" baseline="-25000" dirty="0" smtClean="0">
                <a:solidFill>
                  <a:srgbClr val="58A30D"/>
                </a:solidFill>
              </a:rPr>
              <a:t>3</a:t>
            </a:r>
            <a:r>
              <a:rPr lang="en-US" sz="2300" b="1" dirty="0" smtClean="0">
                <a:solidFill>
                  <a:srgbClr val="58A30D"/>
                </a:solidFill>
              </a:rPr>
              <a:t> (inactive form of vitamin-D</a:t>
            </a:r>
            <a:r>
              <a:rPr lang="en-US" sz="2300" b="1" dirty="0" smtClean="0">
                <a:solidFill>
                  <a:srgbClr val="58A30D"/>
                </a:solidFill>
              </a:rPr>
              <a:t>)</a:t>
            </a:r>
            <a:endParaRPr lang="en-US" sz="2300" b="1" dirty="0" smtClean="0">
              <a:solidFill>
                <a:srgbClr val="58A30D"/>
              </a:solidFill>
            </a:endParaRPr>
          </a:p>
        </p:txBody>
      </p:sp>
      <p:sp>
        <p:nvSpPr>
          <p:cNvPr id="7" name="TextBox 6"/>
          <p:cNvSpPr txBox="1"/>
          <p:nvPr/>
        </p:nvSpPr>
        <p:spPr>
          <a:xfrm>
            <a:off x="3962400" y="3620125"/>
            <a:ext cx="6400800" cy="723275"/>
          </a:xfrm>
          <a:prstGeom prst="rect">
            <a:avLst/>
          </a:prstGeom>
          <a:noFill/>
        </p:spPr>
        <p:txBody>
          <a:bodyPr wrap="square" rtlCol="0">
            <a:spAutoFit/>
          </a:bodyPr>
          <a:lstStyle/>
          <a:p>
            <a:r>
              <a:rPr lang="en-US" sz="2300" b="1" dirty="0" smtClean="0">
                <a:solidFill>
                  <a:srgbClr val="0070C0"/>
                </a:solidFill>
              </a:rPr>
              <a:t> </a:t>
            </a:r>
            <a:r>
              <a:rPr lang="en-US" b="1" dirty="0" smtClean="0">
                <a:solidFill>
                  <a:srgbClr val="0070C0"/>
                </a:solidFill>
              </a:rPr>
              <a:t>PTH stimulates production of a </a:t>
            </a:r>
            <a:r>
              <a:rPr lang="en-US" b="1" dirty="0" err="1" smtClean="0">
                <a:solidFill>
                  <a:srgbClr val="0070C0"/>
                </a:solidFill>
              </a:rPr>
              <a:t>hydroxylase</a:t>
            </a:r>
            <a:r>
              <a:rPr lang="en-US" b="1" dirty="0" smtClean="0">
                <a:solidFill>
                  <a:srgbClr val="0070C0"/>
                </a:solidFill>
              </a:rPr>
              <a:t> </a:t>
            </a:r>
          </a:p>
          <a:p>
            <a:r>
              <a:rPr lang="en-US" b="1" dirty="0" smtClean="0">
                <a:solidFill>
                  <a:srgbClr val="0070C0"/>
                </a:solidFill>
              </a:rPr>
              <a:t> </a:t>
            </a:r>
            <a:r>
              <a:rPr lang="en-US" b="1" dirty="0" smtClean="0">
                <a:solidFill>
                  <a:srgbClr val="0070C0"/>
                </a:solidFill>
              </a:rPr>
              <a:t>enzyme in the kidney which converts 24(OH)</a:t>
            </a:r>
            <a:r>
              <a:rPr lang="en-US" b="1" baseline="-25000" dirty="0" smtClean="0">
                <a:solidFill>
                  <a:srgbClr val="0070C0"/>
                </a:solidFill>
              </a:rPr>
              <a:t>2</a:t>
            </a:r>
            <a:r>
              <a:rPr lang="en-US" b="1" dirty="0" smtClean="0">
                <a:solidFill>
                  <a:srgbClr val="0070C0"/>
                </a:solidFill>
              </a:rPr>
              <a:t> D</a:t>
            </a:r>
            <a:r>
              <a:rPr lang="en-US" b="1" baseline="-25000" dirty="0" smtClean="0">
                <a:solidFill>
                  <a:srgbClr val="0070C0"/>
                </a:solidFill>
              </a:rPr>
              <a:t>3 </a:t>
            </a:r>
            <a:r>
              <a:rPr lang="en-US" b="1" dirty="0" smtClean="0">
                <a:solidFill>
                  <a:srgbClr val="0070C0"/>
                </a:solidFill>
              </a:rPr>
              <a:t>to</a:t>
            </a:r>
            <a:endParaRPr lang="en-US" b="1" dirty="0">
              <a:solidFill>
                <a:srgbClr val="0070C0"/>
              </a:solidFill>
            </a:endParaRPr>
          </a:p>
        </p:txBody>
      </p:sp>
      <p:sp>
        <p:nvSpPr>
          <p:cNvPr id="8" name="TextBox 7"/>
          <p:cNvSpPr txBox="1"/>
          <p:nvPr/>
        </p:nvSpPr>
        <p:spPr>
          <a:xfrm>
            <a:off x="1295400" y="4305181"/>
            <a:ext cx="5638800" cy="800219"/>
          </a:xfrm>
          <a:prstGeom prst="rect">
            <a:avLst/>
          </a:prstGeom>
          <a:noFill/>
        </p:spPr>
        <p:txBody>
          <a:bodyPr wrap="square" rtlCol="0">
            <a:spAutoFit/>
          </a:bodyPr>
          <a:lstStyle/>
          <a:p>
            <a:pPr algn="ctr"/>
            <a:r>
              <a:rPr lang="en-US" sz="2300" b="1" dirty="0" smtClean="0">
                <a:solidFill>
                  <a:srgbClr val="993366"/>
                </a:solidFill>
              </a:rPr>
              <a:t>1,25 </a:t>
            </a:r>
            <a:r>
              <a:rPr lang="en-US" sz="2300" b="1" dirty="0" err="1" smtClean="0">
                <a:solidFill>
                  <a:srgbClr val="993366"/>
                </a:solidFill>
              </a:rPr>
              <a:t>dihydroxycholecalciferol</a:t>
            </a:r>
            <a:r>
              <a:rPr lang="en-US" sz="2300" b="1" dirty="0" smtClean="0">
                <a:solidFill>
                  <a:srgbClr val="993366"/>
                </a:solidFill>
              </a:rPr>
              <a:t> </a:t>
            </a:r>
          </a:p>
          <a:p>
            <a:pPr algn="ctr"/>
            <a:r>
              <a:rPr lang="en-US" sz="2300" b="1" dirty="0" smtClean="0">
                <a:solidFill>
                  <a:srgbClr val="993366"/>
                </a:solidFill>
              </a:rPr>
              <a:t>1,25 (OH)</a:t>
            </a:r>
            <a:r>
              <a:rPr lang="en-US" sz="2300" b="1" baseline="-25000" dirty="0" smtClean="0">
                <a:solidFill>
                  <a:srgbClr val="993366"/>
                </a:solidFill>
              </a:rPr>
              <a:t>2</a:t>
            </a:r>
            <a:r>
              <a:rPr lang="en-US" sz="2300" b="1" dirty="0" smtClean="0">
                <a:solidFill>
                  <a:srgbClr val="993366"/>
                </a:solidFill>
              </a:rPr>
              <a:t> D</a:t>
            </a:r>
            <a:r>
              <a:rPr lang="en-US" sz="2300" b="1" baseline="-25000" dirty="0" smtClean="0">
                <a:solidFill>
                  <a:srgbClr val="993366"/>
                </a:solidFill>
              </a:rPr>
              <a:t>3</a:t>
            </a:r>
            <a:r>
              <a:rPr lang="en-US" sz="2300" b="1" dirty="0" smtClean="0">
                <a:solidFill>
                  <a:srgbClr val="993366"/>
                </a:solidFill>
              </a:rPr>
              <a:t> (an active form of vitamin D</a:t>
            </a:r>
            <a:r>
              <a:rPr lang="en-US" sz="2300" b="1" baseline="-25000" dirty="0" smtClean="0">
                <a:solidFill>
                  <a:srgbClr val="993366"/>
                </a:solidFill>
              </a:rPr>
              <a:t>3</a:t>
            </a:r>
            <a:r>
              <a:rPr lang="en-US" sz="2300" b="1" dirty="0" smtClean="0">
                <a:solidFill>
                  <a:srgbClr val="993366"/>
                </a:solidFill>
              </a:rPr>
              <a:t>)</a:t>
            </a:r>
            <a:endParaRPr lang="en-US" sz="2300" b="1" dirty="0" smtClean="0">
              <a:solidFill>
                <a:srgbClr val="993366"/>
              </a:solidFill>
            </a:endParaRPr>
          </a:p>
        </p:txBody>
      </p:sp>
      <p:sp>
        <p:nvSpPr>
          <p:cNvPr id="9" name="TextBox 8"/>
          <p:cNvSpPr txBox="1"/>
          <p:nvPr/>
        </p:nvSpPr>
        <p:spPr>
          <a:xfrm>
            <a:off x="76200" y="5334000"/>
            <a:ext cx="8915400" cy="1508105"/>
          </a:xfrm>
          <a:prstGeom prst="rect">
            <a:avLst/>
          </a:prstGeom>
          <a:noFill/>
        </p:spPr>
        <p:txBody>
          <a:bodyPr wrap="square" rtlCol="0">
            <a:spAutoFit/>
          </a:bodyPr>
          <a:lstStyle/>
          <a:p>
            <a:pPr marL="457200" lvl="0" indent="-457200" algn="ctr">
              <a:buFont typeface="+mj-lt"/>
              <a:buAutoNum type="arabicParenR"/>
            </a:pPr>
            <a:r>
              <a:rPr lang="en-US" sz="2300" dirty="0" smtClean="0">
                <a:solidFill>
                  <a:schemeClr val="accent2">
                    <a:lumMod val="75000"/>
                  </a:schemeClr>
                </a:solidFill>
              </a:rPr>
              <a:t>Stimulates absorption of Ca from intestine through </a:t>
            </a:r>
            <a:endParaRPr lang="en-US" sz="2300" dirty="0" smtClean="0">
              <a:solidFill>
                <a:schemeClr val="accent2">
                  <a:lumMod val="75000"/>
                </a:schemeClr>
              </a:solidFill>
            </a:endParaRPr>
          </a:p>
          <a:p>
            <a:pPr marL="457200" lvl="0" indent="-457200" algn="ctr"/>
            <a:r>
              <a:rPr lang="en-US" sz="2300" dirty="0" smtClean="0">
                <a:solidFill>
                  <a:schemeClr val="accent2">
                    <a:lumMod val="75000"/>
                  </a:schemeClr>
                </a:solidFill>
              </a:rPr>
              <a:t>synthesis </a:t>
            </a:r>
            <a:r>
              <a:rPr lang="en-US" sz="2300" dirty="0" smtClean="0">
                <a:solidFill>
                  <a:schemeClr val="accent2">
                    <a:lumMod val="75000"/>
                  </a:schemeClr>
                </a:solidFill>
              </a:rPr>
              <a:t>of a Ca-binding </a:t>
            </a:r>
            <a:r>
              <a:rPr lang="en-US" sz="2300" dirty="0" smtClean="0">
                <a:solidFill>
                  <a:schemeClr val="accent2">
                    <a:lumMod val="75000"/>
                  </a:schemeClr>
                </a:solidFill>
              </a:rPr>
              <a:t>protein</a:t>
            </a:r>
          </a:p>
          <a:p>
            <a:pPr marL="457200" lvl="0" indent="-457200" algn="ctr">
              <a:buFont typeface="+mj-lt"/>
              <a:buAutoNum type="arabicParenR" startAt="2"/>
            </a:pPr>
            <a:r>
              <a:rPr lang="en-US" sz="2300" dirty="0" smtClean="0">
                <a:solidFill>
                  <a:schemeClr val="accent2">
                    <a:lumMod val="75000"/>
                  </a:schemeClr>
                </a:solidFill>
              </a:rPr>
              <a:t>Can </a:t>
            </a:r>
            <a:r>
              <a:rPr lang="en-US" sz="2300" dirty="0" smtClean="0">
                <a:solidFill>
                  <a:schemeClr val="accent2">
                    <a:lumMod val="75000"/>
                  </a:schemeClr>
                </a:solidFill>
              </a:rPr>
              <a:t>also mobilize Ca from the skeleton </a:t>
            </a:r>
            <a:r>
              <a:rPr lang="en-US" sz="2300" dirty="0" smtClean="0">
                <a:solidFill>
                  <a:schemeClr val="accent2">
                    <a:lumMod val="75000"/>
                  </a:schemeClr>
                </a:solidFill>
              </a:rPr>
              <a:t>by</a:t>
            </a:r>
          </a:p>
          <a:p>
            <a:pPr marL="457200" lvl="0" indent="-457200" algn="ctr"/>
            <a:r>
              <a:rPr lang="en-US" sz="2300" dirty="0" smtClean="0">
                <a:solidFill>
                  <a:schemeClr val="accent2">
                    <a:lumMod val="75000"/>
                  </a:schemeClr>
                </a:solidFill>
              </a:rPr>
              <a:t> </a:t>
            </a:r>
            <a:r>
              <a:rPr lang="en-US" sz="2300" dirty="0" smtClean="0">
                <a:solidFill>
                  <a:schemeClr val="accent2">
                    <a:lumMod val="75000"/>
                  </a:schemeClr>
                </a:solidFill>
              </a:rPr>
              <a:t>promoting </a:t>
            </a:r>
            <a:r>
              <a:rPr lang="en-US" sz="2300" dirty="0" err="1" smtClean="0">
                <a:solidFill>
                  <a:schemeClr val="accent2">
                    <a:lumMod val="75000"/>
                  </a:schemeClr>
                </a:solidFill>
              </a:rPr>
              <a:t>osteoclast</a:t>
            </a:r>
            <a:r>
              <a:rPr lang="en-US" sz="2300" dirty="0" smtClean="0">
                <a:solidFill>
                  <a:schemeClr val="accent2">
                    <a:lumMod val="75000"/>
                  </a:schemeClr>
                </a:solidFill>
              </a:rPr>
              <a:t> </a:t>
            </a:r>
            <a:r>
              <a:rPr lang="en-US" sz="2300" dirty="0" smtClean="0">
                <a:solidFill>
                  <a:schemeClr val="accent2">
                    <a:lumMod val="75000"/>
                  </a:schemeClr>
                </a:solidFill>
              </a:rPr>
              <a:t>activity</a:t>
            </a:r>
            <a:endParaRPr lang="en-US" sz="2300" dirty="0" smtClean="0">
              <a:solidFill>
                <a:schemeClr val="accent2">
                  <a:lumMod val="75000"/>
                </a:schemeClr>
              </a:solidFill>
            </a:endParaRPr>
          </a:p>
        </p:txBody>
      </p:sp>
      <p:sp>
        <p:nvSpPr>
          <p:cNvPr id="10" name="TextBox 9"/>
          <p:cNvSpPr txBox="1"/>
          <p:nvPr/>
        </p:nvSpPr>
        <p:spPr>
          <a:xfrm>
            <a:off x="685800" y="1066800"/>
            <a:ext cx="7772400" cy="492443"/>
          </a:xfrm>
          <a:prstGeom prst="rect">
            <a:avLst/>
          </a:prstGeom>
          <a:noFill/>
        </p:spPr>
        <p:txBody>
          <a:bodyPr wrap="square" rtlCol="0">
            <a:spAutoFit/>
          </a:bodyPr>
          <a:lstStyle/>
          <a:p>
            <a:r>
              <a:rPr lang="en-US" sz="2600" dirty="0" smtClean="0">
                <a:solidFill>
                  <a:srgbClr val="C00000"/>
                </a:solidFill>
              </a:rPr>
              <a:t>It happens in the following ways:</a:t>
            </a:r>
            <a:endParaRPr lang="en-US" sz="2600" dirty="0">
              <a:solidFill>
                <a:srgbClr val="C00000"/>
              </a:solidFill>
            </a:endParaRPr>
          </a:p>
        </p:txBody>
      </p:sp>
      <p:sp>
        <p:nvSpPr>
          <p:cNvPr id="11" name="Down Arrow 10"/>
          <p:cNvSpPr/>
          <p:nvPr/>
        </p:nvSpPr>
        <p:spPr>
          <a:xfrm>
            <a:off x="3886200" y="1981200"/>
            <a:ext cx="152400" cy="304800"/>
          </a:xfrm>
          <a:prstGeom prst="down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3886200" y="2743200"/>
            <a:ext cx="152400" cy="304800"/>
          </a:xfrm>
          <a:prstGeom prst="down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a:off x="3886200" y="5105400"/>
            <a:ext cx="152400" cy="304800"/>
          </a:xfrm>
          <a:prstGeom prst="down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3886200" y="3733800"/>
            <a:ext cx="152400" cy="685800"/>
          </a:xfrm>
          <a:prstGeom prst="down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4724400"/>
          </a:xfrm>
        </p:spPr>
        <p:txBody>
          <a:bodyPr>
            <a:normAutofit fontScale="55000" lnSpcReduction="20000"/>
          </a:bodyPr>
          <a:lstStyle/>
          <a:p>
            <a:r>
              <a:rPr lang="en-US" sz="4500" dirty="0" smtClean="0">
                <a:solidFill>
                  <a:schemeClr val="accent2">
                    <a:lumMod val="75000"/>
                  </a:schemeClr>
                </a:solidFill>
              </a:rPr>
              <a:t>At calving, the conc. of PTH and 1,25 (OH)</a:t>
            </a:r>
            <a:r>
              <a:rPr lang="en-US" sz="4500" baseline="-25000" dirty="0" smtClean="0">
                <a:solidFill>
                  <a:schemeClr val="accent2">
                    <a:lumMod val="75000"/>
                  </a:schemeClr>
                </a:solidFill>
              </a:rPr>
              <a:t>2</a:t>
            </a:r>
            <a:r>
              <a:rPr lang="en-US" sz="4500" dirty="0" smtClean="0">
                <a:solidFill>
                  <a:schemeClr val="accent2">
                    <a:lumMod val="75000"/>
                  </a:schemeClr>
                </a:solidFill>
              </a:rPr>
              <a:t> D</a:t>
            </a:r>
            <a:r>
              <a:rPr lang="en-US" sz="4500" baseline="-25000" dirty="0" smtClean="0">
                <a:solidFill>
                  <a:schemeClr val="accent2">
                    <a:lumMod val="75000"/>
                  </a:schemeClr>
                </a:solidFill>
              </a:rPr>
              <a:t>3</a:t>
            </a:r>
            <a:r>
              <a:rPr lang="en-US" sz="4500" dirty="0" smtClean="0">
                <a:solidFill>
                  <a:schemeClr val="accent2">
                    <a:lumMod val="75000"/>
                  </a:schemeClr>
                </a:solidFill>
              </a:rPr>
              <a:t> increases in all cattle and the increases are larger in cows with severe </a:t>
            </a:r>
            <a:r>
              <a:rPr lang="en-US" sz="4500" dirty="0" smtClean="0">
                <a:solidFill>
                  <a:schemeClr val="accent2">
                    <a:lumMod val="75000"/>
                  </a:schemeClr>
                </a:solidFill>
              </a:rPr>
              <a:t>hypocalcemia</a:t>
            </a:r>
            <a:endParaRPr lang="en-US" sz="4500" dirty="0" smtClean="0">
              <a:solidFill>
                <a:schemeClr val="accent2">
                  <a:lumMod val="75000"/>
                </a:schemeClr>
              </a:solidFill>
            </a:endParaRPr>
          </a:p>
          <a:p>
            <a:endParaRPr lang="en-US" sz="4500" dirty="0" smtClean="0"/>
          </a:p>
          <a:p>
            <a:pPr marL="971550" lvl="1" indent="-514350">
              <a:buFont typeface="+mj-lt"/>
              <a:buAutoNum type="arabicPeriod"/>
            </a:pPr>
            <a:r>
              <a:rPr lang="en-US" sz="4500" dirty="0" smtClean="0">
                <a:solidFill>
                  <a:srgbClr val="0070C0"/>
                </a:solidFill>
              </a:rPr>
              <a:t>It seems that the adaptation of the hormonal mechanisms and synthesis of 1,25 (OH)</a:t>
            </a:r>
            <a:r>
              <a:rPr lang="en-US" sz="4500" baseline="-25000" dirty="0" smtClean="0">
                <a:solidFill>
                  <a:srgbClr val="0070C0"/>
                </a:solidFill>
              </a:rPr>
              <a:t>2</a:t>
            </a:r>
            <a:r>
              <a:rPr lang="en-US" sz="4500" dirty="0" smtClean="0">
                <a:solidFill>
                  <a:srgbClr val="0070C0"/>
                </a:solidFill>
              </a:rPr>
              <a:t> D</a:t>
            </a:r>
            <a:r>
              <a:rPr lang="en-US" sz="4500" baseline="-25000" dirty="0" smtClean="0">
                <a:solidFill>
                  <a:srgbClr val="0070C0"/>
                </a:solidFill>
              </a:rPr>
              <a:t>3</a:t>
            </a:r>
            <a:r>
              <a:rPr lang="en-US" sz="4500" dirty="0" smtClean="0">
                <a:solidFill>
                  <a:srgbClr val="0070C0"/>
                </a:solidFill>
              </a:rPr>
              <a:t> fails to stimulate the target organs of gut and bone rapidly enough to increase the rate of input of Ca and therefore disease occurs in severely </a:t>
            </a:r>
            <a:r>
              <a:rPr lang="en-US" sz="4500" dirty="0" err="1" smtClean="0">
                <a:solidFill>
                  <a:srgbClr val="0070C0"/>
                </a:solidFill>
              </a:rPr>
              <a:t>hypocalcaemic</a:t>
            </a:r>
            <a:r>
              <a:rPr lang="en-US" sz="4500" dirty="0" smtClean="0">
                <a:solidFill>
                  <a:srgbClr val="0070C0"/>
                </a:solidFill>
              </a:rPr>
              <a:t> </a:t>
            </a:r>
            <a:r>
              <a:rPr lang="en-US" sz="4500" dirty="0" smtClean="0">
                <a:solidFill>
                  <a:srgbClr val="0070C0"/>
                </a:solidFill>
              </a:rPr>
              <a:t>cows</a:t>
            </a:r>
            <a:endParaRPr lang="en-US" sz="4500" dirty="0" smtClean="0">
              <a:solidFill>
                <a:srgbClr val="0070C0"/>
              </a:solidFill>
            </a:endParaRPr>
          </a:p>
          <a:p>
            <a:pPr marL="971550" lvl="1" indent="-514350">
              <a:buFont typeface="+mj-lt"/>
              <a:buAutoNum type="arabicPeriod"/>
            </a:pPr>
            <a:r>
              <a:rPr lang="en-US" sz="4500" dirty="0" smtClean="0">
                <a:solidFill>
                  <a:srgbClr val="002060"/>
                </a:solidFill>
              </a:rPr>
              <a:t>In some cows disease still occurs in spite of these hormonal mechanisms. One reason for this failure to prevent hypocalcemia is a rise in the rate of secretion of </a:t>
            </a:r>
            <a:r>
              <a:rPr lang="en-US" sz="4500" dirty="0" err="1" smtClean="0">
                <a:solidFill>
                  <a:srgbClr val="002060"/>
                </a:solidFill>
              </a:rPr>
              <a:t>thyrocalcitonin</a:t>
            </a:r>
            <a:endParaRPr lang="en-US" sz="4500" dirty="0" smtClean="0">
              <a:solidFill>
                <a:srgbClr val="002060"/>
              </a:solidFill>
            </a:endParaRPr>
          </a:p>
        </p:txBody>
      </p:sp>
      <p:sp>
        <p:nvSpPr>
          <p:cNvPr id="4" name="TextBox 3"/>
          <p:cNvSpPr txBox="1"/>
          <p:nvPr/>
        </p:nvSpPr>
        <p:spPr>
          <a:xfrm>
            <a:off x="762000" y="4971870"/>
            <a:ext cx="8077200" cy="1908215"/>
          </a:xfrm>
          <a:prstGeom prst="rect">
            <a:avLst/>
          </a:prstGeom>
          <a:noFill/>
        </p:spPr>
        <p:txBody>
          <a:bodyPr wrap="square" rtlCol="0">
            <a:spAutoFit/>
          </a:bodyPr>
          <a:lstStyle/>
          <a:p>
            <a:r>
              <a:rPr lang="en-US" sz="2500" dirty="0" err="1" smtClean="0">
                <a:solidFill>
                  <a:srgbClr val="7030A0"/>
                </a:solidFill>
              </a:rPr>
              <a:t>Thyrocalcitonin</a:t>
            </a:r>
            <a:r>
              <a:rPr lang="en-US" sz="2500" dirty="0" smtClean="0">
                <a:solidFill>
                  <a:srgbClr val="7030A0"/>
                </a:solidFill>
              </a:rPr>
              <a:t> is secreted from thyroid C cells in response to </a:t>
            </a:r>
            <a:r>
              <a:rPr lang="en-US" sz="2500" dirty="0" err="1" smtClean="0">
                <a:solidFill>
                  <a:srgbClr val="7030A0"/>
                </a:solidFill>
              </a:rPr>
              <a:t>hypercalcaemia</a:t>
            </a:r>
            <a:r>
              <a:rPr lang="en-US" sz="2500" dirty="0" smtClean="0">
                <a:solidFill>
                  <a:srgbClr val="7030A0"/>
                </a:solidFill>
              </a:rPr>
              <a:t> and acts to decrease the rate of absorption of Ca from bone thus, reducing the rate of input of Ca into </a:t>
            </a:r>
            <a:r>
              <a:rPr lang="en-US" sz="2500" dirty="0" smtClean="0">
                <a:solidFill>
                  <a:srgbClr val="7030A0"/>
                </a:solidFill>
              </a:rPr>
              <a:t>plasma</a:t>
            </a:r>
            <a:endParaRPr lang="en-US" sz="2500" dirty="0" smtClean="0">
              <a:solidFill>
                <a:srgbClr val="7030A0"/>
              </a:solidFill>
            </a:endParaRP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03237"/>
            <a:ext cx="8686800" cy="4525963"/>
          </a:xfrm>
        </p:spPr>
        <p:txBody>
          <a:bodyPr>
            <a:normAutofit/>
          </a:bodyPr>
          <a:lstStyle/>
          <a:p>
            <a:r>
              <a:rPr lang="en-US" b="1" dirty="0" smtClean="0">
                <a:solidFill>
                  <a:srgbClr val="7030A0"/>
                </a:solidFill>
              </a:rPr>
              <a:t>Other factors:</a:t>
            </a:r>
          </a:p>
          <a:p>
            <a:endParaRPr lang="en-US" sz="900" dirty="0" smtClean="0"/>
          </a:p>
          <a:p>
            <a:pPr marL="971550" lvl="1" indent="-514350">
              <a:buFont typeface="+mj-lt"/>
              <a:buAutoNum type="arabicPeriod"/>
            </a:pPr>
            <a:r>
              <a:rPr lang="en-US" dirty="0" smtClean="0">
                <a:solidFill>
                  <a:srgbClr val="0070C0"/>
                </a:solidFill>
              </a:rPr>
              <a:t>Older animals are less able to mobilize stores of </a:t>
            </a:r>
            <a:r>
              <a:rPr lang="en-US" dirty="0" smtClean="0">
                <a:solidFill>
                  <a:srgbClr val="0070C0"/>
                </a:solidFill>
              </a:rPr>
              <a:t>Ca</a:t>
            </a:r>
            <a:endParaRPr lang="en-US" dirty="0" smtClean="0">
              <a:solidFill>
                <a:srgbClr val="0070C0"/>
              </a:solidFill>
            </a:endParaRPr>
          </a:p>
          <a:p>
            <a:pPr marL="971550" lvl="1" indent="-514350">
              <a:buFont typeface="+mj-lt"/>
              <a:buAutoNum type="arabicPeriod"/>
            </a:pPr>
            <a:r>
              <a:rPr lang="en-US" dirty="0" err="1" smtClean="0">
                <a:solidFill>
                  <a:schemeClr val="accent6">
                    <a:lumMod val="50000"/>
                  </a:schemeClr>
                </a:solidFill>
              </a:rPr>
              <a:t>Oestrogens</a:t>
            </a:r>
            <a:r>
              <a:rPr lang="en-US" dirty="0" smtClean="0">
                <a:solidFill>
                  <a:schemeClr val="accent6">
                    <a:lumMod val="50000"/>
                  </a:schemeClr>
                </a:solidFill>
              </a:rPr>
              <a:t> inhibit Ca mobilization and the conc. of </a:t>
            </a:r>
            <a:r>
              <a:rPr lang="en-US" dirty="0" err="1" smtClean="0">
                <a:solidFill>
                  <a:schemeClr val="accent6">
                    <a:lumMod val="50000"/>
                  </a:schemeClr>
                </a:solidFill>
              </a:rPr>
              <a:t>oestrogens</a:t>
            </a:r>
            <a:r>
              <a:rPr lang="en-US" dirty="0" smtClean="0">
                <a:solidFill>
                  <a:schemeClr val="accent6">
                    <a:lumMod val="50000"/>
                  </a:schemeClr>
                </a:solidFill>
              </a:rPr>
              <a:t> increases at parturition and again later in the </a:t>
            </a:r>
            <a:r>
              <a:rPr lang="en-US" dirty="0" smtClean="0">
                <a:solidFill>
                  <a:schemeClr val="accent6">
                    <a:lumMod val="50000"/>
                  </a:schemeClr>
                </a:solidFill>
              </a:rPr>
              <a:t>lactation</a:t>
            </a:r>
            <a:endParaRPr lang="en-US" dirty="0" smtClean="0">
              <a:solidFill>
                <a:schemeClr val="accent6">
                  <a:lumMod val="50000"/>
                </a:schemeClr>
              </a:solidFill>
            </a:endParaRPr>
          </a:p>
          <a:p>
            <a:pPr marL="971550" lvl="1" indent="-514350">
              <a:buFont typeface="+mj-lt"/>
              <a:buAutoNum type="arabicPeriod"/>
            </a:pPr>
            <a:r>
              <a:rPr lang="en-US" dirty="0" smtClean="0">
                <a:solidFill>
                  <a:srgbClr val="993366"/>
                </a:solidFill>
              </a:rPr>
              <a:t>Subclinical hypomagnesaemia reduces mobilization of Ca. The cows’ diet during the last few weeks of pregnancy may have induced a sufficient degree of </a:t>
            </a:r>
            <a:r>
              <a:rPr lang="en-US" dirty="0" smtClean="0">
                <a:solidFill>
                  <a:srgbClr val="993366"/>
                </a:solidFill>
              </a:rPr>
              <a:t>hypomagnesaemia</a:t>
            </a:r>
            <a:endParaRPr lang="en-US" dirty="0" smtClean="0">
              <a:solidFill>
                <a:srgbClr val="993366"/>
              </a:solidFill>
            </a:endParaRP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fontScale="85000" lnSpcReduction="20000"/>
          </a:bodyPr>
          <a:lstStyle/>
          <a:p>
            <a:pPr algn="ctr"/>
            <a:r>
              <a:rPr lang="en-US" sz="5200" b="1" dirty="0" smtClean="0">
                <a:solidFill>
                  <a:srgbClr val="7030A0"/>
                </a:solidFill>
              </a:rPr>
              <a:t>Clinical Pathology</a:t>
            </a:r>
            <a:r>
              <a:rPr lang="en-US" sz="5200" b="1" dirty="0" smtClean="0">
                <a:solidFill>
                  <a:srgbClr val="7030A0"/>
                </a:solidFill>
              </a:rPr>
              <a:t>:</a:t>
            </a:r>
          </a:p>
          <a:p>
            <a:pPr algn="ctr"/>
            <a:endParaRPr lang="en-US" sz="1600" b="1" dirty="0" smtClean="0"/>
          </a:p>
          <a:p>
            <a:pPr marL="514350" lvl="0" indent="-514350">
              <a:buFont typeface="+mj-lt"/>
              <a:buAutoNum type="arabicPeriod"/>
            </a:pPr>
            <a:r>
              <a:rPr lang="en-US" dirty="0" smtClean="0">
                <a:solidFill>
                  <a:schemeClr val="accent6">
                    <a:lumMod val="50000"/>
                  </a:schemeClr>
                </a:solidFill>
              </a:rPr>
              <a:t>Measurement of calcium concentration in plasma is the best method of confirming the disease. Close to parturition, calcium concentration almost always declines to some extent. However, clinical disease is rarely seen unless the concentration of calcium falls below 6 mg /100ml. In cows with disease, the calcium concentration may be as low as 1 mg /</a:t>
            </a:r>
            <a:r>
              <a:rPr lang="en-US" dirty="0" smtClean="0">
                <a:solidFill>
                  <a:schemeClr val="accent6">
                    <a:lumMod val="50000"/>
                  </a:schemeClr>
                </a:solidFill>
              </a:rPr>
              <a:t>100ml</a:t>
            </a:r>
            <a:endParaRPr lang="en-US" dirty="0" smtClean="0">
              <a:solidFill>
                <a:schemeClr val="accent6">
                  <a:lumMod val="50000"/>
                </a:schemeClr>
              </a:solidFill>
            </a:endParaRPr>
          </a:p>
          <a:p>
            <a:pPr marL="514350" lvl="0" indent="-514350">
              <a:buFont typeface="+mj-lt"/>
              <a:buAutoNum type="arabicPeriod"/>
            </a:pPr>
            <a:r>
              <a:rPr lang="en-US" dirty="0" smtClean="0">
                <a:solidFill>
                  <a:srgbClr val="0070C0"/>
                </a:solidFill>
              </a:rPr>
              <a:t>Phosphorus concentration also decreases. Normal P conc. is between 4.3- 7.7 mg/100ml and in cows with milk fever the conc. may fall to 3.0 mg /</a:t>
            </a:r>
            <a:r>
              <a:rPr lang="en-US" dirty="0" smtClean="0">
                <a:solidFill>
                  <a:srgbClr val="0070C0"/>
                </a:solidFill>
              </a:rPr>
              <a:t>100ml</a:t>
            </a:r>
            <a:endParaRPr lang="en-US" dirty="0" smtClean="0">
              <a:solidFill>
                <a:srgbClr val="0070C0"/>
              </a:solidFill>
            </a:endParaRPr>
          </a:p>
          <a:p>
            <a:pPr marL="514350" lvl="0" indent="-514350">
              <a:buFont typeface="+mj-lt"/>
              <a:buAutoNum type="arabicPeriod"/>
            </a:pPr>
            <a:r>
              <a:rPr lang="en-US" dirty="0" smtClean="0">
                <a:solidFill>
                  <a:schemeClr val="accent6">
                    <a:lumMod val="50000"/>
                  </a:schemeClr>
                </a:solidFill>
              </a:rPr>
              <a:t>Magnesium conc. usually increases slightly above the upper limit of the normal range (2- 3 mg /100ml) although occasionally it </a:t>
            </a:r>
            <a:r>
              <a:rPr lang="en-US" dirty="0" smtClean="0">
                <a:solidFill>
                  <a:schemeClr val="accent6">
                    <a:lumMod val="50000"/>
                  </a:schemeClr>
                </a:solidFill>
              </a:rPr>
              <a:t>decreases</a:t>
            </a:r>
            <a:endParaRPr lang="en-US" dirty="0" smtClean="0">
              <a:solidFill>
                <a:schemeClr val="accent6">
                  <a:lumMod val="50000"/>
                </a:schemeClr>
              </a:solidFill>
            </a:endParaRPr>
          </a:p>
          <a:p>
            <a:pPr marL="514350" lvl="0" indent="-514350">
              <a:buFont typeface="+mj-lt"/>
              <a:buAutoNum type="arabicPeriod"/>
            </a:pPr>
            <a:r>
              <a:rPr lang="en-US" dirty="0" smtClean="0">
                <a:solidFill>
                  <a:srgbClr val="0070C0"/>
                </a:solidFill>
              </a:rPr>
              <a:t>Hyperglycemia is usual during milk fever unless the cow is </a:t>
            </a:r>
            <a:r>
              <a:rPr lang="en-US" dirty="0" err="1" smtClean="0">
                <a:solidFill>
                  <a:srgbClr val="0070C0"/>
                </a:solidFill>
              </a:rPr>
              <a:t>ketotic</a:t>
            </a:r>
            <a:r>
              <a:rPr lang="en-US" dirty="0" smtClean="0">
                <a:solidFill>
                  <a:srgbClr val="0070C0"/>
                </a:solidFill>
              </a:rPr>
              <a:t> when the glucose conc. in plasma is </a:t>
            </a:r>
            <a:r>
              <a:rPr lang="en-US" dirty="0" smtClean="0">
                <a:solidFill>
                  <a:srgbClr val="0070C0"/>
                </a:solidFill>
              </a:rPr>
              <a:t>low</a:t>
            </a:r>
            <a:endParaRPr lang="en-US" dirty="0">
              <a:solidFill>
                <a:srgbClr val="0070C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4800" b="1" dirty="0" smtClean="0">
                <a:solidFill>
                  <a:srgbClr val="7030A0"/>
                </a:solidFill>
              </a:rPr>
              <a:t>Diagnosis</a:t>
            </a:r>
            <a:r>
              <a:rPr lang="en-US" sz="4800" b="1" dirty="0" smtClean="0">
                <a:solidFill>
                  <a:srgbClr val="7030A0"/>
                </a:solidFill>
              </a:rPr>
              <a:t>:</a:t>
            </a:r>
            <a:endParaRPr lang="en-US" sz="4800" dirty="0">
              <a:solidFill>
                <a:srgbClr val="7030A0"/>
              </a:solidFill>
            </a:endParaRPr>
          </a:p>
        </p:txBody>
      </p:sp>
      <p:sp>
        <p:nvSpPr>
          <p:cNvPr id="3" name="Content Placeholder 2"/>
          <p:cNvSpPr>
            <a:spLocks noGrp="1"/>
          </p:cNvSpPr>
          <p:nvPr>
            <p:ph idx="1"/>
          </p:nvPr>
        </p:nvSpPr>
        <p:spPr>
          <a:xfrm>
            <a:off x="304800" y="1493837"/>
            <a:ext cx="8229600" cy="4525963"/>
          </a:xfrm>
        </p:spPr>
        <p:txBody>
          <a:bodyPr>
            <a:normAutofit/>
          </a:bodyPr>
          <a:lstStyle/>
          <a:p>
            <a:pPr marL="514350" lvl="0" indent="-514350">
              <a:buFont typeface="+mj-lt"/>
              <a:buAutoNum type="arabicPeriod"/>
            </a:pPr>
            <a:r>
              <a:rPr lang="en-US" dirty="0" smtClean="0">
                <a:solidFill>
                  <a:schemeClr val="accent6">
                    <a:lumMod val="50000"/>
                  </a:schemeClr>
                </a:solidFill>
              </a:rPr>
              <a:t>Based </a:t>
            </a:r>
            <a:r>
              <a:rPr lang="en-US" dirty="0" smtClean="0">
                <a:solidFill>
                  <a:schemeClr val="accent6">
                    <a:lumMod val="50000"/>
                  </a:schemeClr>
                </a:solidFill>
              </a:rPr>
              <a:t>on observation of the clinical signs, particularly paresis in cows close to </a:t>
            </a:r>
            <a:r>
              <a:rPr lang="en-US" dirty="0" smtClean="0">
                <a:solidFill>
                  <a:schemeClr val="accent6">
                    <a:lumMod val="50000"/>
                  </a:schemeClr>
                </a:solidFill>
              </a:rPr>
              <a:t>calving</a:t>
            </a:r>
            <a:endParaRPr lang="en-US" dirty="0" smtClean="0"/>
          </a:p>
          <a:p>
            <a:pPr marL="514350" lvl="0" indent="-514350">
              <a:buFont typeface="+mj-lt"/>
              <a:buAutoNum type="arabicPeriod"/>
            </a:pPr>
            <a:r>
              <a:rPr lang="en-US" dirty="0" smtClean="0">
                <a:solidFill>
                  <a:srgbClr val="993366"/>
                </a:solidFill>
              </a:rPr>
              <a:t>Quick, practical confirmation is often provided by a rapid response, sometimes within minutes, to treatment with Ca </a:t>
            </a:r>
            <a:r>
              <a:rPr lang="en-US" dirty="0" err="1" smtClean="0">
                <a:solidFill>
                  <a:srgbClr val="993366"/>
                </a:solidFill>
              </a:rPr>
              <a:t>borogluconate</a:t>
            </a:r>
            <a:r>
              <a:rPr lang="en-US" dirty="0" smtClean="0">
                <a:solidFill>
                  <a:srgbClr val="993366"/>
                </a:solidFill>
              </a:rPr>
              <a:t> </a:t>
            </a:r>
            <a:r>
              <a:rPr lang="en-US" dirty="0" smtClean="0">
                <a:solidFill>
                  <a:srgbClr val="993366"/>
                </a:solidFill>
              </a:rPr>
              <a:t>solutions</a:t>
            </a:r>
            <a:endParaRPr lang="en-US" dirty="0" smtClean="0"/>
          </a:p>
          <a:p>
            <a:pPr marL="514350" lvl="0" indent="-514350">
              <a:buFont typeface="+mj-lt"/>
              <a:buAutoNum type="arabicPeriod"/>
            </a:pPr>
            <a:r>
              <a:rPr lang="en-US" dirty="0" smtClean="0">
                <a:solidFill>
                  <a:schemeClr val="accent6">
                    <a:lumMod val="50000"/>
                  </a:schemeClr>
                </a:solidFill>
              </a:rPr>
              <a:t>Blood analysis can only confirm the diagnosis </a:t>
            </a:r>
            <a:r>
              <a:rPr lang="en-US" dirty="0" smtClean="0">
                <a:solidFill>
                  <a:schemeClr val="accent6">
                    <a:lumMod val="50000"/>
                  </a:schemeClr>
                </a:solidFill>
              </a:rPr>
              <a:t>retrospectively</a:t>
            </a:r>
            <a:endParaRPr lang="en-US" dirty="0" smtClean="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Differential Diagnosis</a:t>
            </a:r>
            <a:r>
              <a:rPr lang="en-US" b="1" dirty="0" smtClean="0">
                <a:solidFill>
                  <a:srgbClr val="7030A0"/>
                </a:solidFill>
              </a:rPr>
              <a:t>:</a:t>
            </a:r>
            <a:endParaRPr lang="en-US" dirty="0">
              <a:solidFill>
                <a:srgbClr val="7030A0"/>
              </a:solidFill>
            </a:endParaRPr>
          </a:p>
        </p:txBody>
      </p:sp>
      <p:sp>
        <p:nvSpPr>
          <p:cNvPr id="3" name="Content Placeholder 2"/>
          <p:cNvSpPr>
            <a:spLocks noGrp="1"/>
          </p:cNvSpPr>
          <p:nvPr>
            <p:ph idx="1"/>
          </p:nvPr>
        </p:nvSpPr>
        <p:spPr/>
        <p:txBody>
          <a:bodyPr>
            <a:normAutofit/>
          </a:bodyPr>
          <a:lstStyle/>
          <a:p>
            <a:pPr marL="971550" lvl="1" indent="-514350">
              <a:buFont typeface="+mj-lt"/>
              <a:buAutoNum type="arabicPeriod"/>
            </a:pPr>
            <a:r>
              <a:rPr lang="en-US" sz="3600" dirty="0" smtClean="0">
                <a:solidFill>
                  <a:schemeClr val="accent2">
                    <a:lumMod val="50000"/>
                  </a:schemeClr>
                </a:solidFill>
              </a:rPr>
              <a:t>The </a:t>
            </a:r>
            <a:r>
              <a:rPr lang="en-US" sz="3600" dirty="0" smtClean="0">
                <a:solidFill>
                  <a:schemeClr val="accent2">
                    <a:lumMod val="50000"/>
                  </a:schemeClr>
                </a:solidFill>
              </a:rPr>
              <a:t>downer cow syndrome</a:t>
            </a:r>
          </a:p>
          <a:p>
            <a:pPr marL="971550" lvl="1" indent="-514350">
              <a:buFont typeface="+mj-lt"/>
              <a:buAutoNum type="arabicPeriod"/>
            </a:pPr>
            <a:r>
              <a:rPr lang="en-US" sz="3600" dirty="0" smtClean="0">
                <a:solidFill>
                  <a:srgbClr val="0070C0"/>
                </a:solidFill>
              </a:rPr>
              <a:t>Severe toxaemia</a:t>
            </a:r>
          </a:p>
          <a:p>
            <a:pPr marL="971550" lvl="1" indent="-514350">
              <a:buFont typeface="+mj-lt"/>
              <a:buAutoNum type="arabicPeriod"/>
            </a:pPr>
            <a:r>
              <a:rPr lang="en-US" sz="3600" dirty="0" smtClean="0">
                <a:solidFill>
                  <a:schemeClr val="accent2">
                    <a:lumMod val="50000"/>
                  </a:schemeClr>
                </a:solidFill>
              </a:rPr>
              <a:t>Physical injury</a:t>
            </a:r>
          </a:p>
          <a:p>
            <a:pPr marL="971550" lvl="1" indent="-514350">
              <a:buFont typeface="+mj-lt"/>
              <a:buAutoNum type="arabicPeriod"/>
            </a:pPr>
            <a:r>
              <a:rPr lang="en-US" sz="3600" dirty="0" smtClean="0">
                <a:solidFill>
                  <a:srgbClr val="0070C0"/>
                </a:solidFill>
              </a:rPr>
              <a:t>Hypomagnesaemia</a:t>
            </a:r>
          </a:p>
          <a:p>
            <a:pPr marL="971550" lvl="1" indent="-514350">
              <a:buFont typeface="+mj-lt"/>
              <a:buAutoNum type="arabicPeriod"/>
            </a:pPr>
            <a:r>
              <a:rPr lang="en-US" sz="3600" dirty="0" smtClean="0">
                <a:solidFill>
                  <a:schemeClr val="accent2">
                    <a:lumMod val="50000"/>
                  </a:schemeClr>
                </a:solidFill>
              </a:rPr>
              <a:t>Fat cow </a:t>
            </a:r>
            <a:r>
              <a:rPr lang="en-US" sz="3600" dirty="0" smtClean="0">
                <a:solidFill>
                  <a:schemeClr val="accent2">
                    <a:lumMod val="50000"/>
                  </a:schemeClr>
                </a:solidFill>
              </a:rPr>
              <a:t>syndrome</a:t>
            </a:r>
            <a:endParaRPr lang="en-US" sz="3600" dirty="0" smtClean="0">
              <a:solidFill>
                <a:schemeClr val="accent2">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0"/>
            <a:ext cx="8458200" cy="6858000"/>
          </a:xfrm>
        </p:spPr>
        <p:txBody>
          <a:bodyPr>
            <a:normAutofit lnSpcReduction="10000"/>
          </a:bodyPr>
          <a:lstStyle/>
          <a:p>
            <a:r>
              <a:rPr lang="en-US" b="1" dirty="0" smtClean="0">
                <a:solidFill>
                  <a:srgbClr val="C00000"/>
                </a:solidFill>
              </a:rPr>
              <a:t>Synonym: </a:t>
            </a:r>
            <a:r>
              <a:rPr lang="en-US" b="1" dirty="0" smtClean="0">
                <a:solidFill>
                  <a:srgbClr val="58A30D"/>
                </a:solidFill>
              </a:rPr>
              <a:t>Paresis </a:t>
            </a:r>
            <a:r>
              <a:rPr lang="en-US" b="1" dirty="0" err="1" smtClean="0">
                <a:solidFill>
                  <a:srgbClr val="58A30D"/>
                </a:solidFill>
              </a:rPr>
              <a:t>puerperalis</a:t>
            </a:r>
            <a:r>
              <a:rPr lang="en-US" b="1" dirty="0" smtClean="0">
                <a:solidFill>
                  <a:srgbClr val="58A30D"/>
                </a:solidFill>
              </a:rPr>
              <a:t>, Eclampsia, Parturient apoplexy</a:t>
            </a:r>
          </a:p>
          <a:p>
            <a:r>
              <a:rPr lang="en-US" dirty="0" smtClean="0">
                <a:solidFill>
                  <a:srgbClr val="0070C0"/>
                </a:solidFill>
              </a:rPr>
              <a:t>One of the most common metabolic disorders of food </a:t>
            </a:r>
            <a:r>
              <a:rPr lang="en-US" dirty="0" smtClean="0">
                <a:solidFill>
                  <a:srgbClr val="0070C0"/>
                </a:solidFill>
              </a:rPr>
              <a:t>animals</a:t>
            </a:r>
          </a:p>
          <a:p>
            <a:r>
              <a:rPr lang="en-US" dirty="0" smtClean="0">
                <a:solidFill>
                  <a:schemeClr val="accent6">
                    <a:lumMod val="50000"/>
                  </a:schemeClr>
                </a:solidFill>
              </a:rPr>
              <a:t>It </a:t>
            </a:r>
            <a:r>
              <a:rPr lang="en-US" dirty="0" smtClean="0">
                <a:solidFill>
                  <a:schemeClr val="accent6">
                    <a:lumMod val="50000"/>
                  </a:schemeClr>
                </a:solidFill>
              </a:rPr>
              <a:t>occurs principally in cattle and to a lesser extent in sheep and </a:t>
            </a:r>
            <a:r>
              <a:rPr lang="en-US" dirty="0" smtClean="0">
                <a:solidFill>
                  <a:schemeClr val="accent6">
                    <a:lumMod val="50000"/>
                  </a:schemeClr>
                </a:solidFill>
              </a:rPr>
              <a:t>goats</a:t>
            </a:r>
          </a:p>
          <a:p>
            <a:r>
              <a:rPr lang="en-US" dirty="0" smtClean="0">
                <a:solidFill>
                  <a:srgbClr val="0070C0"/>
                </a:solidFill>
              </a:rPr>
              <a:t>The </a:t>
            </a:r>
            <a:r>
              <a:rPr lang="en-US" dirty="0" smtClean="0">
                <a:solidFill>
                  <a:srgbClr val="0070C0"/>
                </a:solidFill>
              </a:rPr>
              <a:t>disease is associated with hypocalcemia and occurs at or close to parturition, as a result of an acute imbalance between the output and input of </a:t>
            </a:r>
            <a:r>
              <a:rPr lang="en-US" dirty="0" smtClean="0">
                <a:solidFill>
                  <a:srgbClr val="0070C0"/>
                </a:solidFill>
              </a:rPr>
              <a:t>calcium</a:t>
            </a:r>
          </a:p>
          <a:p>
            <a:r>
              <a:rPr lang="en-US" dirty="0" smtClean="0">
                <a:solidFill>
                  <a:schemeClr val="accent6">
                    <a:lumMod val="50000"/>
                  </a:schemeClr>
                </a:solidFill>
              </a:rPr>
              <a:t>In </a:t>
            </a:r>
            <a:r>
              <a:rPr lang="en-US" dirty="0" smtClean="0">
                <a:solidFill>
                  <a:schemeClr val="accent6">
                    <a:lumMod val="50000"/>
                  </a:schemeClr>
                </a:solidFill>
              </a:rPr>
              <a:t>sheep, the disease associated with hypocalcemia is less related to parturition and is more common during late pregnancy, and it can also occur during early </a:t>
            </a:r>
            <a:r>
              <a:rPr lang="en-US" dirty="0" smtClean="0">
                <a:solidFill>
                  <a:schemeClr val="accent6">
                    <a:lumMod val="50000"/>
                  </a:schemeClr>
                </a:solidFill>
              </a:rPr>
              <a:t>lactation</a:t>
            </a:r>
            <a:endParaRPr lang="en-US" b="1" dirty="0" smtClean="0">
              <a:solidFill>
                <a:schemeClr val="accent6">
                  <a:lumMod val="50000"/>
                </a:schemeClr>
              </a:solidFill>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b="1" dirty="0" smtClean="0">
                <a:solidFill>
                  <a:srgbClr val="7030A0"/>
                </a:solidFill>
              </a:rPr>
              <a:t>Treatment</a:t>
            </a:r>
            <a:r>
              <a:rPr lang="en-US" b="1" dirty="0" smtClean="0">
                <a:solidFill>
                  <a:srgbClr val="7030A0"/>
                </a:solidFill>
              </a:rPr>
              <a:t>:</a:t>
            </a:r>
            <a:endParaRPr lang="en-US" dirty="0">
              <a:solidFill>
                <a:srgbClr val="7030A0"/>
              </a:solidFill>
            </a:endParaRPr>
          </a:p>
        </p:txBody>
      </p:sp>
      <p:sp>
        <p:nvSpPr>
          <p:cNvPr id="3" name="Content Placeholder 2"/>
          <p:cNvSpPr>
            <a:spLocks noGrp="1"/>
          </p:cNvSpPr>
          <p:nvPr>
            <p:ph idx="1"/>
          </p:nvPr>
        </p:nvSpPr>
        <p:spPr>
          <a:xfrm>
            <a:off x="152400" y="533400"/>
            <a:ext cx="8991600" cy="5867400"/>
          </a:xfrm>
        </p:spPr>
        <p:txBody>
          <a:bodyPr>
            <a:noAutofit/>
          </a:bodyPr>
          <a:lstStyle/>
          <a:p>
            <a:r>
              <a:rPr lang="en-US" sz="2200" b="1" dirty="0" smtClean="0">
                <a:solidFill>
                  <a:schemeClr val="accent2">
                    <a:lumMod val="50000"/>
                  </a:schemeClr>
                </a:solidFill>
              </a:rPr>
              <a:t>Treatment </a:t>
            </a:r>
            <a:r>
              <a:rPr lang="en-US" sz="2200" b="1" dirty="0" smtClean="0">
                <a:solidFill>
                  <a:schemeClr val="accent2">
                    <a:lumMod val="50000"/>
                  </a:schemeClr>
                </a:solidFill>
              </a:rPr>
              <a:t>should be given as soon as possible after clinical signs are </a:t>
            </a:r>
            <a:r>
              <a:rPr lang="en-US" sz="2200" b="1" dirty="0" smtClean="0">
                <a:solidFill>
                  <a:schemeClr val="accent2">
                    <a:lumMod val="50000"/>
                  </a:schemeClr>
                </a:solidFill>
              </a:rPr>
              <a:t>observed</a:t>
            </a:r>
          </a:p>
          <a:p>
            <a:r>
              <a:rPr lang="en-US" sz="2200" b="1" dirty="0" smtClean="0">
                <a:solidFill>
                  <a:srgbClr val="993366"/>
                </a:solidFill>
              </a:rPr>
              <a:t>Intravenous </a:t>
            </a:r>
            <a:r>
              <a:rPr lang="en-US" sz="2200" b="1" dirty="0" smtClean="0">
                <a:solidFill>
                  <a:srgbClr val="993366"/>
                </a:solidFill>
              </a:rPr>
              <a:t>administration of solution of Ca </a:t>
            </a:r>
            <a:r>
              <a:rPr lang="en-US" sz="2200" b="1" dirty="0" err="1" smtClean="0">
                <a:solidFill>
                  <a:srgbClr val="993366"/>
                </a:solidFill>
              </a:rPr>
              <a:t>borogluconate</a:t>
            </a:r>
            <a:r>
              <a:rPr lang="en-US" sz="2200" b="1" dirty="0" smtClean="0">
                <a:solidFill>
                  <a:srgbClr val="993366"/>
                </a:solidFill>
              </a:rPr>
              <a:t> is the first and foremost </a:t>
            </a:r>
            <a:r>
              <a:rPr lang="en-US" sz="2200" b="1" dirty="0" smtClean="0">
                <a:solidFill>
                  <a:srgbClr val="993366"/>
                </a:solidFill>
              </a:rPr>
              <a:t>measure</a:t>
            </a:r>
          </a:p>
          <a:p>
            <a:r>
              <a:rPr lang="en-US" sz="2200" b="1" dirty="0" smtClean="0">
                <a:solidFill>
                  <a:schemeClr val="accent2">
                    <a:lumMod val="50000"/>
                  </a:schemeClr>
                </a:solidFill>
              </a:rPr>
              <a:t>Most </a:t>
            </a:r>
            <a:r>
              <a:rPr lang="en-US" sz="2200" b="1" dirty="0" smtClean="0">
                <a:solidFill>
                  <a:schemeClr val="accent2">
                    <a:lumMod val="50000"/>
                  </a:schemeClr>
                </a:solidFill>
              </a:rPr>
              <a:t>cows recover after a single </a:t>
            </a:r>
            <a:r>
              <a:rPr lang="en-US" sz="2200" b="1" dirty="0" err="1" smtClean="0">
                <a:solidFill>
                  <a:schemeClr val="accent2">
                    <a:lumMod val="50000"/>
                  </a:schemeClr>
                </a:solidFill>
              </a:rPr>
              <a:t>i.v</a:t>
            </a:r>
            <a:r>
              <a:rPr lang="en-US" sz="2200" b="1" dirty="0" smtClean="0">
                <a:solidFill>
                  <a:schemeClr val="accent2">
                    <a:lumMod val="50000"/>
                  </a:schemeClr>
                </a:solidFill>
              </a:rPr>
              <a:t>. dose of between 8 to 12 gm </a:t>
            </a:r>
            <a:r>
              <a:rPr lang="en-US" sz="2200" b="1" dirty="0" smtClean="0">
                <a:solidFill>
                  <a:schemeClr val="accent2">
                    <a:lumMod val="50000"/>
                  </a:schemeClr>
                </a:solidFill>
              </a:rPr>
              <a:t>Ca</a:t>
            </a:r>
          </a:p>
          <a:p>
            <a:r>
              <a:rPr lang="en-US" sz="2200" b="1" dirty="0" smtClean="0">
                <a:solidFill>
                  <a:srgbClr val="993366"/>
                </a:solidFill>
              </a:rPr>
              <a:t>A </a:t>
            </a:r>
            <a:r>
              <a:rPr lang="en-US" sz="2200" b="1" dirty="0" smtClean="0">
                <a:solidFill>
                  <a:srgbClr val="993366"/>
                </a:solidFill>
              </a:rPr>
              <a:t>total of 12 gm of Ca can be administered in 400 ml of a 40% soln. over 5-10 </a:t>
            </a:r>
            <a:r>
              <a:rPr lang="en-US" sz="2200" b="1" dirty="0" err="1" smtClean="0">
                <a:solidFill>
                  <a:srgbClr val="993366"/>
                </a:solidFill>
              </a:rPr>
              <a:t>mts</a:t>
            </a:r>
            <a:endParaRPr lang="en-US" sz="2200" b="1" dirty="0" smtClean="0">
              <a:solidFill>
                <a:srgbClr val="993366"/>
              </a:solidFill>
            </a:endParaRPr>
          </a:p>
          <a:p>
            <a:r>
              <a:rPr lang="en-US" sz="2200" b="1" dirty="0" smtClean="0">
                <a:solidFill>
                  <a:schemeClr val="accent2">
                    <a:lumMod val="50000"/>
                  </a:schemeClr>
                </a:solidFill>
              </a:rPr>
              <a:t>The </a:t>
            </a:r>
            <a:r>
              <a:rPr lang="en-US" sz="2200" b="1" dirty="0" smtClean="0">
                <a:solidFill>
                  <a:schemeClr val="accent2">
                    <a:lumMod val="50000"/>
                  </a:schemeClr>
                </a:solidFill>
              </a:rPr>
              <a:t>muscles of recumbent cow may twitch during treatment and the animals may pass faeces and urine and eructate rumen </a:t>
            </a:r>
            <a:r>
              <a:rPr lang="en-US" sz="2200" b="1" dirty="0" smtClean="0">
                <a:solidFill>
                  <a:schemeClr val="accent2">
                    <a:lumMod val="50000"/>
                  </a:schemeClr>
                </a:solidFill>
              </a:rPr>
              <a:t>gases</a:t>
            </a:r>
            <a:endParaRPr lang="en-US" sz="2200" b="1" dirty="0" smtClean="0"/>
          </a:p>
          <a:p>
            <a:r>
              <a:rPr lang="en-US" sz="2200" b="1" dirty="0" smtClean="0">
                <a:solidFill>
                  <a:srgbClr val="993366"/>
                </a:solidFill>
              </a:rPr>
              <a:t>Treatment with solution that contain magnesium (1.03 gm) and phosphorus (2.6 gm) in addition to Ca (8 gm) has also been </a:t>
            </a:r>
            <a:r>
              <a:rPr lang="en-US" sz="2200" b="1" dirty="0" smtClean="0">
                <a:solidFill>
                  <a:srgbClr val="993366"/>
                </a:solidFill>
              </a:rPr>
              <a:t>advocated</a:t>
            </a:r>
          </a:p>
          <a:p>
            <a:r>
              <a:rPr lang="en-US" sz="2200" b="1" dirty="0" smtClean="0">
                <a:solidFill>
                  <a:schemeClr val="accent2">
                    <a:lumMod val="50000"/>
                  </a:schemeClr>
                </a:solidFill>
              </a:rPr>
              <a:t>The </a:t>
            </a:r>
            <a:r>
              <a:rPr lang="en-US" sz="2200" b="1" dirty="0" smtClean="0">
                <a:solidFill>
                  <a:schemeClr val="accent2">
                    <a:lumMod val="50000"/>
                  </a:schemeClr>
                </a:solidFill>
              </a:rPr>
              <a:t>intravenous admin. of Ca rapidly increases Ca conc. in plasma and causes transient </a:t>
            </a:r>
            <a:r>
              <a:rPr lang="en-US" sz="2200" b="1" dirty="0" err="1" smtClean="0">
                <a:solidFill>
                  <a:schemeClr val="accent2">
                    <a:lumMod val="50000"/>
                  </a:schemeClr>
                </a:solidFill>
              </a:rPr>
              <a:t>hypercalcaemia</a:t>
            </a:r>
            <a:endParaRPr lang="en-US" sz="2200" b="1" dirty="0" smtClean="0">
              <a:solidFill>
                <a:schemeClr val="accent2">
                  <a:lumMod val="50000"/>
                </a:schemeClr>
              </a:solidFill>
            </a:endParaRPr>
          </a:p>
          <a:p>
            <a:r>
              <a:rPr lang="en-US" sz="2200" b="1" dirty="0" smtClean="0">
                <a:solidFill>
                  <a:srgbClr val="993366"/>
                </a:solidFill>
              </a:rPr>
              <a:t>(However</a:t>
            </a:r>
            <a:r>
              <a:rPr lang="en-US" sz="2200" b="1" dirty="0" smtClean="0">
                <a:solidFill>
                  <a:srgbClr val="993366"/>
                </a:solidFill>
              </a:rPr>
              <a:t>, 8-12 gm of Ca once can not be considered as substitution therapy as it’s a small amount when compared with the pool of readily exchangeable Ca in the animal’s body and considerably less than the amount excreted in the milk during 24 hr</a:t>
            </a:r>
            <a:r>
              <a:rPr lang="en-US" sz="2200" b="1" dirty="0" smtClean="0">
                <a:solidFill>
                  <a:srgbClr val="993366"/>
                </a:solidFill>
              </a:rPr>
              <a:t>)</a:t>
            </a:r>
            <a:endParaRPr lang="en-US" sz="2200" b="1" dirty="0" smtClean="0">
              <a:solidFill>
                <a:srgbClr val="993366"/>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553200"/>
          </a:xfrm>
        </p:spPr>
        <p:txBody>
          <a:bodyPr>
            <a:normAutofit fontScale="70000" lnSpcReduction="20000"/>
          </a:bodyPr>
          <a:lstStyle/>
          <a:p>
            <a:r>
              <a:rPr lang="en-US" sz="3800" dirty="0" smtClean="0">
                <a:solidFill>
                  <a:srgbClr val="7030A0"/>
                </a:solidFill>
              </a:rPr>
              <a:t>The administration of 8-12 gm of Ca restores temporarily plasma Ca conc. </a:t>
            </a:r>
          </a:p>
          <a:p>
            <a:pPr>
              <a:buNone/>
            </a:pPr>
            <a:endParaRPr lang="en-US" sz="3800" dirty="0" smtClean="0"/>
          </a:p>
          <a:p>
            <a:pPr lvl="1"/>
            <a:r>
              <a:rPr lang="en-US" sz="3800" dirty="0" smtClean="0">
                <a:solidFill>
                  <a:srgbClr val="0070C0"/>
                </a:solidFill>
              </a:rPr>
              <a:t>Allows the reestablishment of normal homeostatic mechanisms and</a:t>
            </a:r>
          </a:p>
          <a:p>
            <a:pPr lvl="1"/>
            <a:r>
              <a:rPr lang="en-US" sz="3800" dirty="0" smtClean="0">
                <a:solidFill>
                  <a:srgbClr val="0070C0"/>
                </a:solidFill>
              </a:rPr>
              <a:t>Stimulates cow’s </a:t>
            </a:r>
            <a:r>
              <a:rPr lang="en-US" sz="3800" dirty="0" smtClean="0">
                <a:solidFill>
                  <a:srgbClr val="0070C0"/>
                </a:solidFill>
              </a:rPr>
              <a:t>appetite</a:t>
            </a:r>
            <a:endParaRPr lang="en-US" sz="3800" dirty="0" smtClean="0">
              <a:solidFill>
                <a:srgbClr val="0070C0"/>
              </a:solidFill>
            </a:endParaRPr>
          </a:p>
          <a:p>
            <a:endParaRPr lang="en-US" sz="3800" dirty="0" smtClean="0"/>
          </a:p>
          <a:p>
            <a:r>
              <a:rPr lang="en-US" sz="3800" dirty="0" smtClean="0">
                <a:solidFill>
                  <a:srgbClr val="669900"/>
                </a:solidFill>
              </a:rPr>
              <a:t>Nevertheless, subclinical hypocalcemia persists in many cows for 24 hrs or longer after first successful treatment for milk fever. If a cow does not recover within 5-8 hr of a single </a:t>
            </a:r>
            <a:r>
              <a:rPr lang="en-US" sz="3800" dirty="0" err="1" smtClean="0">
                <a:solidFill>
                  <a:srgbClr val="669900"/>
                </a:solidFill>
              </a:rPr>
              <a:t>i.v</a:t>
            </a:r>
            <a:r>
              <a:rPr lang="en-US" sz="3800" dirty="0" smtClean="0">
                <a:solidFill>
                  <a:srgbClr val="669900"/>
                </a:solidFill>
              </a:rPr>
              <a:t>. dose of Ca, the cow should be reexamined and treated with Ca again, if it is not a complicated case of milk fever. It is a common practice to administer Ca </a:t>
            </a:r>
            <a:r>
              <a:rPr lang="en-US" sz="3800" dirty="0" err="1" smtClean="0">
                <a:solidFill>
                  <a:srgbClr val="669900"/>
                </a:solidFill>
              </a:rPr>
              <a:t>borogluconate</a:t>
            </a:r>
            <a:r>
              <a:rPr lang="en-US" sz="3800" dirty="0" smtClean="0">
                <a:solidFill>
                  <a:srgbClr val="669900"/>
                </a:solidFill>
              </a:rPr>
              <a:t> subcutaneously at the same time as the single </a:t>
            </a:r>
            <a:r>
              <a:rPr lang="en-US" sz="3800" dirty="0" err="1" smtClean="0">
                <a:solidFill>
                  <a:srgbClr val="669900"/>
                </a:solidFill>
              </a:rPr>
              <a:t>i.v</a:t>
            </a:r>
            <a:r>
              <a:rPr lang="en-US" sz="3800" dirty="0" smtClean="0">
                <a:solidFill>
                  <a:srgbClr val="669900"/>
                </a:solidFill>
              </a:rPr>
              <a:t>. injection of Ca (with Mg and P). But these s/c injection do not reduce the likelihood of a cow relapsing after an initial </a:t>
            </a:r>
            <a:r>
              <a:rPr lang="en-US" sz="3800" dirty="0" smtClean="0">
                <a:solidFill>
                  <a:srgbClr val="669900"/>
                </a:solidFill>
              </a:rPr>
              <a:t>recovery</a:t>
            </a:r>
            <a:endParaRPr lang="en-US" dirty="0">
              <a:solidFill>
                <a:srgbClr val="6699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92500" lnSpcReduction="20000"/>
          </a:bodyPr>
          <a:lstStyle/>
          <a:p>
            <a:pPr algn="ctr"/>
            <a:r>
              <a:rPr lang="en-US" sz="4600" b="1" dirty="0" smtClean="0">
                <a:solidFill>
                  <a:srgbClr val="7030A0"/>
                </a:solidFill>
              </a:rPr>
              <a:t>Other measures:</a:t>
            </a:r>
          </a:p>
          <a:p>
            <a:endParaRPr lang="en-US" dirty="0" smtClean="0"/>
          </a:p>
          <a:p>
            <a:pPr marL="514350" lvl="0" indent="-514350">
              <a:buFont typeface="+mj-lt"/>
              <a:buAutoNum type="arabicPeriod"/>
            </a:pPr>
            <a:r>
              <a:rPr lang="en-US" dirty="0" smtClean="0">
                <a:solidFill>
                  <a:schemeClr val="accent2">
                    <a:lumMod val="75000"/>
                  </a:schemeClr>
                </a:solidFill>
              </a:rPr>
              <a:t>Adequate nursing and </a:t>
            </a:r>
            <a:r>
              <a:rPr lang="en-US" dirty="0" smtClean="0">
                <a:solidFill>
                  <a:schemeClr val="accent2">
                    <a:lumMod val="75000"/>
                  </a:schemeClr>
                </a:solidFill>
              </a:rPr>
              <a:t>care</a:t>
            </a:r>
            <a:endParaRPr lang="en-US" dirty="0" smtClean="0">
              <a:solidFill>
                <a:schemeClr val="accent2">
                  <a:lumMod val="75000"/>
                </a:schemeClr>
              </a:solidFill>
            </a:endParaRPr>
          </a:p>
          <a:p>
            <a:pPr marL="514350" lvl="0" indent="-514350">
              <a:buFont typeface="+mj-lt"/>
              <a:buAutoNum type="arabicPeriod"/>
            </a:pPr>
            <a:r>
              <a:rPr lang="en-US" dirty="0" smtClean="0">
                <a:solidFill>
                  <a:srgbClr val="0070C0"/>
                </a:solidFill>
              </a:rPr>
              <a:t>The calf should be removed and the cow should not be milked </a:t>
            </a:r>
            <a:r>
              <a:rPr lang="en-US" dirty="0" smtClean="0">
                <a:solidFill>
                  <a:srgbClr val="0070C0"/>
                </a:solidFill>
              </a:rPr>
              <a:t>out</a:t>
            </a:r>
            <a:endParaRPr lang="en-US" dirty="0" smtClean="0">
              <a:solidFill>
                <a:srgbClr val="0070C0"/>
              </a:solidFill>
            </a:endParaRPr>
          </a:p>
          <a:p>
            <a:pPr marL="514350" lvl="0" indent="-514350">
              <a:buFont typeface="+mj-lt"/>
              <a:buAutoNum type="arabicPeriod"/>
            </a:pPr>
            <a:r>
              <a:rPr lang="en-US" dirty="0" smtClean="0">
                <a:solidFill>
                  <a:schemeClr val="accent2">
                    <a:lumMod val="75000"/>
                  </a:schemeClr>
                </a:solidFill>
              </a:rPr>
              <a:t>If in lateral recumbency, should be propped in to </a:t>
            </a:r>
            <a:r>
              <a:rPr lang="en-US" dirty="0" err="1" smtClean="0">
                <a:solidFill>
                  <a:schemeClr val="accent2">
                    <a:lumMod val="75000"/>
                  </a:schemeClr>
                </a:solidFill>
              </a:rPr>
              <a:t>sternal</a:t>
            </a:r>
            <a:r>
              <a:rPr lang="en-US" dirty="0" smtClean="0">
                <a:solidFill>
                  <a:schemeClr val="accent2">
                    <a:lumMod val="75000"/>
                  </a:schemeClr>
                </a:solidFill>
              </a:rPr>
              <a:t> position to prevent regurgitation of rumen contents and risk of aspiratory </a:t>
            </a:r>
            <a:r>
              <a:rPr lang="en-US" dirty="0" smtClean="0">
                <a:solidFill>
                  <a:schemeClr val="accent2">
                    <a:lumMod val="75000"/>
                  </a:schemeClr>
                </a:solidFill>
              </a:rPr>
              <a:t>pneumonia</a:t>
            </a:r>
            <a:endParaRPr lang="en-US" dirty="0" smtClean="0">
              <a:solidFill>
                <a:schemeClr val="accent2">
                  <a:lumMod val="75000"/>
                </a:schemeClr>
              </a:solidFill>
            </a:endParaRPr>
          </a:p>
          <a:p>
            <a:pPr marL="514350" lvl="0" indent="-514350">
              <a:buFont typeface="+mj-lt"/>
              <a:buAutoNum type="arabicPeriod"/>
            </a:pPr>
            <a:r>
              <a:rPr lang="en-US" dirty="0" smtClean="0">
                <a:solidFill>
                  <a:srgbClr val="0070C0"/>
                </a:solidFill>
              </a:rPr>
              <a:t>Turning from side to side at regular interval, at least 4-5 times daily, to prevent pressure damage to </a:t>
            </a:r>
            <a:r>
              <a:rPr lang="en-US" dirty="0" smtClean="0">
                <a:solidFill>
                  <a:srgbClr val="0070C0"/>
                </a:solidFill>
              </a:rPr>
              <a:t>muscles</a:t>
            </a:r>
            <a:endParaRPr lang="en-US" dirty="0" smtClean="0">
              <a:solidFill>
                <a:srgbClr val="0070C0"/>
              </a:solidFill>
            </a:endParaRPr>
          </a:p>
          <a:p>
            <a:pPr marL="514350" lvl="0" indent="-514350">
              <a:buFont typeface="+mj-lt"/>
              <a:buAutoNum type="arabicPeriod"/>
            </a:pPr>
            <a:r>
              <a:rPr lang="en-US" dirty="0" smtClean="0">
                <a:solidFill>
                  <a:schemeClr val="accent2">
                    <a:lumMod val="75000"/>
                  </a:schemeClr>
                </a:solidFill>
              </a:rPr>
              <a:t>If lying on hard slippery surface, it should be covered with straw or farm yard manure (FYM</a:t>
            </a:r>
            <a:r>
              <a:rPr lang="en-US" dirty="0" smtClean="0">
                <a:solidFill>
                  <a:schemeClr val="accent2">
                    <a:lumMod val="75000"/>
                  </a:schemeClr>
                </a:solidFill>
              </a:rPr>
              <a:t>)</a:t>
            </a:r>
            <a:endParaRPr lang="en-US" dirty="0" smtClean="0">
              <a:solidFill>
                <a:schemeClr val="accent2">
                  <a:lumMod val="75000"/>
                </a:schemeClr>
              </a:solidFill>
            </a:endParaRP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5400" b="1" dirty="0" smtClean="0">
                <a:solidFill>
                  <a:srgbClr val="7030A0"/>
                </a:solidFill>
              </a:rPr>
              <a:t>Prevention</a:t>
            </a:r>
            <a:r>
              <a:rPr lang="en-US" sz="5400" b="1" dirty="0" smtClean="0">
                <a:solidFill>
                  <a:srgbClr val="7030A0"/>
                </a:solidFill>
              </a:rPr>
              <a:t>:</a:t>
            </a:r>
            <a:endParaRPr lang="en-US" sz="5400" dirty="0">
              <a:solidFill>
                <a:srgbClr val="7030A0"/>
              </a:solidFill>
            </a:endParaRPr>
          </a:p>
        </p:txBody>
      </p:sp>
      <p:sp>
        <p:nvSpPr>
          <p:cNvPr id="3" name="Content Placeholder 2"/>
          <p:cNvSpPr>
            <a:spLocks noGrp="1"/>
          </p:cNvSpPr>
          <p:nvPr>
            <p:ph idx="1"/>
          </p:nvPr>
        </p:nvSpPr>
        <p:spPr>
          <a:xfrm>
            <a:off x="457200" y="990600"/>
            <a:ext cx="8229600" cy="5638800"/>
          </a:xfrm>
        </p:spPr>
        <p:txBody>
          <a:bodyPr>
            <a:noAutofit/>
          </a:bodyPr>
          <a:lstStyle/>
          <a:p>
            <a:r>
              <a:rPr lang="en-US" sz="2200" b="1" dirty="0" smtClean="0">
                <a:solidFill>
                  <a:srgbClr val="0070C0"/>
                </a:solidFill>
              </a:rPr>
              <a:t>Many </a:t>
            </a:r>
            <a:r>
              <a:rPr lang="en-US" sz="2200" b="1" dirty="0" smtClean="0">
                <a:solidFill>
                  <a:srgbClr val="0070C0"/>
                </a:solidFill>
              </a:rPr>
              <a:t>predisposing factors are involved in the </a:t>
            </a:r>
            <a:r>
              <a:rPr lang="en-US" sz="2200" b="1" dirty="0" err="1" smtClean="0">
                <a:solidFill>
                  <a:srgbClr val="0070C0"/>
                </a:solidFill>
              </a:rPr>
              <a:t>aetiology</a:t>
            </a:r>
            <a:r>
              <a:rPr lang="en-US" sz="2200" b="1" dirty="0" smtClean="0">
                <a:solidFill>
                  <a:srgbClr val="0070C0"/>
                </a:solidFill>
              </a:rPr>
              <a:t> of milk fever and therefore, preventive measures must be designed to reduce the adverse effects of as many of these predisposing factors as possible. These include age, breed, nutritional and husbandry systems, and body condition score at </a:t>
            </a:r>
            <a:r>
              <a:rPr lang="en-US" sz="2200" b="1" dirty="0" smtClean="0">
                <a:solidFill>
                  <a:srgbClr val="0070C0"/>
                </a:solidFill>
              </a:rPr>
              <a:t>parturition</a:t>
            </a:r>
            <a:endParaRPr lang="en-US" sz="2200" b="1" dirty="0" smtClean="0">
              <a:solidFill>
                <a:srgbClr val="0070C0"/>
              </a:solidFill>
            </a:endParaRPr>
          </a:p>
          <a:p>
            <a:pPr>
              <a:buNone/>
            </a:pPr>
            <a:endParaRPr lang="en-US" sz="800" b="1" dirty="0" smtClean="0"/>
          </a:p>
          <a:p>
            <a:pPr lvl="0">
              <a:buFont typeface="Wingdings" pitchFamily="2" charset="2"/>
              <a:buChar char="q"/>
            </a:pPr>
            <a:r>
              <a:rPr lang="en-US" sz="2200" b="1" dirty="0" smtClean="0">
                <a:solidFill>
                  <a:schemeClr val="accent2">
                    <a:lumMod val="50000"/>
                  </a:schemeClr>
                </a:solidFill>
              </a:rPr>
              <a:t>Older cows, especially in certain breeds, are more susceptible to disease and need particular attention to avoid </a:t>
            </a:r>
            <a:r>
              <a:rPr lang="en-US" sz="2200" b="1" dirty="0" smtClean="0">
                <a:solidFill>
                  <a:schemeClr val="accent2">
                    <a:lumMod val="50000"/>
                  </a:schemeClr>
                </a:solidFill>
              </a:rPr>
              <a:t>hypocalcemia </a:t>
            </a:r>
            <a:endParaRPr lang="en-US" sz="2200" b="1" dirty="0" smtClean="0">
              <a:solidFill>
                <a:schemeClr val="accent2">
                  <a:lumMod val="50000"/>
                </a:schemeClr>
              </a:solidFill>
            </a:endParaRPr>
          </a:p>
          <a:p>
            <a:pPr lvl="0">
              <a:buFont typeface="Wingdings" pitchFamily="2" charset="2"/>
              <a:buChar char="q"/>
            </a:pPr>
            <a:r>
              <a:rPr lang="en-US" sz="2200" b="1" dirty="0" smtClean="0">
                <a:solidFill>
                  <a:schemeClr val="accent2">
                    <a:lumMod val="50000"/>
                  </a:schemeClr>
                </a:solidFill>
              </a:rPr>
              <a:t>Nutritional factors:  which include: </a:t>
            </a:r>
          </a:p>
          <a:p>
            <a:pPr marL="571500" lvl="0" indent="-571500">
              <a:buFont typeface="+mj-lt"/>
              <a:buAutoNum type="romanLcPeriod"/>
            </a:pPr>
            <a:r>
              <a:rPr lang="en-US" sz="2200" b="1" dirty="0" smtClean="0">
                <a:solidFill>
                  <a:srgbClr val="002060"/>
                </a:solidFill>
              </a:rPr>
              <a:t>Long term: Those important in long term i.e., during dry period. These affect the cow’s body condition at calving and also influence the way in which her vitamin D metabolism is primed to respond to sudden increase in demand for calcium at </a:t>
            </a:r>
            <a:r>
              <a:rPr lang="en-US" sz="2200" b="1" dirty="0" smtClean="0">
                <a:solidFill>
                  <a:srgbClr val="002060"/>
                </a:solidFill>
              </a:rPr>
              <a:t>calving</a:t>
            </a:r>
            <a:endParaRPr lang="en-US" sz="2200" b="1" dirty="0" smtClean="0">
              <a:solidFill>
                <a:srgbClr val="002060"/>
              </a:solidFill>
            </a:endParaRPr>
          </a:p>
          <a:p>
            <a:pPr marL="571500" indent="-571500">
              <a:buFont typeface="+mj-lt"/>
              <a:buAutoNum type="romanLcPeriod"/>
            </a:pPr>
            <a:r>
              <a:rPr lang="en-US" sz="2200" b="1" dirty="0" smtClean="0">
                <a:solidFill>
                  <a:srgbClr val="993366"/>
                </a:solidFill>
              </a:rPr>
              <a:t>Short </a:t>
            </a:r>
            <a:r>
              <a:rPr lang="en-US" sz="2200" b="1" dirty="0" smtClean="0">
                <a:solidFill>
                  <a:srgbClr val="993366"/>
                </a:solidFill>
              </a:rPr>
              <a:t>term: Those important in short term i.e., between 48 hr before calving and 48 hr after calving. These affect the ability of the cow to maintain a sufficient intake of Ca at the onset of </a:t>
            </a:r>
            <a:r>
              <a:rPr lang="en-US" sz="2200" b="1" dirty="0" smtClean="0">
                <a:solidFill>
                  <a:srgbClr val="993366"/>
                </a:solidFill>
              </a:rPr>
              <a:t>lactation</a:t>
            </a:r>
            <a:endParaRPr lang="en-US" sz="2200" b="1" dirty="0" smtClean="0">
              <a:solidFill>
                <a:srgbClr val="993366"/>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smtClean="0">
                <a:solidFill>
                  <a:srgbClr val="7030A0"/>
                </a:solidFill>
              </a:rPr>
              <a:t>Long term factors</a:t>
            </a:r>
            <a:r>
              <a:rPr lang="en-US" u="sng" dirty="0" smtClean="0">
                <a:solidFill>
                  <a:srgbClr val="7030A0"/>
                </a:solidFill>
              </a:rPr>
              <a:t>:</a:t>
            </a:r>
            <a:endParaRPr lang="en-US" dirty="0">
              <a:solidFill>
                <a:srgbClr val="7030A0"/>
              </a:solidFill>
            </a:endParaRPr>
          </a:p>
        </p:txBody>
      </p:sp>
      <p:sp>
        <p:nvSpPr>
          <p:cNvPr id="3" name="Content Placeholder 2"/>
          <p:cNvSpPr>
            <a:spLocks noGrp="1"/>
          </p:cNvSpPr>
          <p:nvPr>
            <p:ph idx="1"/>
          </p:nvPr>
        </p:nvSpPr>
        <p:spPr>
          <a:xfrm>
            <a:off x="0" y="990600"/>
            <a:ext cx="8686800" cy="5562600"/>
          </a:xfrm>
        </p:spPr>
        <p:txBody>
          <a:bodyPr>
            <a:normAutofit lnSpcReduction="10000"/>
          </a:bodyPr>
          <a:lstStyle/>
          <a:p>
            <a:pPr marL="971550" lvl="1" indent="-514350">
              <a:buFont typeface="+mj-lt"/>
              <a:buAutoNum type="arabicPeriod"/>
            </a:pPr>
            <a:r>
              <a:rPr lang="en-US" dirty="0" smtClean="0">
                <a:solidFill>
                  <a:srgbClr val="0070C0"/>
                </a:solidFill>
              </a:rPr>
              <a:t>During </a:t>
            </a:r>
            <a:r>
              <a:rPr lang="en-US" dirty="0" smtClean="0">
                <a:solidFill>
                  <a:srgbClr val="0070C0"/>
                </a:solidFill>
              </a:rPr>
              <a:t>dry period it is important to maintain the conc. of magnesium in plasma above 0.85 in mol /L. Below this level, the cow can be considered to be </a:t>
            </a:r>
            <a:r>
              <a:rPr lang="en-US" dirty="0" err="1" smtClean="0">
                <a:solidFill>
                  <a:srgbClr val="0070C0"/>
                </a:solidFill>
              </a:rPr>
              <a:t>subclinically</a:t>
            </a:r>
            <a:r>
              <a:rPr lang="en-US" dirty="0" smtClean="0">
                <a:solidFill>
                  <a:srgbClr val="0070C0"/>
                </a:solidFill>
              </a:rPr>
              <a:t> </a:t>
            </a:r>
            <a:r>
              <a:rPr lang="en-US" dirty="0" err="1" smtClean="0">
                <a:solidFill>
                  <a:srgbClr val="0070C0"/>
                </a:solidFill>
              </a:rPr>
              <a:t>hypomagnesemic</a:t>
            </a:r>
            <a:r>
              <a:rPr lang="en-US" dirty="0" smtClean="0">
                <a:solidFill>
                  <a:srgbClr val="0070C0"/>
                </a:solidFill>
              </a:rPr>
              <a:t>. Unfortunately, it is not easy to correct hypomagnesaemia in dry cows. Addition of magnesium acetate to the drinking water is </a:t>
            </a:r>
            <a:r>
              <a:rPr lang="en-US" dirty="0" smtClean="0">
                <a:solidFill>
                  <a:srgbClr val="0070C0"/>
                </a:solidFill>
              </a:rPr>
              <a:t>effective</a:t>
            </a:r>
            <a:endParaRPr lang="en-US" dirty="0" smtClean="0">
              <a:solidFill>
                <a:srgbClr val="0070C0"/>
              </a:solidFill>
            </a:endParaRPr>
          </a:p>
          <a:p>
            <a:pPr marL="971550" lvl="1" indent="-514350">
              <a:buFont typeface="+mj-lt"/>
              <a:buAutoNum type="arabicPeriod"/>
            </a:pPr>
            <a:r>
              <a:rPr lang="en-US" dirty="0" smtClean="0">
                <a:solidFill>
                  <a:srgbClr val="58A30D"/>
                </a:solidFill>
              </a:rPr>
              <a:t>During dry period, Ca intake in ration should be as little as possible. Optimum benefit of a low Ca diet occurs with diets supplying &lt; 20gm Ca /day. Low Ca intake causes stimulation of 1,25 (OH)</a:t>
            </a:r>
            <a:r>
              <a:rPr lang="en-US" baseline="-25000" dirty="0" smtClean="0">
                <a:solidFill>
                  <a:srgbClr val="58A30D"/>
                </a:solidFill>
              </a:rPr>
              <a:t>2</a:t>
            </a:r>
            <a:r>
              <a:rPr lang="en-US" dirty="0" smtClean="0">
                <a:solidFill>
                  <a:srgbClr val="58A30D"/>
                </a:solidFill>
              </a:rPr>
              <a:t> D</a:t>
            </a:r>
            <a:r>
              <a:rPr lang="en-US" baseline="-25000" dirty="0" smtClean="0">
                <a:solidFill>
                  <a:srgbClr val="58A30D"/>
                </a:solidFill>
              </a:rPr>
              <a:t>3</a:t>
            </a:r>
            <a:r>
              <a:rPr lang="en-US" dirty="0" smtClean="0">
                <a:solidFill>
                  <a:srgbClr val="58A30D"/>
                </a:solidFill>
              </a:rPr>
              <a:t> synthesis, which in turn increases the rates of mobilization and absorption of Ca at </a:t>
            </a:r>
            <a:r>
              <a:rPr lang="en-US" dirty="0" smtClean="0">
                <a:solidFill>
                  <a:srgbClr val="58A30D"/>
                </a:solidFill>
              </a:rPr>
              <a:t>parturition</a:t>
            </a:r>
            <a:endParaRPr lang="en-US" dirty="0" smtClean="0">
              <a:solidFill>
                <a:srgbClr val="58A30D"/>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u="sng" dirty="0" smtClean="0">
                <a:solidFill>
                  <a:srgbClr val="7030A0"/>
                </a:solidFill>
              </a:rPr>
              <a:t>Short term factors: </a:t>
            </a:r>
            <a:endParaRPr lang="en-US" dirty="0">
              <a:solidFill>
                <a:srgbClr val="7030A0"/>
              </a:solidFill>
            </a:endParaRPr>
          </a:p>
        </p:txBody>
      </p:sp>
      <p:sp>
        <p:nvSpPr>
          <p:cNvPr id="3" name="Content Placeholder 2"/>
          <p:cNvSpPr>
            <a:spLocks noGrp="1"/>
          </p:cNvSpPr>
          <p:nvPr>
            <p:ph idx="1"/>
          </p:nvPr>
        </p:nvSpPr>
        <p:spPr>
          <a:xfrm>
            <a:off x="457200" y="990600"/>
            <a:ext cx="8229600" cy="5867400"/>
          </a:xfrm>
        </p:spPr>
        <p:txBody>
          <a:bodyPr>
            <a:normAutofit fontScale="77500" lnSpcReduction="20000"/>
          </a:bodyPr>
          <a:lstStyle/>
          <a:p>
            <a:pPr marL="514350" lvl="0" indent="-514350">
              <a:buFont typeface="+mj-lt"/>
              <a:buAutoNum type="arabicPeriod"/>
            </a:pPr>
            <a:r>
              <a:rPr lang="en-US" dirty="0" smtClean="0">
                <a:solidFill>
                  <a:srgbClr val="993366"/>
                </a:solidFill>
              </a:rPr>
              <a:t>The </a:t>
            </a:r>
            <a:r>
              <a:rPr lang="en-US" dirty="0" smtClean="0">
                <a:solidFill>
                  <a:srgbClr val="993366"/>
                </a:solidFill>
              </a:rPr>
              <a:t>cow’s appetite should remain high at and around the time of parturition. Feeding of concentrate rich ration during the dry period, along with high body condition score, results in decline in the intake of dry matter as parturition approaches and it may increase the possibility of milk </a:t>
            </a:r>
            <a:r>
              <a:rPr lang="en-US" dirty="0" smtClean="0">
                <a:solidFill>
                  <a:srgbClr val="993366"/>
                </a:solidFill>
              </a:rPr>
              <a:t>fever</a:t>
            </a:r>
            <a:endParaRPr lang="en-US" dirty="0" smtClean="0">
              <a:solidFill>
                <a:srgbClr val="993366"/>
              </a:solidFill>
            </a:endParaRPr>
          </a:p>
          <a:p>
            <a:pPr marL="514350" lvl="0" indent="-514350">
              <a:buFont typeface="+mj-lt"/>
              <a:buAutoNum type="arabicPeriod"/>
            </a:pPr>
            <a:r>
              <a:rPr lang="en-US" dirty="0" smtClean="0">
                <a:solidFill>
                  <a:srgbClr val="0070C0"/>
                </a:solidFill>
              </a:rPr>
              <a:t>When parturition is imminent, Ca intake should be increased as rapidly as possible to provide for the cow’s greater requirement for </a:t>
            </a:r>
            <a:r>
              <a:rPr lang="en-US" dirty="0" smtClean="0">
                <a:solidFill>
                  <a:srgbClr val="0070C0"/>
                </a:solidFill>
              </a:rPr>
              <a:t>Ca</a:t>
            </a:r>
            <a:endParaRPr lang="en-US" dirty="0" smtClean="0">
              <a:solidFill>
                <a:srgbClr val="0070C0"/>
              </a:solidFill>
            </a:endParaRPr>
          </a:p>
          <a:p>
            <a:pPr marL="514350" lvl="0" indent="-514350">
              <a:buFont typeface="+mj-lt"/>
              <a:buAutoNum type="arabicPeriod"/>
            </a:pPr>
            <a:r>
              <a:rPr lang="en-US" dirty="0" smtClean="0">
                <a:solidFill>
                  <a:srgbClr val="993366"/>
                </a:solidFill>
              </a:rPr>
              <a:t>Feeding of either silage or hay alone during the last days of pregnancy can reduce the incidence of milk fever. Cows grazing lush pastures in late pregnancy commonly develop milk fever at </a:t>
            </a:r>
            <a:r>
              <a:rPr lang="en-US" dirty="0" smtClean="0">
                <a:solidFill>
                  <a:srgbClr val="993366"/>
                </a:solidFill>
              </a:rPr>
              <a:t>parturition</a:t>
            </a:r>
            <a:endParaRPr lang="en-US" dirty="0" smtClean="0">
              <a:solidFill>
                <a:srgbClr val="993366"/>
              </a:solidFill>
            </a:endParaRPr>
          </a:p>
          <a:p>
            <a:pPr marL="514350" lvl="0" indent="-514350">
              <a:buFont typeface="+mj-lt"/>
              <a:buAutoNum type="arabicPeriod"/>
            </a:pPr>
            <a:r>
              <a:rPr lang="en-US" dirty="0" smtClean="0">
                <a:solidFill>
                  <a:srgbClr val="0070C0"/>
                </a:solidFill>
              </a:rPr>
              <a:t>Administration of vitamin D, 5-10 days before calving, can be beneficial. A single intramuscular inj. of 10 x 10</a:t>
            </a:r>
            <a:r>
              <a:rPr lang="en-US" baseline="30000" dirty="0" smtClean="0">
                <a:solidFill>
                  <a:srgbClr val="0070C0"/>
                </a:solidFill>
              </a:rPr>
              <a:t>6</a:t>
            </a:r>
            <a:r>
              <a:rPr lang="en-US" dirty="0" smtClean="0">
                <a:solidFill>
                  <a:srgbClr val="0070C0"/>
                </a:solidFill>
              </a:rPr>
              <a:t> IU (250 mg) vitamin D</a:t>
            </a:r>
            <a:r>
              <a:rPr lang="en-US" baseline="-25000" dirty="0" smtClean="0">
                <a:solidFill>
                  <a:srgbClr val="0070C0"/>
                </a:solidFill>
              </a:rPr>
              <a:t>3</a:t>
            </a:r>
            <a:r>
              <a:rPr lang="en-US" dirty="0" smtClean="0">
                <a:solidFill>
                  <a:srgbClr val="0070C0"/>
                </a:solidFill>
              </a:rPr>
              <a:t>, approx. 10 days before calving has been shown to lower the incidence of milk </a:t>
            </a:r>
            <a:r>
              <a:rPr lang="en-US" dirty="0" smtClean="0">
                <a:solidFill>
                  <a:srgbClr val="0070C0"/>
                </a:solidFill>
              </a:rPr>
              <a:t>fever</a:t>
            </a:r>
            <a:endParaRPr lang="en-US" dirty="0" smtClean="0">
              <a:solidFill>
                <a:srgbClr val="0070C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800" b="1" dirty="0" smtClean="0">
                <a:solidFill>
                  <a:srgbClr val="C00000"/>
                </a:solidFill>
              </a:rPr>
              <a:t>Incidence</a:t>
            </a:r>
            <a:r>
              <a:rPr lang="en-US" sz="4800" b="1" dirty="0" smtClean="0">
                <a:solidFill>
                  <a:srgbClr val="C00000"/>
                </a:solidFill>
              </a:rPr>
              <a:t>:</a:t>
            </a:r>
            <a:endParaRPr lang="en-US" sz="4800" dirty="0">
              <a:solidFill>
                <a:srgbClr val="C00000"/>
              </a:solidFill>
            </a:endParaRPr>
          </a:p>
        </p:txBody>
      </p:sp>
      <p:sp>
        <p:nvSpPr>
          <p:cNvPr id="3" name="Content Placeholder 2"/>
          <p:cNvSpPr>
            <a:spLocks noGrp="1"/>
          </p:cNvSpPr>
          <p:nvPr>
            <p:ph idx="1"/>
          </p:nvPr>
        </p:nvSpPr>
        <p:spPr>
          <a:xfrm>
            <a:off x="457200" y="838200"/>
            <a:ext cx="8229600" cy="5791200"/>
          </a:xfrm>
        </p:spPr>
        <p:txBody>
          <a:bodyPr>
            <a:normAutofit/>
          </a:bodyPr>
          <a:lstStyle/>
          <a:p>
            <a:r>
              <a:rPr lang="en-US" dirty="0" smtClean="0">
                <a:solidFill>
                  <a:srgbClr val="002060"/>
                </a:solidFill>
              </a:rPr>
              <a:t>In </a:t>
            </a:r>
            <a:r>
              <a:rPr lang="en-US" dirty="0" smtClean="0">
                <a:solidFill>
                  <a:srgbClr val="002060"/>
                </a:solidFill>
              </a:rPr>
              <a:t>cattle, milk fever is one of the most important diseases from economic point of view, because it occurs widely and often leads to complications, such as downer cow </a:t>
            </a:r>
            <a:r>
              <a:rPr lang="en-US" dirty="0" smtClean="0">
                <a:solidFill>
                  <a:srgbClr val="002060"/>
                </a:solidFill>
              </a:rPr>
              <a:t>syndrome</a:t>
            </a:r>
          </a:p>
          <a:p>
            <a:r>
              <a:rPr lang="en-US" dirty="0" smtClean="0">
                <a:solidFill>
                  <a:schemeClr val="accent6">
                    <a:lumMod val="50000"/>
                  </a:schemeClr>
                </a:solidFill>
              </a:rPr>
              <a:t>The </a:t>
            </a:r>
            <a:r>
              <a:rPr lang="en-US" dirty="0" smtClean="0">
                <a:solidFill>
                  <a:schemeClr val="accent6">
                    <a:lumMod val="50000"/>
                  </a:schemeClr>
                </a:solidFill>
              </a:rPr>
              <a:t>incidence of milk fever increases as the average milk production </a:t>
            </a:r>
            <a:r>
              <a:rPr lang="en-US" dirty="0" smtClean="0">
                <a:solidFill>
                  <a:schemeClr val="accent6">
                    <a:lumMod val="50000"/>
                  </a:schemeClr>
                </a:solidFill>
              </a:rPr>
              <a:t>increases</a:t>
            </a:r>
          </a:p>
          <a:p>
            <a:r>
              <a:rPr lang="en-US" dirty="0" smtClean="0">
                <a:solidFill>
                  <a:srgbClr val="7030A0"/>
                </a:solidFill>
              </a:rPr>
              <a:t>Several </a:t>
            </a:r>
            <a:r>
              <a:rPr lang="en-US" dirty="0" smtClean="0">
                <a:solidFill>
                  <a:srgbClr val="7030A0"/>
                </a:solidFill>
              </a:rPr>
              <a:t>important predisposing factors influence the occurrence of the milk </a:t>
            </a:r>
            <a:r>
              <a:rPr lang="en-US" dirty="0" smtClean="0">
                <a:solidFill>
                  <a:srgbClr val="7030A0"/>
                </a:solidFill>
              </a:rPr>
              <a:t>fever</a:t>
            </a:r>
            <a:endParaRPr lang="en-US" b="1" dirty="0" smtClean="0">
              <a:solidFill>
                <a:srgbClr val="7030A0"/>
              </a:solidFill>
            </a:endParaRPr>
          </a:p>
          <a:p>
            <a:endParaRPr lang="en-US" sz="1400" b="1"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228600"/>
            <a:ext cx="8229600" cy="6629400"/>
          </a:xfrm>
        </p:spPr>
        <p:txBody>
          <a:bodyPr>
            <a:normAutofit fontScale="77500" lnSpcReduction="20000"/>
          </a:bodyPr>
          <a:lstStyle/>
          <a:p>
            <a:r>
              <a:rPr lang="en-US" u="sng" dirty="0" smtClean="0">
                <a:solidFill>
                  <a:srgbClr val="C00000"/>
                </a:solidFill>
              </a:rPr>
              <a:t>Age of Cow</a:t>
            </a:r>
            <a:r>
              <a:rPr lang="en-US" dirty="0" smtClean="0">
                <a:solidFill>
                  <a:srgbClr val="C00000"/>
                </a:solidFill>
              </a:rPr>
              <a:t>: </a:t>
            </a:r>
            <a:endParaRPr lang="en-US" b="1" dirty="0" smtClean="0">
              <a:solidFill>
                <a:srgbClr val="C00000"/>
              </a:solidFill>
            </a:endParaRPr>
          </a:p>
          <a:p>
            <a:endParaRPr lang="en-US" sz="1300" b="1" dirty="0" smtClean="0"/>
          </a:p>
          <a:p>
            <a:r>
              <a:rPr lang="en-US" dirty="0" smtClean="0">
                <a:solidFill>
                  <a:srgbClr val="002060"/>
                </a:solidFill>
              </a:rPr>
              <a:t>Incidence rises with increase in the age and parity (lactation number) of the cow. It is rare in heifers and by 6</a:t>
            </a:r>
            <a:r>
              <a:rPr lang="en-US" baseline="30000" dirty="0" smtClean="0">
                <a:solidFill>
                  <a:srgbClr val="002060"/>
                </a:solidFill>
              </a:rPr>
              <a:t>th</a:t>
            </a:r>
            <a:r>
              <a:rPr lang="en-US" dirty="0" smtClean="0">
                <a:solidFill>
                  <a:srgbClr val="002060"/>
                </a:solidFill>
              </a:rPr>
              <a:t> lactation more than 20% cows succumb. Its mainly due to the gradual decrease in the cow’s ability to mobilize its own body stores of Ca when there are either sudden increases in the demand for Ca, such as that occur at the onset of lactation, or decreases in the input of Ca, such as that occur during transient starvation. In addition to this, the milk yield of the cow increases with parity, particularly up to the 4</a:t>
            </a:r>
            <a:r>
              <a:rPr lang="en-US" baseline="30000" dirty="0" smtClean="0">
                <a:solidFill>
                  <a:srgbClr val="002060"/>
                </a:solidFill>
              </a:rPr>
              <a:t>th</a:t>
            </a:r>
            <a:r>
              <a:rPr lang="en-US" dirty="0" smtClean="0">
                <a:solidFill>
                  <a:srgbClr val="002060"/>
                </a:solidFill>
              </a:rPr>
              <a:t> lactation. Thus the cow’s requirements for the output of Ca increases with age and tend to aggravate the </a:t>
            </a:r>
            <a:r>
              <a:rPr lang="en-US" dirty="0" smtClean="0">
                <a:solidFill>
                  <a:srgbClr val="002060"/>
                </a:solidFill>
              </a:rPr>
              <a:t>imbalance</a:t>
            </a:r>
            <a:endParaRPr lang="en-US" b="1" dirty="0" smtClean="0">
              <a:solidFill>
                <a:srgbClr val="002060"/>
              </a:solidFill>
            </a:endParaRPr>
          </a:p>
          <a:p>
            <a:endParaRPr lang="en-US" sz="1100" u="sng" dirty="0" smtClean="0"/>
          </a:p>
          <a:p>
            <a:r>
              <a:rPr lang="en-US" u="sng" dirty="0" smtClean="0">
                <a:solidFill>
                  <a:srgbClr val="C00000"/>
                </a:solidFill>
              </a:rPr>
              <a:t>Breed</a:t>
            </a:r>
            <a:r>
              <a:rPr lang="en-US" u="sng" dirty="0" smtClean="0">
                <a:solidFill>
                  <a:srgbClr val="C00000"/>
                </a:solidFill>
              </a:rPr>
              <a:t>: </a:t>
            </a:r>
            <a:endParaRPr lang="en-US" u="sng" dirty="0" smtClean="0">
              <a:solidFill>
                <a:srgbClr val="C00000"/>
              </a:solidFill>
            </a:endParaRPr>
          </a:p>
          <a:p>
            <a:endParaRPr lang="en-US" sz="900" b="1" dirty="0" smtClean="0"/>
          </a:p>
          <a:p>
            <a:r>
              <a:rPr lang="en-US" dirty="0" smtClean="0">
                <a:solidFill>
                  <a:schemeClr val="accent6">
                    <a:lumMod val="50000"/>
                  </a:schemeClr>
                </a:solidFill>
              </a:rPr>
              <a:t> </a:t>
            </a:r>
            <a:r>
              <a:rPr lang="en-US" dirty="0" smtClean="0">
                <a:solidFill>
                  <a:schemeClr val="accent6">
                    <a:lumMod val="50000"/>
                  </a:schemeClr>
                </a:solidFill>
              </a:rPr>
              <a:t>Jersey </a:t>
            </a:r>
            <a:r>
              <a:rPr lang="en-US" dirty="0" smtClean="0">
                <a:solidFill>
                  <a:schemeClr val="accent6">
                    <a:lumMod val="50000"/>
                  </a:schemeClr>
                </a:solidFill>
              </a:rPr>
              <a:t>breed is particularly susceptible to milk fever but the physiologic basis is unknown. It may be related to the relatively high productivity of this small breed of </a:t>
            </a:r>
            <a:r>
              <a:rPr lang="en-US" dirty="0" smtClean="0">
                <a:solidFill>
                  <a:schemeClr val="accent6">
                    <a:lumMod val="50000"/>
                  </a:schemeClr>
                </a:solidFill>
              </a:rPr>
              <a:t>cow</a:t>
            </a:r>
            <a:endParaRPr lang="en-US" b="1" dirty="0" smtClean="0">
              <a:solidFill>
                <a:schemeClr val="accent6">
                  <a:lumMod val="50000"/>
                </a:schemeClr>
              </a:solidFill>
            </a:endParaRPr>
          </a:p>
          <a:p>
            <a:endParaRPr lang="en-US" sz="900" b="1" dirty="0" smtClean="0"/>
          </a:p>
          <a:p>
            <a:r>
              <a:rPr lang="en-US" u="sng" dirty="0" smtClean="0">
                <a:solidFill>
                  <a:srgbClr val="C00000"/>
                </a:solidFill>
              </a:rPr>
              <a:t>Nutritional Factors:</a:t>
            </a:r>
            <a:endParaRPr lang="en-US" b="1" dirty="0" smtClean="0">
              <a:solidFill>
                <a:srgbClr val="C00000"/>
              </a:solidFill>
            </a:endParaRPr>
          </a:p>
          <a:p>
            <a:pPr>
              <a:buNone/>
            </a:pPr>
            <a:endParaRPr lang="en-US" sz="900" b="1" dirty="0" smtClean="0"/>
          </a:p>
          <a:p>
            <a:r>
              <a:rPr lang="en-US" dirty="0" smtClean="0">
                <a:solidFill>
                  <a:schemeClr val="accent6">
                    <a:lumMod val="50000"/>
                  </a:schemeClr>
                </a:solidFill>
              </a:rPr>
              <a:t>Include long-term and short-term </a:t>
            </a:r>
            <a:r>
              <a:rPr lang="en-US" dirty="0" smtClean="0">
                <a:solidFill>
                  <a:schemeClr val="accent6">
                    <a:lumMod val="50000"/>
                  </a:schemeClr>
                </a:solidFill>
              </a:rPr>
              <a:t>factors</a:t>
            </a:r>
            <a:endParaRPr lang="en-US" b="1" dirty="0" smtClean="0">
              <a:solidFill>
                <a:schemeClr val="accent6">
                  <a:lumMod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b="1" dirty="0" smtClean="0">
                <a:solidFill>
                  <a:srgbClr val="C00000"/>
                </a:solidFill>
              </a:rPr>
              <a:t>Clinical Signs</a:t>
            </a:r>
            <a:r>
              <a:rPr lang="en-US" b="1" dirty="0" smtClean="0">
                <a:solidFill>
                  <a:srgbClr val="C00000"/>
                </a:solidFill>
              </a:rPr>
              <a:t>:</a:t>
            </a:r>
            <a:endParaRPr lang="en-US" dirty="0">
              <a:solidFill>
                <a:srgbClr val="C00000"/>
              </a:solidFill>
            </a:endParaRPr>
          </a:p>
        </p:txBody>
      </p:sp>
      <p:sp>
        <p:nvSpPr>
          <p:cNvPr id="3" name="Content Placeholder 2"/>
          <p:cNvSpPr>
            <a:spLocks noGrp="1"/>
          </p:cNvSpPr>
          <p:nvPr>
            <p:ph idx="1"/>
          </p:nvPr>
        </p:nvSpPr>
        <p:spPr>
          <a:xfrm>
            <a:off x="457200" y="838200"/>
            <a:ext cx="8229600" cy="4525963"/>
          </a:xfrm>
        </p:spPr>
        <p:txBody>
          <a:bodyPr/>
          <a:lstStyle/>
          <a:p>
            <a:pPr>
              <a:buFont typeface="Wingdings" pitchFamily="2" charset="2"/>
              <a:buChar char="Ø"/>
            </a:pPr>
            <a:r>
              <a:rPr lang="en-US" b="1" dirty="0" smtClean="0">
                <a:solidFill>
                  <a:srgbClr val="7030A0"/>
                </a:solidFill>
              </a:rPr>
              <a:t>I </a:t>
            </a:r>
            <a:r>
              <a:rPr lang="en-US" b="1" baseline="30000" dirty="0" err="1" smtClean="0">
                <a:solidFill>
                  <a:srgbClr val="7030A0"/>
                </a:solidFill>
              </a:rPr>
              <a:t>st</a:t>
            </a:r>
            <a:r>
              <a:rPr lang="en-US" b="1" baseline="30000" dirty="0" smtClean="0">
                <a:solidFill>
                  <a:srgbClr val="7030A0"/>
                </a:solidFill>
              </a:rPr>
              <a:t> </a:t>
            </a:r>
            <a:r>
              <a:rPr lang="en-US" b="1" dirty="0" smtClean="0">
                <a:solidFill>
                  <a:srgbClr val="7030A0"/>
                </a:solidFill>
              </a:rPr>
              <a:t>Stage: </a:t>
            </a:r>
          </a:p>
          <a:p>
            <a:pPr lvl="0"/>
            <a:r>
              <a:rPr lang="en-US" dirty="0" smtClean="0">
                <a:solidFill>
                  <a:schemeClr val="accent6">
                    <a:lumMod val="50000"/>
                  </a:schemeClr>
                </a:solidFill>
              </a:rPr>
              <a:t>Loss of appetite</a:t>
            </a:r>
            <a:endParaRPr lang="en-US" b="1" dirty="0" smtClean="0">
              <a:solidFill>
                <a:schemeClr val="accent6">
                  <a:lumMod val="50000"/>
                </a:schemeClr>
              </a:solidFill>
            </a:endParaRPr>
          </a:p>
          <a:p>
            <a:pPr lvl="0"/>
            <a:r>
              <a:rPr lang="en-US" dirty="0" smtClean="0">
                <a:solidFill>
                  <a:srgbClr val="0070C0"/>
                </a:solidFill>
              </a:rPr>
              <a:t>Dullness and lethargy</a:t>
            </a:r>
            <a:endParaRPr lang="en-US" b="1" dirty="0" smtClean="0">
              <a:solidFill>
                <a:srgbClr val="0070C0"/>
              </a:solidFill>
            </a:endParaRPr>
          </a:p>
          <a:p>
            <a:pPr lvl="0"/>
            <a:r>
              <a:rPr lang="en-US" dirty="0" err="1" smtClean="0">
                <a:solidFill>
                  <a:schemeClr val="accent6">
                    <a:lumMod val="50000"/>
                  </a:schemeClr>
                </a:solidFill>
              </a:rPr>
              <a:t>Afebrile</a:t>
            </a:r>
            <a:endParaRPr lang="en-US" b="1" dirty="0" smtClean="0">
              <a:solidFill>
                <a:schemeClr val="accent6">
                  <a:lumMod val="50000"/>
                </a:schemeClr>
              </a:solidFill>
            </a:endParaRPr>
          </a:p>
          <a:p>
            <a:pPr lvl="0"/>
            <a:r>
              <a:rPr lang="en-US" dirty="0" smtClean="0">
                <a:solidFill>
                  <a:srgbClr val="0070C0"/>
                </a:solidFill>
              </a:rPr>
              <a:t>Cold ears</a:t>
            </a:r>
            <a:endParaRPr lang="en-US" b="1" dirty="0" smtClean="0">
              <a:solidFill>
                <a:srgbClr val="0070C0"/>
              </a:solidFill>
            </a:endParaRPr>
          </a:p>
          <a:p>
            <a:pPr lvl="0"/>
            <a:r>
              <a:rPr lang="en-US" dirty="0" smtClean="0">
                <a:solidFill>
                  <a:schemeClr val="accent6">
                    <a:lumMod val="50000"/>
                  </a:schemeClr>
                </a:solidFill>
              </a:rPr>
              <a:t>Dilated pupils in some cases (This generally occurs in III </a:t>
            </a:r>
            <a:r>
              <a:rPr lang="en-US" baseline="30000" dirty="0" smtClean="0">
                <a:solidFill>
                  <a:schemeClr val="accent6">
                    <a:lumMod val="50000"/>
                  </a:schemeClr>
                </a:solidFill>
              </a:rPr>
              <a:t>rd</a:t>
            </a:r>
            <a:r>
              <a:rPr lang="en-US" dirty="0" smtClean="0">
                <a:solidFill>
                  <a:schemeClr val="accent6">
                    <a:lumMod val="50000"/>
                  </a:schemeClr>
                </a:solidFill>
              </a:rPr>
              <a:t> stage)</a:t>
            </a:r>
            <a:endParaRPr lang="en-US" b="1" dirty="0" smtClean="0">
              <a:solidFill>
                <a:schemeClr val="accent6">
                  <a:lumMod val="50000"/>
                </a:schemeClr>
              </a:solidFill>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457200"/>
            <a:ext cx="8229600" cy="6096000"/>
          </a:xfrm>
        </p:spPr>
        <p:txBody>
          <a:bodyPr>
            <a:normAutofit fontScale="92500" lnSpcReduction="10000"/>
          </a:bodyPr>
          <a:lstStyle/>
          <a:p>
            <a:pPr>
              <a:buFont typeface="Wingdings" pitchFamily="2" charset="2"/>
              <a:buChar char="Ø"/>
            </a:pPr>
            <a:r>
              <a:rPr lang="en-US" b="1" dirty="0" smtClean="0">
                <a:solidFill>
                  <a:srgbClr val="7030A0"/>
                </a:solidFill>
              </a:rPr>
              <a:t>II </a:t>
            </a:r>
            <a:r>
              <a:rPr lang="en-US" b="1" baseline="30000" dirty="0" err="1" smtClean="0">
                <a:solidFill>
                  <a:srgbClr val="7030A0"/>
                </a:solidFill>
              </a:rPr>
              <a:t>nd</a:t>
            </a:r>
            <a:r>
              <a:rPr lang="en-US" b="1" baseline="30000" dirty="0" smtClean="0">
                <a:solidFill>
                  <a:srgbClr val="7030A0"/>
                </a:solidFill>
              </a:rPr>
              <a:t> </a:t>
            </a:r>
            <a:r>
              <a:rPr lang="en-US" b="1" dirty="0" smtClean="0">
                <a:solidFill>
                  <a:srgbClr val="7030A0"/>
                </a:solidFill>
              </a:rPr>
              <a:t>Stage:</a:t>
            </a:r>
          </a:p>
          <a:p>
            <a:pPr lvl="0"/>
            <a:r>
              <a:rPr lang="en-US" dirty="0" smtClean="0">
                <a:solidFill>
                  <a:schemeClr val="accent6">
                    <a:lumMod val="50000"/>
                  </a:schemeClr>
                </a:solidFill>
              </a:rPr>
              <a:t>With severity of hypocalcemia, the cow stands with her hock straight and paddles from one hind foot to the other </a:t>
            </a:r>
            <a:endParaRPr lang="en-US" b="1" dirty="0" smtClean="0">
              <a:solidFill>
                <a:schemeClr val="accent6">
                  <a:lumMod val="50000"/>
                </a:schemeClr>
              </a:solidFill>
            </a:endParaRPr>
          </a:p>
          <a:p>
            <a:pPr lvl="0"/>
            <a:r>
              <a:rPr lang="en-US" dirty="0" smtClean="0">
                <a:solidFill>
                  <a:srgbClr val="0070C0"/>
                </a:solidFill>
              </a:rPr>
              <a:t>There may be tremors of muscles, especially of head and limbs </a:t>
            </a:r>
            <a:endParaRPr lang="en-US" b="1" dirty="0" smtClean="0">
              <a:solidFill>
                <a:srgbClr val="0070C0"/>
              </a:solidFill>
            </a:endParaRPr>
          </a:p>
          <a:p>
            <a:pPr lvl="0"/>
            <a:r>
              <a:rPr lang="en-US" dirty="0" smtClean="0">
                <a:solidFill>
                  <a:schemeClr val="accent6">
                    <a:lumMod val="50000"/>
                  </a:schemeClr>
                </a:solidFill>
              </a:rPr>
              <a:t>Grinding of teeth is seen sometimes</a:t>
            </a:r>
            <a:endParaRPr lang="en-US" b="1" dirty="0" smtClean="0">
              <a:solidFill>
                <a:schemeClr val="accent6">
                  <a:lumMod val="50000"/>
                </a:schemeClr>
              </a:solidFill>
            </a:endParaRPr>
          </a:p>
          <a:p>
            <a:pPr lvl="0"/>
            <a:r>
              <a:rPr lang="en-US" dirty="0" smtClean="0">
                <a:solidFill>
                  <a:srgbClr val="0070C0"/>
                </a:solidFill>
              </a:rPr>
              <a:t>Incoordination</a:t>
            </a:r>
            <a:endParaRPr lang="en-US" b="1" dirty="0" smtClean="0">
              <a:solidFill>
                <a:srgbClr val="0070C0"/>
              </a:solidFill>
            </a:endParaRPr>
          </a:p>
          <a:p>
            <a:pPr lvl="0"/>
            <a:r>
              <a:rPr lang="en-US" dirty="0" smtClean="0">
                <a:solidFill>
                  <a:schemeClr val="accent6">
                    <a:lumMod val="50000"/>
                  </a:schemeClr>
                </a:solidFill>
              </a:rPr>
              <a:t>Excitability is shown sometimes</a:t>
            </a:r>
            <a:endParaRPr lang="en-US" b="1" dirty="0" smtClean="0">
              <a:solidFill>
                <a:schemeClr val="accent6">
                  <a:lumMod val="50000"/>
                </a:schemeClr>
              </a:solidFill>
            </a:endParaRPr>
          </a:p>
          <a:p>
            <a:pPr lvl="0"/>
            <a:r>
              <a:rPr lang="en-US" dirty="0" smtClean="0">
                <a:solidFill>
                  <a:srgbClr val="0070C0"/>
                </a:solidFill>
              </a:rPr>
              <a:t>The cow becomes hypersensitive when approached and so difficult to restrain</a:t>
            </a:r>
            <a:endParaRPr lang="en-US" b="1" dirty="0" smtClean="0">
              <a:solidFill>
                <a:srgbClr val="0070C0"/>
              </a:solidFill>
            </a:endParaRPr>
          </a:p>
          <a:p>
            <a:pPr lvl="0"/>
            <a:r>
              <a:rPr lang="en-US" dirty="0" smtClean="0">
                <a:solidFill>
                  <a:schemeClr val="accent6">
                    <a:lumMod val="50000"/>
                  </a:schemeClr>
                </a:solidFill>
              </a:rPr>
              <a:t>Profuse </a:t>
            </a:r>
            <a:r>
              <a:rPr lang="en-US" dirty="0" smtClean="0">
                <a:solidFill>
                  <a:schemeClr val="accent6">
                    <a:lumMod val="50000"/>
                  </a:schemeClr>
                </a:solidFill>
              </a:rPr>
              <a:t>sweating</a:t>
            </a:r>
            <a:endParaRPr lang="en-US" b="1" dirty="0" smtClean="0">
              <a:solidFill>
                <a:schemeClr val="accent6">
                  <a:lumMod val="50000"/>
                </a:schemeClr>
              </a:solidFill>
            </a:endParaRP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553200"/>
          </a:xfrm>
        </p:spPr>
        <p:txBody>
          <a:bodyPr>
            <a:normAutofit fontScale="77500" lnSpcReduction="20000"/>
          </a:bodyPr>
          <a:lstStyle/>
          <a:p>
            <a:pPr>
              <a:buFont typeface="Wingdings" pitchFamily="2" charset="2"/>
              <a:buChar char="Ø"/>
            </a:pPr>
            <a:r>
              <a:rPr lang="en-US" b="1" dirty="0" smtClean="0">
                <a:solidFill>
                  <a:srgbClr val="7030A0"/>
                </a:solidFill>
              </a:rPr>
              <a:t>III </a:t>
            </a:r>
            <a:r>
              <a:rPr lang="en-US" b="1" baseline="30000" dirty="0" smtClean="0">
                <a:solidFill>
                  <a:srgbClr val="7030A0"/>
                </a:solidFill>
              </a:rPr>
              <a:t>rd</a:t>
            </a:r>
            <a:r>
              <a:rPr lang="en-US" b="1" dirty="0" smtClean="0">
                <a:solidFill>
                  <a:srgbClr val="7030A0"/>
                </a:solidFill>
              </a:rPr>
              <a:t> stage:</a:t>
            </a:r>
          </a:p>
          <a:p>
            <a:pPr lvl="0"/>
            <a:r>
              <a:rPr lang="en-US" dirty="0" smtClean="0">
                <a:solidFill>
                  <a:schemeClr val="accent6">
                    <a:lumMod val="50000"/>
                  </a:schemeClr>
                </a:solidFill>
              </a:rPr>
              <a:t>Recumbency with drowsy appearance</a:t>
            </a:r>
            <a:endParaRPr lang="en-US" b="1" dirty="0" smtClean="0">
              <a:solidFill>
                <a:schemeClr val="accent6">
                  <a:lumMod val="50000"/>
                </a:schemeClr>
              </a:solidFill>
            </a:endParaRPr>
          </a:p>
          <a:p>
            <a:pPr lvl="0"/>
            <a:r>
              <a:rPr lang="en-US" dirty="0" smtClean="0">
                <a:solidFill>
                  <a:srgbClr val="0070C0"/>
                </a:solidFill>
              </a:rPr>
              <a:t>Flaccid paralysis</a:t>
            </a:r>
            <a:endParaRPr lang="en-US" b="1" dirty="0" smtClean="0">
              <a:solidFill>
                <a:srgbClr val="0070C0"/>
              </a:solidFill>
            </a:endParaRPr>
          </a:p>
          <a:p>
            <a:pPr lvl="0"/>
            <a:r>
              <a:rPr lang="en-US" dirty="0" smtClean="0">
                <a:solidFill>
                  <a:schemeClr val="accent6">
                    <a:lumMod val="50000"/>
                  </a:schemeClr>
                </a:solidFill>
              </a:rPr>
              <a:t>At first, she lies on her sternum, often with a characteristic curvature of the neck, and may struggle to rise</a:t>
            </a:r>
            <a:endParaRPr lang="en-US" b="1" dirty="0" smtClean="0">
              <a:solidFill>
                <a:schemeClr val="accent6">
                  <a:lumMod val="50000"/>
                </a:schemeClr>
              </a:solidFill>
            </a:endParaRPr>
          </a:p>
          <a:p>
            <a:pPr lvl="0"/>
            <a:r>
              <a:rPr lang="en-US" dirty="0" smtClean="0">
                <a:solidFill>
                  <a:srgbClr val="0070C0"/>
                </a:solidFill>
              </a:rPr>
              <a:t>Eventually, she lies on her side and become comatose with dilated pupils and a dry muzzle</a:t>
            </a:r>
            <a:endParaRPr lang="en-US" b="1" dirty="0" smtClean="0">
              <a:solidFill>
                <a:srgbClr val="0070C0"/>
              </a:solidFill>
            </a:endParaRPr>
          </a:p>
          <a:p>
            <a:pPr lvl="0"/>
            <a:r>
              <a:rPr lang="en-US" dirty="0" smtClean="0">
                <a:solidFill>
                  <a:schemeClr val="accent6">
                    <a:lumMod val="50000"/>
                  </a:schemeClr>
                </a:solidFill>
              </a:rPr>
              <a:t>Does not pass urine or faeces and the anal reflex is lost</a:t>
            </a:r>
            <a:endParaRPr lang="en-US" b="1" dirty="0" smtClean="0">
              <a:solidFill>
                <a:schemeClr val="accent6">
                  <a:lumMod val="50000"/>
                </a:schemeClr>
              </a:solidFill>
            </a:endParaRPr>
          </a:p>
          <a:p>
            <a:pPr lvl="0"/>
            <a:r>
              <a:rPr lang="en-US" dirty="0" err="1" smtClean="0">
                <a:solidFill>
                  <a:srgbClr val="0070C0"/>
                </a:solidFill>
              </a:rPr>
              <a:t>Tympany</a:t>
            </a:r>
            <a:r>
              <a:rPr lang="en-US" dirty="0" smtClean="0">
                <a:solidFill>
                  <a:srgbClr val="0070C0"/>
                </a:solidFill>
              </a:rPr>
              <a:t> occurs and the rumen contents may be regurgitated</a:t>
            </a:r>
            <a:endParaRPr lang="en-US" b="1" dirty="0" smtClean="0">
              <a:solidFill>
                <a:srgbClr val="0070C0"/>
              </a:solidFill>
            </a:endParaRPr>
          </a:p>
          <a:p>
            <a:pPr lvl="0"/>
            <a:r>
              <a:rPr lang="en-US" dirty="0" smtClean="0">
                <a:solidFill>
                  <a:schemeClr val="accent6">
                    <a:lumMod val="50000"/>
                  </a:schemeClr>
                </a:solidFill>
              </a:rPr>
              <a:t>If the cow is not treated, she dies of respiratory failure either due to rumen </a:t>
            </a:r>
            <a:r>
              <a:rPr lang="en-US" dirty="0" err="1" smtClean="0">
                <a:solidFill>
                  <a:schemeClr val="accent6">
                    <a:lumMod val="50000"/>
                  </a:schemeClr>
                </a:solidFill>
              </a:rPr>
              <a:t>tympany</a:t>
            </a:r>
            <a:r>
              <a:rPr lang="en-US" dirty="0" smtClean="0">
                <a:solidFill>
                  <a:schemeClr val="accent6">
                    <a:lumMod val="50000"/>
                  </a:schemeClr>
                </a:solidFill>
              </a:rPr>
              <a:t> or as a result of inhalation of rumen contents</a:t>
            </a:r>
            <a:endParaRPr lang="en-US" b="1" dirty="0" smtClean="0">
              <a:solidFill>
                <a:schemeClr val="accent6">
                  <a:lumMod val="50000"/>
                </a:schemeClr>
              </a:solidFill>
            </a:endParaRPr>
          </a:p>
          <a:p>
            <a:pPr lvl="0"/>
            <a:r>
              <a:rPr lang="en-US" dirty="0" smtClean="0">
                <a:solidFill>
                  <a:srgbClr val="0070C0"/>
                </a:solidFill>
              </a:rPr>
              <a:t>As the III </a:t>
            </a:r>
            <a:r>
              <a:rPr lang="en-US" baseline="30000" dirty="0" smtClean="0">
                <a:solidFill>
                  <a:srgbClr val="0070C0"/>
                </a:solidFill>
              </a:rPr>
              <a:t>rd</a:t>
            </a:r>
            <a:r>
              <a:rPr lang="en-US" dirty="0" smtClean="0">
                <a:solidFill>
                  <a:srgbClr val="0070C0"/>
                </a:solidFill>
              </a:rPr>
              <a:t> stage of the disease progresses, the body temperature tends to decrease and also the intensity of heart sounds</a:t>
            </a:r>
            <a:endParaRPr lang="en-US" b="1" dirty="0" smtClean="0">
              <a:solidFill>
                <a:srgbClr val="0070C0"/>
              </a:solidFill>
            </a:endParaRPr>
          </a:p>
          <a:p>
            <a:pPr lvl="0"/>
            <a:r>
              <a:rPr lang="en-US" dirty="0" smtClean="0">
                <a:solidFill>
                  <a:schemeClr val="accent6">
                    <a:lumMod val="50000"/>
                  </a:schemeClr>
                </a:solidFill>
              </a:rPr>
              <a:t>Heart rate 60- 80 /min</a:t>
            </a:r>
            <a:endParaRPr lang="en-US" b="1" dirty="0" smtClean="0">
              <a:solidFill>
                <a:schemeClr val="accent6">
                  <a:lumMod val="50000"/>
                </a:schemeClr>
              </a:solidFill>
            </a:endParaRPr>
          </a:p>
          <a:p>
            <a:pPr lvl="0"/>
            <a:r>
              <a:rPr lang="en-US" dirty="0" smtClean="0">
                <a:solidFill>
                  <a:srgbClr val="0070C0"/>
                </a:solidFill>
              </a:rPr>
              <a:t>Respirations are shallow and slow </a:t>
            </a:r>
            <a:endParaRPr lang="en-US" b="1" dirty="0">
              <a:solidFill>
                <a:srgbClr val="0070C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304800"/>
            <a:ext cx="8229600" cy="6553200"/>
          </a:xfrm>
        </p:spPr>
        <p:txBody>
          <a:bodyPr>
            <a:normAutofit fontScale="85000" lnSpcReduction="10000"/>
          </a:bodyPr>
          <a:lstStyle/>
          <a:p>
            <a:pPr lvl="0"/>
            <a:r>
              <a:rPr lang="en-US" dirty="0" smtClean="0">
                <a:solidFill>
                  <a:schemeClr val="accent6">
                    <a:lumMod val="50000"/>
                  </a:schemeClr>
                </a:solidFill>
              </a:rPr>
              <a:t>Pupillary reflex to light is absent and the pupil is dilated to the maximum</a:t>
            </a:r>
            <a:endParaRPr lang="en-US" b="1" dirty="0" smtClean="0">
              <a:solidFill>
                <a:schemeClr val="accent6">
                  <a:lumMod val="50000"/>
                </a:schemeClr>
              </a:solidFill>
            </a:endParaRPr>
          </a:p>
          <a:p>
            <a:pPr lvl="0"/>
            <a:r>
              <a:rPr lang="en-US" dirty="0" smtClean="0">
                <a:solidFill>
                  <a:srgbClr val="0070C0"/>
                </a:solidFill>
              </a:rPr>
              <a:t>Stasis of rumen and alimentary tract severely reduces absorption of Ca from the intestine and so increases the severity of the hypocalcemia</a:t>
            </a:r>
            <a:endParaRPr lang="en-US" b="1" dirty="0" smtClean="0">
              <a:solidFill>
                <a:srgbClr val="0070C0"/>
              </a:solidFill>
            </a:endParaRPr>
          </a:p>
          <a:p>
            <a:pPr lvl="0"/>
            <a:r>
              <a:rPr lang="en-US" dirty="0" smtClean="0">
                <a:solidFill>
                  <a:schemeClr val="accent6">
                    <a:lumMod val="50000"/>
                  </a:schemeClr>
                </a:solidFill>
              </a:rPr>
              <a:t>As hypocalcemia progresses to the terminal stage, the heart rate and breathing become more irregular, and respirations sometimes end with a forced expiratory grunt</a:t>
            </a:r>
            <a:endParaRPr lang="en-US" b="1" dirty="0" smtClean="0">
              <a:solidFill>
                <a:schemeClr val="accent6">
                  <a:lumMod val="50000"/>
                </a:schemeClr>
              </a:solidFill>
            </a:endParaRPr>
          </a:p>
          <a:p>
            <a:pPr lvl="0"/>
            <a:r>
              <a:rPr lang="en-US" dirty="0" smtClean="0">
                <a:solidFill>
                  <a:srgbClr val="0070C0"/>
                </a:solidFill>
              </a:rPr>
              <a:t>The progress to the final stages may take 24 hr.</a:t>
            </a:r>
            <a:endParaRPr lang="en-US" b="1" dirty="0" smtClean="0">
              <a:solidFill>
                <a:srgbClr val="0070C0"/>
              </a:solidFill>
            </a:endParaRPr>
          </a:p>
          <a:p>
            <a:pPr lvl="0"/>
            <a:r>
              <a:rPr lang="en-US" dirty="0" smtClean="0">
                <a:solidFill>
                  <a:schemeClr val="accent6">
                    <a:lumMod val="50000"/>
                  </a:schemeClr>
                </a:solidFill>
              </a:rPr>
              <a:t>In cows with milk fever, before calving uterine inertia is an important sign. The process of calving may stop, there is no straining of voluntary muscles and dystocia may remain undetected</a:t>
            </a:r>
            <a:endParaRPr lang="en-US" b="1" dirty="0" smtClean="0">
              <a:solidFill>
                <a:schemeClr val="accent6">
                  <a:lumMod val="50000"/>
                </a:schemeClr>
              </a:solidFill>
            </a:endParaRPr>
          </a:p>
          <a:p>
            <a:pPr lvl="0"/>
            <a:r>
              <a:rPr lang="en-US" dirty="0" smtClean="0">
                <a:solidFill>
                  <a:srgbClr val="0070C0"/>
                </a:solidFill>
              </a:rPr>
              <a:t>If calving does occur, a </a:t>
            </a:r>
            <a:r>
              <a:rPr lang="en-US" dirty="0" err="1" smtClean="0">
                <a:solidFill>
                  <a:srgbClr val="0070C0"/>
                </a:solidFill>
              </a:rPr>
              <a:t>prolapse</a:t>
            </a:r>
            <a:r>
              <a:rPr lang="en-US" dirty="0" smtClean="0">
                <a:solidFill>
                  <a:srgbClr val="0070C0"/>
                </a:solidFill>
              </a:rPr>
              <a:t> of uterus is common in severely </a:t>
            </a:r>
            <a:r>
              <a:rPr lang="en-US" dirty="0" err="1" smtClean="0">
                <a:solidFill>
                  <a:srgbClr val="0070C0"/>
                </a:solidFill>
              </a:rPr>
              <a:t>hypocalcaemic</a:t>
            </a:r>
            <a:r>
              <a:rPr lang="en-US" dirty="0" smtClean="0">
                <a:solidFill>
                  <a:srgbClr val="0070C0"/>
                </a:solidFill>
              </a:rPr>
              <a:t> cows</a:t>
            </a:r>
            <a:endParaRPr lang="en-US" b="1" dirty="0" smtClean="0">
              <a:solidFill>
                <a:srgbClr val="0070C0"/>
              </a:solidFill>
            </a:endParaRP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dirty="0" smtClean="0">
                <a:solidFill>
                  <a:srgbClr val="7030A0"/>
                </a:solidFill>
              </a:rPr>
              <a:t>Etiology and Pathogenesis: </a:t>
            </a:r>
            <a:endParaRPr lang="en-US" dirty="0">
              <a:solidFill>
                <a:srgbClr val="7030A0"/>
              </a:solidFill>
            </a:endParaRPr>
          </a:p>
        </p:txBody>
      </p:sp>
      <p:sp>
        <p:nvSpPr>
          <p:cNvPr id="3" name="Content Placeholder 2"/>
          <p:cNvSpPr>
            <a:spLocks noGrp="1"/>
          </p:cNvSpPr>
          <p:nvPr>
            <p:ph idx="1"/>
          </p:nvPr>
        </p:nvSpPr>
        <p:spPr>
          <a:xfrm>
            <a:off x="457200" y="990600"/>
            <a:ext cx="8229600" cy="4525963"/>
          </a:xfrm>
        </p:spPr>
        <p:txBody>
          <a:bodyPr>
            <a:normAutofit fontScale="92500" lnSpcReduction="10000"/>
          </a:bodyPr>
          <a:lstStyle/>
          <a:p>
            <a:r>
              <a:rPr lang="en-US" dirty="0" smtClean="0">
                <a:solidFill>
                  <a:schemeClr val="accent6">
                    <a:lumMod val="50000"/>
                  </a:schemeClr>
                </a:solidFill>
              </a:rPr>
              <a:t>Some </a:t>
            </a:r>
            <a:r>
              <a:rPr lang="en-US" dirty="0" smtClean="0">
                <a:solidFill>
                  <a:schemeClr val="accent6">
                    <a:lumMod val="50000"/>
                  </a:schemeClr>
                </a:solidFill>
              </a:rPr>
              <a:t>degree of hypocalcemia occurs normally in cows at or close to calving but when it becomes severe, disease occurs. Frequently, hypocalcemia is accompanied by </a:t>
            </a:r>
            <a:r>
              <a:rPr lang="en-US" dirty="0" err="1" smtClean="0">
                <a:solidFill>
                  <a:schemeClr val="accent6">
                    <a:lumMod val="50000"/>
                  </a:schemeClr>
                </a:solidFill>
              </a:rPr>
              <a:t>hypophos-phatemia</a:t>
            </a:r>
            <a:r>
              <a:rPr lang="en-US" dirty="0" smtClean="0">
                <a:solidFill>
                  <a:schemeClr val="accent6">
                    <a:lumMod val="50000"/>
                  </a:schemeClr>
                </a:solidFill>
              </a:rPr>
              <a:t> and </a:t>
            </a:r>
            <a:r>
              <a:rPr lang="en-US" dirty="0" err="1" smtClean="0">
                <a:solidFill>
                  <a:schemeClr val="accent6">
                    <a:lumMod val="50000"/>
                  </a:schemeClr>
                </a:solidFill>
              </a:rPr>
              <a:t>hypermagnesaemia</a:t>
            </a:r>
            <a:r>
              <a:rPr lang="en-US" dirty="0" smtClean="0">
                <a:solidFill>
                  <a:schemeClr val="accent6">
                    <a:lumMod val="50000"/>
                  </a:schemeClr>
                </a:solidFill>
              </a:rPr>
              <a:t>. Hyperglycemia is also often </a:t>
            </a:r>
            <a:r>
              <a:rPr lang="en-US" dirty="0" smtClean="0">
                <a:solidFill>
                  <a:schemeClr val="accent6">
                    <a:lumMod val="50000"/>
                  </a:schemeClr>
                </a:solidFill>
              </a:rPr>
              <a:t>observed</a:t>
            </a:r>
            <a:endParaRPr lang="en-US" dirty="0" smtClean="0">
              <a:solidFill>
                <a:schemeClr val="accent6">
                  <a:lumMod val="50000"/>
                </a:schemeClr>
              </a:solidFill>
            </a:endParaRPr>
          </a:p>
          <a:p>
            <a:endParaRPr lang="en-US" dirty="0" smtClean="0"/>
          </a:p>
          <a:p>
            <a:r>
              <a:rPr lang="en-US" dirty="0" smtClean="0">
                <a:solidFill>
                  <a:srgbClr val="0070C0"/>
                </a:solidFill>
              </a:rPr>
              <a:t>Normal concentration of calcium in plasma and extracellular fluid lies within 2.2-2.6 </a:t>
            </a:r>
            <a:r>
              <a:rPr lang="en-US" dirty="0" err="1" smtClean="0">
                <a:solidFill>
                  <a:srgbClr val="0070C0"/>
                </a:solidFill>
              </a:rPr>
              <a:t>mmol</a:t>
            </a:r>
            <a:r>
              <a:rPr lang="en-US" dirty="0" smtClean="0">
                <a:solidFill>
                  <a:srgbClr val="0070C0"/>
                </a:solidFill>
              </a:rPr>
              <a:t>/ L (8.8-10.4mg/100ml</a:t>
            </a:r>
            <a:r>
              <a:rPr lang="en-US" dirty="0" smtClean="0">
                <a:solidFill>
                  <a:srgbClr val="0070C0"/>
                </a:solidFill>
              </a:rPr>
              <a:t>)</a:t>
            </a:r>
            <a:endParaRPr lang="en-US" dirty="0" smtClean="0">
              <a:solidFill>
                <a:srgbClr val="0070C0"/>
              </a:solidFill>
            </a:endParaRP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2357</Words>
  <Application>Microsoft Office PowerPoint</Application>
  <PresentationFormat>On-screen Show (4:3)</PresentationFormat>
  <Paragraphs>166</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Parturient Paresis (Milk Fever) and Hypocalcemia in Cows</vt:lpstr>
      <vt:lpstr>Slide 2</vt:lpstr>
      <vt:lpstr>Incidence:</vt:lpstr>
      <vt:lpstr>Slide 4</vt:lpstr>
      <vt:lpstr>Clinical Signs:</vt:lpstr>
      <vt:lpstr>Slide 6</vt:lpstr>
      <vt:lpstr>Slide 7</vt:lpstr>
      <vt:lpstr>Slide 8</vt:lpstr>
      <vt:lpstr>Etiology and Pathogenesis: </vt:lpstr>
      <vt:lpstr>Entry (Input) of calcium into plasma depends on:</vt:lpstr>
      <vt:lpstr>The total rate of Output of Ca from the plasma is the sum of the rates of output due to the following:</vt:lpstr>
      <vt:lpstr>Slide 12</vt:lpstr>
      <vt:lpstr>Slide 13</vt:lpstr>
      <vt:lpstr>In a healthy cow the processes of adaptation protect her from severe hypocalcemia</vt:lpstr>
      <vt:lpstr>Slide 15</vt:lpstr>
      <vt:lpstr>Slide 16</vt:lpstr>
      <vt:lpstr>Slide 17</vt:lpstr>
      <vt:lpstr>Diagnosis:</vt:lpstr>
      <vt:lpstr>Differential Diagnosis:</vt:lpstr>
      <vt:lpstr>Treatment:</vt:lpstr>
      <vt:lpstr>Slide 21</vt:lpstr>
      <vt:lpstr>Slide 22</vt:lpstr>
      <vt:lpstr>Prevention:</vt:lpstr>
      <vt:lpstr>Long term factors:</vt:lpstr>
      <vt:lpstr>Short term factors: </vt:lpstr>
      <vt:lpstr>Slide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administrato</cp:lastModifiedBy>
  <cp:revision>36</cp:revision>
  <dcterms:created xsi:type="dcterms:W3CDTF">2006-08-16T00:00:00Z</dcterms:created>
  <dcterms:modified xsi:type="dcterms:W3CDTF">2010-09-10T00:37:28Z</dcterms:modified>
</cp:coreProperties>
</file>