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3" r:id="rId22"/>
    <p:sldId id="277" r:id="rId23"/>
    <p:sldId id="278" r:id="rId24"/>
    <p:sldId id="279" r:id="rId25"/>
    <p:sldId id="280" r:id="rId26"/>
    <p:sldId id="281" r:id="rId27"/>
    <p:sldId id="282" r:id="rId28"/>
    <p:sldId id="286" r:id="rId29"/>
    <p:sldId id="287" r:id="rId30"/>
    <p:sldId id="288" r:id="rId31"/>
    <p:sldId id="289" r:id="rId32"/>
    <p:sldId id="290" r:id="rId33"/>
    <p:sldId id="283" r:id="rId34"/>
    <p:sldId id="291" r:id="rId35"/>
    <p:sldId id="292" r:id="rId36"/>
    <p:sldId id="293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291" autoAdjust="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F0905-6F7C-4E46-9906-70D00F3308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00FDBA-D76F-4D54-B531-420E9559E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C46AA-63C1-4A4F-8A1D-074F86E55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F3C-A772-4F41-9516-82C693ED3E1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EA2A4-6813-4F83-878E-FE2D7D5C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B3F31-C5A9-4DBA-B80D-5F3B33524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FAE15-224C-4ECF-AC45-A585FC955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629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0673E-0FFC-4DC3-9EBD-68FDDE13B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08C40B-E072-4D4A-867D-88901C209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82507-55AD-4D6B-87EB-8333B8A17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F3C-A772-4F41-9516-82C693ED3E1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9A504-F1CC-4DC4-9C3F-00A1FAB0A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9F586-912A-4CFE-9EA4-7797A4D99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FAE15-224C-4ECF-AC45-A585FC955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762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BEA4A8-01FF-456A-9CBD-9C5EE625C4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B7DFCD-0A33-4F3F-A4FA-4FAAA42A4B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002AA-7C12-4D5E-B449-D1611453E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F3C-A772-4F41-9516-82C693ED3E1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A9EC2-B6DD-4914-8DA5-1FBEAEFE3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0C0C0-7121-4374-B08A-455D44012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FAE15-224C-4ECF-AC45-A585FC955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193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B66F9-17C2-40D8-8CDF-63B73DED0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AF241-5ECB-4942-9D1D-80390D2E3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2E1BC-9EE4-4980-87F9-79BA31DBB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F3C-A772-4F41-9516-82C693ED3E1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8ED30-9806-4ACD-ADE9-0289FFE5A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E47CE-99A0-4C1D-B022-7BF404D16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FAE15-224C-4ECF-AC45-A585FC955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513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398DA-CFBB-4367-A685-CB72CC0F8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E8C6BC-881E-4B09-B5D3-FE9364409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A7A9E-716D-4252-8D74-16DB8EC82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F3C-A772-4F41-9516-82C693ED3E1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0A8BB-6CCE-4745-A6E6-AA130E9B8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0C0DB-CFB1-4D93-B90C-088D3C172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FAE15-224C-4ECF-AC45-A585FC955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63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6CB72-7D5C-4566-BA6D-14B331752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14BCF-A701-4853-9456-5092DBB7D2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06382C-DF33-4360-9C9D-5A924D3AF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535796-19B4-4344-902E-29D06110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F3C-A772-4F41-9516-82C693ED3E1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86790B-43AE-4425-8855-71CF3AA18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08972-9B78-49F9-A283-1F7F6653D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FAE15-224C-4ECF-AC45-A585FC955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271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D13D0-2820-458A-947E-06CEADFA4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F70166-CBE3-4BF4-A3E5-BC92F8A5C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B4D8CE-2B8E-432D-984E-214BED995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C5C80-E710-4A7D-8594-5809E50E07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8A8741-8756-4C9B-8005-6378ACFFF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5822C7-77F8-4812-9C96-C7A6DE0F5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F3C-A772-4F41-9516-82C693ED3E1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CCAC4B-FED1-46AD-9210-8B627618D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B64419-DE11-46BF-A632-BA345D974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FAE15-224C-4ECF-AC45-A585FC955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23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813B3-3CB7-43BE-9EEF-FE6900747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1706F-0AD3-439F-9417-90A288C9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F3C-A772-4F41-9516-82C693ED3E1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33CAEC-634A-4717-A24B-060E34899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33A32D-6A24-4F89-8685-A3DA1339E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FAE15-224C-4ECF-AC45-A585FC955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476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AEDF8C-4B64-456F-8B6F-3C027DBE9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F3C-A772-4F41-9516-82C693ED3E1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5D97CF-A297-4258-93D0-38365503E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3C203-D3BB-44B5-854B-967F3B6CD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FAE15-224C-4ECF-AC45-A585FC955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44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A5DB-3D52-4C3D-82E6-C4B158655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CBFE8-5192-4911-B97C-777E90222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AB693E-E0B0-41FD-A95C-C1AA3B896B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8A28C1-A825-4F7C-87AB-B2B4E0FE5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F3C-A772-4F41-9516-82C693ED3E1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18D0B5-5C17-40B6-BC53-31CA026C0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AF4095-5B86-411C-99FB-3E2A75A10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FAE15-224C-4ECF-AC45-A585FC955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969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ABE01-ABE7-433F-853B-ACAA2F2AF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792A4A-3D37-449E-BE8E-EA2BA4297A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54314A-E024-4C9E-91F7-B1F8AC00A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143F4D-9B31-411E-83E8-0BB957510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F3C-A772-4F41-9516-82C693ED3E1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61A0B9-FD03-48EF-8576-4F49681DB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3016B9-8F91-4DEF-B11E-F0C2C92C7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FAE15-224C-4ECF-AC45-A585FC955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44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EC1122-E21A-4243-A5F3-D62758F48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0ACADD-E85A-4A8F-9635-B9F9850A8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F6DAB-224E-44BB-896E-24A24A6D56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2AF3C-A772-4F41-9516-82C693ED3E1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B59FA-0B28-450D-BF1A-C087B9C1BB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7B3AD-D07B-49D4-A580-D6B4057883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FAE15-224C-4ECF-AC45-A585FC955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78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7F38C-006A-4236-BEB1-823999957F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239" y="1696061"/>
            <a:ext cx="12088761" cy="2875782"/>
          </a:xfrm>
        </p:spPr>
        <p:txBody>
          <a:bodyPr>
            <a:normAutofit/>
          </a:bodyPr>
          <a:lstStyle/>
          <a:p>
            <a:r>
              <a:rPr lang="en-IN" sz="8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Anaesthesia: Introduction</a:t>
            </a:r>
            <a:endParaRPr lang="en-GB" sz="80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3E4F9E-422D-4353-A7EC-302E75FB4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63918"/>
            <a:ext cx="9144000" cy="1655762"/>
          </a:xfrm>
        </p:spPr>
        <p:txBody>
          <a:bodyPr/>
          <a:lstStyle/>
          <a:p>
            <a:r>
              <a:rPr lang="en-IN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Gulshan Kumar</a:t>
            </a:r>
          </a:p>
          <a:p>
            <a:r>
              <a:rPr lang="en-IN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MVSc</a:t>
            </a:r>
            <a:r>
              <a:rPr lang="en-IN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, PhD</a:t>
            </a:r>
            <a:endParaRPr lang="en-GB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460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……Considerations:</a:t>
            </a:r>
            <a:endParaRPr lang="en-GB" sz="36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83007"/>
            <a:ext cx="1125283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Pharmacology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Pharmaco-genetic differences: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Animals may have genetic makeup causing varied effects,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Rabbits hydrolyse atropine,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Some breeds of pig are susceptible to malignant hyperthermia,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Circadian rhythm may affect the MAC of inhalant anaesthetics.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98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……Considerations:</a:t>
            </a:r>
            <a:endParaRPr lang="en-GB" sz="36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Pharmacology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Pharmaco-kinetic differences: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For GA, the agent should have access to the CNS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Inhalant agents are primarily exhaled, some quantities are </a:t>
            </a:r>
            <a:r>
              <a:rPr lang="en-IN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iminated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via skin, faeces, urine, mucous membranes, but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Injectables depend on redistribution, biotransformation (mainly in liver) and elimination through kidneys (no control over elimination, hence some consider them to be more dangerous than inhalant agents)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When given </a:t>
            </a:r>
            <a:r>
              <a:rPr lang="en-IN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i.v.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, they bypass absorption phase, so less variation in onset and intensity of action.</a:t>
            </a:r>
            <a:endParaRPr lang="en-IN" sz="32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390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……Considerations:</a:t>
            </a:r>
            <a:endParaRPr lang="en-GB" sz="36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Pharmacology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Pharmaco-kinetic differences: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Once in blood, its binding (</a:t>
            </a:r>
            <a:r>
              <a:rPr lang="en-IN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which is </a:t>
            </a:r>
            <a:r>
              <a:rPr lang="en-IN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reversible and affected by plasma pH, hydration status</a:t>
            </a:r>
            <a:r>
              <a:rPr lang="en-IN" sz="32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) with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proteins or other macromolecules affect their capability to penetrate cell membrane, hence also their storage, metabolization and excretion.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When by circulation the concentration in the ‘vessel-rich’ tissue goes higher than that in blood, it begins to re-enter circulation,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Anaesthesia lightens when the agent is redistributed (concentration in brain falls) and anaesthetic accumulates in muscle, fat and ‘vessel-poor’ tissue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039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……Considerations:</a:t>
            </a:r>
            <a:endParaRPr lang="en-GB" sz="36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Pharmacology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Pharmaco-kinetic differences: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The blood-brain barrier limits the penetration of non-lipophilic, ionised or protein-bound drug.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Within moments of tissue-uptake and redistribution, elimination begins (</a:t>
            </a:r>
            <a:r>
              <a:rPr lang="en-IN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vessel rich liver is primary site of biotransformation and the kidney for excretion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).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Without this biotransformation or any delay, the effect of the drug may be prolonged.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660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……Considerations:</a:t>
            </a:r>
            <a:endParaRPr lang="en-GB" sz="36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Pharmacology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Pharmaco-kinetic differences: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Hence, the pharmacokinetics may be modified by rate of administration and concentration of anaesthetic, physical status, muscular development, adiposity, respiratory and circulatory status, drug permeability coefficients, prior and/or concurrent drug administration, fear, recent feeding, and solubility 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of inhalant anaesthetics.</a:t>
            </a: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253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……Considerations:</a:t>
            </a:r>
            <a:endParaRPr lang="en-GB" sz="36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Pharmacology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Pharmaco-kinetic differences: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Anxiety or struggling or fever raise the cardiac output and require more anaesthetic agent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(chances of overdosing).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Large meat meals will increase the metabolic rate.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Starvation in birds (6 h) and young ones may lead to hypoglycaemia leading to altered detoxification.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Liver disease-compromised protein production, less protein binding-unexpected sensitivity of drugs.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Renal disease may impair excretion.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750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……Considerations:</a:t>
            </a:r>
            <a:endParaRPr lang="en-GB" sz="36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Assessment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Pharmaco-kinetic differences: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Anxiety or struggling or fever raise the cardiac output and require more anaesthetic agent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(chances of overdosing).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Large meat meals will increase the metabolic rate.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Starvation in birds (6 h) and young ones may lead to hypoglycaemia leading to altered detoxification.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Liver disease-compromised protein production, less protein binding-unexpected sensitivity of drugs.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Renal disease may impair excretion.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517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General anaesthesia</a:t>
            </a:r>
            <a:endParaRPr lang="en-US" sz="3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055001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 veterinary anaesthesia, the major requirements are-</a:t>
            </a:r>
          </a:p>
          <a:p>
            <a:pPr>
              <a:buNone/>
            </a:pPr>
            <a:endParaRPr lang="en-US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Ethical treatment of the animal including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prevention of awareness of pain,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relief of anxiety and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sympathetic animal handling is stage, the patient progresses from analgesia without amnesia</a:t>
            </a: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300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General anaesthesia</a:t>
            </a:r>
            <a:endParaRPr lang="en-US" sz="3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 veterinary anaesthesia, the major requirements are-</a:t>
            </a:r>
          </a:p>
          <a:p>
            <a:pPr>
              <a:buNone/>
            </a:pPr>
            <a:endParaRPr lang="en-US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 effective protocol ensuring adequate immobility and relaxation, and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avoiding injury to the animal as well as the veterinarian and attendants</a:t>
            </a: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5772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General anaesthesia</a:t>
            </a:r>
            <a:endParaRPr lang="en-US" sz="3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General anaesthesia: Reversible, controlled, drug induced, intoxication of the central nervous system (CNS) in which the patient neither perceives nor recalls noxious or painful stimuli.</a:t>
            </a: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679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753C4B8-384E-4D50-ACC9-0F4FADAE6CD5}"/>
              </a:ext>
            </a:extLst>
          </p:cNvPr>
          <p:cNvSpPr txBox="1"/>
          <p:nvPr/>
        </p:nvSpPr>
        <p:spPr>
          <a:xfrm>
            <a:off x="540775" y="766916"/>
            <a:ext cx="111399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Anaesthesia- 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(absence)+ 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aesthesia 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(senses)……</a:t>
            </a:r>
            <a:r>
              <a:rPr lang="en-IN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21" pitchFamily="2" charset="0"/>
              </a:rPr>
              <a:t>laKk”kwU;rk</a:t>
            </a: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lvl="1"/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Derived from Gr. </a:t>
            </a:r>
            <a:r>
              <a:rPr lang="en-IN" sz="2800" i="1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Anaisthaesia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, 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meaning 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insensibility.</a:t>
            </a:r>
          </a:p>
          <a:p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500-600 BC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: </a:t>
            </a:r>
            <a:r>
              <a:rPr lang="en-IN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Sushruta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has described </a:t>
            </a:r>
            <a:r>
              <a:rPr lang="en-IN" sz="2800" i="1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sangya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en-IN" sz="2800" i="1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harana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(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21" pitchFamily="2" charset="0"/>
              </a:rPr>
              <a:t>laKkgj.k½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with (wine) </a:t>
            </a:r>
            <a:r>
              <a:rPr lang="en-IN" sz="2800" i="1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madya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(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21" pitchFamily="2" charset="0"/>
              </a:rPr>
              <a:t>e|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)</a:t>
            </a:r>
          </a:p>
          <a:p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---	: </a:t>
            </a:r>
            <a:r>
              <a:rPr lang="en-IN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Bhojprabandha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describes 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‘</a:t>
            </a:r>
            <a:r>
              <a:rPr lang="en-IN" sz="2800" i="1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Mohachurna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(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uti Dev 021" pitchFamily="2" charset="0"/>
                <a:ea typeface="+mn-ea"/>
                <a:cs typeface="+mn-cs"/>
              </a:rPr>
              <a:t>eksgpw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21" pitchFamily="2" charset="0"/>
              </a:rPr>
              <a:t>.kZ½</a:t>
            </a:r>
            <a:endParaRPr lang="en-IN" sz="2800" i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---	: </a:t>
            </a:r>
            <a:r>
              <a:rPr lang="en-IN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Charak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has described ‘</a:t>
            </a:r>
            <a:r>
              <a:rPr lang="en-IN" sz="2800" i="1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Teekshana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sura’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(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ruti Dev 021" pitchFamily="2" charset="0"/>
                <a:ea typeface="+mn-ea"/>
                <a:cs typeface="+mn-cs"/>
              </a:rPr>
              <a:t>rh{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uti Dev 021" pitchFamily="2" charset="0"/>
              </a:rPr>
              <a:t>.k lqjk½</a:t>
            </a:r>
          </a:p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1540 AD: Paracelsus Produces Ether and reports it to have soporific effect (causing drowsiness) on birds…….</a:t>
            </a:r>
          </a:p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1800 AD: Humphrey Davy “Nitrous oxide probably has anaesthetic properties”</a:t>
            </a:r>
          </a:p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1824 AD: H.H. Hickman demonstrated that pain could be alleviated by administering a mixture of “Nitrous oxide and Carbon dioxide” in dogs.</a:t>
            </a:r>
          </a:p>
        </p:txBody>
      </p:sp>
    </p:spTree>
    <p:extLst>
      <p:ext uri="{BB962C8B-B14F-4D97-AF65-F5344CB8AC3E}">
        <p14:creationId xmlns:p14="http://schemas.microsoft.com/office/powerpoint/2010/main" val="3349042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General anaesthesia</a:t>
            </a:r>
            <a:endParaRPr lang="en-US" sz="3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2177845" y="1524015"/>
            <a:ext cx="89276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General anaesthesia should produce: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Analgesia (loss of response to pain)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Amnesia (loss of memory)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Immobility (loss of motor reflexes)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Hypnosis (unconsciousness) and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Skeletal muscle relaxation</a:t>
            </a: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575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General anaesthesia</a:t>
            </a:r>
            <a:endParaRPr lang="en-US" sz="3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The levels of CNS depression induced in general anaesthesia have been divided for descriptive purposes. Arthur Ernest </a:t>
            </a:r>
            <a:r>
              <a:rPr lang="en-US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Guedel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in 1937 has described four stages of anaesthesia:</a:t>
            </a:r>
          </a:p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Stage I: also known as stage of </a:t>
            </a:r>
            <a:r>
              <a:rPr lang="en-US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induction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Is the period between the administration of induction agents and loss of consciousness,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Is the stage of voluntary movement,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During this stage, the patient progresses from analgesia ‘without’ amnesia to analgesia ‘with’ amnesia.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4102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General anaesthesia</a:t>
            </a:r>
            <a:endParaRPr lang="en-US" sz="3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……….Stage 1: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Excited apprehensive animals may struggle violently and voluntarily hold breath,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Strong rapid heartbeat and pupillary dilatation due to epinephrine release,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Salivation in some,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As it progresses to stage II the animals become ataxic, and unable to stand hence recumbent. Head support is required at this stage.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542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General anaesthesia</a:t>
            </a:r>
            <a:endParaRPr lang="en-US" sz="3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Stage II: Stage of delirium/involuntary movement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Loss of voluntary control as CNS becomes more depressed,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Strong rapid heartbeat and pupillary dilatation, due to continued influence of epinephrine and cardiac arrhythmias may occur,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External stimuli may cause violent reflexes, like struggling breath holding, tachypnoea and hyper-</a:t>
            </a:r>
            <a:r>
              <a:rPr lang="en-US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ventillation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0464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General anaesthesia</a:t>
            </a:r>
            <a:endParaRPr lang="en-US" sz="3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……….Stage II: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Eyelash, palpebral reflex, nystagmus (in horses) are present,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Salivation and vomiting especially in dog and cat,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Active regurgitation in ruminants,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When stimulated larynx may undergo spasm,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Exaggrerated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reflex responses, so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Stimulation of any kind should be avoided.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1017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General anaesthesia</a:t>
            </a:r>
            <a:endParaRPr lang="en-US" sz="3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Stage III: Stage of </a:t>
            </a:r>
            <a:r>
              <a:rPr lang="en-US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Surgical anaesthesia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Characterised by unconsciousness with progressive depression of reflexes,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Further divided into four planes in human patients whereas, others suggest light, medium and deep planes.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Light- until eyeball movement ceases,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Medium anaesthesia is characterised by progressive intercostal paralysis, </a:t>
            </a: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6300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General anaesthesia</a:t>
            </a:r>
            <a:endParaRPr lang="en-US" sz="3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Stage III: Stage of </a:t>
            </a:r>
            <a:r>
              <a:rPr lang="en-US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Surgical anaesthesia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 medium depth of 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unconsciousness or anaesthesia is a light plane of surgical anaesthesia (stage III, plane 2) characterized by stable respiration and pulse rate, abolished laryngeal reflexes, a sluggish palpebral reflex, a strong corneal reflex, and adequate muscle relaxation and analgesia for most surgical procedures.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b="0" i="0" u="none" strike="noStrike" baseline="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Deep surgical anaesthesia (stage III, plane 3) is characterized by decreased intercostal muscle function and tidal volume, increased respiration rate, profound muscle relaxation, diaphragmatic breathing, a weak corneal reflex, and a centred and dilated pupil. If CNS depression is allowed to increase further, patients will progress to stage IV.</a:t>
            </a: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8426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General anaesthesia</a:t>
            </a:r>
            <a:endParaRPr lang="en-US" sz="3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Stage IV: Stage of </a:t>
            </a:r>
            <a:r>
              <a:rPr lang="en-US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depression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CNS extremely depressed, respiration ceases, heart continues to beat for a very short time.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b="0" i="0" u="none" strike="noStrike" baseline="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B.P. falls to shock level, signs of shock appear.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Anal and bladder sphincters relax</a:t>
            </a:r>
            <a:r>
              <a:rPr lang="en-IN" sz="2800" b="0" i="0" u="none" strike="noStrike" baseline="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Death ensues if not resuscitated immediately.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If the anaesthetic is withdrawn and artificial respiration is initiated before myocardial collapse, these effects may be overcome and patients will go through the various stages in reverse.</a:t>
            </a: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124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Signs of anaesthesia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Respiratory signs:</a:t>
            </a:r>
            <a:endParaRPr lang="en-US" sz="2800" i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Stage I: 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Minute volume decreases especially, if pre-anaesthetics are not used.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Stage II: </a:t>
            </a:r>
            <a:r>
              <a:rPr lang="en-IN" sz="2800" b="0" i="0" u="none" strike="noStrike" baseline="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Irregular, breath-holding is common.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Stage III: 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Regular breathing, depth varies (premedication, surgical manipulation)</a:t>
            </a:r>
            <a:r>
              <a:rPr lang="en-IN" sz="2800" b="0" i="0" u="none" strike="noStrike" baseline="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. Depth declines progressively. Thoracic movements diminish (weakening intercostals and diaphragm).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b="0" i="0" u="none" strike="noStrike" baseline="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Largely or entirely abdominal respiration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Stage IV: 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entirely abdominal (inspiration-abdomen expands and thorax collapses, 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vice-versa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in expiration); gasping… cessation.</a:t>
            </a: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8584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Signs of anaesthesia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Circulatory signs:</a:t>
            </a:r>
            <a:endParaRPr lang="en-US" sz="2800" i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Stage I&amp;II: 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strong and accelerated pulse. Sometimes arrhythmias in  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stage II.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Stage III: 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Regular and slightly accelerated pulse. There may be progressive bradycardia when inhalation anaesthetics are used.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Pain in light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Stage III 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may incite tachycardia and at times arrhythmias.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With depth, B.P. declines and pulse weakens.</a:t>
            </a: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753C4B8-384E-4D50-ACC9-0F4FADAE6CD5}"/>
              </a:ext>
            </a:extLst>
          </p:cNvPr>
          <p:cNvSpPr txBox="1"/>
          <p:nvPr/>
        </p:nvSpPr>
        <p:spPr>
          <a:xfrm>
            <a:off x="526027" y="1268360"/>
            <a:ext cx="111399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1832 AD: Liebig discovers Chloroform</a:t>
            </a:r>
          </a:p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1842 AD: Ether used in Humans</a:t>
            </a:r>
          </a:p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1844 AD: Horace Wells discovers </a:t>
            </a:r>
            <a:r>
              <a:rPr lang="en-GB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anaesthetic 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properties of Nitrous oxide </a:t>
            </a:r>
          </a:p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1847 AD: </a:t>
            </a:r>
            <a:r>
              <a:rPr lang="en-GB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Flourens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uses </a:t>
            </a:r>
            <a:r>
              <a:rPr lang="en-GB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choloform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in animals and JY Simpson uses it in humans.</a:t>
            </a:r>
          </a:p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1878: Humbert describes use of Chloral Hydrate in horse.</a:t>
            </a:r>
          </a:p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1878: </a:t>
            </a:r>
            <a:r>
              <a:rPr lang="en-GB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Anrep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suggested use of </a:t>
            </a:r>
            <a:r>
              <a:rPr lang="en-GB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cocaine 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as local anaesthetic.</a:t>
            </a:r>
          </a:p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1885: G.L. Corning induced spinal anaesthesia in dogs.</a:t>
            </a:r>
          </a:p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1930: </a:t>
            </a:r>
            <a:r>
              <a:rPr lang="en-GB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Pento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barbital discovered</a:t>
            </a:r>
          </a:p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1934: Thiopental developed</a:t>
            </a:r>
          </a:p>
        </p:txBody>
      </p:sp>
    </p:spTree>
    <p:extLst>
      <p:ext uri="{BB962C8B-B14F-4D97-AF65-F5344CB8AC3E}">
        <p14:creationId xmlns:p14="http://schemas.microsoft.com/office/powerpoint/2010/main" val="27812272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Signs of anaesthesia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Ocular signs:</a:t>
            </a:r>
            <a:endParaRPr lang="en-US" sz="2800" i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Nystagmus in horses in stage II through III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Rotation of eyeball in cattle.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Eyeballs generally turned downwards in dog and cats and the third eyelid generally overlays the medial portion of cornea.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Palpebral reflexes become sluggish in all.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0214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Signs of anaesthesia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Pharyngeal and upper airway reflexes:</a:t>
            </a:r>
            <a:endParaRPr lang="en-US" sz="2800" i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Coughing and laryngospasm 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 response to intubation are lost in light surgical anaesthesia, but may persist into medium anaesthesia in cats.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Onset of stage III: swallowing and vomiting reflexes disappear, like the laryngeal reflexes, the swallowing reflex persists into medium anaesthesia in cats.</a:t>
            </a: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2727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Signs of anaesthesia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Other Signs:</a:t>
            </a:r>
            <a:endParaRPr lang="en-US" sz="2800" i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Muscle tone diminishes progressively after an initial rise in 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stage II.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The anal sphincter tone is a good indicator of relaxation in horses which is tight is tight in 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stage II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but relaxes with deepening anaesthesia.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Deliberate anal dilatation induces increase in respiratory rate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Jaw tone is important indicator in dogs. Resistance to opening mouth is lost in medium anaesthesia. ‘Yawning’ may be elicited upon passive opening of mouth during transition from 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stage II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to </a:t>
            </a: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stage III.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Flexing of limbs and shaking head on painful stimulation on digits, interdigital space and ear pinna respectively, are good indicators.</a:t>
            </a: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1030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Patient Evaluation and Preparation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Thorough examination after collection of history as accurate as possible 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b="0" i="0" u="none" strike="noStrike" baseline="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The patient needs to be categorised as per physical condition, stress and pain status and anaesthetic risk.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And the related issues addressed accordingly, before proceeding for anaesthesia.</a:t>
            </a: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5928040-A55A-44A9-AD78-E88B689BFA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25" t="11131" r="919" b="5693"/>
          <a:stretch/>
        </p:blipFill>
        <p:spPr>
          <a:xfrm>
            <a:off x="1371600" y="3746614"/>
            <a:ext cx="9512708" cy="2293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9019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Patient preparation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With most types of anaesthesia, it is best to have fasting for 12 hrs.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b="0" i="0" u="none" strike="noStrike" baseline="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Birds, neonates, and small mammals may become hypoglycaemic within a few hours of starvation, and mobilization of glycogen stores may alter rates of drug metabolism </a:t>
            </a:r>
            <a:r>
              <a:rPr lang="en-GB" sz="2800" b="0" i="0" u="none" strike="noStrike" baseline="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and clearance.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Avoid anaesthesia in full stomach animals to avoid hazards of aspiration.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Distended rumen may result impaired respiration leading to hypoxaemia and hypercapnia.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Gastric rupture may result in full stomach horse during induction and casting.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 most species water can be offered before pre-anaesthetic agent is administered.</a:t>
            </a:r>
          </a:p>
        </p:txBody>
      </p:sp>
    </p:spTree>
    <p:extLst>
      <p:ext uri="{BB962C8B-B14F-4D97-AF65-F5344CB8AC3E}">
        <p14:creationId xmlns:p14="http://schemas.microsoft.com/office/powerpoint/2010/main" val="42269070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Patient preparation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317542"/>
            <a:ext cx="1125283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Best to have IV fluids started before induction. It maintains hydration, B.P. and an intravascular access is available for drug administration.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Systemic administration of antibiotics prior to anaesthesia is debated.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Some may interact with anaesthetic agents. However, they may be administered 1-2 hrs before induction.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Anaemia and hypovolaemia need to be corrected with whole blood or blood components and balanced electrolytes.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Effective ventilation should be ensured especially in compromised cases.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Corrective measures (</a:t>
            </a:r>
            <a:r>
              <a:rPr lang="en-GB" sz="26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ionotropes</a:t>
            </a:r>
            <a:r>
              <a:rPr lang="en-GB" sz="2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, antiarrhythmic agents and diuresis) should be undertaken for decompensated heart disease which is otherwise a contraindication for anaesthesia.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2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1114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Patient preparation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2158197"/>
            <a:ext cx="1125283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Hepatic/renal insufficiencies should be considered prior to induction.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600" b="0" i="0" u="none" strike="noStrike" baseline="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During anaesthesia, patients should, if possible, be restrained in </a:t>
            </a:r>
            <a:r>
              <a:rPr lang="en-GB" sz="2600" b="0" i="0" u="none" strike="noStrike" baseline="0" dirty="0">
                <a:solidFill>
                  <a:schemeClr val="bg1">
                    <a:lumMod val="95000"/>
                  </a:schemeClr>
                </a:solidFill>
                <a:latin typeface="Garamond" panose="02020404030301010803" pitchFamily="18" charset="0"/>
              </a:rPr>
              <a:t>a normal physiological position.</a:t>
            </a:r>
            <a:endParaRPr lang="en-GB" sz="2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2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943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753C4B8-384E-4D50-ACC9-0F4FADAE6CD5}"/>
              </a:ext>
            </a:extLst>
          </p:cNvPr>
          <p:cNvSpPr txBox="1"/>
          <p:nvPr/>
        </p:nvSpPr>
        <p:spPr>
          <a:xfrm>
            <a:off x="526027" y="766916"/>
            <a:ext cx="11139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>
              <a:solidFill>
                <a:schemeClr val="bg1">
                  <a:lumMod val="95000"/>
                </a:schemeClr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2095D33-248D-47C9-A449-A3B4F694C7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497587"/>
              </p:ext>
            </p:extLst>
          </p:nvPr>
        </p:nvGraphicFramePr>
        <p:xfrm>
          <a:off x="526025" y="232979"/>
          <a:ext cx="11139949" cy="6126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2427">
                  <a:extLst>
                    <a:ext uri="{9D8B030D-6E8A-4147-A177-3AD203B41FA5}">
                      <a16:colId xmlns:a16="http://schemas.microsoft.com/office/drawing/2014/main" val="4156575900"/>
                    </a:ext>
                  </a:extLst>
                </a:gridCol>
                <a:gridCol w="8937522">
                  <a:extLst>
                    <a:ext uri="{9D8B030D-6E8A-4147-A177-3AD203B41FA5}">
                      <a16:colId xmlns:a16="http://schemas.microsoft.com/office/drawing/2014/main" val="40891018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u="none" strike="noStrike" kern="12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Algesia</a:t>
                      </a:r>
                      <a:endParaRPr lang="en-GB" sz="2400" b="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Perception of Pain or presence of pain</a:t>
                      </a:r>
                      <a:endParaRPr lang="en-GB" sz="2400" b="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3708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u="none" strike="noStrike" kern="1200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Analgesia</a:t>
                      </a:r>
                      <a:endParaRPr lang="en-GB" sz="2400" b="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Absence of Pain or freedom from pain</a:t>
                      </a:r>
                      <a:endParaRPr lang="en-GB" sz="2400" b="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8538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b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Tranquillisation</a:t>
                      </a:r>
                      <a:endParaRPr lang="en-GB" sz="2400" b="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Behavioural change with relief from anxiety, relaxation with awareness of surroundings. The patient may appear indifferent to pain.</a:t>
                      </a:r>
                      <a:endParaRPr lang="en-GB" sz="24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67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b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Sedation</a:t>
                      </a:r>
                      <a:endParaRPr lang="en-GB" sz="2400" b="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A state of central depression with drowsiness, response to painful stimulus but generally unaware of surroundings.</a:t>
                      </a:r>
                      <a:endParaRPr lang="en-GB" sz="24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59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b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Narcosis</a:t>
                      </a:r>
                      <a:endParaRPr lang="en-GB" sz="2400" b="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Drug induced deep sleep with or without analgesia, from which arousal is not easy.</a:t>
                      </a:r>
                      <a:endParaRPr lang="en-GB" sz="24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92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b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Hypnosis</a:t>
                      </a:r>
                      <a:endParaRPr lang="en-GB" sz="2400" b="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A trance resembling sleep or an artificially induced sleep due to moderate CNS depression. The patient can be readily aroused from such trance/sleep.</a:t>
                      </a:r>
                      <a:endParaRPr lang="en-GB" sz="24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923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b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General Anaesthesia</a:t>
                      </a:r>
                      <a:endParaRPr lang="en-GB" sz="2400" b="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drug-induced unconsciousness, </a:t>
                      </a:r>
                      <a:r>
                        <a:rPr lang="en-IN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characterized by controlled, reversible depression of the CNS and analgesia., the patient is not arousable by noxious stimulation. Sensory, motor, and autonomic reflex </a:t>
                      </a:r>
                      <a:r>
                        <a:rPr lang="en-GB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functions are attenuated.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538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346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753C4B8-384E-4D50-ACC9-0F4FADAE6CD5}"/>
              </a:ext>
            </a:extLst>
          </p:cNvPr>
          <p:cNvSpPr txBox="1"/>
          <p:nvPr/>
        </p:nvSpPr>
        <p:spPr>
          <a:xfrm>
            <a:off x="526027" y="766916"/>
            <a:ext cx="11139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>
              <a:solidFill>
                <a:schemeClr val="bg1">
                  <a:lumMod val="95000"/>
                </a:schemeClr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2095D33-248D-47C9-A449-A3B4F694C7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788840"/>
              </p:ext>
            </p:extLst>
          </p:nvPr>
        </p:nvGraphicFramePr>
        <p:xfrm>
          <a:off x="526025" y="586931"/>
          <a:ext cx="11139949" cy="5212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2427">
                  <a:extLst>
                    <a:ext uri="{9D8B030D-6E8A-4147-A177-3AD203B41FA5}">
                      <a16:colId xmlns:a16="http://schemas.microsoft.com/office/drawing/2014/main" val="4156575900"/>
                    </a:ext>
                  </a:extLst>
                </a:gridCol>
                <a:gridCol w="8937522">
                  <a:extLst>
                    <a:ext uri="{9D8B030D-6E8A-4147-A177-3AD203B41FA5}">
                      <a16:colId xmlns:a16="http://schemas.microsoft.com/office/drawing/2014/main" val="40891018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2400" b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Surgical Anaesthesia</a:t>
                      </a:r>
                      <a:endParaRPr lang="en-GB" sz="2400" b="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A stage or plane of general anaesthesia with unconsciousness, muscle relaxation and sufficient analgesia to facilitate painless surgery.</a:t>
                      </a:r>
                      <a:endParaRPr lang="en-GB" sz="2400" b="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3708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b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Balanced Anaesthesia</a:t>
                      </a:r>
                      <a:endParaRPr lang="en-GB" sz="2400" b="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Anaesthesia affected by a combination of drugs individually discharging the component effects in anaesthesia namely</a:t>
                      </a:r>
                      <a:r>
                        <a:rPr lang="en-IN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consciousness, analgesia,</a:t>
                      </a:r>
                    </a:p>
                    <a:p>
                      <a:r>
                        <a:rPr lang="en-IN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muscle relaxation, and alteration of autonomic reflexes the </a:t>
                      </a:r>
                      <a:endParaRPr lang="en-GB" sz="24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8538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b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Dissociative Anaesthesia</a:t>
                      </a:r>
                      <a:endParaRPr lang="en-GB" sz="2400" b="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There is dissociation of the </a:t>
                      </a:r>
                      <a:r>
                        <a:rPr lang="en-IN" sz="2400" b="0" kern="120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thalamocortic</a:t>
                      </a:r>
                      <a:r>
                        <a:rPr lang="en-IN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 and limbic systems. This</a:t>
                      </a:r>
                    </a:p>
                    <a:p>
                      <a:r>
                        <a:rPr lang="en-IN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form of anaesthesia is characterized by a </a:t>
                      </a:r>
                      <a:r>
                        <a:rPr lang="en-IN" sz="2400" b="0" kern="120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cataleptoid</a:t>
                      </a:r>
                      <a:r>
                        <a:rPr lang="en-IN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 state in</a:t>
                      </a:r>
                    </a:p>
                    <a:p>
                      <a:r>
                        <a:rPr lang="en-IN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which the eyes remain open and swallowing reflexes remain intact.</a:t>
                      </a:r>
                      <a:endParaRPr lang="en-GB" sz="24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67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Local analgesia (anaesthesia)</a:t>
                      </a:r>
                      <a:endParaRPr lang="en-GB" sz="2400" b="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Loss of sensation in circumscribed </a:t>
                      </a:r>
                      <a:r>
                        <a:rPr lang="en-GB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body area.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59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Regional analgesia (anaesthesia)</a:t>
                      </a:r>
                      <a:endParaRPr lang="en-GB" sz="2400" b="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Insensibility in a larger (</a:t>
                      </a:r>
                      <a:r>
                        <a:rPr lang="en-IN" sz="2400" b="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limited) body area (e.g., paralumbar nerve blockade).</a:t>
                      </a:r>
                      <a:endParaRPr lang="en-GB" sz="24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  <a:p>
                      <a:endParaRPr lang="en-GB" sz="2400" b="0" kern="1200" dirty="0"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92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075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Why?</a:t>
            </a:r>
            <a:endParaRPr lang="en-GB" sz="3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1740322" y="1641999"/>
            <a:ext cx="87310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Restraint,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Freedom from pain and anxiety,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Muscular relaxation,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It may be desired to aid in: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Safe transportation of wild and exotic animals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Various diagnostic and therapeutic procedures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930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Types:</a:t>
            </a:r>
            <a:endParaRPr lang="en-GB" sz="3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24015"/>
            <a:ext cx="1125283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Inhalation anaesthesia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: anaesthetic gas or its vapours are inhaled by the patient.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Injectable anaesthesia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: injection of anaesthetic drugs either </a:t>
            </a:r>
            <a:r>
              <a:rPr lang="en-IN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i.v.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or </a:t>
            </a:r>
            <a:r>
              <a:rPr lang="en-IN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i.m.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or </a:t>
            </a:r>
            <a:r>
              <a:rPr lang="en-IN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s.c.</a:t>
            </a: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Oral/rectal anaesthesia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: liquids or suppositories.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Local/conduction anaesthesia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: the agent is injected locally or around a nerve trunk.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Electronarcosis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: sleep induction by passage of electric current through cerebrum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Acupuncture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: inserting fine needles at specific points to produce analgesia.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Hypothermia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: local or corporeal.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	</a:t>
            </a: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849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Considerations:</a:t>
            </a:r>
            <a:endParaRPr lang="en-GB" sz="3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83007"/>
            <a:ext cx="1125283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Anaesthesia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: deliberate, reversible state of unconsciousness, by administration of potential toxicants, in a controlled manner.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They’ll be </a:t>
            </a:r>
            <a:r>
              <a:rPr lang="en-IN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</a:t>
            </a:r>
            <a:r>
              <a:rPr lang="en-GB" sz="28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ntroduced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into the body,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They will interact with the body systems to cause their effect,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CNS, CVS, Respiratory….which are all vital systems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Will need to be metabolised (most of them…)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Will need a route to be eliminated…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And they are all toxic…</a:t>
            </a:r>
          </a:p>
        </p:txBody>
      </p:sp>
    </p:spTree>
    <p:extLst>
      <p:ext uri="{BB962C8B-B14F-4D97-AF65-F5344CB8AC3E}">
        <p14:creationId xmlns:p14="http://schemas.microsoft.com/office/powerpoint/2010/main" val="700770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5FCAAA-50DD-4812-8685-D4AD696B49E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EB71B7-DDC6-4D8B-8AB7-2E1B1506A3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1B9C17-ED07-4AB4-BE21-A7CB92F2AD09}"/>
              </a:ext>
            </a:extLst>
          </p:cNvPr>
          <p:cNvSpPr txBox="1"/>
          <p:nvPr/>
        </p:nvSpPr>
        <p:spPr>
          <a:xfrm>
            <a:off x="526027" y="678428"/>
            <a:ext cx="11139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……Considerations:</a:t>
            </a:r>
            <a:endParaRPr lang="en-GB" sz="36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9165DE-D9DD-4D36-AFBA-5AA71CEE8272}"/>
              </a:ext>
            </a:extLst>
          </p:cNvPr>
          <p:cNvSpPr txBox="1"/>
          <p:nvPr/>
        </p:nvSpPr>
        <p:spPr>
          <a:xfrm>
            <a:off x="526026" y="1583007"/>
            <a:ext cx="1125283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i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Pharmacology</a:t>
            </a: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Biological Variation: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BMR- small and large animals, smaller the animal, larger the dose.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Fatty animal-has usually a lower BMR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Animals in poor general condition require lesser anaesthetic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Age- young (not to mature system) and old (not so efficient system)</a:t>
            </a:r>
            <a:endParaRPr lang="en-GB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989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4069</TotalTime>
  <Words>3191</Words>
  <Application>Microsoft Office PowerPoint</Application>
  <PresentationFormat>Widescreen</PresentationFormat>
  <Paragraphs>286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Calibri</vt:lpstr>
      <vt:lpstr>Calibri Light</vt:lpstr>
      <vt:lpstr>Castellar</vt:lpstr>
      <vt:lpstr>Garamond</vt:lpstr>
      <vt:lpstr>Kruti Dev 021</vt:lpstr>
      <vt:lpstr>Office Theme</vt:lpstr>
      <vt:lpstr>Anaesthesia: 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Anaesthesia: Introduction</dc:title>
  <dc:creator>Gulshan</dc:creator>
  <cp:lastModifiedBy>Gulshan</cp:lastModifiedBy>
  <cp:revision>73</cp:revision>
  <dcterms:created xsi:type="dcterms:W3CDTF">2021-04-04T10:46:18Z</dcterms:created>
  <dcterms:modified xsi:type="dcterms:W3CDTF">2021-04-19T02:53:43Z</dcterms:modified>
</cp:coreProperties>
</file>