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5" r:id="rId9"/>
    <p:sldId id="266" r:id="rId10"/>
    <p:sldId id="264"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91" autoAdjust="0"/>
  </p:normalViewPr>
  <p:slideViewPr>
    <p:cSldViewPr snapToGrid="0">
      <p:cViewPr varScale="1">
        <p:scale>
          <a:sx n="65" d="100"/>
          <a:sy n="65" d="100"/>
        </p:scale>
        <p:origin x="834"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F0905-6F7C-4E46-9906-70D00F3308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800FDBA-D76F-4D54-B531-420E9559E5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1AC46AA-63C1-4A4F-8A1D-074F86E550BF}"/>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5" name="Footer Placeholder 4">
            <a:extLst>
              <a:ext uri="{FF2B5EF4-FFF2-40B4-BE49-F238E27FC236}">
                <a16:creationId xmlns:a16="http://schemas.microsoft.com/office/drawing/2014/main" id="{8ACEA2A4-6813-4F83-878E-FE2D7D5C70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0B3F31-C5A9-4DBA-B80D-5F3B33524459}"/>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1608629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0673E-0FFC-4DC3-9EBD-68FDDE13B22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08C40B-E072-4D4A-867D-88901C209E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E82507-55AD-4D6B-87EB-8333B8A17F58}"/>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5" name="Footer Placeholder 4">
            <a:extLst>
              <a:ext uri="{FF2B5EF4-FFF2-40B4-BE49-F238E27FC236}">
                <a16:creationId xmlns:a16="http://schemas.microsoft.com/office/drawing/2014/main" id="{0009A504-F1CC-4DC4-9C3F-00A1FAB0A4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59F586-912A-4CFE-9EA4-7797A4D99EE1}"/>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292876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BEA4A8-01FF-456A-9CBD-9C5EE625C4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3B7DFCD-0A33-4F3F-A4FA-4FAAA42A4B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5002AA-7C12-4D5E-B449-D1611453E9F5}"/>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5" name="Footer Placeholder 4">
            <a:extLst>
              <a:ext uri="{FF2B5EF4-FFF2-40B4-BE49-F238E27FC236}">
                <a16:creationId xmlns:a16="http://schemas.microsoft.com/office/drawing/2014/main" id="{C31A9EC2-B6DD-4914-8DA5-1FBEAEFE37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F0C0C0-7121-4374-B08A-455D440122BE}"/>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3780193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66F9-17C2-40D8-8CDF-63B73DED0B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3AF241-5ECB-4942-9D1D-80390D2E31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32E1BC-9EE4-4980-87F9-79BA31DBBA86}"/>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5" name="Footer Placeholder 4">
            <a:extLst>
              <a:ext uri="{FF2B5EF4-FFF2-40B4-BE49-F238E27FC236}">
                <a16:creationId xmlns:a16="http://schemas.microsoft.com/office/drawing/2014/main" id="{D478ED30-9806-4ACD-ADE9-0289FFE5AE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CE47CE-99A0-4C1D-B022-7BF404D16D07}"/>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3489513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398DA-CFBB-4367-A685-CB72CC0F8C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0E8C6BC-881E-4B09-B5D3-FE93644096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9A7A9E-716D-4252-8D74-16DB8EC82369}"/>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5" name="Footer Placeholder 4">
            <a:extLst>
              <a:ext uri="{FF2B5EF4-FFF2-40B4-BE49-F238E27FC236}">
                <a16:creationId xmlns:a16="http://schemas.microsoft.com/office/drawing/2014/main" id="{A5F0A8BB-6CCE-4745-A6E6-AA130E9B84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D0C0DB-CFB1-4D93-B90C-088D3C1723CE}"/>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697630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6CB72-7D5C-4566-BA6D-14B331752A4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0714BCF-A701-4853-9456-5092DBB7D2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06382C-DF33-4360-9C9D-5A924D3AF8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E535796-19B4-4344-902E-29D06110F523}"/>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6" name="Footer Placeholder 5">
            <a:extLst>
              <a:ext uri="{FF2B5EF4-FFF2-40B4-BE49-F238E27FC236}">
                <a16:creationId xmlns:a16="http://schemas.microsoft.com/office/drawing/2014/main" id="{C286790B-43AE-4425-8855-71CF3AA186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B08972-9B78-49F9-A283-1F7F6653D339}"/>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256027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D13D0-2820-458A-947E-06CEADFA4E2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6F70166-CBE3-4BF4-A3E5-BC92F8A5CC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B4D8CE-2B8E-432D-984E-214BED995C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B3C5C80-E710-4A7D-8594-5809E50E07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8A8741-8756-4C9B-8005-6378ACFFF2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F5822C7-77F8-4812-9C96-C7A6DE0F5BA3}"/>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8" name="Footer Placeholder 7">
            <a:extLst>
              <a:ext uri="{FF2B5EF4-FFF2-40B4-BE49-F238E27FC236}">
                <a16:creationId xmlns:a16="http://schemas.microsoft.com/office/drawing/2014/main" id="{73CCAC4B-FED1-46AD-9210-8B627618D1D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2B64419-DE11-46BF-A632-BA345D974185}"/>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3050234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813B3-3CB7-43BE-9EEF-FE6900747C0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B41706F-0AD3-439F-9417-90A288C971D1}"/>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4" name="Footer Placeholder 3">
            <a:extLst>
              <a:ext uri="{FF2B5EF4-FFF2-40B4-BE49-F238E27FC236}">
                <a16:creationId xmlns:a16="http://schemas.microsoft.com/office/drawing/2014/main" id="{8233CAEC-634A-4717-A24B-060E348990A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33A32D-6A24-4F89-8685-A3DA1339E3A0}"/>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3665476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AEDF8C-4B64-456F-8B6F-3C027DBE96E9}"/>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3" name="Footer Placeholder 2">
            <a:extLst>
              <a:ext uri="{FF2B5EF4-FFF2-40B4-BE49-F238E27FC236}">
                <a16:creationId xmlns:a16="http://schemas.microsoft.com/office/drawing/2014/main" id="{BF5D97CF-A297-4258-93D0-38365503EFE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AF3C203-D3BB-44B5-854B-967F3B6CD26C}"/>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343944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AA5DB-3D52-4C3D-82E6-C4B1586559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42CBFE8-5192-4911-B97C-777E902228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AB693E-E0B0-41FD-A95C-C1AA3B896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8A28C1-A825-4F7C-87AB-B2B4E0FE5F5A}"/>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6" name="Footer Placeholder 5">
            <a:extLst>
              <a:ext uri="{FF2B5EF4-FFF2-40B4-BE49-F238E27FC236}">
                <a16:creationId xmlns:a16="http://schemas.microsoft.com/office/drawing/2014/main" id="{7C18D0B5-5C17-40B6-BC53-31CA026C0C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AF4095-5B86-411C-99FB-3E2A75A109EB}"/>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3088969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ABE01-ABE7-433F-853B-ACAA2F2AF3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1792A4A-3D37-449E-BE8E-EA2BA4297A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754314A-E024-4C9E-91F7-B1F8AC00A6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143F4D-9B31-411E-83E8-0BB95751013C}"/>
              </a:ext>
            </a:extLst>
          </p:cNvPr>
          <p:cNvSpPr>
            <a:spLocks noGrp="1"/>
          </p:cNvSpPr>
          <p:nvPr>
            <p:ph type="dt" sz="half" idx="10"/>
          </p:nvPr>
        </p:nvSpPr>
        <p:spPr/>
        <p:txBody>
          <a:bodyPr/>
          <a:lstStyle/>
          <a:p>
            <a:fld id="{9FD2AF3C-A772-4F41-9516-82C693ED3E18}" type="datetimeFigureOut">
              <a:rPr lang="en-GB" smtClean="0"/>
              <a:t>20/04/2021</a:t>
            </a:fld>
            <a:endParaRPr lang="en-GB"/>
          </a:p>
        </p:txBody>
      </p:sp>
      <p:sp>
        <p:nvSpPr>
          <p:cNvPr id="6" name="Footer Placeholder 5">
            <a:extLst>
              <a:ext uri="{FF2B5EF4-FFF2-40B4-BE49-F238E27FC236}">
                <a16:creationId xmlns:a16="http://schemas.microsoft.com/office/drawing/2014/main" id="{7F61A0B9-FD03-48EF-8576-4F49681DBD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3016B9-8F91-4DEF-B11E-F0C2C92C7484}"/>
              </a:ext>
            </a:extLst>
          </p:cNvPr>
          <p:cNvSpPr>
            <a:spLocks noGrp="1"/>
          </p:cNvSpPr>
          <p:nvPr>
            <p:ph type="sldNum" sz="quarter" idx="12"/>
          </p:nvPr>
        </p:nvSpPr>
        <p:spPr/>
        <p:txBody>
          <a:bodyPr/>
          <a:lstStyle/>
          <a:p>
            <a:fld id="{E6DFAE15-224C-4ECF-AC45-A585FC955F6B}" type="slidenum">
              <a:rPr lang="en-GB" smtClean="0"/>
              <a:t>‹#›</a:t>
            </a:fld>
            <a:endParaRPr lang="en-GB"/>
          </a:p>
        </p:txBody>
      </p:sp>
    </p:spTree>
    <p:extLst>
      <p:ext uri="{BB962C8B-B14F-4D97-AF65-F5344CB8AC3E}">
        <p14:creationId xmlns:p14="http://schemas.microsoft.com/office/powerpoint/2010/main" val="750449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EC1122-E21A-4243-A5F3-D62758F48A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0ACADD-E85A-4A8F-9635-B9F9850A80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5F6DAB-224E-44BB-896E-24A24A6D56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D2AF3C-A772-4F41-9516-82C693ED3E18}" type="datetimeFigureOut">
              <a:rPr lang="en-GB" smtClean="0"/>
              <a:t>20/04/2021</a:t>
            </a:fld>
            <a:endParaRPr lang="en-GB"/>
          </a:p>
        </p:txBody>
      </p:sp>
      <p:sp>
        <p:nvSpPr>
          <p:cNvPr id="5" name="Footer Placeholder 4">
            <a:extLst>
              <a:ext uri="{FF2B5EF4-FFF2-40B4-BE49-F238E27FC236}">
                <a16:creationId xmlns:a16="http://schemas.microsoft.com/office/drawing/2014/main" id="{F45B59FA-0B28-450D-BF1A-C087B9C1BB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267B3AD-D07B-49D4-A580-D6B4057883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DFAE15-224C-4ECF-AC45-A585FC955F6B}" type="slidenum">
              <a:rPr lang="en-GB" smtClean="0"/>
              <a:t>‹#›</a:t>
            </a:fld>
            <a:endParaRPr lang="en-GB"/>
          </a:p>
        </p:txBody>
      </p:sp>
    </p:spTree>
    <p:extLst>
      <p:ext uri="{BB962C8B-B14F-4D97-AF65-F5344CB8AC3E}">
        <p14:creationId xmlns:p14="http://schemas.microsoft.com/office/powerpoint/2010/main" val="554784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7F38C-006A-4236-BEB1-823999957F9B}"/>
              </a:ext>
            </a:extLst>
          </p:cNvPr>
          <p:cNvSpPr>
            <a:spLocks noGrp="1"/>
          </p:cNvSpPr>
          <p:nvPr>
            <p:ph type="ctrTitle"/>
          </p:nvPr>
        </p:nvSpPr>
        <p:spPr>
          <a:xfrm>
            <a:off x="103239" y="1696061"/>
            <a:ext cx="12088761" cy="2875782"/>
          </a:xfrm>
        </p:spPr>
        <p:txBody>
          <a:bodyPr>
            <a:normAutofit/>
          </a:bodyPr>
          <a:lstStyle/>
          <a:p>
            <a:r>
              <a:rPr lang="en-IN" sz="80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PreAnaesthetic</a:t>
            </a:r>
            <a:r>
              <a:rPr lang="en-IN" sz="80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medications</a:t>
            </a:r>
            <a:endParaRPr lang="en-GB" sz="80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endParaRPr>
          </a:p>
        </p:txBody>
      </p:sp>
      <p:sp>
        <p:nvSpPr>
          <p:cNvPr id="3" name="Subtitle 2">
            <a:extLst>
              <a:ext uri="{FF2B5EF4-FFF2-40B4-BE49-F238E27FC236}">
                <a16:creationId xmlns:a16="http://schemas.microsoft.com/office/drawing/2014/main" id="{963E4F9E-422D-4353-A7EC-302E75FB4F4E}"/>
              </a:ext>
            </a:extLst>
          </p:cNvPr>
          <p:cNvSpPr>
            <a:spLocks noGrp="1"/>
          </p:cNvSpPr>
          <p:nvPr>
            <p:ph type="subTitle" idx="1"/>
          </p:nvPr>
        </p:nvSpPr>
        <p:spPr>
          <a:xfrm>
            <a:off x="1524000" y="4663918"/>
            <a:ext cx="9144000" cy="1655762"/>
          </a:xfrm>
        </p:spPr>
        <p:txBody>
          <a:bodyPr/>
          <a:lstStyle/>
          <a:p>
            <a:r>
              <a:rPr lang="en-IN"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Gulshan Kumar</a:t>
            </a:r>
          </a:p>
          <a:p>
            <a:r>
              <a:rPr lang="en-IN"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rPr>
              <a:t>MVSc</a:t>
            </a:r>
            <a:r>
              <a:rPr lang="en-IN"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PhD</a:t>
            </a:r>
            <a:endParaRPr lang="en-GB"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TextBox 3">
            <a:extLst>
              <a:ext uri="{FF2B5EF4-FFF2-40B4-BE49-F238E27FC236}">
                <a16:creationId xmlns:a16="http://schemas.microsoft.com/office/drawing/2014/main" id="{325FCAAA-50DD-4812-8685-D4AD696B49E6}"/>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7" name="Picture 6">
            <a:extLst>
              <a:ext uri="{FF2B5EF4-FFF2-40B4-BE49-F238E27FC236}">
                <a16:creationId xmlns:a16="http://schemas.microsoft.com/office/drawing/2014/main" id="{FBDE7F9F-6206-43D6-99DF-A12D69C67E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652460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909310"/>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 Phenothiazine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They</a:t>
            </a:r>
          </a:p>
          <a:p>
            <a:pPr marL="1076325"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Are basically three ring structures in with two benzene rings linked by a sulphur and nitrogen atom. </a:t>
            </a:r>
          </a:p>
          <a:p>
            <a:pPr marL="1076325"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Act on the central nervous system by depressing the brain stem and connections of the cerebral cortex. </a:t>
            </a:r>
          </a:p>
          <a:p>
            <a:pPr marL="1076325"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Increase the dopamine and norepinephrine turn over in the brain and block the peripheral actions of catecholamines at alpha 1 receptors. </a:t>
            </a:r>
          </a:p>
          <a:p>
            <a:pPr marL="1076325"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Are weak anticholinergics and have extrapyramidal stimulating properties. </a:t>
            </a:r>
          </a:p>
          <a:p>
            <a:pPr marL="1076325"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Examples-Acepromazine maleate, triflupromazine hydrochloride, chlorpromazine, promazine, promethazine and methotrimeprazine Among these, acepromazine, triflupromazine and chlorpromazine are used in veterinary anaesthesia.</a:t>
            </a:r>
          </a:p>
          <a:p>
            <a:pPr algn="just"/>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2BD0953B-E7EE-4043-A33A-CAE8A65F8C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494987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493812"/>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 Phenothiazine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They</a:t>
            </a:r>
          </a:p>
          <a:p>
            <a:pPr marL="1076325"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Produce general calming, sedation and reduction in motor activity. </a:t>
            </a:r>
          </a:p>
          <a:p>
            <a:pPr marL="1076325"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Antagonize dopamine excitatory chemoreceptors and suppress vomiting.</a:t>
            </a:r>
          </a:p>
          <a:p>
            <a:pPr marL="1076325"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Induce extrapyramidal signs such as rigidity, tremors and catalepsy at high doses and sometimes in clinical doses. Hence contraindicated in patients</a:t>
            </a:r>
          </a:p>
          <a:p>
            <a:pPr marL="1533525" lvl="1"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With the previous history of epilepsy, </a:t>
            </a:r>
          </a:p>
          <a:p>
            <a:pPr marL="1533525" lvl="1"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Undergoing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myelographic</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procedures</a:t>
            </a:r>
          </a:p>
          <a:p>
            <a:pPr marL="1533525" lvl="1"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With the history of recent intake of organophosphorus drugs or toxicity.</a:t>
            </a:r>
          </a:p>
          <a:p>
            <a:pPr marL="1076325"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Induce urine production due to the suppression of antidiuretic hormone.</a:t>
            </a:r>
          </a:p>
          <a:p>
            <a:pPr marL="1076325"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Provide good muscle relaxation.</a:t>
            </a:r>
          </a:p>
          <a:p>
            <a:pPr algn="just"/>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63A24540-E3B5-4D8F-95AD-60CEEA0DF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636763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923330"/>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 Phenothiazine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graphicFrame>
        <p:nvGraphicFramePr>
          <p:cNvPr id="5" name="Table 3">
            <a:extLst>
              <a:ext uri="{FF2B5EF4-FFF2-40B4-BE49-F238E27FC236}">
                <a16:creationId xmlns:a16="http://schemas.microsoft.com/office/drawing/2014/main" id="{89E3408F-000C-4695-B35D-3173D1B44F83}"/>
              </a:ext>
            </a:extLst>
          </p:cNvPr>
          <p:cNvGraphicFramePr>
            <a:graphicFrameLocks noGrp="1"/>
          </p:cNvGraphicFramePr>
          <p:nvPr>
            <p:extLst>
              <p:ext uri="{D42A27DB-BD31-4B8C-83A1-F6EECF244321}">
                <p14:modId xmlns:p14="http://schemas.microsoft.com/office/powerpoint/2010/main" val="764506226"/>
              </p:ext>
            </p:extLst>
          </p:nvPr>
        </p:nvGraphicFramePr>
        <p:xfrm>
          <a:off x="420331" y="1402226"/>
          <a:ext cx="11380836" cy="4693920"/>
        </p:xfrm>
        <a:graphic>
          <a:graphicData uri="http://schemas.openxmlformats.org/drawingml/2006/table">
            <a:tbl>
              <a:tblPr firstRow="1" bandRow="1">
                <a:tableStyleId>{5C22544A-7EE6-4342-B048-85BDC9FD1C3A}</a:tableStyleId>
              </a:tblPr>
              <a:tblGrid>
                <a:gridCol w="1302319">
                  <a:extLst>
                    <a:ext uri="{9D8B030D-6E8A-4147-A177-3AD203B41FA5}">
                      <a16:colId xmlns:a16="http://schemas.microsoft.com/office/drawing/2014/main" val="1716685849"/>
                    </a:ext>
                  </a:extLst>
                </a:gridCol>
                <a:gridCol w="2714112">
                  <a:extLst>
                    <a:ext uri="{9D8B030D-6E8A-4147-A177-3AD203B41FA5}">
                      <a16:colId xmlns:a16="http://schemas.microsoft.com/office/drawing/2014/main" val="3069448777"/>
                    </a:ext>
                  </a:extLst>
                </a:gridCol>
                <a:gridCol w="2472088">
                  <a:extLst>
                    <a:ext uri="{9D8B030D-6E8A-4147-A177-3AD203B41FA5}">
                      <a16:colId xmlns:a16="http://schemas.microsoft.com/office/drawing/2014/main" val="3768232666"/>
                    </a:ext>
                  </a:extLst>
                </a:gridCol>
                <a:gridCol w="2900130">
                  <a:extLst>
                    <a:ext uri="{9D8B030D-6E8A-4147-A177-3AD203B41FA5}">
                      <a16:colId xmlns:a16="http://schemas.microsoft.com/office/drawing/2014/main" val="3241220949"/>
                    </a:ext>
                  </a:extLst>
                </a:gridCol>
                <a:gridCol w="1992187">
                  <a:extLst>
                    <a:ext uri="{9D8B030D-6E8A-4147-A177-3AD203B41FA5}">
                      <a16:colId xmlns:a16="http://schemas.microsoft.com/office/drawing/2014/main" val="1667954753"/>
                    </a:ext>
                  </a:extLst>
                </a:gridCol>
              </a:tblGrid>
              <a:tr h="370840">
                <a:tc>
                  <a:txBody>
                    <a:bodyPr/>
                    <a:lstStyle/>
                    <a:p>
                      <a:pPr algn="ctr"/>
                      <a:r>
                        <a:rPr lang="en-IN" sz="2000" dirty="0">
                          <a:effectLst/>
                          <a:latin typeface="Garamond" panose="02020404030301010803" pitchFamily="18" charset="0"/>
                        </a:rPr>
                        <a:t>Species</a:t>
                      </a:r>
                      <a:endParaRPr lang="en-GB" sz="2000" dirty="0">
                        <a:effectLst/>
                        <a:latin typeface="Garamond" panose="02020404030301010803" pitchFamily="18" charset="0"/>
                      </a:endParaRPr>
                    </a:p>
                  </a:txBody>
                  <a:tcPr/>
                </a:tc>
                <a:tc>
                  <a:txBody>
                    <a:bodyPr/>
                    <a:lstStyle/>
                    <a:p>
                      <a:r>
                        <a:rPr lang="en-IN" sz="2000" dirty="0">
                          <a:effectLst/>
                          <a:latin typeface="Garamond" panose="02020404030301010803" pitchFamily="18" charset="0"/>
                        </a:rPr>
                        <a:t>Acepromazine</a:t>
                      </a:r>
                      <a:endParaRPr lang="en-GB" sz="2000" dirty="0">
                        <a:effectLst/>
                        <a:latin typeface="Garamond" panose="02020404030301010803" pitchFamily="18" charset="0"/>
                      </a:endParaRPr>
                    </a:p>
                  </a:txBody>
                  <a:tcPr/>
                </a:tc>
                <a:tc>
                  <a:txBody>
                    <a:bodyPr/>
                    <a:lstStyle/>
                    <a:p>
                      <a:pPr algn="ctr"/>
                      <a:r>
                        <a:rPr lang="en-IN" sz="2000" dirty="0">
                          <a:effectLst/>
                          <a:latin typeface="Garamond" panose="02020404030301010803" pitchFamily="18" charset="0"/>
                        </a:rPr>
                        <a:t>Chlorpromazine</a:t>
                      </a:r>
                      <a:endParaRPr lang="en-GB" sz="2000" dirty="0">
                        <a:effectLst/>
                        <a:latin typeface="Garamond" panose="02020404030301010803" pitchFamily="18" charset="0"/>
                      </a:endParaRPr>
                    </a:p>
                  </a:txBody>
                  <a:tcPr/>
                </a:tc>
                <a:tc>
                  <a:txBody>
                    <a:bodyPr/>
                    <a:lstStyle/>
                    <a:p>
                      <a:pPr algn="ctr"/>
                      <a:r>
                        <a:rPr lang="en-IN" sz="2000" dirty="0">
                          <a:effectLst/>
                          <a:latin typeface="Garamond" panose="02020404030301010803" pitchFamily="18" charset="0"/>
                        </a:rPr>
                        <a:t>Promazine</a:t>
                      </a:r>
                      <a:endParaRPr lang="en-GB" sz="2000" dirty="0">
                        <a:effectLst/>
                        <a:latin typeface="Garamond" panose="02020404030301010803" pitchFamily="18" charset="0"/>
                      </a:endParaRPr>
                    </a:p>
                  </a:txBody>
                  <a:tcPr/>
                </a:tc>
                <a:tc>
                  <a:txBody>
                    <a:bodyPr/>
                    <a:lstStyle/>
                    <a:p>
                      <a:pPr algn="ctr"/>
                      <a:r>
                        <a:rPr lang="en-IN" sz="2000" dirty="0">
                          <a:effectLst/>
                          <a:latin typeface="Garamond" panose="02020404030301010803" pitchFamily="18" charset="0"/>
                        </a:rPr>
                        <a:t>Triflupromazine</a:t>
                      </a:r>
                      <a:endParaRPr lang="en-GB" sz="2000" dirty="0">
                        <a:effectLst/>
                        <a:latin typeface="Garamond" panose="02020404030301010803" pitchFamily="18" charset="0"/>
                      </a:endParaRPr>
                    </a:p>
                  </a:txBody>
                  <a:tcPr/>
                </a:tc>
                <a:extLst>
                  <a:ext uri="{0D108BD9-81ED-4DB2-BD59-A6C34878D82A}">
                    <a16:rowId xmlns:a16="http://schemas.microsoft.com/office/drawing/2014/main" val="3047997814"/>
                  </a:ext>
                </a:extLst>
              </a:tr>
              <a:tr h="370840">
                <a:tc>
                  <a:txBody>
                    <a:bodyPr/>
                    <a:lstStyle/>
                    <a:p>
                      <a:r>
                        <a:rPr lang="en-IN" sz="2000" dirty="0">
                          <a:effectLst/>
                          <a:latin typeface="Garamond" panose="02020404030301010803" pitchFamily="18" charset="0"/>
                        </a:rPr>
                        <a:t>Horse</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0.02-0.04 mg/kg </a:t>
                      </a:r>
                      <a:r>
                        <a:rPr lang="en-IN" sz="2000" dirty="0" err="1">
                          <a:effectLst/>
                          <a:latin typeface="Garamond" panose="02020404030301010803" pitchFamily="18" charset="0"/>
                        </a:rPr>
                        <a:t>i.v.</a:t>
                      </a:r>
                      <a:endParaRPr lang="en-IN" sz="2000" dirty="0">
                        <a:effectLst/>
                        <a:latin typeface="Garamond" panose="02020404030301010803" pitchFamily="18" charset="0"/>
                      </a:endParaRPr>
                    </a:p>
                    <a:p>
                      <a:pPr marL="0" indent="0">
                        <a:buNone/>
                      </a:pPr>
                      <a:r>
                        <a:rPr lang="en-IN" sz="2000" dirty="0">
                          <a:effectLst/>
                          <a:latin typeface="Garamond" panose="02020404030301010803" pitchFamily="18" charset="0"/>
                        </a:rPr>
                        <a:t>0.04-0.09 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r>
                        <a:rPr lang="en-IN" sz="2000" dirty="0">
                          <a:effectLst/>
                          <a:latin typeface="Garamond" panose="02020404030301010803" pitchFamily="18" charset="0"/>
                        </a:rPr>
                        <a:t>1.1-2.2 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r>
                        <a:rPr lang="en-IN" sz="2000" dirty="0">
                          <a:effectLst/>
                          <a:latin typeface="Garamond" panose="02020404030301010803" pitchFamily="18" charset="0"/>
                        </a:rPr>
                        <a:t>0.44-1.1 mg/kg </a:t>
                      </a:r>
                      <a:r>
                        <a:rPr lang="en-IN" sz="2000" dirty="0" err="1">
                          <a:effectLst/>
                          <a:latin typeface="Garamond" panose="02020404030301010803" pitchFamily="18" charset="0"/>
                        </a:rPr>
                        <a:t>i.v.</a:t>
                      </a:r>
                      <a:r>
                        <a:rPr lang="en-IN" sz="2000" dirty="0">
                          <a:effectLst/>
                          <a:latin typeface="Garamond" panose="02020404030301010803" pitchFamily="18" charset="0"/>
                        </a:rPr>
                        <a:t>,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endParaRPr lang="en-GB" sz="2000" dirty="0">
                        <a:effectLst/>
                        <a:latin typeface="Garamond" panose="02020404030301010803" pitchFamily="18" charset="0"/>
                      </a:endParaRPr>
                    </a:p>
                  </a:txBody>
                  <a:tcPr/>
                </a:tc>
                <a:extLst>
                  <a:ext uri="{0D108BD9-81ED-4DB2-BD59-A6C34878D82A}">
                    <a16:rowId xmlns:a16="http://schemas.microsoft.com/office/drawing/2014/main" val="3178426715"/>
                  </a:ext>
                </a:extLst>
              </a:tr>
              <a:tr h="370840">
                <a:tc>
                  <a:txBody>
                    <a:bodyPr/>
                    <a:lstStyle/>
                    <a:p>
                      <a:r>
                        <a:rPr lang="en-IN" sz="2000" dirty="0">
                          <a:effectLst/>
                          <a:latin typeface="Garamond" panose="02020404030301010803" pitchFamily="18" charset="0"/>
                        </a:rPr>
                        <a:t>Cattle</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0.02-0.05 mg/kg </a:t>
                      </a:r>
                      <a:r>
                        <a:rPr lang="en-IN" sz="2000" dirty="0" err="1">
                          <a:effectLst/>
                          <a:latin typeface="Garamond" panose="02020404030301010803" pitchFamily="18" charset="0"/>
                        </a:rPr>
                        <a:t>i.v.</a:t>
                      </a:r>
                      <a:endParaRPr lang="en-IN" sz="2000" dirty="0">
                        <a:effectLst/>
                        <a:latin typeface="Garamond" panose="02020404030301010803" pitchFamily="18" charset="0"/>
                      </a:endParaRPr>
                    </a:p>
                    <a:p>
                      <a:pPr marL="0" indent="0">
                        <a:buNone/>
                      </a:pPr>
                      <a:r>
                        <a:rPr lang="en-IN" sz="2000" dirty="0">
                          <a:effectLst/>
                          <a:latin typeface="Garamond" panose="02020404030301010803" pitchFamily="18" charset="0"/>
                        </a:rPr>
                        <a:t>0.04-0.09 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effectLst/>
                          <a:latin typeface="Garamond" panose="02020404030301010803" pitchFamily="18" charset="0"/>
                        </a:rPr>
                        <a:t>0.2-1.1 mg/kg </a:t>
                      </a:r>
                      <a:r>
                        <a:rPr lang="en-IN" sz="2000" dirty="0" err="1">
                          <a:effectLst/>
                          <a:latin typeface="Garamond" panose="02020404030301010803" pitchFamily="18" charset="0"/>
                        </a:rPr>
                        <a:t>i.v.</a:t>
                      </a:r>
                      <a:endParaRPr lang="en-IN" sz="2000" dirty="0">
                        <a:effectLst/>
                        <a:latin typeface="Garamond" panose="020204040303010108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effectLst/>
                          <a:latin typeface="Garamond" panose="02020404030301010803" pitchFamily="18" charset="0"/>
                        </a:rPr>
                        <a:t>0.2-2.2 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a:ln>
                            <a:noFill/>
                          </a:ln>
                          <a:solidFill>
                            <a:prstClr val="black"/>
                          </a:solidFill>
                          <a:effectLst/>
                          <a:uLnTx/>
                          <a:uFillTx/>
                          <a:latin typeface="Garamond" panose="02020404030301010803" pitchFamily="18" charset="0"/>
                          <a:ea typeface="+mn-ea"/>
                          <a:cs typeface="+mn-cs"/>
                        </a:rPr>
                        <a:t>0.44-1.1 mg/kg i.v., i.m.</a:t>
                      </a:r>
                      <a:endParaRPr kumimoji="0" lang="en-GB"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dirty="0">
                        <a:effectLst/>
                        <a:latin typeface="Garamond" panose="02020404030301010803" pitchFamily="18" charset="0"/>
                      </a:endParaRPr>
                    </a:p>
                  </a:txBody>
                  <a:tcPr/>
                </a:tc>
                <a:extLst>
                  <a:ext uri="{0D108BD9-81ED-4DB2-BD59-A6C34878D82A}">
                    <a16:rowId xmlns:a16="http://schemas.microsoft.com/office/drawing/2014/main" val="3952122305"/>
                  </a:ext>
                </a:extLst>
              </a:tr>
              <a:tr h="370840">
                <a:tc>
                  <a:txBody>
                    <a:bodyPr/>
                    <a:lstStyle/>
                    <a:p>
                      <a:r>
                        <a:rPr lang="en-IN" sz="2000" dirty="0">
                          <a:effectLst/>
                          <a:latin typeface="Garamond" panose="02020404030301010803" pitchFamily="18" charset="0"/>
                        </a:rPr>
                        <a:t>Goat</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a:t>
                      </a:r>
                      <a:endParaRPr lang="en-GB" sz="2000" dirty="0">
                        <a:effectLst/>
                        <a:latin typeface="Garamond" panose="02020404030301010803" pitchFamily="18" charset="0"/>
                      </a:endParaRPr>
                    </a:p>
                  </a:txBody>
                  <a:tcPr/>
                </a:tc>
                <a:tc>
                  <a:txBody>
                    <a:bodyPr/>
                    <a:lstStyle/>
                    <a:p>
                      <a:r>
                        <a:rPr lang="en-IN" sz="2000" dirty="0">
                          <a:effectLst/>
                          <a:latin typeface="Garamond" panose="02020404030301010803" pitchFamily="18" charset="0"/>
                        </a:rPr>
                        <a:t>0.55-4.4 mg/kg </a:t>
                      </a:r>
                      <a:r>
                        <a:rPr lang="en-IN" sz="2000" dirty="0" err="1">
                          <a:effectLst/>
                          <a:latin typeface="Garamond" panose="02020404030301010803" pitchFamily="18" charset="0"/>
                        </a:rPr>
                        <a:t>i.v.</a:t>
                      </a:r>
                      <a:endParaRPr lang="en-GB"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a:ln>
                            <a:noFill/>
                          </a:ln>
                          <a:solidFill>
                            <a:prstClr val="black"/>
                          </a:solidFill>
                          <a:effectLst/>
                          <a:uLnTx/>
                          <a:uFillTx/>
                          <a:latin typeface="Garamond" panose="02020404030301010803" pitchFamily="18" charset="0"/>
                          <a:ea typeface="+mn-ea"/>
                          <a:cs typeface="+mn-cs"/>
                        </a:rPr>
                        <a:t>0.44-1.1 mg/kg i.v., i.m.</a:t>
                      </a:r>
                      <a:endParaRPr kumimoji="0" lang="en-GB"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txBody>
                  <a:tcPr/>
                </a:tc>
                <a:tc>
                  <a:txBody>
                    <a:bodyPr/>
                    <a:lstStyle/>
                    <a:p>
                      <a:endParaRPr lang="en-GB" sz="2000" dirty="0">
                        <a:effectLst/>
                        <a:latin typeface="Garamond" panose="02020404030301010803" pitchFamily="18" charset="0"/>
                      </a:endParaRPr>
                    </a:p>
                  </a:txBody>
                  <a:tcPr/>
                </a:tc>
                <a:extLst>
                  <a:ext uri="{0D108BD9-81ED-4DB2-BD59-A6C34878D82A}">
                    <a16:rowId xmlns:a16="http://schemas.microsoft.com/office/drawing/2014/main" val="3474683863"/>
                  </a:ext>
                </a:extLst>
              </a:tr>
              <a:tr h="370840">
                <a:tc>
                  <a:txBody>
                    <a:bodyPr/>
                    <a:lstStyle/>
                    <a:p>
                      <a:r>
                        <a:rPr lang="en-IN" sz="2000" dirty="0">
                          <a:effectLst/>
                          <a:latin typeface="Garamond" panose="02020404030301010803" pitchFamily="18" charset="0"/>
                        </a:rPr>
                        <a:t>Sheep</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a:t>
                      </a:r>
                      <a:endParaRPr lang="en-GB" sz="2000" dirty="0">
                        <a:effectLst/>
                        <a:latin typeface="Garamond" panose="02020404030301010803" pitchFamily="18" charset="0"/>
                      </a:endParaRPr>
                    </a:p>
                  </a:txBody>
                  <a:tcPr/>
                </a:tc>
                <a:tc>
                  <a:txBody>
                    <a:bodyPr/>
                    <a:lstStyle/>
                    <a:p>
                      <a:r>
                        <a:rPr lang="en-IN" sz="2000" dirty="0">
                          <a:effectLst/>
                          <a:latin typeface="Garamond" panose="02020404030301010803" pitchFamily="18" charset="0"/>
                        </a:rPr>
                        <a:t>-</a:t>
                      </a:r>
                      <a:endParaRPr lang="en-GB"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0.44-1.1 mg/kg </a:t>
                      </a:r>
                      <a:r>
                        <a:rPr kumimoji="0" lang="en-IN" sz="2000" b="0" i="0" u="none" strike="noStrike" kern="1200" cap="none" spc="0" normalizeH="0" baseline="0" noProof="0" dirty="0" err="1">
                          <a:ln>
                            <a:noFill/>
                          </a:ln>
                          <a:solidFill>
                            <a:prstClr val="black"/>
                          </a:solidFill>
                          <a:effectLst/>
                          <a:uLnTx/>
                          <a:uFillTx/>
                          <a:latin typeface="Garamond" panose="02020404030301010803" pitchFamily="18" charset="0"/>
                          <a:ea typeface="+mn-ea"/>
                          <a:cs typeface="+mn-cs"/>
                        </a:rPr>
                        <a:t>i.v.</a:t>
                      </a:r>
                      <a:r>
                        <a:rPr kumimoji="0" lang="en-IN"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a:t>
                      </a:r>
                      <a:r>
                        <a:rPr kumimoji="0" lang="en-IN" sz="2000" b="0" i="0" u="none" strike="noStrike" kern="1200" cap="none" spc="0" normalizeH="0" baseline="0" noProof="0" dirty="0" err="1">
                          <a:ln>
                            <a:noFill/>
                          </a:ln>
                          <a:solidFill>
                            <a:prstClr val="black"/>
                          </a:solidFill>
                          <a:effectLst/>
                          <a:uLnTx/>
                          <a:uFillTx/>
                          <a:latin typeface="Garamond" panose="02020404030301010803" pitchFamily="18" charset="0"/>
                          <a:ea typeface="+mn-ea"/>
                          <a:cs typeface="+mn-cs"/>
                        </a:rPr>
                        <a:t>i.m.</a:t>
                      </a:r>
                      <a:endParaRPr kumimoji="0" lang="en-GB"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txBody>
                  <a:tcPr/>
                </a:tc>
                <a:tc>
                  <a:txBody>
                    <a:bodyPr/>
                    <a:lstStyle/>
                    <a:p>
                      <a:endParaRPr lang="en-GB" sz="2000" dirty="0">
                        <a:effectLst/>
                        <a:latin typeface="Garamond" panose="02020404030301010803" pitchFamily="18" charset="0"/>
                      </a:endParaRPr>
                    </a:p>
                  </a:txBody>
                  <a:tcPr/>
                </a:tc>
                <a:extLst>
                  <a:ext uri="{0D108BD9-81ED-4DB2-BD59-A6C34878D82A}">
                    <a16:rowId xmlns:a16="http://schemas.microsoft.com/office/drawing/2014/main" val="3804107184"/>
                  </a:ext>
                </a:extLst>
              </a:tr>
              <a:tr h="370840">
                <a:tc>
                  <a:txBody>
                    <a:bodyPr/>
                    <a:lstStyle/>
                    <a:p>
                      <a:r>
                        <a:rPr lang="en-IN" sz="2000" dirty="0">
                          <a:effectLst/>
                          <a:latin typeface="Garamond" panose="02020404030301010803" pitchFamily="18" charset="0"/>
                        </a:rPr>
                        <a:t>Pig</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0.1mg/kg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r>
                        <a:rPr lang="en-IN" sz="2000" dirty="0">
                          <a:effectLst/>
                          <a:latin typeface="Garamond" panose="02020404030301010803" pitchFamily="18" charset="0"/>
                        </a:rPr>
                        <a:t>1.0-2.0 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0.44-1.1 mg/kg </a:t>
                      </a:r>
                      <a:r>
                        <a:rPr kumimoji="0" lang="en-IN" sz="2000" b="0" i="0" u="none" strike="noStrike" kern="1200" cap="none" spc="0" normalizeH="0" baseline="0" noProof="0" dirty="0" err="1">
                          <a:ln>
                            <a:noFill/>
                          </a:ln>
                          <a:solidFill>
                            <a:prstClr val="black"/>
                          </a:solidFill>
                          <a:effectLst/>
                          <a:uLnTx/>
                          <a:uFillTx/>
                          <a:latin typeface="Garamond" panose="02020404030301010803" pitchFamily="18" charset="0"/>
                          <a:ea typeface="+mn-ea"/>
                          <a:cs typeface="+mn-cs"/>
                        </a:rPr>
                        <a:t>i.v.</a:t>
                      </a:r>
                      <a:r>
                        <a:rPr kumimoji="0" lang="en-IN"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 0.44-4.0 mg/kg </a:t>
                      </a:r>
                      <a:r>
                        <a:rPr kumimoji="0" lang="en-IN" sz="2000" b="0" i="0" u="none" strike="noStrike" kern="1200" cap="none" spc="0" normalizeH="0" baseline="0" noProof="0" dirty="0" err="1">
                          <a:ln>
                            <a:noFill/>
                          </a:ln>
                          <a:solidFill>
                            <a:prstClr val="black"/>
                          </a:solidFill>
                          <a:effectLst/>
                          <a:uLnTx/>
                          <a:uFillTx/>
                          <a:latin typeface="Garamond" panose="02020404030301010803" pitchFamily="18" charset="0"/>
                          <a:ea typeface="+mn-ea"/>
                          <a:cs typeface="+mn-cs"/>
                        </a:rPr>
                        <a:t>i.m.</a:t>
                      </a:r>
                      <a:endParaRPr kumimoji="0" lang="en-GB"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dirty="0">
                        <a:effectLst/>
                        <a:latin typeface="Garamond" panose="02020404030301010803" pitchFamily="18" charset="0"/>
                      </a:endParaRPr>
                    </a:p>
                  </a:txBody>
                  <a:tcPr/>
                </a:tc>
                <a:extLst>
                  <a:ext uri="{0D108BD9-81ED-4DB2-BD59-A6C34878D82A}">
                    <a16:rowId xmlns:a16="http://schemas.microsoft.com/office/drawing/2014/main" val="1774999913"/>
                  </a:ext>
                </a:extLst>
              </a:tr>
              <a:tr h="370840">
                <a:tc>
                  <a:txBody>
                    <a:bodyPr/>
                    <a:lstStyle/>
                    <a:p>
                      <a:r>
                        <a:rPr lang="en-IN" sz="2000" dirty="0">
                          <a:effectLst/>
                          <a:latin typeface="Garamond" panose="02020404030301010803" pitchFamily="18" charset="0"/>
                        </a:rPr>
                        <a:t>Dog</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0.03-0.05 mg/kg </a:t>
                      </a:r>
                      <a:r>
                        <a:rPr lang="en-IN" sz="2000" dirty="0" err="1">
                          <a:effectLst/>
                          <a:latin typeface="Garamond" panose="02020404030301010803" pitchFamily="18" charset="0"/>
                        </a:rPr>
                        <a:t>i.v.</a:t>
                      </a:r>
                      <a:r>
                        <a:rPr lang="en-IN" sz="2000" dirty="0">
                          <a:effectLst/>
                          <a:latin typeface="Garamond" panose="02020404030301010803" pitchFamily="18" charset="0"/>
                        </a:rPr>
                        <a:t>/</a:t>
                      </a:r>
                      <a:r>
                        <a:rPr lang="en-IN" sz="2000" dirty="0" err="1">
                          <a:effectLst/>
                          <a:latin typeface="Garamond" panose="02020404030301010803" pitchFamily="18" charset="0"/>
                        </a:rPr>
                        <a:t>i.m.</a:t>
                      </a:r>
                      <a:endParaRPr lang="en-IN"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effectLst/>
                          <a:latin typeface="Garamond" panose="02020404030301010803" pitchFamily="18" charset="0"/>
                        </a:rPr>
                        <a:t>0.55-4.4 mg/kg </a:t>
                      </a:r>
                      <a:r>
                        <a:rPr lang="en-IN" sz="2000" dirty="0" err="1">
                          <a:effectLst/>
                          <a:latin typeface="Garamond" panose="02020404030301010803" pitchFamily="18" charset="0"/>
                        </a:rPr>
                        <a:t>i.v.</a:t>
                      </a:r>
                      <a:endParaRPr lang="en-IN" sz="2000" dirty="0">
                        <a:effectLst/>
                        <a:latin typeface="Garamond" panose="020204040303010108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effectLst/>
                          <a:latin typeface="Garamond" panose="02020404030301010803" pitchFamily="18" charset="0"/>
                        </a:rPr>
                        <a:t>1.1-6.6 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a:t>
                      </a:r>
                      <a:endParaRPr kumimoji="0" lang="en-GB"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effectLst/>
                          <a:latin typeface="Garamond" panose="02020404030301010803" pitchFamily="18" charset="0"/>
                        </a:rPr>
                        <a:t>1.0 mg/kg</a:t>
                      </a:r>
                      <a:endParaRPr lang="en-GB" sz="2000" dirty="0">
                        <a:effectLst/>
                        <a:latin typeface="Garamond" panose="02020404030301010803" pitchFamily="18" charset="0"/>
                      </a:endParaRPr>
                    </a:p>
                  </a:txBody>
                  <a:tcPr/>
                </a:tc>
                <a:extLst>
                  <a:ext uri="{0D108BD9-81ED-4DB2-BD59-A6C34878D82A}">
                    <a16:rowId xmlns:a16="http://schemas.microsoft.com/office/drawing/2014/main" val="1065115941"/>
                  </a:ext>
                </a:extLst>
              </a:tr>
              <a:tr h="370840">
                <a:tc>
                  <a:txBody>
                    <a:bodyPr/>
                    <a:lstStyle/>
                    <a:p>
                      <a:r>
                        <a:rPr lang="en-IN" sz="2000" dirty="0">
                          <a:effectLst/>
                          <a:latin typeface="Garamond" panose="02020404030301010803" pitchFamily="18" charset="0"/>
                        </a:rPr>
                        <a:t>Cats</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0.03-0.05 mg/kg </a:t>
                      </a:r>
                      <a:r>
                        <a:rPr lang="en-IN" sz="2000" dirty="0" err="1">
                          <a:effectLst/>
                          <a:latin typeface="Garamond" panose="02020404030301010803" pitchFamily="18" charset="0"/>
                        </a:rPr>
                        <a:t>i.v.</a:t>
                      </a:r>
                      <a:r>
                        <a:rPr lang="en-IN" sz="2000" dirty="0">
                          <a:effectLst/>
                          <a:latin typeface="Garamond" panose="02020404030301010803" pitchFamily="18" charset="0"/>
                        </a:rPr>
                        <a:t>, </a:t>
                      </a:r>
                    </a:p>
                    <a:p>
                      <a:pPr marL="0" indent="0">
                        <a:buNone/>
                      </a:pPr>
                      <a:r>
                        <a:rPr lang="en-IN" sz="2000" dirty="0">
                          <a:effectLst/>
                          <a:latin typeface="Garamond" panose="02020404030301010803" pitchFamily="18" charset="0"/>
                        </a:rPr>
                        <a:t>0.03-0.1 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effectLst/>
                          <a:latin typeface="Garamond" panose="02020404030301010803" pitchFamily="18" charset="0"/>
                        </a:rPr>
                        <a:t>0.55-4.4 mg/kg </a:t>
                      </a:r>
                      <a:r>
                        <a:rPr lang="en-IN" sz="2000" dirty="0" err="1">
                          <a:effectLst/>
                          <a:latin typeface="Garamond" panose="02020404030301010803" pitchFamily="18" charset="0"/>
                        </a:rPr>
                        <a:t>i.v.</a:t>
                      </a:r>
                      <a:endParaRPr lang="en-IN" sz="2000" dirty="0">
                        <a:effectLst/>
                        <a:latin typeface="Garamond" panose="020204040303010108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effectLst/>
                          <a:latin typeface="Garamond" panose="02020404030301010803" pitchFamily="18" charset="0"/>
                        </a:rPr>
                        <a:t>1.1-6.6 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a:t>
                      </a:r>
                      <a:endParaRPr kumimoji="0" lang="en-GB" sz="20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dirty="0">
                        <a:effectLst/>
                        <a:latin typeface="Garamond" panose="02020404030301010803" pitchFamily="18" charset="0"/>
                      </a:endParaRPr>
                    </a:p>
                  </a:txBody>
                  <a:tcPr/>
                </a:tc>
                <a:extLst>
                  <a:ext uri="{0D108BD9-81ED-4DB2-BD59-A6C34878D82A}">
                    <a16:rowId xmlns:a16="http://schemas.microsoft.com/office/drawing/2014/main" val="3554143315"/>
                  </a:ext>
                </a:extLst>
              </a:tr>
            </a:tbl>
          </a:graphicData>
        </a:graphic>
      </p:graphicFrame>
      <p:pic>
        <p:nvPicPr>
          <p:cNvPr id="9" name="Picture 8">
            <a:extLst>
              <a:ext uri="{FF2B5EF4-FFF2-40B4-BE49-F238E27FC236}">
                <a16:creationId xmlns:a16="http://schemas.microsoft.com/office/drawing/2014/main" id="{EEA00522-D682-491E-9CCF-9193138DAF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351879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909310"/>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(b) Butyrophenone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354013" indent="-354013"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Butyrophenones have similar properties like phenothiazines. They </a:t>
            </a:r>
          </a:p>
          <a:p>
            <a:pPr marL="900113"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Block the central actions of dopamine and norepinephrine. </a:t>
            </a:r>
          </a:p>
          <a:p>
            <a:pPr marL="900113"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Are more likely to produce extrapyramidal signs like tremors, rigidity and catalepsy in clinical doses hence not popular. </a:t>
            </a:r>
          </a:p>
          <a:p>
            <a:pPr marL="900113"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Examples-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Droperidol</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Fluanisone</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Azaperone and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Lenperone</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p>
          <a:p>
            <a:pPr marL="900113"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Are potent antiemetics and even prevent drug induced vomiting produced by opioid analgesics by acting on the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chemoemetic</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trigger zone. Hence used as neuroleptic analgesics in anaesthetic regimen. </a:t>
            </a:r>
          </a:p>
          <a:p>
            <a:pPr marL="900113"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Have less cardiac depressive effects and the hypotension produced by the agents can easily be reversed with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phenylephrine</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p>
          <a:p>
            <a:pPr marL="900113"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Induce minimal changes in respiratory parameters. Muscle relaxation is similar to that of phenothiazine derivatives</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E04FF83D-68CD-4A34-A488-DFE3192B87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608327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6509474"/>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(b) Butyrophenone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811213" indent="-457200" algn="just">
              <a:buFont typeface="+mj-lt"/>
              <a:buAutoNum type="romanLcPeriod"/>
            </a:pPr>
            <a:r>
              <a:rPr lang="en-US" sz="28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Droperidol</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a:t>
            </a:r>
            <a:endParaRPr lang="en-GB" sz="28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Used in combination with an opioid analgesic, fentanyl </a:t>
            </a: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citrate (fentanyl citrate 0.4 </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mg </a:t>
            </a: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 </a:t>
            </a:r>
            <a:r>
              <a:rPr lang="en-US" sz="2800" dirty="0" err="1">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droperidol</a:t>
            </a: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 20 </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mg per ml as </a:t>
            </a:r>
            <a:r>
              <a:rPr lang="en-US" sz="2800" i="1"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Innovar</a:t>
            </a:r>
            <a:r>
              <a:rPr lang="en-US" sz="2800" i="1"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vet</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which produces profound analgesia for 30 minutes and sedation for a considerable time in dogs. </a:t>
            </a:r>
            <a:endParaRPr lang="en-GB" sz="28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M</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ay induce undesirable central nervous system stimulation in cats. </a:t>
            </a:r>
            <a:endParaRPr lang="en-GB" sz="28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Causes panting, aggression </a:t>
            </a:r>
            <a:r>
              <a:rPr lang="en-US" sz="28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upto</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48 hours after recovery, </a:t>
            </a:r>
            <a:r>
              <a:rPr lang="en-US" sz="28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defaecation</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and salivation. </a:t>
            </a: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Clinical dose</a:t>
            </a:r>
            <a:endParaRPr lang="en-GB" sz="28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1143000" lvl="2" indent="-228600">
              <a:buSzPts val="1000"/>
              <a:buFont typeface="Wingdings" panose="05000000000000000000" pitchFamily="2" charset="2"/>
              <a:buChar char=""/>
              <a:tabLst>
                <a:tab pos="1371600" algn="l"/>
              </a:tabLst>
            </a:pP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Dogs 0.05 – 0.1 mg/kg I.M </a:t>
            </a:r>
            <a:endParaRPr lang="en-GB" sz="28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1143000" lvl="2" indent="-228600">
              <a:buSzPts val="1000"/>
              <a:buFont typeface="Wingdings" panose="05000000000000000000" pitchFamily="2" charset="2"/>
              <a:buChar char=""/>
              <a:tabLst>
                <a:tab pos="1371600" algn="l"/>
              </a:tabLst>
            </a:pP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Cats 0.10 – 0.11 mg/kg S.C </a:t>
            </a:r>
            <a:endParaRPr lang="en-GB" sz="28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1143000" lvl="2" indent="-228600">
              <a:buSzPts val="1000"/>
              <a:buFont typeface="Wingdings" panose="05000000000000000000" pitchFamily="2" charset="2"/>
              <a:buChar char=""/>
              <a:tabLst>
                <a:tab pos="1371600" algn="l"/>
              </a:tabLst>
            </a:pP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Pigs 0.10 – 0.4 mg/kg I.M </a:t>
            </a:r>
            <a:endParaRPr lang="en-GB" sz="28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900113" indent="-457200" algn="just">
              <a:buFont typeface="Arial" panose="020B0604020202020204" pitchFamily="34" charset="0"/>
              <a:buChar char="•"/>
            </a:pP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C73CDE80-C074-48E2-882A-E353426263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117860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216813"/>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(b) Butyrophenone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endPar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p>
            <a:pPr marL="354013" algn="just"/>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ii. </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Azaperone-</a:t>
            </a:r>
            <a:endParaRPr lang="en-GB" dirty="0">
              <a:effectLst/>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Clinical use is usually restricted to healthy pigs in which it is administered prior to </a:t>
            </a:r>
            <a:r>
              <a:rPr lang="en-US" sz="2800" dirty="0" err="1">
                <a:solidFill>
                  <a:schemeClr val="bg1">
                    <a:lumMod val="95000"/>
                  </a:schemeClr>
                </a:solidFill>
                <a:latin typeface="Garamond" panose="02020404030301010803" pitchFamily="18" charset="0"/>
                <a:cs typeface="Times New Roman" panose="02020603050405020304" pitchFamily="18" charset="0"/>
              </a:rPr>
              <a:t>metomidate</a:t>
            </a:r>
            <a:r>
              <a:rPr lang="en-US" sz="2800" dirty="0">
                <a:solidFill>
                  <a:schemeClr val="bg1">
                    <a:lumMod val="95000"/>
                  </a:schemeClr>
                </a:solidFill>
                <a:latin typeface="Garamond" panose="02020404030301010803" pitchFamily="18" charset="0"/>
                <a:cs typeface="Times New Roman" panose="02020603050405020304" pitchFamily="18" charset="0"/>
              </a:rPr>
              <a:t>. Azaperone sometimes produce muscle tremors, sweating and excitement in horses hence it is unsuitable for equine anaesthesia.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Clinical dose- Pigs  0.4 – 1.2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(low dose), 2.0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(medium dose), 4.0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(high dose)</a:t>
            </a: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Doses greater  than 1.0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may cause paraphimosis in boars probably due to vasodilatory effects which may predispose for injury.</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900113" indent="-457200" algn="just">
              <a:buFont typeface="Arial" panose="020B0604020202020204" pitchFamily="34" charset="0"/>
              <a:buChar char="•"/>
            </a:pP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C864BC9E-D056-4D2C-B827-94A3FD8758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866463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4170372"/>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(b) Butyrophenone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354013" indent="-354013" algn="just">
              <a:spcAft>
                <a:spcPts val="600"/>
              </a:spcAf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iii. </a:t>
            </a:r>
            <a:r>
              <a:rPr lang="en-US" sz="28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Fluanisone</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a:t>
            </a:r>
            <a:endParaRPr lang="en-GB" dirty="0">
              <a:effectLst/>
            </a:endParaRPr>
          </a:p>
          <a:p>
            <a:pPr marL="742950" lvl="1" indent="-285750">
              <a:spcAft>
                <a:spcPts val="600"/>
              </a:spcAft>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It is available in combination with fentanyl citrate as </a:t>
            </a:r>
            <a:r>
              <a:rPr lang="en-US" sz="2800" i="1" dirty="0" err="1">
                <a:solidFill>
                  <a:schemeClr val="bg1">
                    <a:lumMod val="95000"/>
                  </a:schemeClr>
                </a:solidFill>
                <a:latin typeface="Garamond" panose="02020404030301010803" pitchFamily="18" charset="0"/>
                <a:cs typeface="Times New Roman" panose="02020603050405020304" pitchFamily="18" charset="0"/>
              </a:rPr>
              <a:t>Hyponorm</a:t>
            </a:r>
            <a:r>
              <a:rPr lang="en-US" sz="2800" dirty="0">
                <a:solidFill>
                  <a:schemeClr val="bg1">
                    <a:lumMod val="95000"/>
                  </a:schemeClr>
                </a:solidFill>
                <a:latin typeface="Garamond" panose="02020404030301010803" pitchFamily="18" charset="0"/>
                <a:cs typeface="Times New Roman" panose="02020603050405020304" pitchFamily="18" charset="0"/>
              </a:rPr>
              <a:t> (</a:t>
            </a:r>
            <a:r>
              <a:rPr lang="en-US" sz="2800" dirty="0" err="1">
                <a:solidFill>
                  <a:schemeClr val="bg1">
                    <a:lumMod val="95000"/>
                  </a:schemeClr>
                </a:solidFill>
                <a:latin typeface="Garamond" panose="02020404030301010803" pitchFamily="18" charset="0"/>
                <a:cs typeface="Times New Roman" panose="02020603050405020304" pitchFamily="18" charset="0"/>
              </a:rPr>
              <a:t>fluanisone</a:t>
            </a:r>
            <a:r>
              <a:rPr lang="en-US" sz="2800" dirty="0">
                <a:solidFill>
                  <a:schemeClr val="bg1">
                    <a:lumMod val="95000"/>
                  </a:schemeClr>
                </a:solidFill>
                <a:latin typeface="Garamond" panose="02020404030301010803" pitchFamily="18" charset="0"/>
                <a:cs typeface="Times New Roman" panose="02020603050405020304" pitchFamily="18" charset="0"/>
              </a:rPr>
              <a:t> 10 </a:t>
            </a:r>
            <a:r>
              <a:rPr lang="en-US" sz="2800" dirty="0" err="1">
                <a:solidFill>
                  <a:schemeClr val="bg1">
                    <a:lumMod val="95000"/>
                  </a:schemeClr>
                </a:solidFill>
                <a:latin typeface="Garamond" panose="02020404030301010803" pitchFamily="18" charset="0"/>
                <a:cs typeface="Times New Roman" panose="02020603050405020304" pitchFamily="18" charset="0"/>
              </a:rPr>
              <a:t>mg+fentanyl</a:t>
            </a:r>
            <a:r>
              <a:rPr lang="en-US" sz="2800" dirty="0">
                <a:solidFill>
                  <a:schemeClr val="bg1">
                    <a:lumMod val="95000"/>
                  </a:schemeClr>
                </a:solidFill>
                <a:latin typeface="Garamond" panose="02020404030301010803" pitchFamily="18" charset="0"/>
                <a:cs typeface="Times New Roman" panose="02020603050405020304" pitchFamily="18" charset="0"/>
              </a:rPr>
              <a:t> l0.315 mg).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spcAft>
                <a:spcPts val="600"/>
              </a:spcAft>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This combination is contraindicated in patients with respiratory, renal and hepatic diseases. Naloxone is the reversal agent for this combination. </a:t>
            </a:r>
          </a:p>
          <a:p>
            <a:pPr marL="742950" lvl="1" indent="-285750">
              <a:spcAft>
                <a:spcPts val="600"/>
              </a:spcAft>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Clinical dose – Dogs: 5 mg/kg along with 0.1 mg/kg of fentanyl citrate (neuroleptanalgesia).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20CD562E-5CD7-4854-A70D-2B9E1717A6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4262545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262979"/>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(c) Benzodiazepine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900113" indent="-457200" algn="just">
              <a:spcAft>
                <a:spcPts val="600"/>
              </a:spcAft>
              <a:buFont typeface="Arial" panose="020B0604020202020204" pitchFamily="34" charset="0"/>
              <a:buChar char="•"/>
            </a:pPr>
            <a:r>
              <a:rPr lang="en-US" sz="2800" dirty="0">
                <a:solidFill>
                  <a:schemeClr val="bg1">
                    <a:lumMod val="95000"/>
                  </a:schemeClr>
                </a:solidFill>
                <a:latin typeface="Garamond" panose="02020404030301010803" pitchFamily="18" charset="0"/>
                <a:cs typeface="Times New Roman" panose="02020603050405020304" pitchFamily="18" charset="0"/>
              </a:rPr>
              <a:t>Benzodiazepines exerts their effects by binding to a specific binding site on gamma aminobutyric acid (GABA) receptors.  </a:t>
            </a:r>
          </a:p>
          <a:p>
            <a:pPr marL="900113" indent="-457200" algn="just">
              <a:spcAft>
                <a:spcPts val="600"/>
              </a:spcAft>
              <a:buFont typeface="Arial" panose="020B0604020202020204" pitchFamily="34" charset="0"/>
              <a:buChar char="•"/>
            </a:pPr>
            <a:r>
              <a:rPr lang="en-US" sz="2800" dirty="0">
                <a:solidFill>
                  <a:schemeClr val="bg1">
                    <a:lumMod val="95000"/>
                  </a:schemeClr>
                </a:solidFill>
                <a:latin typeface="Garamond" panose="02020404030301010803" pitchFamily="18" charset="0"/>
                <a:cs typeface="Times New Roman" panose="02020603050405020304" pitchFamily="18" charset="0"/>
              </a:rPr>
              <a:t>Have no analgesic property. </a:t>
            </a:r>
          </a:p>
          <a:p>
            <a:pPr marL="900113" indent="-457200" algn="just">
              <a:spcAft>
                <a:spcPts val="600"/>
              </a:spcAft>
              <a:buFont typeface="Arial" panose="020B0604020202020204" pitchFamily="34" charset="0"/>
              <a:buChar char="•"/>
            </a:pPr>
            <a:r>
              <a:rPr lang="en-US" sz="2800" dirty="0">
                <a:solidFill>
                  <a:schemeClr val="bg1">
                    <a:lumMod val="95000"/>
                  </a:schemeClr>
                </a:solidFill>
                <a:latin typeface="Garamond" panose="02020404030301010803" pitchFamily="18" charset="0"/>
                <a:cs typeface="Times New Roman" panose="02020603050405020304" pitchFamily="18" charset="0"/>
              </a:rPr>
              <a:t>Good anxiolytics, hypnotics and anticonvulsants. </a:t>
            </a:r>
          </a:p>
          <a:p>
            <a:pPr marL="900113" indent="-457200" algn="just">
              <a:spcAft>
                <a:spcPts val="600"/>
              </a:spcAft>
              <a:buFont typeface="Arial" panose="020B0604020202020204" pitchFamily="34" charset="0"/>
              <a:buChar char="•"/>
            </a:pPr>
            <a:r>
              <a:rPr lang="en-US" sz="2800" dirty="0">
                <a:solidFill>
                  <a:schemeClr val="bg1">
                    <a:lumMod val="95000"/>
                  </a:schemeClr>
                </a:solidFill>
                <a:latin typeface="Garamond" panose="02020404030301010803" pitchFamily="18" charset="0"/>
                <a:cs typeface="Times New Roman" panose="02020603050405020304" pitchFamily="18" charset="0"/>
              </a:rPr>
              <a:t>Have minimal respiratory and cardiovascular depression. </a:t>
            </a:r>
          </a:p>
          <a:p>
            <a:pPr marL="900113" indent="-457200" algn="just">
              <a:spcAft>
                <a:spcPts val="600"/>
              </a:spcAft>
              <a:buFont typeface="Arial" panose="020B0604020202020204" pitchFamily="34" charset="0"/>
              <a:buChar char="•"/>
            </a:pPr>
            <a:r>
              <a:rPr lang="en-US" sz="2800" dirty="0">
                <a:solidFill>
                  <a:schemeClr val="bg1">
                    <a:lumMod val="95000"/>
                  </a:schemeClr>
                </a:solidFill>
                <a:latin typeface="Garamond" panose="02020404030301010803" pitchFamily="18" charset="0"/>
                <a:cs typeface="Times New Roman" panose="02020603050405020304" pitchFamily="18" charset="0"/>
              </a:rPr>
              <a:t>Produce muscle relaxation. </a:t>
            </a:r>
          </a:p>
          <a:p>
            <a:pPr marL="900113" indent="-457200" algn="just">
              <a:spcAft>
                <a:spcPts val="600"/>
              </a:spcAft>
              <a:buFont typeface="Arial" panose="020B0604020202020204" pitchFamily="34" charset="0"/>
              <a:buChar char="•"/>
            </a:pPr>
            <a:r>
              <a:rPr lang="en-US" sz="2800" dirty="0">
                <a:solidFill>
                  <a:schemeClr val="bg1">
                    <a:lumMod val="95000"/>
                  </a:schemeClr>
                </a:solidFill>
                <a:latin typeface="Garamond" panose="02020404030301010803" pitchFamily="18" charset="0"/>
                <a:cs typeface="Times New Roman" panose="02020603050405020304" pitchFamily="18" charset="0"/>
              </a:rPr>
              <a:t>Examples- Diazepam, midazolam, </a:t>
            </a:r>
            <a:r>
              <a:rPr lang="en-US" sz="2800" dirty="0" err="1">
                <a:solidFill>
                  <a:schemeClr val="bg1">
                    <a:lumMod val="95000"/>
                  </a:schemeClr>
                </a:solidFill>
                <a:latin typeface="Garamond" panose="02020404030301010803" pitchFamily="18" charset="0"/>
                <a:cs typeface="Times New Roman" panose="02020603050405020304" pitchFamily="18" charset="0"/>
              </a:rPr>
              <a:t>climazolam</a:t>
            </a:r>
            <a:r>
              <a:rPr lang="en-US" sz="2800" dirty="0">
                <a:solidFill>
                  <a:schemeClr val="bg1">
                    <a:lumMod val="95000"/>
                  </a:schemeClr>
                </a:solidFill>
                <a:latin typeface="Garamond" panose="02020404030301010803" pitchFamily="18" charset="0"/>
                <a:cs typeface="Times New Roman" panose="02020603050405020304" pitchFamily="18" charset="0"/>
              </a:rPr>
              <a:t> and zolazepam. </a:t>
            </a:r>
          </a:p>
          <a:p>
            <a:pPr marL="900113" indent="-457200" algn="just">
              <a:spcAft>
                <a:spcPts val="600"/>
              </a:spcAft>
              <a:buFont typeface="Arial" panose="020B0604020202020204" pitchFamily="34" charset="0"/>
              <a:buChar char="•"/>
            </a:pPr>
            <a:r>
              <a:rPr lang="en-US" sz="2800" dirty="0">
                <a:solidFill>
                  <a:schemeClr val="bg1">
                    <a:lumMod val="95000"/>
                  </a:schemeClr>
                </a:solidFill>
                <a:latin typeface="Garamond" panose="02020404030301010803" pitchFamily="18" charset="0"/>
                <a:cs typeface="Times New Roman" panose="02020603050405020304" pitchFamily="18" charset="0"/>
              </a:rPr>
              <a:t>These agents are combined with opioid analgesics and dissociative anaesthetics.</a:t>
            </a:r>
            <a:endParaRPr lang="en-GB" sz="2800" dirty="0">
              <a:solidFill>
                <a:schemeClr val="bg1">
                  <a:lumMod val="95000"/>
                </a:schemeClr>
              </a:solidFill>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078928A6-AB24-4D4A-B0B8-87D6EAFD34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2798525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4878259"/>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(c) Benzodiazepine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354013" indent="-354013" algn="just">
              <a:spcAft>
                <a:spcPts val="600"/>
              </a:spcAf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Diazepam:</a:t>
            </a:r>
          </a:p>
          <a:p>
            <a:pPr marL="811213" lvl="0"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Used to treat status epilepticus in dogs, cats and human.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811213" lvl="0"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Can not be used as a sole sedative agent in dogs and cats.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811213" lvl="0"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In horses it produces excitation if used as a sole sedative pre-anaesthetic agent hence combined with xylazine.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811213" lvl="0"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Decreases the release of catecholamines and act as </a:t>
            </a:r>
            <a:r>
              <a:rPr lang="en-US" sz="2800" dirty="0" err="1">
                <a:solidFill>
                  <a:schemeClr val="bg1">
                    <a:lumMod val="95000"/>
                  </a:schemeClr>
                </a:solidFill>
                <a:latin typeface="Garamond" panose="02020404030301010803" pitchFamily="18" charset="0"/>
                <a:cs typeface="Times New Roman" panose="02020603050405020304" pitchFamily="18" charset="0"/>
              </a:rPr>
              <a:t>antidysrrhythmic</a:t>
            </a:r>
            <a:r>
              <a:rPr lang="en-US" sz="2800" dirty="0">
                <a:solidFill>
                  <a:schemeClr val="bg1">
                    <a:lumMod val="95000"/>
                  </a:schemeClr>
                </a:solidFill>
                <a:latin typeface="Garamond" panose="02020404030301010803" pitchFamily="18" charset="0"/>
                <a:cs typeface="Times New Roman" panose="02020603050405020304" pitchFamily="18" charset="0"/>
              </a:rPr>
              <a:t> agent.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811213" lvl="0"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Used as an effective appetite stimulant in dogs and cats at the dose of 0.05 – 0.40 mg/kg Oral/I.M. </a:t>
            </a:r>
            <a:endParaRPr lang="en-GB" sz="2800" dirty="0">
              <a:solidFill>
                <a:schemeClr val="bg1">
                  <a:lumMod val="95000"/>
                </a:schemeClr>
              </a:solidFill>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6B227C02-85AF-4CAF-B103-76305D2A9A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896208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4016484"/>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(c) Benzodiazepine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354013" indent="-354013" algn="just">
              <a:spcAft>
                <a:spcPts val="600"/>
              </a:spcAf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Diazepam:</a:t>
            </a:r>
          </a:p>
          <a:p>
            <a:pPr marL="811213" lvl="0"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In human it causes congenital anomalies if administered during the first trimester of pregnancy. And the significance of this is not clear in veterinary practice.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811213" lvl="0"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It is absorbed by plastic materials hence storage in plastic syringes, infusion bags and infusion tubes are not advisable.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811213" lvl="0"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Rapid intravenous injection may cause thrombosis. </a:t>
            </a:r>
            <a:endParaRPr lang="en-GB" sz="2800" dirty="0">
              <a:solidFill>
                <a:schemeClr val="bg1">
                  <a:lumMod val="95000"/>
                </a:schemeClr>
              </a:solidFill>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E986C1DA-8B28-4E89-B912-44D119D4AF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29461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766916"/>
            <a:ext cx="11139948" cy="5665654"/>
          </a:xfrm>
          <a:prstGeom prst="rect">
            <a:avLst/>
          </a:prstGeom>
          <a:noFill/>
        </p:spPr>
        <p:txBody>
          <a:bodyPr wrap="square" rtlCol="0">
            <a:spAutoFit/>
          </a:bodyPr>
          <a:lstStyle/>
          <a:p>
            <a:pPr>
              <a:lnSpc>
                <a:spcPct val="115000"/>
              </a:lnSpc>
              <a:spcAft>
                <a:spcPts val="1000"/>
              </a:spcAft>
            </a:pPr>
            <a:r>
              <a:rPr lang="en-US" sz="2800" b="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rPr>
              <a:t>Pre-anaesthetic medication (premedication):</a:t>
            </a:r>
            <a:endParaRPr lang="en-GB"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a:lnSpc>
                <a:spcPct val="115000"/>
              </a:lnSpc>
              <a:spcAft>
                <a:spcPts val="1000"/>
              </a:spcAft>
            </a:pPr>
            <a:r>
              <a:rPr lang="en-US"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rPr>
              <a:t>Pre-anaesthetic medication and selection of pre-anaesthetic agents are important components of safe anaesthetic protocol in tailoring anaesthetic regimen suitable for species, breeds, age and disease status.</a:t>
            </a:r>
          </a:p>
          <a:p>
            <a:pPr>
              <a:lnSpc>
                <a:spcPct val="115000"/>
              </a:lnSpc>
              <a:spcAft>
                <a:spcPts val="1000"/>
              </a:spcAft>
            </a:pPr>
            <a:endParaRPr lang="en-US"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a:lnSpc>
                <a:spcPct val="115000"/>
              </a:lnSpc>
              <a:spcAft>
                <a:spcPts val="1000"/>
              </a:spcAft>
            </a:pPr>
            <a:r>
              <a:rPr lang="en-US"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IN"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It is the term applied to the administration of drugs prior to general anaesthesia so as to make anaesthesia safer for the patient”</a:t>
            </a:r>
            <a:r>
              <a:rPr lang="en-GB"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a:lnSpc>
                <a:spcPct val="115000"/>
              </a:lnSpc>
              <a:spcAft>
                <a:spcPts val="1000"/>
              </a:spcAft>
            </a:pPr>
            <a:endParaRPr lang="en-GB"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a:lnSpc>
                <a:spcPct val="115000"/>
              </a:lnSpc>
              <a:spcAft>
                <a:spcPts val="1000"/>
              </a:spcAft>
            </a:pPr>
            <a:r>
              <a:rPr lang="en-US"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They ensure comfort to the patient &amp; to minimize adverse effects of anaesthesia</a:t>
            </a:r>
            <a:endParaRPr lang="en-GB"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D5861D28-4A14-4267-B213-A5997FA79E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34904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4878259"/>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(c) Benzodiazepine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354013" indent="-354013" algn="just">
              <a:spcAft>
                <a:spcPts val="600"/>
              </a:spcAf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Diazepam:</a:t>
            </a:r>
          </a:p>
          <a:p>
            <a:pPr marL="811213" lvl="0"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Dose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1268413" lvl="1"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Dogs 0.1 – 0.5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 0.3 – 0.5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1268413" lvl="1"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Cats 0.05 – 0.4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 0.3 – 1.0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1268413" lvl="1"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Horses 0.02 – 0.04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 </a:t>
            </a:r>
          </a:p>
          <a:p>
            <a:pPr marL="1268413" lvl="1"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Foals 0.1 – 0.2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 </a:t>
            </a:r>
          </a:p>
          <a:p>
            <a:pPr marL="1268413" lvl="1"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Cattle 0.1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 </a:t>
            </a:r>
          </a:p>
          <a:p>
            <a:pPr marL="1268413" lvl="1"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Goat 0.1 – 0.1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a:t>
            </a:r>
          </a:p>
          <a:p>
            <a:pPr marL="1268413" lvl="1" indent="-457200">
              <a:buSzPts val="1000"/>
              <a:buFont typeface="Arial" panose="020B0604020202020204" pitchFamily="34" charset="0"/>
              <a:buChar char="•"/>
              <a:tabLst>
                <a:tab pos="6858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Pigs 1.0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D2939A89-42AA-40B4-A8EA-2EA021306B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2269559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4370427"/>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(c) Benzodiazepine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354013" indent="-354013"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ii. </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Midazolam:</a:t>
            </a:r>
          </a:p>
          <a:p>
            <a:pPr marL="742950" lvl="1"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Twice as potent as diazepam.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Can be administered as </a:t>
            </a:r>
            <a:r>
              <a:rPr lang="en-US" sz="2800" dirty="0" err="1">
                <a:solidFill>
                  <a:schemeClr val="bg1">
                    <a:lumMod val="95000"/>
                  </a:schemeClr>
                </a:solidFill>
                <a:latin typeface="Garamond" panose="02020404030301010803" pitchFamily="18" charset="0"/>
                <a:cs typeface="Times New Roman" panose="02020603050405020304" pitchFamily="18" charset="0"/>
              </a:rPr>
              <a:t>premedicant</a:t>
            </a:r>
            <a:r>
              <a:rPr lang="en-US" sz="2800" dirty="0">
                <a:solidFill>
                  <a:schemeClr val="bg1">
                    <a:lumMod val="95000"/>
                  </a:schemeClr>
                </a:solidFill>
                <a:latin typeface="Garamond" panose="02020404030301010803" pitchFamily="18" charset="0"/>
                <a:cs typeface="Times New Roman" panose="02020603050405020304" pitchFamily="18" charset="0"/>
              </a:rPr>
              <a:t> to thiopentone, ketamine and propofol anaesthesia.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Metabolized in the liver rapidly hence less cumulative can be stored in aqueous solution in plastic container for up to 100 hours without loss of potency.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Dose: Dogs &amp; cats- 0.07 – 0.22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a:t>
            </a:r>
            <a:r>
              <a:rPr lang="en-US" sz="2800" dirty="0" err="1">
                <a:solidFill>
                  <a:schemeClr val="bg1">
                    <a:lumMod val="95000"/>
                  </a:schemeClr>
                </a:solidFill>
                <a:latin typeface="Garamond" panose="02020404030301010803" pitchFamily="18" charset="0"/>
                <a:cs typeface="Times New Roman" panose="02020603050405020304" pitchFamily="18" charset="0"/>
              </a:rPr>
              <a:t>i.m.</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6C78376A-B192-49B1-ABFB-5953360B82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2904306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663089"/>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(c) Benzodiazepine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354013" indent="-354013"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iii. </a:t>
            </a:r>
            <a:r>
              <a:rPr lang="en-US" sz="28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Climazepam</a:t>
            </a:r>
            <a:r>
              <a:rPr lang="en-US" sz="28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a:t>
            </a:r>
          </a:p>
          <a:p>
            <a:pPr marL="742950" lvl="1"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A potent benzodiazepine, used in cattle, sheep, horses and dogs.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In horses the drug is combined with other pre-anaesthetic agents and anaesthetics as it may produce excitement and muscle weakness.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Dose: </a:t>
            </a:r>
          </a:p>
          <a:p>
            <a:pPr marL="1200150" lvl="2"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Dogs-1.0 – 1.5 mg/kg in combination with 5.15 mg/kg of fentanyl </a:t>
            </a:r>
            <a:r>
              <a:rPr lang="en-US" sz="2800" dirty="0" err="1">
                <a:solidFill>
                  <a:schemeClr val="bg1">
                    <a:lumMod val="95000"/>
                  </a:schemeClr>
                </a:solidFill>
                <a:latin typeface="Garamond" panose="02020404030301010803" pitchFamily="18" charset="0"/>
                <a:cs typeface="Times New Roman" panose="02020603050405020304" pitchFamily="18" charset="0"/>
              </a:rPr>
              <a:t>i.v.</a:t>
            </a:r>
            <a:endParaRPr lang="en-US" sz="2800" dirty="0">
              <a:solidFill>
                <a:schemeClr val="bg1">
                  <a:lumMod val="95000"/>
                </a:schemeClr>
              </a:solidFill>
              <a:latin typeface="Garamond" panose="02020404030301010803" pitchFamily="18" charset="0"/>
              <a:cs typeface="Times New Roman" panose="02020603050405020304" pitchFamily="18" charset="0"/>
            </a:endParaRPr>
          </a:p>
          <a:p>
            <a:pPr marL="1200150" lvl="2"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Horses 0.05 – 0.2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1200150" lvl="2"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Cattle 0.5 – 1.1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1200150" lvl="2"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Sheep &amp; goats 0.5 – 1.1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1200150" lvl="2"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Pigs 0.5 – 1.0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1200150" lvl="2" indent="-285750">
              <a:buSzPts val="1000"/>
              <a:buFont typeface="Symbol" panose="05050102010706020507" pitchFamily="18" charset="2"/>
              <a:buChar char=""/>
            </a:pPr>
            <a:r>
              <a:rPr lang="en-US" sz="2800" dirty="0">
                <a:solidFill>
                  <a:schemeClr val="bg1">
                    <a:lumMod val="95000"/>
                  </a:schemeClr>
                </a:solidFill>
                <a:latin typeface="Garamond" panose="02020404030301010803" pitchFamily="18" charset="0"/>
                <a:cs typeface="Times New Roman" panose="02020603050405020304" pitchFamily="18" charset="0"/>
              </a:rPr>
              <a:t>Chicken 5.5 – 11.0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endParaRPr lang="en-GB" sz="2800" dirty="0">
              <a:solidFill>
                <a:schemeClr val="bg1">
                  <a:lumMod val="95000"/>
                </a:schemeClr>
              </a:solidFill>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B92CED49-74A0-4F13-BE70-8ECE5173B1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2824620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1785104"/>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Tranquillisers or neuroleptics: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(c) Benzodiazepine derivatives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354013" indent="-354013"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IN"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 action of benzodiazepines can be antagonised/reversed by </a:t>
            </a:r>
            <a:r>
              <a:rPr lang="en-IN" sz="28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flumazenil </a:t>
            </a:r>
            <a:r>
              <a:rPr lang="en-IN"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0.1 mg/kg </a:t>
            </a:r>
            <a:r>
              <a:rPr lang="en-IN" sz="28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i.m.</a:t>
            </a:r>
            <a:endParaRPr lang="en-GB" sz="2800" dirty="0">
              <a:solidFill>
                <a:schemeClr val="bg1">
                  <a:lumMod val="95000"/>
                </a:schemeClr>
              </a:solidFill>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9" name="Picture 8">
            <a:extLst>
              <a:ext uri="{FF2B5EF4-FFF2-40B4-BE49-F238E27FC236}">
                <a16:creationId xmlns:a16="http://schemas.microsoft.com/office/drawing/2014/main" id="{52954842-56AD-4F06-BB10-C7681A7DBF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234754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3831818"/>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agonists:</a:t>
            </a:r>
          </a:p>
          <a:p>
            <a:pPr marL="900113" indent="-457200" algn="just">
              <a:buFont typeface="Arial" panose="020B0604020202020204" pitchFamily="34" charset="0"/>
              <a:buChar char="•"/>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r>
              <a:rPr lang="el-GR"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adrenergic agonists are referred as sedative analgesics. </a:t>
            </a:r>
          </a:p>
          <a:p>
            <a:pPr marL="900113"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They are popular </a:t>
            </a:r>
            <a:r>
              <a:rPr lang="en-IN"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because they produce profound, reliable sedation as well as analgesia. The first α</a:t>
            </a:r>
            <a:r>
              <a:rPr lang="en-IN" sz="2700"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a:t>
            </a:r>
            <a:r>
              <a:rPr lang="en-IN"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-adrenergic agonist drug used in veterinary medicine was xylazine.</a:t>
            </a:r>
          </a:p>
          <a:p>
            <a:pPr marL="900113" indent="-457200" algn="just">
              <a:buFont typeface="Arial" panose="020B0604020202020204" pitchFamily="34" charset="0"/>
              <a:buChar char="•"/>
            </a:pPr>
            <a:r>
              <a:rPr lang="en-IN"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It was developed as a human antihypertensive drug but clinical evaluation identified sedation as a potent side effect.</a:t>
            </a:r>
          </a:p>
          <a:p>
            <a:pPr marL="900113"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agents are xylazine hydrochloride,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detomidine</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medetomidine and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romifidine</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2262C93B-E4F1-431A-9070-13FD119AF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4248113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493812"/>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Xylazine Hydrochloride: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It is a sedative analgesic having alpha 2 adrenergic agonist activity.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Produces dose-related depression of the central nervous system.</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The analgesic activity is lasts for 15-30 min. and the sedation is for 1-2 hours.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Ruminants are more sensitive to xylazine. One tenth of the dose used in horses and dogs induce sedation and recumbency in cattle.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 horses it is a reliable sedative and the horse will remain standing in clinical doses.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Commonly the head droops and hind limbs buckle in horses. The clinical dose through intravenous route is 1.1 mg/kg. Further increase in the dose will not increase the intensity of sedation, only the duration will be increased.</a:t>
            </a:r>
          </a:p>
          <a:p>
            <a:pPr marL="228600" algn="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20757836-D847-4597-8122-BF608DA19C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400435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493812"/>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Xylazine Hydrochloride: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Causes emesis in dogs and cats due to the stimulation of central emetic center.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Produces muscle relaxation, attributed to decrease in intraneural and synaptic transmission in the central nervous system.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It is used in the treatment of equine colic for pain relief. But it must be used with caution as it may mask the clinical signs and may aggravate ileus.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It induces profound depression of cardiovascular system (bradycardia, decreased cardiac output, hypotension and increase in central venous ). Often produces A.V block.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administration causes a transient increase in blood pressure. </a:t>
            </a:r>
          </a:p>
          <a:p>
            <a:pPr marL="228600" algn="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C4085CA9-61EE-4318-80EB-D7B6D306E3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6164251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4662815"/>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Xylazine Hydrochloride: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Xylazine administration decreases the injectable and inhalational anaesthetic requirements dramatically.</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Administration of anticholinergics as pre-anaesthetic agents reduce the incidence of bradycardia and even the bradycardia that occurs after administration of xylazine can be reversed with atropine (0.045 mg/kg initially and followed by 0.01 mg/kg intravenously).</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It is contraindicated in brachycephalic breeds, older dogs and in intestinal obstruction. </a:t>
            </a:r>
          </a:p>
          <a:p>
            <a:pPr marL="228600" algn="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0D07DE7A-8AB8-4C85-B603-70B4BD63E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771318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3831818"/>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Xylazine Hydrochloride: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Increases the sensitivity of myocardium to the circulating catecholamines. Cardiac dysrhythmias may occur if used along with halothane.</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Reduces the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g.i.</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and ruminal motility with relaxation of cardia /oesophageal sphincter,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favouring</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ruminal tympany and regurgitation in ruminants.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Has oxytocic property and increase the intrauterine pressure hence, may induce abortion in pregnant animals.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228600" algn="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0B2BA854-01C3-4860-A2EE-D56CCD8E76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2618079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4247317"/>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Xylazine Hydrochloride: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Depresses thermoregulation; the animal may become hypothermic or hyperthermic depending on the ambient temperature.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Also used as epidural anaesthetic because of the presence of alpha receptors in the spinal cord and its structural similarity with lidocaine.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Other effects –diuresis, because of the suppression of antidiuretic hormone, salivation, Hyperglycemia, </a:t>
            </a:r>
          </a:p>
          <a:p>
            <a:pPr marL="228600"/>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228600" algn="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1592A36E-C90F-42D4-80A6-46F5466F3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2037125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884890"/>
            <a:ext cx="11139948" cy="4853380"/>
          </a:xfrm>
          <a:prstGeom prst="rect">
            <a:avLst/>
          </a:prstGeom>
          <a:noFill/>
        </p:spPr>
        <p:txBody>
          <a:bodyPr wrap="square" rtlCol="0">
            <a:spAutoFit/>
          </a:bodyPr>
          <a:lstStyle/>
          <a:p>
            <a:pPr>
              <a:lnSpc>
                <a:spcPct val="115000"/>
              </a:lnSpc>
              <a:spcAft>
                <a:spcPts val="1000"/>
              </a:spcAf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Aims of pre-anaesthetic medication:</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To reduce fear and calm the patient,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To reduce distress during restraining and minor manipulations like placement of catheters,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To produce pre, intra and postoperative analgesia,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To reduce salivary secretion and airway secretion,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To decrease the total quantity or amount of the major anaesthetic drug </a:t>
            </a:r>
            <a:r>
              <a:rPr lang="en-US" sz="16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(Synergism),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To reduce the deleterious side effects of the major anaesthetic drug,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To provide smooth induction,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To reduce intra operative complications like vomiting and regurgitation and,</a:t>
            </a: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To provide safe and smooth recovery.</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93C8FEC5-EE39-44CC-8F30-81AF25CD37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543738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6740307"/>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Xylazine Hydrochloride: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Dose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Horse 1.1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i.m.</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Dogs &amp; cats 0.2 -1.1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s.c.</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Cattle, sheep &amp; goats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143000" lvl="2" indent="-228600">
              <a:buSzPts val="1000"/>
              <a:buFont typeface="Wingdings" panose="05000000000000000000" pitchFamily="2" charset="2"/>
              <a:buChar char=""/>
              <a:tabLst>
                <a:tab pos="13716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0.05 – 0.08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standing restraint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143000" lvl="2" indent="-228600">
              <a:buSzPts val="1000"/>
              <a:buFont typeface="Wingdings" panose="05000000000000000000" pitchFamily="2" charset="2"/>
              <a:buChar char=""/>
              <a:tabLst>
                <a:tab pos="13716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0.1 – 0.3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recumbency and prolonged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143000" lvl="2" indent="-228600">
              <a:buSzPts val="1000"/>
              <a:buFont typeface="Wingdings" panose="05000000000000000000" pitchFamily="2" charset="2"/>
              <a:buChar char=""/>
              <a:tabLst>
                <a:tab pos="13716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0.1 – 0.2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recumbency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Pigs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143000" lvl="2" indent="-228600">
              <a:buSzPts val="1000"/>
              <a:buFont typeface="Wingdings" panose="05000000000000000000" pitchFamily="2" charset="2"/>
              <a:buChar char=""/>
              <a:tabLst>
                <a:tab pos="13716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1.0 – 2.0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143000" lvl="2" indent="-228600">
              <a:buSzPts val="1000"/>
              <a:buFont typeface="Wingdings" panose="05000000000000000000" pitchFamily="2" charset="2"/>
              <a:buChar char=""/>
              <a:tabLst>
                <a:tab pos="13716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Up to 4.0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p>
          <a:p>
            <a:pPr marL="0" lvl="2">
              <a:buSzPts val="1000"/>
              <a:tabLst>
                <a:tab pos="1371600" algn="l"/>
              </a:tabLst>
            </a:pPr>
            <a:endPar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0" lvl="2">
              <a:buSzPts val="1000"/>
              <a:tabLst>
                <a:tab pos="13716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Epidural 0.07 – 0.17 mg/kg in 5.0 to 10.0 ml of saline, </a:t>
            </a:r>
          </a:p>
          <a:p>
            <a:pPr marL="228600"/>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228600" algn="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0A17F3D9-C3A9-4320-BCBD-A9F567349A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9561392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078313"/>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(b)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Detomidine: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Potent alpha 2-adrenaergic agonist, mainly used in horses and cattle.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lvl="0">
              <a:buSzPts val="1000"/>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Advantages: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200150" lvl="2"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Does not stimulate pituitary adrenocortical axis hence stress is less.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200150" lvl="2"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Can be administered in pregnant animals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200150" lvl="2"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Can be administered in animals which are not fasted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200150" lvl="2"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It is very effective in relieving pain from colic in horses.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200150" lvl="2"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Provides standing restraint in cattle at the dose of 10 to 20 µg/kg I.V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a:buSzPts val="1000"/>
            </a:pPr>
            <a:endPar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a:buSzPts val="1000"/>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Dose: Horse, Cattle, Sheep &amp; Goats 10 - 40 µg/kg I.V </a:t>
            </a:r>
          </a:p>
          <a:p>
            <a:pPr>
              <a:buSzPts val="1000"/>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Not recommended in dogs, cats and wild felines</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2AD80D73-7F74-4425-8052-C5D4EF3D7B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56124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4662815"/>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(c)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Medetomidine: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Potent alpha 2-adrenaergic agonist, used in small animals.</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Other properties similar to those of xylazine.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lvl="0">
              <a:buSzPts val="1000"/>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Dose: Dogs- 0.01-0.04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s.c.</a:t>
            </a:r>
            <a:endPar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lvl="0">
              <a:buSzPts val="1000"/>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Cats- 0.04-0.08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s.c.</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p>
          <a:p>
            <a:pPr lvl="0">
              <a:buSzPts val="1000"/>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Cattle- 0.01-0.02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endPar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lvl="0">
              <a:buSzPts val="1000"/>
              <a:tabLst>
                <a:tab pos="457200" algn="l"/>
              </a:tabLst>
            </a:pPr>
            <a:endPar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(d)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Romifidine</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p>
          <a:p>
            <a:pPr marL="685800" indent="-45720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Developed from clonidine and has alpha 2 adrenergic agonistic action. Used in horses and maximum sedation is achieved at the dose of 80 µg/kg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F2B92146-0230-4640-BCF7-F0D7219F6B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4537041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078313"/>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Reversal agents for </a:t>
            </a:r>
            <a:r>
              <a:rPr lang="el-GR"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α</a:t>
            </a:r>
            <a:r>
              <a:rPr lang="en-IN" sz="2700" i="1" baseline="-25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adrenergic agonists</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Yohimbine HCl:</a:t>
            </a:r>
          </a:p>
          <a:p>
            <a:pPr marL="1003300" indent="-457200" algn="just">
              <a:buFont typeface="Arial" panose="020B0604020202020204" pitchFamily="34" charset="0"/>
              <a:buChar char="•"/>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Specific reversal agent for Xylazine and Detomidine. Used @ 0.1 mg/kg </a:t>
            </a:r>
            <a:r>
              <a:rPr lang="en-US" sz="27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endPar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1003300" indent="-457200" algn="just">
              <a:buFont typeface="Arial" panose="020B0604020202020204" pitchFamily="34" charset="0"/>
              <a:buChar char="•"/>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Often combined with 4-aminopyridine (0.04 mg/kg) for better results.</a:t>
            </a:r>
          </a:p>
          <a:p>
            <a:pPr marL="1003300" indent="-457200" algn="just">
              <a:buFont typeface="Arial" panose="020B0604020202020204" pitchFamily="34" charset="0"/>
              <a:buChar char="•"/>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Reverses </a:t>
            </a:r>
            <a:r>
              <a:rPr lang="en-US" sz="27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g.i.</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stasis caused by xylazine, used in horses for treatment of colic due to ileus.</a:t>
            </a:r>
          </a:p>
          <a:p>
            <a:pPr marL="546100" algn="just"/>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Atipamizole</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546100"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Reverses the action of medetomidine. Used @ 0.04-0.5 mg/kg </a:t>
            </a:r>
            <a:r>
              <a:rPr lang="en-US" sz="27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endPar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546100" algn="just"/>
            <a:endPar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546100" algn="just"/>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Doxapram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endPar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546100"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Not </a:t>
            </a:r>
            <a:r>
              <a:rPr lang="en-US" sz="27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specically</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reversal agent but is beneficial due to its CNS stimulation and respiratory stimulation.</a:t>
            </a:r>
            <a:endParaRPr lang="en-GB"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5D7B39B7-275C-4F27-951C-61D043EA1C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21422621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493812"/>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Chloral Hydrate</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354013" indent="-354013" algn="just"/>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H</a:t>
            </a:r>
            <a:r>
              <a:rPr lang="en-IN"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as been used as a reliable sedative hypnotic for cattle and horse</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p>
          <a:p>
            <a:pPr marL="457200"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Cheap and still acceptable, has aromatic odour and bitter taste.</a:t>
            </a:r>
          </a:p>
          <a:p>
            <a:pPr marL="457200"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CNS depressant effect is due to the action of its metabolite-2, 2, 2 trichloro ethanol, so the sedative effect lasts even after cessation of its administration.</a:t>
            </a:r>
          </a:p>
          <a:p>
            <a:pPr marL="457200"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Has no analgesic effect.</a:t>
            </a:r>
            <a:r>
              <a:rPr lang="en-US" sz="1800" dirty="0">
                <a:effectLst/>
                <a:latin typeface="Arial Narrow" panose="020B0606020202030204" pitchFamily="34" charset="0"/>
                <a:ea typeface="Times New Roman" panose="02020603050405020304" pitchFamily="18" charset="0"/>
                <a:cs typeface="Times New Roman" panose="02020603050405020304" pitchFamily="18" charset="0"/>
              </a:rPr>
              <a:t> </a:t>
            </a:r>
          </a:p>
          <a:p>
            <a:pPr marL="457200"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Depresses the motor and sensory responses at sedative dose and produces cerebral and medullary center depression at anaesthetic dose resulting in muscle relaxation and depression of cardiac and respiratory system.</a:t>
            </a:r>
          </a:p>
          <a:p>
            <a:pPr marL="457200"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Cattle-30-120 g as 1 in 20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soln</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in water, drenched through stomach tube.</a:t>
            </a:r>
          </a:p>
          <a:p>
            <a:pPr marL="457200"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OR 80-90 gram as 10% solution,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a:t>
            </a:r>
            <a:endPar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457200"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Also combined with magnesium sulphate 2:1 or 3:1</a:t>
            </a:r>
          </a:p>
          <a:p>
            <a:pPr marL="354013" indent="-354013" algn="r"/>
            <a:r>
              <a:rPr lang="en-GB"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E428CA72-4598-4238-B036-7EF6447C87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0997896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863144"/>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Chloral Hydrate</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457200"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Horses: combined with magnesium sulphate and pentobarbital (</a:t>
            </a:r>
            <a:r>
              <a:rPr lang="en-US" sz="27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Equithesin</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457200" indent="-457200" algn="just">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Intravenous dose in horses:</a:t>
            </a:r>
          </a:p>
          <a:p>
            <a:pPr marL="742950" lvl="1" indent="-285750">
              <a:buSzPts val="1000"/>
              <a:buFont typeface="Courier New" panose="02070309020205020404" pitchFamily="49" charset="0"/>
              <a:buChar char="o"/>
              <a:tabLst>
                <a:tab pos="914400" algn="l"/>
              </a:tabLst>
            </a:pPr>
            <a:r>
              <a:rPr lang="en-US" sz="24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Chloral hydrate alone 5 to 10 mg/kg for mild sedation and hypnosis, 20 to 40 mg/kg for moderate sedation and hypnosis, 50 to 75 mg/kg for profound sedation and hypnosis and 150 to 250 mg/kg for anaesthesia. </a:t>
            </a:r>
            <a:endParaRPr lang="en-GB" sz="24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4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Chloral hydrate 100 mg/kg and thiopentone 1.5 to 2 mg/kg </a:t>
            </a:r>
            <a:endParaRPr lang="en-GB" sz="24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4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Chloral hydrate 100 mg/kg and ketamine 1.5 to 2 mg/kg </a:t>
            </a:r>
            <a:endParaRPr lang="en-GB" sz="24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4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Promazine 0.6 to 0.8 mg/kg, 7% chloral hydrate 20 to 40 mg/kg and thiopentone 5 to 7 mg/kg </a:t>
            </a:r>
            <a:endParaRPr lang="en-GB" sz="24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4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Acepromazine 0.04 to 0.08 mg/kg, 7% chloral hydrate 20 to 40 mg/kg and thiamylal 2 to 4 mg/kg. </a:t>
            </a:r>
          </a:p>
          <a:p>
            <a:pPr marL="742950" lvl="1" indent="-285750">
              <a:buSzPts val="1000"/>
              <a:buFont typeface="Courier New" panose="02070309020205020404" pitchFamily="49" charset="0"/>
              <a:buChar char="o"/>
              <a:tabLst>
                <a:tab pos="914400" algn="l"/>
              </a:tabLst>
            </a:pPr>
            <a:r>
              <a:rPr lang="en-US" sz="24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Xylazine 0.4 to 0.6 mg/kg, 7% chloral hydrate 20 to 40 mg/kg and thiamylal 1 to 2 mg/k</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g.</a:t>
            </a:r>
          </a:p>
          <a:p>
            <a:pPr marL="354013" indent="-354013" algn="r"/>
            <a:r>
              <a:rPr lang="en-GB"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81B6F821-346B-4F90-BFA8-D5E6495CC2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595174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2169825"/>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Chloral Hydrate</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342900" lvl="0" indent="-342900">
              <a:buSzPts val="1000"/>
              <a:buFont typeface="Symbol" panose="05050102010706020507" pitchFamily="18" charset="2"/>
              <a:buChar char=""/>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Disadvantages: </a:t>
            </a:r>
            <a:endParaRPr lang="en-GB"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Prolonged hangover with ataxia and stupor </a:t>
            </a:r>
            <a:endParaRPr lang="en-GB"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Perivascular administration causes pain, swelling and necrosis </a:t>
            </a:r>
            <a:endParaRPr lang="en-GB"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Induces abortion in mares</a:t>
            </a:r>
            <a:endParaRPr lang="en-GB"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3207815D-A469-4AED-97ED-DA7A4CB5A5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41201777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775427"/>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Pure 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US" sz="27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Morphine: </a:t>
            </a:r>
            <a:endParaRPr lang="en-GB" sz="2800" i="1"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Derived from the dried milky exudate of the unripe seed capsules of the opium poppy (</a:t>
            </a:r>
            <a:r>
              <a:rPr lang="en-US" sz="2800" i="1"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Papaver </a:t>
            </a:r>
            <a:r>
              <a:rPr lang="en-US" sz="2800" i="1" dirty="0" err="1">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somniferum</a:t>
            </a: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 </a:t>
            </a:r>
            <a:endParaRPr lang="en-GB" sz="2800" dirty="0">
              <a:solidFill>
                <a:schemeClr val="bg1">
                  <a:lumMod val="95000"/>
                </a:schemeClr>
              </a:solidFill>
              <a:latin typeface="Garamond" panose="02020404030301010803" pitchFamily="18" charset="0"/>
              <a:ea typeface="Calibri" panose="020F0502020204030204" pitchFamily="34" charset="0"/>
              <a:cs typeface="Times New Roman" panose="02020603050405020304" pitchFamily="18" charset="0"/>
            </a:endParaRP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The exudates contains 3-25% of morphine, 5% noscapine and 0.8% papaverine. </a:t>
            </a: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The laboratory synthesis of morphine is different hence still it is derived from opium poppy. </a:t>
            </a: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The laboratory synthetic agents are codeine, heroin (</a:t>
            </a:r>
            <a:r>
              <a:rPr lang="en-US" sz="2800" dirty="0" err="1">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dimorphone</a:t>
            </a: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 or </a:t>
            </a:r>
            <a:r>
              <a:rPr lang="en-US" sz="2800" dirty="0" err="1">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diacetylmorphone</a:t>
            </a: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 and oxymorphone.</a:t>
            </a:r>
          </a:p>
          <a:p>
            <a:pPr lvl="1" algn="r">
              <a:lnSpc>
                <a:spcPct val="115000"/>
              </a:lnSpc>
              <a:buSzPts val="1000"/>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a:t>
            </a:r>
            <a:endParaRPr lang="en-GB" sz="2800" dirty="0">
              <a:solidFill>
                <a:schemeClr val="bg1">
                  <a:lumMod val="95000"/>
                </a:schemeClr>
              </a:solidFill>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28D3CF90-3E3A-48A0-8AE3-D2EAA1071F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1650820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775427"/>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Pure 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US" sz="27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Morphine: Effects-</a:t>
            </a:r>
            <a:endParaRPr lang="en-GB" sz="2800" i="1"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Analgesia, drowsiness, produces nausea and vomiting by stimulating chemoreceptor trigger zone. </a:t>
            </a:r>
            <a:endParaRPr lang="en-GB" sz="2800" dirty="0">
              <a:solidFill>
                <a:schemeClr val="bg1">
                  <a:lumMod val="95000"/>
                </a:schemeClr>
              </a:solidFill>
              <a:latin typeface="Garamond" panose="02020404030301010803" pitchFamily="18" charset="0"/>
              <a:ea typeface="Calibri" panose="020F0502020204030204" pitchFamily="34" charset="0"/>
              <a:cs typeface="Times New Roman" panose="02020603050405020304" pitchFamily="18" charset="0"/>
            </a:endParaRP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Induces dopaminergic excitement in cats, horses pigs, dogs and cattle. </a:t>
            </a: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Depresses respiration, depresses cough.</a:t>
            </a: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Myocardial effects are insignificant but increases vagal tone causing slowing of heart.</a:t>
            </a: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Absorbed from oral mucosa and gut. Reduces stomach motility.</a:t>
            </a: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Potent analgesic for post operative pain.</a:t>
            </a:r>
          </a:p>
          <a:p>
            <a:pPr marL="742950" lvl="1" indent="-285750">
              <a:lnSpc>
                <a:spcPct val="115000"/>
              </a:lnSpc>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Preservative free morphine can be used epidurally to relieve pain.</a:t>
            </a:r>
            <a:endParaRPr lang="en-GB" sz="2800" dirty="0">
              <a:solidFill>
                <a:schemeClr val="bg1">
                  <a:lumMod val="95000"/>
                </a:schemeClr>
              </a:solidFill>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9334AD68-8AAB-4B3E-AD85-546D82EB75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506522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4785926"/>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Pure 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r>
              <a:rPr lang="en-US" sz="27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Morphine: Dose:</a:t>
            </a:r>
            <a:endParaRPr lang="en-GB" sz="2800" i="1"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Horses: gives good results in horses if administered after xylazine sedation. Xylazine 1.0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 and morphine 0.6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Dogs 0.2 – 0.5 mg/kg (total dose not exceeding 10 mg )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Cats 0.05 – 0.1 mg/kg </a:t>
            </a:r>
            <a:r>
              <a:rPr lang="en-US" sz="2800" dirty="0" err="1">
                <a:solidFill>
                  <a:schemeClr val="bg1">
                    <a:lumMod val="95000"/>
                  </a:schemeClr>
                </a:solidFill>
                <a:latin typeface="Garamond" panose="02020404030301010803" pitchFamily="18" charset="0"/>
                <a:cs typeface="Times New Roman" panose="02020603050405020304" pitchFamily="18" charset="0"/>
              </a:rPr>
              <a:t>s.c.</a:t>
            </a:r>
            <a:r>
              <a:rPr lang="en-US" sz="2800" dirty="0">
                <a:solidFill>
                  <a:schemeClr val="bg1">
                    <a:lumMod val="95000"/>
                  </a:schemeClr>
                </a:solidFill>
                <a:latin typeface="Garamond" panose="02020404030301010803" pitchFamily="18" charset="0"/>
                <a:cs typeface="Times New Roman" panose="02020603050405020304" pitchFamily="18" charset="0"/>
              </a:rPr>
              <a:t>/</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must be administered with caution because it may induce CNS stimulation. Hence must be used with suitable tranquilizer. </a:t>
            </a: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Morphine is administered after administration of Acepromazine. Acepromazine 0.1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and Morphine 0.6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endParaRPr lang="en-GB" sz="2800" dirty="0">
              <a:solidFill>
                <a:schemeClr val="bg1">
                  <a:lumMod val="95000"/>
                </a:schemeClr>
              </a:solidFill>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BF6CF02B-7294-4B11-B55C-660B7AE11F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25362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493812"/>
          </a:xfrm>
          <a:prstGeom prst="rect">
            <a:avLst/>
          </a:prstGeom>
          <a:noFill/>
        </p:spPr>
        <p:txBody>
          <a:bodyPr wrap="square" rtlCol="0">
            <a:spAutoFit/>
          </a:bodyPr>
          <a:lstStyle/>
          <a:p>
            <a:r>
              <a:rPr lang="en-IN"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Classification:</a:t>
            </a:r>
          </a:p>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1.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Anticholinergics: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Atropine sulphate, Glycopyrrolate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2. </a:t>
            </a:r>
            <a:r>
              <a:rPr lang="en-US" sz="27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Tranquilisers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or neuroleptics </a:t>
            </a:r>
            <a:endParaRPr lang="en-GB"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indent="457200"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Phenothiazine derivatives: Chlorpromazine, Acepromazine, triflupromazine, promethazine</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indent="457200"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Butyrophenones: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Droperidol</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Azaperone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indent="457200"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Benzodiazepines: Diazepam,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Medazolam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Zolazepam alprazolam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3.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Sedatives</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indent="457200"/>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Alpha 2 adrenergic agonist: Xylazine, Detomidine,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Medetomedine</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Romifidine</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indent="457200"/>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Chloral hydrate</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endParaRPr lang="en-GB"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indent="457200"/>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Agonists: Morphine, Meperidine</a:t>
            </a:r>
          </a:p>
          <a:p>
            <a:pPr indent="457200"/>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Partial Agonists/Antagonists:	Pentazocine, Butorphanol.</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23AB3FC8-6785-4B1E-9061-AF207F6F65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42089603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632311"/>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Pure 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(ii) Pethidine:</a:t>
            </a:r>
            <a:endParaRPr lang="en-GB" sz="2800" i="1"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It is a </a:t>
            </a:r>
            <a:r>
              <a:rPr lang="en-US" sz="2800" dirty="0" err="1">
                <a:solidFill>
                  <a:schemeClr val="bg1">
                    <a:lumMod val="95000"/>
                  </a:schemeClr>
                </a:solidFill>
                <a:latin typeface="Garamond" panose="02020404030301010803" pitchFamily="18" charset="0"/>
                <a:cs typeface="Times New Roman" panose="02020603050405020304" pitchFamily="18" charset="0"/>
              </a:rPr>
              <a:t>vago</a:t>
            </a:r>
            <a:r>
              <a:rPr lang="en-US" sz="2800" dirty="0">
                <a:solidFill>
                  <a:schemeClr val="bg1">
                    <a:lumMod val="95000"/>
                  </a:schemeClr>
                </a:solidFill>
                <a:latin typeface="Garamond" panose="02020404030301010803" pitchFamily="18" charset="0"/>
                <a:cs typeface="Times New Roman" panose="02020603050405020304" pitchFamily="18" charset="0"/>
              </a:rPr>
              <a:t>-lytic and negative inotropic drug at clinical doses.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It reduces salivation and respiratory secretion without inducing vomiting and defecation.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It induces histamine release if administered through intravenous route.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Dose: Dogs- 2-6.5 mg/kg </a:t>
            </a:r>
            <a:r>
              <a:rPr lang="en-US" sz="2800" dirty="0" err="1">
                <a:solidFill>
                  <a:schemeClr val="bg1">
                    <a:lumMod val="95000"/>
                  </a:schemeClr>
                </a:solidFill>
                <a:latin typeface="Garamond" panose="02020404030301010803" pitchFamily="18" charset="0"/>
                <a:cs typeface="Times New Roman" panose="02020603050405020304" pitchFamily="18" charset="0"/>
              </a:rPr>
              <a:t>s.c.</a:t>
            </a:r>
            <a:r>
              <a:rPr lang="en-US" sz="2800" dirty="0">
                <a:solidFill>
                  <a:schemeClr val="bg1">
                    <a:lumMod val="95000"/>
                  </a:schemeClr>
                </a:solidFill>
                <a:latin typeface="Garamond" panose="02020404030301010803" pitchFamily="18" charset="0"/>
                <a:cs typeface="Times New Roman" panose="02020603050405020304" pitchFamily="18" charset="0"/>
              </a:rPr>
              <a:t>/</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cats- 2- 4.4 mg/kg </a:t>
            </a:r>
            <a:r>
              <a:rPr lang="en-US" sz="2800" dirty="0" err="1">
                <a:solidFill>
                  <a:schemeClr val="bg1">
                    <a:lumMod val="95000"/>
                  </a:schemeClr>
                </a:solidFill>
                <a:latin typeface="Garamond" panose="02020404030301010803" pitchFamily="18" charset="0"/>
                <a:cs typeface="Times New Roman" panose="02020603050405020304" pitchFamily="18" charset="0"/>
              </a:rPr>
              <a:t>s.c.</a:t>
            </a:r>
            <a:r>
              <a:rPr lang="en-US" sz="2800" dirty="0">
                <a:solidFill>
                  <a:schemeClr val="bg1">
                    <a:lumMod val="95000"/>
                  </a:schemeClr>
                </a:solidFill>
                <a:latin typeface="Garamond" panose="02020404030301010803" pitchFamily="18" charset="0"/>
                <a:cs typeface="Times New Roman" panose="02020603050405020304" pitchFamily="18" charset="0"/>
              </a:rPr>
              <a:t>/</a:t>
            </a:r>
            <a:r>
              <a:rPr lang="en-US" sz="2800" dirty="0" err="1">
                <a:solidFill>
                  <a:schemeClr val="bg1">
                    <a:lumMod val="95000"/>
                  </a:schemeClr>
                </a:solidFill>
                <a:latin typeface="Garamond" panose="02020404030301010803" pitchFamily="18" charset="0"/>
                <a:cs typeface="Times New Roman" panose="02020603050405020304" pitchFamily="18" charset="0"/>
              </a:rPr>
              <a:t>i.m.</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(iii) Meperidine:</a:t>
            </a:r>
            <a:endParaRPr lang="en-GB" sz="2800" i="1"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It is synthetic, less potent (1/10</a:t>
            </a:r>
            <a:r>
              <a:rPr lang="en-US" sz="2800" baseline="30000" dirty="0">
                <a:solidFill>
                  <a:schemeClr val="bg1">
                    <a:lumMod val="95000"/>
                  </a:schemeClr>
                </a:solidFill>
                <a:latin typeface="Garamond" panose="02020404030301010803" pitchFamily="18" charset="0"/>
                <a:cs typeface="Times New Roman" panose="02020603050405020304" pitchFamily="18" charset="0"/>
              </a:rPr>
              <a:t>th</a:t>
            </a:r>
            <a:r>
              <a:rPr lang="en-US" sz="2800" dirty="0">
                <a:solidFill>
                  <a:schemeClr val="bg1">
                    <a:lumMod val="95000"/>
                  </a:schemeClr>
                </a:solidFill>
                <a:latin typeface="Garamond" panose="02020404030301010803" pitchFamily="18" charset="0"/>
                <a:cs typeface="Times New Roman" panose="02020603050405020304" pitchFamily="18" charset="0"/>
              </a:rPr>
              <a:t> of morphine).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Intravenous administration causes histamine release</a:t>
            </a:r>
            <a:r>
              <a:rPr lang="en-IN" sz="2800" dirty="0">
                <a:solidFill>
                  <a:schemeClr val="bg1">
                    <a:lumMod val="95000"/>
                  </a:schemeClr>
                </a:solidFill>
                <a:latin typeface="Garamond" panose="02020404030301010803" pitchFamily="18" charset="0"/>
                <a:cs typeface="Times New Roman" panose="02020603050405020304" pitchFamily="18" charset="0"/>
              </a:rPr>
              <a:t> hence commonly given with acepromazine (phenothiazines are potent </a:t>
            </a:r>
            <a:r>
              <a:rPr lang="en-IN" sz="2800" dirty="0" err="1">
                <a:solidFill>
                  <a:schemeClr val="bg1">
                    <a:lumMod val="95000"/>
                  </a:schemeClr>
                </a:solidFill>
                <a:latin typeface="Garamond" panose="02020404030301010803" pitchFamily="18" charset="0"/>
                <a:cs typeface="Times New Roman" panose="02020603050405020304" pitchFamily="18" charset="0"/>
              </a:rPr>
              <a:t>antihistaminics</a:t>
            </a:r>
            <a:r>
              <a:rPr lang="en-IN" sz="2800" dirty="0">
                <a:solidFill>
                  <a:schemeClr val="bg1">
                    <a:lumMod val="95000"/>
                  </a:schemeClr>
                </a:solidFill>
                <a:latin typeface="Garamond" panose="02020404030301010803" pitchFamily="18" charset="0"/>
                <a:cs typeface="Times New Roman" panose="02020603050405020304" pitchFamily="18" charset="0"/>
              </a:rPr>
              <a:t>)</a:t>
            </a:r>
            <a:r>
              <a:rPr lang="en-US" sz="2800" dirty="0">
                <a:solidFill>
                  <a:schemeClr val="bg1">
                    <a:lumMod val="95000"/>
                  </a:schemeClr>
                </a:solidFill>
                <a:latin typeface="Garamond" panose="02020404030301010803" pitchFamily="18" charset="0"/>
                <a:cs typeface="Times New Roman" panose="02020603050405020304" pitchFamily="18" charset="0"/>
              </a:rPr>
              <a:t>.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Dose: Dogs &amp; cats- 2-5 mg/kg </a:t>
            </a:r>
            <a:r>
              <a:rPr lang="en-US" sz="2800" dirty="0" err="1">
                <a:solidFill>
                  <a:schemeClr val="bg1">
                    <a:lumMod val="95000"/>
                  </a:schemeClr>
                </a:solidFill>
                <a:latin typeface="Garamond" panose="02020404030301010803" pitchFamily="18" charset="0"/>
                <a:cs typeface="Times New Roman" panose="02020603050405020304" pitchFamily="18" charset="0"/>
              </a:rPr>
              <a:t>i.m.</a:t>
            </a:r>
            <a:endParaRPr lang="en-US" sz="2800" dirty="0">
              <a:solidFill>
                <a:schemeClr val="bg1">
                  <a:lumMod val="95000"/>
                </a:schemeClr>
              </a:solidFill>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7D30B4A6-76E9-47AB-B399-CC3E602D89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7490565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647700"/>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Pure 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(iv) Oxymorphone:</a:t>
            </a:r>
            <a:endParaRPr lang="en-GB" sz="2800" i="1"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Synthetic derivative having 10 times greater potency than morphine.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Widely used in dogs and cats for analgesia which lasts for 4 hours.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It does not cause histamine release as meperidine.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Used popularly in small animal anaesthesia for the above two properties. </a:t>
            </a:r>
            <a:endParaRPr lang="en-GB" sz="2800" dirty="0">
              <a:solidFill>
                <a:schemeClr val="bg1">
                  <a:lumMod val="95000"/>
                </a:schemeClr>
              </a:solidFill>
              <a:latin typeface="Garamond" panose="02020404030301010803"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It stimulates the </a:t>
            </a:r>
            <a:r>
              <a:rPr lang="en-US" sz="2800" dirty="0" err="1">
                <a:solidFill>
                  <a:schemeClr val="bg1">
                    <a:lumMod val="95000"/>
                  </a:schemeClr>
                </a:solidFill>
                <a:latin typeface="Garamond" panose="02020404030301010803" pitchFamily="18" charset="0"/>
                <a:cs typeface="Times New Roman" panose="02020603050405020304" pitchFamily="18" charset="0"/>
              </a:rPr>
              <a:t>vagus</a:t>
            </a:r>
            <a:r>
              <a:rPr lang="en-US" sz="2800" dirty="0">
                <a:solidFill>
                  <a:schemeClr val="bg1">
                    <a:lumMod val="95000"/>
                  </a:schemeClr>
                </a:solidFill>
                <a:latin typeface="Garamond" panose="02020404030301010803" pitchFamily="18" charset="0"/>
                <a:cs typeface="Times New Roman" panose="02020603050405020304" pitchFamily="18" charset="0"/>
              </a:rPr>
              <a:t> leading to brady-arrhythmias which can be reduced/prevented with the use of anticholinergic agents in the protocol. </a:t>
            </a:r>
          </a:p>
          <a:p>
            <a:pPr marL="742950" lvl="1" indent="-285750">
              <a:buSzPts val="1000"/>
              <a:buFont typeface="Courier New" panose="02070309020205020404" pitchFamily="49" charset="0"/>
              <a:buChar char="o"/>
              <a:tabLst>
                <a:tab pos="914400" algn="l"/>
              </a:tabLst>
            </a:pPr>
            <a:r>
              <a:rPr lang="en-US" sz="2800" dirty="0">
                <a:solidFill>
                  <a:schemeClr val="bg1">
                    <a:lumMod val="95000"/>
                  </a:schemeClr>
                </a:solidFill>
                <a:latin typeface="Garamond" panose="02020404030301010803" pitchFamily="18" charset="0"/>
                <a:cs typeface="Times New Roman" panose="02020603050405020304" pitchFamily="18" charset="0"/>
              </a:rPr>
              <a:t>It is also administered epidurally to control pain in the hindquarters (0.025 - 0.05 mg/kg). Dose: Dogs- 0.05-0.2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a:t>
            </a:r>
            <a:r>
              <a:rPr lang="en-US" sz="2800" dirty="0" err="1">
                <a:solidFill>
                  <a:schemeClr val="bg1">
                    <a:lumMod val="95000"/>
                  </a:schemeClr>
                </a:solidFill>
                <a:latin typeface="Garamond" panose="02020404030301010803" pitchFamily="18" charset="0"/>
                <a:cs typeface="Times New Roman" panose="02020603050405020304" pitchFamily="18" charset="0"/>
              </a:rPr>
              <a:t>s.c.</a:t>
            </a:r>
            <a:r>
              <a:rPr lang="en-US" sz="2800" dirty="0">
                <a:solidFill>
                  <a:schemeClr val="bg1">
                    <a:lumMod val="95000"/>
                  </a:schemeClr>
                </a:solidFill>
                <a:latin typeface="Garamond" panose="02020404030301010803" pitchFamily="18" charset="0"/>
                <a:cs typeface="Times New Roman" panose="02020603050405020304" pitchFamily="18" charset="0"/>
              </a:rPr>
              <a:t>/</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total not to exceed 4.5 mg), cats- 0.05-0.4 mg/kg </a:t>
            </a:r>
            <a:r>
              <a:rPr lang="en-US" sz="2800" dirty="0" err="1">
                <a:solidFill>
                  <a:schemeClr val="bg1">
                    <a:lumMod val="95000"/>
                  </a:schemeClr>
                </a:solidFill>
                <a:latin typeface="Garamond" panose="02020404030301010803" pitchFamily="18" charset="0"/>
                <a:cs typeface="Times New Roman" panose="02020603050405020304" pitchFamily="18" charset="0"/>
              </a:rPr>
              <a:t>s.c.</a:t>
            </a:r>
            <a:r>
              <a:rPr lang="en-US" sz="2800" dirty="0">
                <a:solidFill>
                  <a:schemeClr val="bg1">
                    <a:lumMod val="95000"/>
                  </a:schemeClr>
                </a:solidFill>
                <a:latin typeface="Garamond" panose="02020404030301010803" pitchFamily="18" charset="0"/>
                <a:cs typeface="Times New Roman" panose="02020603050405020304" pitchFamily="18" charset="0"/>
              </a:rPr>
              <a:t>/</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a:t>
            </a:r>
            <a:r>
              <a:rPr lang="en-US" sz="2800" dirty="0" err="1">
                <a:solidFill>
                  <a:schemeClr val="bg1">
                    <a:lumMod val="95000"/>
                  </a:schemeClr>
                </a:solidFill>
                <a:latin typeface="Garamond" panose="02020404030301010803" pitchFamily="18" charset="0"/>
                <a:cs typeface="Times New Roman" panose="02020603050405020304" pitchFamily="18" charset="0"/>
              </a:rPr>
              <a:t>i.m.</a:t>
            </a:r>
            <a:r>
              <a:rPr lang="en-US" sz="2800" dirty="0">
                <a:solidFill>
                  <a:schemeClr val="bg1">
                    <a:lumMod val="95000"/>
                  </a:schemeClr>
                </a:solidFill>
                <a:latin typeface="Garamond" panose="02020404030301010803" pitchFamily="18" charset="0"/>
                <a:cs typeface="Times New Roman" panose="02020603050405020304" pitchFamily="18" charset="0"/>
              </a:rPr>
              <a:t>, horses- 0.02-0.03 mg/kg </a:t>
            </a:r>
            <a:r>
              <a:rPr lang="en-US" sz="2800" dirty="0" err="1">
                <a:solidFill>
                  <a:schemeClr val="bg1">
                    <a:lumMod val="95000"/>
                  </a:schemeClr>
                </a:solidFill>
                <a:latin typeface="Garamond" panose="02020404030301010803" pitchFamily="18" charset="0"/>
                <a:cs typeface="Times New Roman" panose="02020603050405020304" pitchFamily="18" charset="0"/>
              </a:rPr>
              <a:t>i.v</a:t>
            </a:r>
            <a:r>
              <a:rPr lang="en-US" sz="2800" dirty="0">
                <a:solidFill>
                  <a:schemeClr val="bg1">
                    <a:lumMod val="95000"/>
                  </a:schemeClr>
                </a:solidFill>
                <a:latin typeface="Garamond" panose="02020404030301010803" pitchFamily="18" charset="0"/>
                <a:cs typeface="Times New Roman" panose="02020603050405020304" pitchFamily="18" charset="0"/>
              </a:rPr>
              <a:t>/</a:t>
            </a:r>
            <a:r>
              <a:rPr lang="en-US" sz="2800" dirty="0" err="1">
                <a:solidFill>
                  <a:schemeClr val="bg1">
                    <a:lumMod val="95000"/>
                  </a:schemeClr>
                </a:solidFill>
                <a:latin typeface="Garamond" panose="02020404030301010803" pitchFamily="18" charset="0"/>
                <a:cs typeface="Times New Roman" panose="02020603050405020304" pitchFamily="18" charset="0"/>
              </a:rPr>
              <a:t>i.m.</a:t>
            </a:r>
            <a:endParaRPr lang="en-GB" sz="2800" dirty="0">
              <a:solidFill>
                <a:schemeClr val="bg1">
                  <a:lumMod val="95000"/>
                </a:schemeClr>
              </a:solidFill>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62F4BD15-7969-4298-9034-86E0C039EE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4937022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401479"/>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Pure 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(v) Fentanyl citrate:</a:t>
            </a:r>
            <a:endParaRPr lang="en-GB"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It is a synthetic opioid product related to phenylpiperidines. </a:t>
            </a:r>
            <a:endParaRPr lang="en-GB"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Its analgesic property is 80 times greater than morphine. </a:t>
            </a:r>
            <a:endParaRPr lang="en-GB"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Cardiac output, heart rate, respiratory rate and arterial oxygen tension (PaO2) are reduced following administration of fentanyl. </a:t>
            </a:r>
            <a:endParaRPr lang="en-GB"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Fentanyl citrate is available alone, or in combination with </a:t>
            </a:r>
            <a:r>
              <a:rPr lang="en-US" sz="22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droperidol</a:t>
            </a: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2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Innovar</a:t>
            </a: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vet contains 0.4 mg of fentanyl and 20 mg of </a:t>
            </a:r>
            <a:r>
              <a:rPr lang="en-US" sz="22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droperidol</a:t>
            </a: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per milliliter) or </a:t>
            </a:r>
            <a:r>
              <a:rPr lang="en-US" sz="22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fluanisone</a:t>
            </a: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2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Hypnorm</a:t>
            </a:r>
            <a:r>
              <a:rPr lang="en-US" sz="2200" b="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contains 0.315 mg of fentanyl and 10 mg of </a:t>
            </a:r>
            <a:r>
              <a:rPr lang="en-US" sz="22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fluanisone</a:t>
            </a: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per milliliter) Fentanyl combinations provide good intra operative analgesia. </a:t>
            </a:r>
            <a:endParaRPr lang="en-GB"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In dogs and primates it produces sedation and myosis whereas in horses it produces excitement and mydriasis. It is not recommended in cats. </a:t>
            </a:r>
            <a:endParaRPr lang="en-GB"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Dose - </a:t>
            </a: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Dogs 0.01 - 0.02 mg/kg I.M/I.V. (see butyrophenones for other doses).</a:t>
            </a:r>
            <a:endParaRPr lang="en-GB"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 other synthetic pure agonists are </a:t>
            </a:r>
            <a:r>
              <a:rPr lang="en-US" sz="22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afentanil</a:t>
            </a:r>
            <a:r>
              <a:rPr lang="en-US"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2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sufentanil</a:t>
            </a:r>
            <a:r>
              <a:rPr lang="en-US"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t>
            </a:r>
            <a:r>
              <a:rPr lang="en-US" sz="22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lofentanil</a:t>
            </a:r>
            <a:r>
              <a:rPr lang="en-US"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and </a:t>
            </a:r>
            <a:r>
              <a:rPr lang="en-US" sz="2200" i="1"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carfentanil</a:t>
            </a:r>
            <a:r>
              <a:rPr lang="en-US"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a:t>
            </a:r>
            <a:endParaRPr lang="en-GB" sz="22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5A92D09E-4AFA-4A1F-B3B8-47B98FEB0A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23564680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493812"/>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Pure 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(vi) Etorphine:</a:t>
            </a:r>
            <a:endParaRPr lang="en-GB"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P</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otent synthetic morphine derivative. Its general properties are similar to morphine.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The dose of etorphine is 0.5 mg/500 g B.W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Etorphine is an extremely long acting agent whose effects are maintained by enterohepatic recycling.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Can only be </a:t>
            </a:r>
            <a:r>
              <a:rPr lang="en-US" sz="27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antagonised</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by the use of the specific antagonist Diprenorphine.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C</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linical dose of etorphine alone may produce initial excitement hence it is marketed in combination with phenothiazine derivatives. Separate combinations are available for large and small animals. Each pack of the marketed drug will be having two components. 1-Immobilon and 2-Revivon.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5B514196-A8D3-4D92-ADB9-F2BA080102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8253900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493812"/>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Pure 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(vi) Etorphine:</a:t>
            </a:r>
            <a:endParaRPr lang="en-GB"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Preparations-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Immobilon L A contains Etorphine 2.45 mg/ml and acepromazine 10 mg/ml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Immobilon S A contains Etorphine 0.074 mg/ml and Methotrimeprazine 18 mg/ml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Revivon</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L A contains Diprenorphine 3.0 mg/ml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Revivon</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S A contains Diprenorphine 0.272 mg/ml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This mixture is popularly used to capture elephants and giraffes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Not recommended for domesticated and wild felines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Etorphine is extremely potent in human and any accidental injection may cause death if not treated with naloxone or diprenorphine.</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E5C7030B-37F5-4C34-9002-8723C24CC8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20644480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909310"/>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Pure 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(vii) Pentazocine:</a:t>
            </a:r>
            <a:endParaRPr lang="en-GB"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U</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sed as an analgesic. It produces pulmonary vascular resistance </a:t>
            </a:r>
            <a:r>
              <a:rPr lang="en-US" sz="27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in clinical doses. </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Used in the treatment of colic and administered at the rate of 0.33 mg/kg </a:t>
            </a:r>
            <a:r>
              <a:rPr lang="en-US" sz="27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i.v.</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in horses.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Dose -3 mg/kg for 1 to 3 hours of analgesia.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Penlog</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-Duration of analgesia 3-4 hour. Onset 1 min – one hour </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(viii) Butorphanol tartrate:</a:t>
            </a:r>
            <a:endParaRPr lang="en-GB"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U</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sed in horses, cats and dogs. Produces sedation, analgesia and increase in pulmonary vascular resistance.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Dose </a:t>
            </a:r>
            <a:endParaRPr lang="en-GB" sz="2700" dirty="0">
              <a:solidFill>
                <a:schemeClr val="bg1">
                  <a:lumMod val="95000"/>
                </a:schemeClr>
              </a:solidFill>
              <a:effectLst/>
              <a:latin typeface="Garamond" panose="02020404030301010803" pitchFamily="18" charset="0"/>
              <a:ea typeface="Calibri" panose="020F0502020204030204" pitchFamily="34"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Horse-0.1 mg/kg </a:t>
            </a:r>
            <a:r>
              <a:rPr lang="en-US" sz="27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i.v.</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Dogs-0.2 – 0.8 mg/kg </a:t>
            </a:r>
            <a:r>
              <a:rPr lang="en-US" sz="27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i.m.</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a:t>
            </a:r>
            <a:r>
              <a:rPr lang="en-US" sz="27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s.c.</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Cats-0.2 – 0.4 mg/kg i.vi/</a:t>
            </a:r>
            <a:r>
              <a:rPr lang="en-US" sz="27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i.m.</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a:t>
            </a:r>
            <a:r>
              <a:rPr lang="en-US" sz="2700" dirty="0" err="1">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s.c.</a:t>
            </a:r>
            <a:r>
              <a:rPr lang="en-US" sz="2700" dirty="0">
                <a:solidFill>
                  <a:schemeClr val="bg1">
                    <a:lumMod val="95000"/>
                  </a:schemeClr>
                </a:solidFill>
                <a:effectLst/>
                <a:latin typeface="Garamond" panose="02020404030301010803" pitchFamily="18" charset="0"/>
                <a:ea typeface="Times New Roman" panose="02020603050405020304" pitchFamily="18" charset="0"/>
                <a:cs typeface="Times New Roman" panose="02020603050405020304" pitchFamily="18" charset="0"/>
              </a:rPr>
              <a:t>, Onset 1 mint – 15 mint I.V. rapid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21E75C91-4E63-4728-B6D4-77F7001DD8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6059881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3831818"/>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Pure 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(ix) Buprenorphine:</a:t>
            </a:r>
            <a:endParaRPr lang="en-GB"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More respiratory depression which is often treated with intermittent positive pressure ventilation.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Dose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Horses = 6 - 10 µg/kg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Dogs = 0.01 - 0.02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s.c.</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i.v.</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Cats = 0.005 - 0.02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s.c.</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i.m.</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DF645D07-541E-4447-9CE2-2E8030F374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27920576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4662815"/>
          </a:xfrm>
          <a:prstGeom prst="rect">
            <a:avLst/>
          </a:prstGeom>
          <a:noFill/>
        </p:spPr>
        <p:txBody>
          <a:bodyPr wrap="square" rtlCol="0">
            <a:spAutoFit/>
          </a:bodyPr>
          <a:lstStyle/>
          <a:p>
            <a:pPr algn="just"/>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4. </a:t>
            </a:r>
            <a:r>
              <a:rPr lang="en-IN"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Opioid agents</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(b) Pure antagonists:</a:t>
            </a:r>
          </a:p>
          <a:p>
            <a:pPr lvl="0">
              <a:buSzPts val="1000"/>
              <a:tabLst>
                <a:tab pos="457200" algn="l"/>
              </a:tabLst>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Naloxone, Nalorphine and diprenorphine </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are used for reversal of pure agonists and partial agonists. Naloxone is also used for controlling crib-biting in horses.</a:t>
            </a:r>
            <a:endParaRPr lang="en-GB" sz="22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Dose</a:t>
            </a:r>
          </a:p>
          <a:p>
            <a:pPr lvl="0">
              <a:buSzPts val="1000"/>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rPr>
              <a:t>	Naloxone</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Horses = 0.005-0.2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i.v.</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Dogs&amp; Cats- 0.04 - 0.1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s.c.</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i.m.</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i.v</a:t>
            </a:r>
            <a:endPar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endParaRPr>
          </a:p>
          <a:p>
            <a:pPr lvl="0">
              <a:buSzPts val="1000"/>
              <a:tabLst>
                <a:tab pos="4572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rPr>
              <a:t>	Diprenorphine</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Horses = 0.02-0.03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i.v.</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742950" lvl="1" indent="-285750">
              <a:buSzPts val="1000"/>
              <a:buFont typeface="Courier New" panose="02070309020205020404" pitchFamily="49" charset="0"/>
              <a:buChar char="o"/>
              <a:tabLst>
                <a:tab pos="914400" algn="l"/>
              </a:tabLst>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Dogs&amp; Cats- 0.0272 mg/kg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i.v</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51D4A5DD-2C55-4815-A8CE-8F92B8C3D4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842035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493812"/>
          </a:xfrm>
          <a:prstGeom prst="rect">
            <a:avLst/>
          </a:prstGeom>
          <a:noFill/>
        </p:spPr>
        <p:txBody>
          <a:bodyPr wrap="square" rtlCol="0">
            <a:spAutoFit/>
          </a:bodyPr>
          <a:lstStyle/>
          <a:p>
            <a:pPr marL="514350" indent="-514350">
              <a:buAutoNum type="arabicPeriod"/>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Anticholinergics: </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Compete with acetyl choline (Ach) attenuating the parasympathetic nerve impulses. E.g., Atropine sulphate, scopolamine (hyoscine), Glycopyrrolate.</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Atropine sulphate is a natural product (alkaloid) obtained from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Atropa belladonna.</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Scopolamine (Hyoscine) is not used in veterinary practice. </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Glycopyrrolate is a synthetic quaternary ammonium compound</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These are used to:</a:t>
            </a:r>
          </a:p>
          <a:p>
            <a:pPr marL="1428750" lvl="2"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Suppress the vagal tone,</a:t>
            </a:r>
          </a:p>
          <a:p>
            <a:pPr marL="1428750" lvl="2"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Reduce salivary and bronchial secretions</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Premedication with anticholinergics is contraindicated  in ruminants (salivary and bronchial secretions become more viscid and hence block the airways.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E61DEC97-200F-4CEF-89A7-787551C774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941165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078313"/>
          </a:xfrm>
          <a:prstGeom prst="rect">
            <a:avLst/>
          </a:prstGeom>
          <a:noFill/>
        </p:spPr>
        <p:txBody>
          <a:bodyPr wrap="square" rtlCol="0">
            <a:spAutoFit/>
          </a:bodyPr>
          <a:lstStyle/>
          <a:p>
            <a:pPr marL="514350" indent="-514350">
              <a:buAutoNum type="arabicPeriod"/>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Anticholinergics: </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Their routine use has decreased, but their use is still recommended in animals with preexisting bradycardia or in combination with drugs which cause bradycardia (e.g., Xylazine).</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they are known to increase the heart rate by blocking the vagal effect on the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sinu</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-atrial node. This increase is associated with increased myocardial oxygen consumption, hence contraindicated in those with preexisting tachycardia, heart failure or cardiac myopathies.</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Large doses of atropine cause the cutaneous vessels to dilate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Atropine flush</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Decrease salivary, bronchial and gastric secretions, and GI motility and dilate bronchi and increase pulmonary dead space.</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4FCE55A8-D951-40EB-9FA5-8492D9C919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586747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5493812"/>
          </a:xfrm>
          <a:prstGeom prst="rect">
            <a:avLst/>
          </a:prstGeom>
          <a:noFill/>
        </p:spPr>
        <p:txBody>
          <a:bodyPr wrap="square" rtlCol="0">
            <a:spAutoFit/>
          </a:bodyPr>
          <a:lstStyle/>
          <a:p>
            <a:pPr marL="514350" indent="-514350">
              <a:buAutoNum type="arabicPeriod"/>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Anticholinergics: </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Induce mydriasis due to cholinergic blockade of iris and ciliary body and paralyse accommodation reflex (cycloplegia) leading to photophobia and blurred vision.</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Relax the urinary tract smooth muscles and tend to cause urinary retention. </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Excessive dose of atropine and scopolamine may induce hallucination, excitement and seizures. Not noticed in case of glycopyrrolate, as it does not cross the blood-brain barrier. Due to this property glycopyrrolate is considered as a useful </a:t>
            </a:r>
            <a:r>
              <a:rPr lang="en-US" sz="27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premedicant</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in equine anaesthesia. </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Indicated in eye surgeries whether performed under local or general anaesthesia to prevent oculo-cardiac reflex.</a:t>
            </a:r>
          </a:p>
          <a:p>
            <a:pPr marL="971550" lvl="1" indent="-514350">
              <a:buFont typeface="Arial" panose="020B0604020202020204" pitchFamily="34" charset="0"/>
              <a:buChar char="•"/>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The undesirable effects of atropine and glycopyrrolate can be reversed with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Neostigmine</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or </a:t>
            </a: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Physostigmine</a:t>
            </a: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t>
            </a:r>
            <a:endParaRPr lang="en-GB"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pic>
        <p:nvPicPr>
          <p:cNvPr id="5" name="Picture 4">
            <a:extLst>
              <a:ext uri="{FF2B5EF4-FFF2-40B4-BE49-F238E27FC236}">
                <a16:creationId xmlns:a16="http://schemas.microsoft.com/office/drawing/2014/main" id="{9D39FB8B-EDF6-4ACB-9C97-6FFFA00547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3821838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923330"/>
          </a:xfrm>
          <a:prstGeom prst="rect">
            <a:avLst/>
          </a:prstGeom>
          <a:noFill/>
        </p:spPr>
        <p:txBody>
          <a:bodyPr wrap="square" rtlCol="0">
            <a:spAutoFit/>
          </a:bodyPr>
          <a:lstStyle/>
          <a:p>
            <a:pPr marL="514350" indent="-514350">
              <a:buAutoNum type="arabicPeriod"/>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Anticholinergics: </a:t>
            </a:r>
          </a:p>
          <a:p>
            <a:pPr marL="514350" indent="-514350">
              <a:buAutoNum type="arabicPeriod"/>
            </a:pPr>
            <a:endPar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graphicFrame>
        <p:nvGraphicFramePr>
          <p:cNvPr id="3" name="Table 3">
            <a:extLst>
              <a:ext uri="{FF2B5EF4-FFF2-40B4-BE49-F238E27FC236}">
                <a16:creationId xmlns:a16="http://schemas.microsoft.com/office/drawing/2014/main" id="{550D886A-D5C6-4898-A45D-DE17E3550BFD}"/>
              </a:ext>
            </a:extLst>
          </p:cNvPr>
          <p:cNvGraphicFramePr>
            <a:graphicFrameLocks noGrp="1"/>
          </p:cNvGraphicFramePr>
          <p:nvPr>
            <p:extLst>
              <p:ext uri="{D42A27DB-BD31-4B8C-83A1-F6EECF244321}">
                <p14:modId xmlns:p14="http://schemas.microsoft.com/office/powerpoint/2010/main" val="1564366440"/>
              </p:ext>
            </p:extLst>
          </p:nvPr>
        </p:nvGraphicFramePr>
        <p:xfrm>
          <a:off x="791491" y="1722550"/>
          <a:ext cx="10697496" cy="3931920"/>
        </p:xfrm>
        <a:graphic>
          <a:graphicData uri="http://schemas.openxmlformats.org/drawingml/2006/table">
            <a:tbl>
              <a:tblPr firstRow="1" bandRow="1">
                <a:tableStyleId>{5C22544A-7EE6-4342-B048-85BDC9FD1C3A}</a:tableStyleId>
              </a:tblPr>
              <a:tblGrid>
                <a:gridCol w="2172928">
                  <a:extLst>
                    <a:ext uri="{9D8B030D-6E8A-4147-A177-3AD203B41FA5}">
                      <a16:colId xmlns:a16="http://schemas.microsoft.com/office/drawing/2014/main" val="1716685849"/>
                    </a:ext>
                  </a:extLst>
                </a:gridCol>
                <a:gridCol w="5206181">
                  <a:extLst>
                    <a:ext uri="{9D8B030D-6E8A-4147-A177-3AD203B41FA5}">
                      <a16:colId xmlns:a16="http://schemas.microsoft.com/office/drawing/2014/main" val="3069448777"/>
                    </a:ext>
                  </a:extLst>
                </a:gridCol>
                <a:gridCol w="3318387">
                  <a:extLst>
                    <a:ext uri="{9D8B030D-6E8A-4147-A177-3AD203B41FA5}">
                      <a16:colId xmlns:a16="http://schemas.microsoft.com/office/drawing/2014/main" val="1667954753"/>
                    </a:ext>
                  </a:extLst>
                </a:gridCol>
              </a:tblGrid>
              <a:tr h="370840">
                <a:tc>
                  <a:txBody>
                    <a:bodyPr/>
                    <a:lstStyle/>
                    <a:p>
                      <a:pPr algn="ctr"/>
                      <a:r>
                        <a:rPr lang="en-IN" sz="2000" dirty="0">
                          <a:effectLst/>
                          <a:latin typeface="Garamond" panose="02020404030301010803" pitchFamily="18" charset="0"/>
                        </a:rPr>
                        <a:t>Drug</a:t>
                      </a:r>
                      <a:endParaRPr lang="en-GB" sz="2000" dirty="0">
                        <a:effectLst/>
                        <a:latin typeface="Garamond" panose="02020404030301010803" pitchFamily="18" charset="0"/>
                      </a:endParaRPr>
                    </a:p>
                  </a:txBody>
                  <a:tcPr/>
                </a:tc>
                <a:tc>
                  <a:txBody>
                    <a:bodyPr/>
                    <a:lstStyle/>
                    <a:p>
                      <a:pPr algn="ctr"/>
                      <a:r>
                        <a:rPr lang="en-IN" sz="2000" dirty="0">
                          <a:effectLst/>
                          <a:latin typeface="Garamond" panose="02020404030301010803" pitchFamily="18" charset="0"/>
                        </a:rPr>
                        <a:t>Advantages</a:t>
                      </a:r>
                      <a:endParaRPr lang="en-GB" sz="2000" dirty="0">
                        <a:effectLst/>
                        <a:latin typeface="Garamond" panose="02020404030301010803" pitchFamily="18" charset="0"/>
                      </a:endParaRPr>
                    </a:p>
                  </a:txBody>
                  <a:tcPr/>
                </a:tc>
                <a:tc>
                  <a:txBody>
                    <a:bodyPr/>
                    <a:lstStyle/>
                    <a:p>
                      <a:pPr algn="ctr"/>
                      <a:r>
                        <a:rPr lang="en-IN" sz="2000" dirty="0">
                          <a:effectLst/>
                          <a:latin typeface="Garamond" panose="02020404030301010803" pitchFamily="18" charset="0"/>
                        </a:rPr>
                        <a:t>Disadvantages</a:t>
                      </a:r>
                      <a:endParaRPr lang="en-GB" sz="2000" dirty="0">
                        <a:effectLst/>
                        <a:latin typeface="Garamond" panose="02020404030301010803" pitchFamily="18" charset="0"/>
                      </a:endParaRPr>
                    </a:p>
                  </a:txBody>
                  <a:tcPr/>
                </a:tc>
                <a:extLst>
                  <a:ext uri="{0D108BD9-81ED-4DB2-BD59-A6C34878D82A}">
                    <a16:rowId xmlns:a16="http://schemas.microsoft.com/office/drawing/2014/main" val="3047997814"/>
                  </a:ext>
                </a:extLst>
              </a:tr>
              <a:tr h="370840">
                <a:tc>
                  <a:txBody>
                    <a:bodyPr/>
                    <a:lstStyle/>
                    <a:p>
                      <a:r>
                        <a:rPr lang="en-IN" sz="2000" dirty="0">
                          <a:effectLst/>
                          <a:latin typeface="Garamond" panose="02020404030301010803" pitchFamily="18" charset="0"/>
                        </a:rPr>
                        <a:t>Atropine Sulphate</a:t>
                      </a:r>
                      <a:endParaRPr lang="en-GB" sz="2000" dirty="0">
                        <a:effectLst/>
                        <a:latin typeface="Garamond" panose="02020404030301010803" pitchFamily="18" charset="0"/>
                      </a:endParaRPr>
                    </a:p>
                  </a:txBody>
                  <a:tcPr/>
                </a:tc>
                <a:tc>
                  <a:txBody>
                    <a:bodyPr/>
                    <a:lstStyle/>
                    <a:p>
                      <a:pPr marL="342900" indent="-342900">
                        <a:buAutoNum type="arabicPeriod"/>
                      </a:pPr>
                      <a:r>
                        <a:rPr lang="en-IN" sz="2000" dirty="0">
                          <a:effectLst/>
                          <a:latin typeface="Garamond" panose="02020404030301010803" pitchFamily="18" charset="0"/>
                        </a:rPr>
                        <a:t>Less expensive</a:t>
                      </a:r>
                    </a:p>
                    <a:p>
                      <a:pPr marL="342900" indent="-342900">
                        <a:buAutoNum type="arabicPeriod"/>
                      </a:pPr>
                      <a:r>
                        <a:rPr lang="en-GB" sz="2000" dirty="0">
                          <a:effectLst/>
                          <a:latin typeface="Garamond" panose="02020404030301010803" pitchFamily="18" charset="0"/>
                        </a:rPr>
                        <a:t>Tachycardia is not extreme as in glycopyrrolate.</a:t>
                      </a:r>
                    </a:p>
                    <a:p>
                      <a:pPr marL="342900" indent="-342900">
                        <a:buAutoNum type="arabicPeriod"/>
                      </a:pPr>
                      <a:r>
                        <a:rPr lang="en-GB" sz="2000" dirty="0">
                          <a:effectLst/>
                          <a:latin typeface="Garamond" panose="02020404030301010803" pitchFamily="18" charset="0"/>
                        </a:rPr>
                        <a:t>Quick action hence indicated when immediate treatment of bradycardia is required.</a:t>
                      </a:r>
                    </a:p>
                  </a:txBody>
                  <a:tcPr/>
                </a:tc>
                <a:tc>
                  <a:txBody>
                    <a:bodyPr/>
                    <a:lstStyle/>
                    <a:p>
                      <a:r>
                        <a:rPr lang="en-IN" sz="2000" dirty="0">
                          <a:effectLst/>
                          <a:latin typeface="Garamond" panose="02020404030301010803" pitchFamily="18" charset="0"/>
                        </a:rPr>
                        <a:t>1. If myocardial oxygen demand is not met, may cause cardiac arrhythmias</a:t>
                      </a:r>
                      <a:endParaRPr lang="en-GB" sz="2000" dirty="0">
                        <a:effectLst/>
                        <a:latin typeface="Garamond" panose="02020404030301010803" pitchFamily="18" charset="0"/>
                      </a:endParaRPr>
                    </a:p>
                  </a:txBody>
                  <a:tcPr/>
                </a:tc>
                <a:extLst>
                  <a:ext uri="{0D108BD9-81ED-4DB2-BD59-A6C34878D82A}">
                    <a16:rowId xmlns:a16="http://schemas.microsoft.com/office/drawing/2014/main" val="3178426715"/>
                  </a:ext>
                </a:extLst>
              </a:tr>
              <a:tr h="370840">
                <a:tc>
                  <a:txBody>
                    <a:bodyPr/>
                    <a:lstStyle/>
                    <a:p>
                      <a:r>
                        <a:rPr lang="en-IN" sz="2000" dirty="0">
                          <a:effectLst/>
                          <a:latin typeface="Garamond" panose="02020404030301010803" pitchFamily="18" charset="0"/>
                        </a:rPr>
                        <a:t>Glycopyrrolate</a:t>
                      </a:r>
                      <a:endParaRPr lang="en-GB" sz="2000" dirty="0">
                        <a:effectLst/>
                        <a:latin typeface="Garamond" panose="02020404030301010803" pitchFamily="18" charset="0"/>
                      </a:endParaRPr>
                    </a:p>
                  </a:txBody>
                  <a:tcPr/>
                </a:tc>
                <a:tc>
                  <a:txBody>
                    <a:bodyPr/>
                    <a:lstStyle/>
                    <a:p>
                      <a:pPr marL="342900" indent="-342900">
                        <a:buAutoNum type="arabicPeriod"/>
                      </a:pPr>
                      <a:r>
                        <a:rPr lang="en-IN" sz="2000" dirty="0">
                          <a:effectLst/>
                          <a:latin typeface="Garamond" panose="02020404030301010803" pitchFamily="18" charset="0"/>
                        </a:rPr>
                        <a:t>Less dose is required.</a:t>
                      </a:r>
                    </a:p>
                    <a:p>
                      <a:pPr marL="342900" indent="-342900">
                        <a:buAutoNum type="arabicPeriod"/>
                      </a:pPr>
                      <a:r>
                        <a:rPr lang="en-IN" sz="2000" dirty="0">
                          <a:effectLst/>
                          <a:latin typeface="Garamond" panose="02020404030301010803" pitchFamily="18" charset="0"/>
                        </a:rPr>
                        <a:t>Bradycardia is controlled effectively.</a:t>
                      </a:r>
                    </a:p>
                    <a:p>
                      <a:pPr marL="342900" indent="-342900">
                        <a:buAutoNum type="arabicPeriod"/>
                      </a:pPr>
                      <a:r>
                        <a:rPr lang="en-IN" sz="2000" dirty="0">
                          <a:effectLst/>
                          <a:latin typeface="Garamond" panose="02020404030301010803" pitchFamily="18" charset="0"/>
                        </a:rPr>
                        <a:t>Controls gastric acid pH; avoids acid aspiration.</a:t>
                      </a:r>
                    </a:p>
                    <a:p>
                      <a:pPr marL="342900" indent="-342900">
                        <a:buAutoNum type="arabicPeriod"/>
                      </a:pPr>
                      <a:r>
                        <a:rPr lang="en-IN" sz="2000" dirty="0">
                          <a:effectLst/>
                          <a:latin typeface="Garamond" panose="02020404030301010803" pitchFamily="18" charset="0"/>
                        </a:rPr>
                        <a:t>Less intestinal stasis, hence indicated in horses to reduce the incidences of post-anaesthetic ileus causing colic.</a:t>
                      </a:r>
                      <a:endParaRPr lang="en-GB" sz="2000" dirty="0">
                        <a:effectLst/>
                        <a:latin typeface="Garamond" panose="02020404030301010803" pitchFamily="18" charset="0"/>
                      </a:endParaRPr>
                    </a:p>
                  </a:txBody>
                  <a:tcPr/>
                </a:tc>
                <a:tc>
                  <a:txBody>
                    <a:bodyPr/>
                    <a:lstStyle/>
                    <a:p>
                      <a:r>
                        <a:rPr lang="en-IN" sz="2000" dirty="0" err="1">
                          <a:effectLst/>
                          <a:latin typeface="Garamond" panose="02020404030301010803" pitchFamily="18" charset="0"/>
                        </a:rPr>
                        <a:t>Sialorrhoea</a:t>
                      </a:r>
                      <a:r>
                        <a:rPr lang="en-IN" sz="2000" dirty="0">
                          <a:effectLst/>
                          <a:latin typeface="Garamond" panose="02020404030301010803" pitchFamily="18" charset="0"/>
                        </a:rPr>
                        <a:t> is not controlled as effectively.</a:t>
                      </a:r>
                      <a:endParaRPr lang="en-GB" sz="2000" dirty="0">
                        <a:effectLst/>
                        <a:latin typeface="Garamond" panose="02020404030301010803" pitchFamily="18" charset="0"/>
                      </a:endParaRPr>
                    </a:p>
                  </a:txBody>
                  <a:tcPr/>
                </a:tc>
                <a:extLst>
                  <a:ext uri="{0D108BD9-81ED-4DB2-BD59-A6C34878D82A}">
                    <a16:rowId xmlns:a16="http://schemas.microsoft.com/office/drawing/2014/main" val="2340913306"/>
                  </a:ext>
                </a:extLst>
              </a:tr>
            </a:tbl>
          </a:graphicData>
        </a:graphic>
      </p:graphicFrame>
      <p:pic>
        <p:nvPicPr>
          <p:cNvPr id="9" name="Picture 8">
            <a:extLst>
              <a:ext uri="{FF2B5EF4-FFF2-40B4-BE49-F238E27FC236}">
                <a16:creationId xmlns:a16="http://schemas.microsoft.com/office/drawing/2014/main" id="{C5CE97DB-A9AB-4F2C-9B56-A5B207163E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537476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753C4B8-384E-4D50-ACC9-0F4FADAE6CD5}"/>
              </a:ext>
            </a:extLst>
          </p:cNvPr>
          <p:cNvSpPr txBox="1"/>
          <p:nvPr/>
        </p:nvSpPr>
        <p:spPr>
          <a:xfrm>
            <a:off x="540775" y="471942"/>
            <a:ext cx="11139948" cy="923330"/>
          </a:xfrm>
          <a:prstGeom prst="rect">
            <a:avLst/>
          </a:prstGeom>
          <a:noFill/>
        </p:spPr>
        <p:txBody>
          <a:bodyPr wrap="square" rtlCol="0">
            <a:spAutoFit/>
          </a:bodyPr>
          <a:lstStyle/>
          <a:p>
            <a:pPr marL="514350" indent="-514350">
              <a:buAutoNum type="arabicPeriod"/>
            </a:pPr>
            <a:r>
              <a:rPr lang="en-US" sz="27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Anticholinergics: </a:t>
            </a:r>
          </a:p>
          <a:p>
            <a:pPr marL="514350" indent="-514350">
              <a:buAutoNum type="arabicPeriod"/>
            </a:pPr>
            <a:r>
              <a:rPr lang="en-US" sz="27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Dosage:</a:t>
            </a:r>
          </a:p>
        </p:txBody>
      </p:sp>
      <p:sp>
        <p:nvSpPr>
          <p:cNvPr id="6" name="TextBox 5">
            <a:extLst>
              <a:ext uri="{FF2B5EF4-FFF2-40B4-BE49-F238E27FC236}">
                <a16:creationId xmlns:a16="http://schemas.microsoft.com/office/drawing/2014/main" id="{6675C027-823B-4A17-9C6A-64E8E06D2615}"/>
              </a:ext>
            </a:extLst>
          </p:cNvPr>
          <p:cNvSpPr txBox="1"/>
          <p:nvPr/>
        </p:nvSpPr>
        <p:spPr>
          <a:xfrm>
            <a:off x="1415658" y="6336268"/>
            <a:ext cx="10363200" cy="400110"/>
          </a:xfrm>
          <a:prstGeom prst="rect">
            <a:avLst/>
          </a:prstGeom>
          <a:noFill/>
        </p:spPr>
        <p:txBody>
          <a:bodyPr wrap="square" rtlCol="0">
            <a:spAutoFit/>
          </a:bodyPr>
          <a:lstStyle/>
          <a:p>
            <a:pPr algn="ctr"/>
            <a:r>
              <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Dept. of VSR, College of Veterinary Science &amp; Animal Husbandry, DUVASU, Mathura- 281 001</a:t>
            </a:r>
            <a:endParaRPr lang="en-GB" sz="2000" dirty="0"/>
          </a:p>
        </p:txBody>
      </p:sp>
      <p:graphicFrame>
        <p:nvGraphicFramePr>
          <p:cNvPr id="3" name="Table 3">
            <a:extLst>
              <a:ext uri="{FF2B5EF4-FFF2-40B4-BE49-F238E27FC236}">
                <a16:creationId xmlns:a16="http://schemas.microsoft.com/office/drawing/2014/main" id="{550D886A-D5C6-4898-A45D-DE17E3550BFD}"/>
              </a:ext>
            </a:extLst>
          </p:cNvPr>
          <p:cNvGraphicFramePr>
            <a:graphicFrameLocks noGrp="1"/>
          </p:cNvGraphicFramePr>
          <p:nvPr>
            <p:extLst>
              <p:ext uri="{D42A27DB-BD31-4B8C-83A1-F6EECF244321}">
                <p14:modId xmlns:p14="http://schemas.microsoft.com/office/powerpoint/2010/main" val="2880650119"/>
              </p:ext>
            </p:extLst>
          </p:nvPr>
        </p:nvGraphicFramePr>
        <p:xfrm>
          <a:off x="791491" y="1722550"/>
          <a:ext cx="10697496" cy="2987040"/>
        </p:xfrm>
        <a:graphic>
          <a:graphicData uri="http://schemas.openxmlformats.org/drawingml/2006/table">
            <a:tbl>
              <a:tblPr firstRow="1" bandRow="1">
                <a:tableStyleId>{5C22544A-7EE6-4342-B048-85BDC9FD1C3A}</a:tableStyleId>
              </a:tblPr>
              <a:tblGrid>
                <a:gridCol w="2172928">
                  <a:extLst>
                    <a:ext uri="{9D8B030D-6E8A-4147-A177-3AD203B41FA5}">
                      <a16:colId xmlns:a16="http://schemas.microsoft.com/office/drawing/2014/main" val="1716685849"/>
                    </a:ext>
                  </a:extLst>
                </a:gridCol>
                <a:gridCol w="5206181">
                  <a:extLst>
                    <a:ext uri="{9D8B030D-6E8A-4147-A177-3AD203B41FA5}">
                      <a16:colId xmlns:a16="http://schemas.microsoft.com/office/drawing/2014/main" val="3069448777"/>
                    </a:ext>
                  </a:extLst>
                </a:gridCol>
                <a:gridCol w="3318387">
                  <a:extLst>
                    <a:ext uri="{9D8B030D-6E8A-4147-A177-3AD203B41FA5}">
                      <a16:colId xmlns:a16="http://schemas.microsoft.com/office/drawing/2014/main" val="1667954753"/>
                    </a:ext>
                  </a:extLst>
                </a:gridCol>
              </a:tblGrid>
              <a:tr h="370840">
                <a:tc>
                  <a:txBody>
                    <a:bodyPr/>
                    <a:lstStyle/>
                    <a:p>
                      <a:pPr algn="ctr"/>
                      <a:r>
                        <a:rPr lang="en-IN" sz="2000" dirty="0">
                          <a:effectLst/>
                          <a:latin typeface="Garamond" panose="02020404030301010803" pitchFamily="18" charset="0"/>
                        </a:rPr>
                        <a:t>Species</a:t>
                      </a:r>
                      <a:endParaRPr lang="en-GB" sz="2000" dirty="0">
                        <a:effectLst/>
                        <a:latin typeface="Garamond" panose="02020404030301010803" pitchFamily="18" charset="0"/>
                      </a:endParaRPr>
                    </a:p>
                  </a:txBody>
                  <a:tcPr/>
                </a:tc>
                <a:tc>
                  <a:txBody>
                    <a:bodyPr/>
                    <a:lstStyle/>
                    <a:p>
                      <a:r>
                        <a:rPr lang="en-IN" sz="2000" dirty="0">
                          <a:effectLst/>
                          <a:latin typeface="Garamond" panose="02020404030301010803" pitchFamily="18" charset="0"/>
                        </a:rPr>
                        <a:t>Atropine Sulphate</a:t>
                      </a:r>
                      <a:endParaRPr lang="en-GB" sz="2000" dirty="0">
                        <a:effectLst/>
                        <a:latin typeface="Garamond" panose="02020404030301010803" pitchFamily="18" charset="0"/>
                      </a:endParaRPr>
                    </a:p>
                  </a:txBody>
                  <a:tcPr/>
                </a:tc>
                <a:tc>
                  <a:txBody>
                    <a:bodyPr/>
                    <a:lstStyle/>
                    <a:p>
                      <a:pPr algn="ctr"/>
                      <a:r>
                        <a:rPr lang="en-IN" sz="2000" dirty="0">
                          <a:effectLst/>
                          <a:latin typeface="Garamond" panose="02020404030301010803" pitchFamily="18" charset="0"/>
                        </a:rPr>
                        <a:t>Glycopyrrolate</a:t>
                      </a:r>
                      <a:endParaRPr lang="en-GB" sz="2000" dirty="0">
                        <a:effectLst/>
                        <a:latin typeface="Garamond" panose="02020404030301010803" pitchFamily="18" charset="0"/>
                      </a:endParaRPr>
                    </a:p>
                  </a:txBody>
                  <a:tcPr/>
                </a:tc>
                <a:extLst>
                  <a:ext uri="{0D108BD9-81ED-4DB2-BD59-A6C34878D82A}">
                    <a16:rowId xmlns:a16="http://schemas.microsoft.com/office/drawing/2014/main" val="3047997814"/>
                  </a:ext>
                </a:extLst>
              </a:tr>
              <a:tr h="370840">
                <a:tc>
                  <a:txBody>
                    <a:bodyPr/>
                    <a:lstStyle/>
                    <a:p>
                      <a:r>
                        <a:rPr lang="en-IN" sz="2000" dirty="0">
                          <a:effectLst/>
                          <a:latin typeface="Garamond" panose="02020404030301010803" pitchFamily="18" charset="0"/>
                        </a:rPr>
                        <a:t>Horse</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0.02-0.05 mg/kg </a:t>
                      </a:r>
                      <a:r>
                        <a:rPr lang="en-IN" sz="2000" dirty="0" err="1">
                          <a:effectLst/>
                          <a:latin typeface="Garamond" panose="02020404030301010803" pitchFamily="18" charset="0"/>
                        </a:rPr>
                        <a:t>s.c.</a:t>
                      </a:r>
                      <a:r>
                        <a:rPr lang="en-IN" sz="2000" dirty="0">
                          <a:effectLst/>
                          <a:latin typeface="Garamond" panose="02020404030301010803" pitchFamily="18" charset="0"/>
                        </a:rPr>
                        <a:t>/</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r>
                        <a:rPr lang="en-IN" sz="2000" dirty="0">
                          <a:effectLst/>
                          <a:latin typeface="Garamond" panose="02020404030301010803" pitchFamily="18" charset="0"/>
                        </a:rPr>
                        <a:t>0.02 mg/kg </a:t>
                      </a:r>
                      <a:r>
                        <a:rPr lang="en-IN" sz="2000" dirty="0" err="1">
                          <a:effectLst/>
                          <a:latin typeface="Garamond" panose="02020404030301010803" pitchFamily="18" charset="0"/>
                        </a:rPr>
                        <a:t>s.c.</a:t>
                      </a:r>
                      <a:r>
                        <a:rPr lang="en-IN" sz="2000" dirty="0">
                          <a:effectLst/>
                          <a:latin typeface="Garamond" panose="02020404030301010803" pitchFamily="18" charset="0"/>
                        </a:rPr>
                        <a:t>/</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extLst>
                  <a:ext uri="{0D108BD9-81ED-4DB2-BD59-A6C34878D82A}">
                    <a16:rowId xmlns:a16="http://schemas.microsoft.com/office/drawing/2014/main" val="3178426715"/>
                  </a:ext>
                </a:extLst>
              </a:tr>
              <a:tr h="370840">
                <a:tc>
                  <a:txBody>
                    <a:bodyPr/>
                    <a:lstStyle/>
                    <a:p>
                      <a:r>
                        <a:rPr lang="en-IN" sz="2000" dirty="0">
                          <a:effectLst/>
                          <a:latin typeface="Garamond" panose="02020404030301010803" pitchFamily="18" charset="0"/>
                        </a:rPr>
                        <a:t>Goat</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0.20 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tc>
                  <a:txBody>
                    <a:bodyPr/>
                    <a:lstStyle/>
                    <a:p>
                      <a:r>
                        <a:rPr lang="en-IN" sz="2000" dirty="0">
                          <a:effectLst/>
                          <a:latin typeface="Garamond" panose="02020404030301010803" pitchFamily="18" charset="0"/>
                        </a:rPr>
                        <a:t>0.01 mg/kg </a:t>
                      </a:r>
                      <a:r>
                        <a:rPr lang="en-IN" sz="2000" dirty="0" err="1">
                          <a:effectLst/>
                          <a:latin typeface="Garamond" panose="02020404030301010803" pitchFamily="18" charset="0"/>
                        </a:rPr>
                        <a:t>i.m.</a:t>
                      </a:r>
                      <a:endParaRPr lang="en-GB" sz="2000" dirty="0">
                        <a:effectLst/>
                        <a:latin typeface="Garamond" panose="02020404030301010803" pitchFamily="18" charset="0"/>
                      </a:endParaRPr>
                    </a:p>
                  </a:txBody>
                  <a:tcPr/>
                </a:tc>
                <a:extLst>
                  <a:ext uri="{0D108BD9-81ED-4DB2-BD59-A6C34878D82A}">
                    <a16:rowId xmlns:a16="http://schemas.microsoft.com/office/drawing/2014/main" val="2340913306"/>
                  </a:ext>
                </a:extLst>
              </a:tr>
              <a:tr h="370840">
                <a:tc>
                  <a:txBody>
                    <a:bodyPr/>
                    <a:lstStyle/>
                    <a:p>
                      <a:r>
                        <a:rPr lang="en-IN" sz="2000" dirty="0">
                          <a:effectLst/>
                          <a:latin typeface="Garamond" panose="02020404030301010803" pitchFamily="18" charset="0"/>
                        </a:rPr>
                        <a:t>Pig</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0.3-1.8 mg total</a:t>
                      </a:r>
                      <a:endParaRPr lang="en-GB" sz="2000" dirty="0">
                        <a:effectLst/>
                        <a:latin typeface="Garamond" panose="02020404030301010803" pitchFamily="18" charset="0"/>
                      </a:endParaRPr>
                    </a:p>
                  </a:txBody>
                  <a:tcPr/>
                </a:tc>
                <a:tc>
                  <a:txBody>
                    <a:bodyPr/>
                    <a:lstStyle/>
                    <a:p>
                      <a:endParaRPr lang="en-GB" sz="2000" dirty="0">
                        <a:effectLst/>
                        <a:latin typeface="Garamond" panose="02020404030301010803" pitchFamily="18" charset="0"/>
                      </a:endParaRPr>
                    </a:p>
                  </a:txBody>
                  <a:tcPr/>
                </a:tc>
                <a:extLst>
                  <a:ext uri="{0D108BD9-81ED-4DB2-BD59-A6C34878D82A}">
                    <a16:rowId xmlns:a16="http://schemas.microsoft.com/office/drawing/2014/main" val="1757518221"/>
                  </a:ext>
                </a:extLst>
              </a:tr>
              <a:tr h="370840">
                <a:tc>
                  <a:txBody>
                    <a:bodyPr/>
                    <a:lstStyle/>
                    <a:p>
                      <a:r>
                        <a:rPr lang="en-IN" sz="2000" dirty="0">
                          <a:effectLst/>
                          <a:latin typeface="Garamond" panose="02020404030301010803" pitchFamily="18" charset="0"/>
                        </a:rPr>
                        <a:t>Dog</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0.02-0.05 mg/kg </a:t>
                      </a:r>
                      <a:r>
                        <a:rPr lang="en-IN" sz="2000" dirty="0" err="1">
                          <a:effectLst/>
                          <a:latin typeface="Garamond" panose="02020404030301010803" pitchFamily="18" charset="0"/>
                        </a:rPr>
                        <a:t>s.c.</a:t>
                      </a:r>
                      <a:r>
                        <a:rPr lang="en-IN" sz="2000" dirty="0">
                          <a:effectLst/>
                          <a:latin typeface="Garamond" panose="02020404030301010803" pitchFamily="18" charset="0"/>
                        </a:rPr>
                        <a:t>/</a:t>
                      </a:r>
                      <a:r>
                        <a:rPr lang="en-IN" sz="2000" dirty="0" err="1">
                          <a:effectLst/>
                          <a:latin typeface="Garamond" panose="02020404030301010803" pitchFamily="18" charset="0"/>
                        </a:rPr>
                        <a:t>i.m.</a:t>
                      </a:r>
                      <a:endParaRPr lang="en-IN" sz="2000" dirty="0">
                        <a:effectLst/>
                        <a:latin typeface="Garamond" panose="02020404030301010803" pitchFamily="18" charset="0"/>
                      </a:endParaRPr>
                    </a:p>
                    <a:p>
                      <a:pPr marL="0" indent="0">
                        <a:buNone/>
                      </a:pPr>
                      <a:r>
                        <a:rPr lang="en-IN" sz="2000" dirty="0">
                          <a:effectLst/>
                          <a:latin typeface="Garamond" panose="02020404030301010803" pitchFamily="18" charset="0"/>
                        </a:rPr>
                        <a:t>0.1-0.2 mg /kg </a:t>
                      </a:r>
                      <a:r>
                        <a:rPr lang="en-IN" sz="2000" dirty="0" err="1">
                          <a:effectLst/>
                          <a:latin typeface="Garamond" panose="02020404030301010803" pitchFamily="18" charset="0"/>
                        </a:rPr>
                        <a:t>i.v.</a:t>
                      </a:r>
                      <a:endParaRPr lang="en-GB"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effectLst/>
                          <a:latin typeface="Garamond" panose="02020404030301010803" pitchFamily="18" charset="0"/>
                        </a:rPr>
                        <a:t>0.01-0.02 mg/kg </a:t>
                      </a:r>
                      <a:r>
                        <a:rPr lang="en-IN" sz="2000" dirty="0" err="1">
                          <a:effectLst/>
                          <a:latin typeface="Garamond" panose="02020404030301010803" pitchFamily="18" charset="0"/>
                        </a:rPr>
                        <a:t>s.c.</a:t>
                      </a:r>
                      <a:r>
                        <a:rPr lang="en-IN" sz="2000" dirty="0">
                          <a:effectLst/>
                          <a:latin typeface="Garamond" panose="02020404030301010803" pitchFamily="18" charset="0"/>
                        </a:rPr>
                        <a:t>/</a:t>
                      </a:r>
                      <a:r>
                        <a:rPr lang="en-IN" sz="2000" dirty="0" err="1">
                          <a:effectLst/>
                          <a:latin typeface="Garamond" panose="02020404030301010803" pitchFamily="18" charset="0"/>
                        </a:rPr>
                        <a:t>i.m.</a:t>
                      </a:r>
                      <a:r>
                        <a:rPr lang="en-IN" sz="2000" dirty="0">
                          <a:effectLst/>
                          <a:latin typeface="Garamond" panose="02020404030301010803" pitchFamily="18" charset="0"/>
                        </a:rPr>
                        <a:t>/</a:t>
                      </a:r>
                      <a:r>
                        <a:rPr lang="en-IN" sz="2000" dirty="0" err="1">
                          <a:effectLst/>
                          <a:latin typeface="Garamond" panose="02020404030301010803" pitchFamily="18" charset="0"/>
                        </a:rPr>
                        <a:t>i.v.</a:t>
                      </a:r>
                      <a:endParaRPr lang="en-GB" sz="2000" dirty="0">
                        <a:effectLst/>
                        <a:latin typeface="Garamond" panose="02020404030301010803" pitchFamily="18" charset="0"/>
                      </a:endParaRPr>
                    </a:p>
                  </a:txBody>
                  <a:tcPr/>
                </a:tc>
                <a:extLst>
                  <a:ext uri="{0D108BD9-81ED-4DB2-BD59-A6C34878D82A}">
                    <a16:rowId xmlns:a16="http://schemas.microsoft.com/office/drawing/2014/main" val="1551080863"/>
                  </a:ext>
                </a:extLst>
              </a:tr>
              <a:tr h="370840">
                <a:tc>
                  <a:txBody>
                    <a:bodyPr/>
                    <a:lstStyle/>
                    <a:p>
                      <a:r>
                        <a:rPr lang="en-IN" sz="2000" dirty="0">
                          <a:effectLst/>
                          <a:latin typeface="Garamond" panose="02020404030301010803" pitchFamily="18" charset="0"/>
                        </a:rPr>
                        <a:t>Cats</a:t>
                      </a:r>
                      <a:endParaRPr lang="en-GB" sz="2000" dirty="0">
                        <a:effectLst/>
                        <a:latin typeface="Garamond" panose="02020404030301010803" pitchFamily="18" charset="0"/>
                      </a:endParaRPr>
                    </a:p>
                  </a:txBody>
                  <a:tcPr/>
                </a:tc>
                <a:tc>
                  <a:txBody>
                    <a:bodyPr/>
                    <a:lstStyle/>
                    <a:p>
                      <a:pPr marL="0" indent="0">
                        <a:buNone/>
                      </a:pPr>
                      <a:r>
                        <a:rPr lang="en-IN" sz="2000" dirty="0">
                          <a:effectLst/>
                          <a:latin typeface="Garamond" panose="02020404030301010803" pitchFamily="18" charset="0"/>
                        </a:rPr>
                        <a:t>0.2-0.1 mg/kg </a:t>
                      </a:r>
                      <a:r>
                        <a:rPr lang="en-IN" sz="2000" dirty="0" err="1">
                          <a:effectLst/>
                          <a:latin typeface="Garamond" panose="02020404030301010803" pitchFamily="18" charset="0"/>
                        </a:rPr>
                        <a:t>s.c.</a:t>
                      </a:r>
                      <a:r>
                        <a:rPr lang="en-IN" sz="2000" dirty="0">
                          <a:effectLst/>
                          <a:latin typeface="Garamond" panose="02020404030301010803" pitchFamily="18" charset="0"/>
                        </a:rPr>
                        <a:t>/</a:t>
                      </a:r>
                      <a:r>
                        <a:rPr lang="en-IN" sz="2000" dirty="0" err="1">
                          <a:effectLst/>
                          <a:latin typeface="Garamond" panose="02020404030301010803" pitchFamily="18" charset="0"/>
                        </a:rPr>
                        <a:t>i.m.</a:t>
                      </a:r>
                      <a:endParaRPr lang="en-IN" sz="2000" dirty="0">
                        <a:effectLst/>
                        <a:latin typeface="Garamond" panose="02020404030301010803" pitchFamily="18" charset="0"/>
                      </a:endParaRPr>
                    </a:p>
                    <a:p>
                      <a:pPr marL="0" indent="0">
                        <a:buNone/>
                      </a:pPr>
                      <a:r>
                        <a:rPr lang="en-IN" sz="2000" dirty="0">
                          <a:effectLst/>
                          <a:latin typeface="Garamond" panose="02020404030301010803" pitchFamily="18" charset="0"/>
                        </a:rPr>
                        <a:t>0.01-0.02 mg/kg </a:t>
                      </a:r>
                      <a:r>
                        <a:rPr lang="en-IN" sz="2000" dirty="0" err="1">
                          <a:effectLst/>
                          <a:latin typeface="Garamond" panose="02020404030301010803" pitchFamily="18" charset="0"/>
                        </a:rPr>
                        <a:t>i.v.</a:t>
                      </a:r>
                      <a:endParaRPr lang="en-GB" sz="2000" dirty="0">
                        <a:effectLst/>
                        <a:latin typeface="Garamond" panose="02020404030301010803"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effectLst/>
                          <a:latin typeface="Garamond" panose="02020404030301010803" pitchFamily="18" charset="0"/>
                        </a:rPr>
                        <a:t>0.01-0.02/kg </a:t>
                      </a:r>
                      <a:r>
                        <a:rPr lang="en-IN" sz="2000" dirty="0" err="1">
                          <a:effectLst/>
                          <a:latin typeface="Garamond" panose="02020404030301010803" pitchFamily="18" charset="0"/>
                        </a:rPr>
                        <a:t>s.c.</a:t>
                      </a:r>
                      <a:r>
                        <a:rPr lang="en-IN" sz="2000" dirty="0">
                          <a:effectLst/>
                          <a:latin typeface="Garamond" panose="02020404030301010803" pitchFamily="18" charset="0"/>
                        </a:rPr>
                        <a:t>/</a:t>
                      </a:r>
                      <a:r>
                        <a:rPr lang="en-IN" sz="2000" dirty="0" err="1">
                          <a:effectLst/>
                          <a:latin typeface="Garamond" panose="02020404030301010803" pitchFamily="18" charset="0"/>
                        </a:rPr>
                        <a:t>i.m.</a:t>
                      </a:r>
                      <a:r>
                        <a:rPr lang="en-IN" sz="2000" dirty="0">
                          <a:effectLst/>
                          <a:latin typeface="Garamond" panose="02020404030301010803" pitchFamily="18" charset="0"/>
                        </a:rPr>
                        <a:t>/</a:t>
                      </a:r>
                      <a:r>
                        <a:rPr lang="en-IN" sz="2000" dirty="0" err="1">
                          <a:effectLst/>
                          <a:latin typeface="Garamond" panose="02020404030301010803" pitchFamily="18" charset="0"/>
                        </a:rPr>
                        <a:t>i.v.</a:t>
                      </a:r>
                      <a:endParaRPr lang="en-GB" sz="2000" dirty="0">
                        <a:effectLst/>
                        <a:latin typeface="Garamond" panose="02020404030301010803" pitchFamily="18" charset="0"/>
                      </a:endParaRPr>
                    </a:p>
                  </a:txBody>
                  <a:tcPr/>
                </a:tc>
                <a:extLst>
                  <a:ext uri="{0D108BD9-81ED-4DB2-BD59-A6C34878D82A}">
                    <a16:rowId xmlns:a16="http://schemas.microsoft.com/office/drawing/2014/main" val="1373106927"/>
                  </a:ext>
                </a:extLst>
              </a:tr>
            </a:tbl>
          </a:graphicData>
        </a:graphic>
      </p:graphicFrame>
      <p:pic>
        <p:nvPicPr>
          <p:cNvPr id="9" name="Picture 8">
            <a:extLst>
              <a:ext uri="{FF2B5EF4-FFF2-40B4-BE49-F238E27FC236}">
                <a16:creationId xmlns:a16="http://schemas.microsoft.com/office/drawing/2014/main" id="{80E3EE51-3FC3-458F-AAFB-7FBFF213E4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873" y="6295350"/>
            <a:ext cx="481569" cy="481945"/>
          </a:xfrm>
          <a:prstGeom prst="rect">
            <a:avLst/>
          </a:prstGeom>
        </p:spPr>
      </p:pic>
    </p:spTree>
    <p:extLst>
      <p:ext uri="{BB962C8B-B14F-4D97-AF65-F5344CB8AC3E}">
        <p14:creationId xmlns:p14="http://schemas.microsoft.com/office/powerpoint/2010/main" val="1267883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8315</TotalTime>
  <Words>5845</Words>
  <Application>Microsoft Office PowerPoint</Application>
  <PresentationFormat>Widescreen</PresentationFormat>
  <Paragraphs>496</Paragraphs>
  <Slides>47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47</vt:i4>
      </vt:variant>
    </vt:vector>
  </HeadingPairs>
  <TitlesOfParts>
    <vt:vector size="57" baseType="lpstr">
      <vt:lpstr>Arial</vt:lpstr>
      <vt:lpstr>Arial Narrow</vt:lpstr>
      <vt:lpstr>Calibri</vt:lpstr>
      <vt:lpstr>Calibri Light</vt:lpstr>
      <vt:lpstr>Castellar</vt:lpstr>
      <vt:lpstr>Courier New</vt:lpstr>
      <vt:lpstr>Garamond</vt:lpstr>
      <vt:lpstr>Symbol</vt:lpstr>
      <vt:lpstr>Wingdings</vt:lpstr>
      <vt:lpstr>Office Theme</vt:lpstr>
      <vt:lpstr>PreAnaesthetic medications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Anaesthesia: Introduction</dc:title>
  <dc:creator>Gulshan</dc:creator>
  <cp:lastModifiedBy>Gulshan</cp:lastModifiedBy>
  <cp:revision>143</cp:revision>
  <dcterms:created xsi:type="dcterms:W3CDTF">2021-04-04T10:46:18Z</dcterms:created>
  <dcterms:modified xsi:type="dcterms:W3CDTF">2021-04-20T14:09:30Z</dcterms:modified>
</cp:coreProperties>
</file>