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FB16A-77AD-46E4-8871-3E09951BB366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ADEEF-E892-4A69-A2D5-FC0275A67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5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AAAC-E1BB-40B8-9268-F3F07DAE1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6992A-6312-4EC9-A5A7-8E4AA87C3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BFDB-FC28-42F7-A4FF-F4B50621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2A3FC-2FD5-46B8-A5D4-64B004C4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55227-6296-4C9F-B847-DC9E2DEC3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0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D006-6792-4EF7-9DE2-75D81C6A8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BA4F5-C365-43B7-AE1B-386A806F9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676F2-C402-492C-8DFF-AA9082D9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7A301-3AFF-42B0-8CC6-0103DD04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4E6A2-C0E3-4A34-A747-DC8BAF78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54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EA8C1C-9FAD-43BE-A342-128227171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F83B0-0760-4561-B918-266FC4694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11D01-0B24-4438-82A7-3419FAFF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E97C4-5598-4902-B23B-C52F3A2D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0FE28-7515-4370-9A61-8CB51A22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56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E1950-8FA4-4635-B9A0-F5EBD74C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CE2F2-473F-4AEF-B8BD-3B7E0101C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FCF77-129C-4538-8456-923AF120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D3914-6606-4D52-A828-EA9C7255C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952A0-C9FD-411A-A9CA-349FE5BD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1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7149C-2839-433F-8F0B-7662A8DD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3FD60-85A7-4F73-B740-0F04B7339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07512-CDE5-4683-AD60-5094679D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6C32B-9EB1-4789-BEAD-52DBCDCF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857F-5845-4BBB-A39D-96942433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2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2B4D-D4AE-49A8-92D1-96101C65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34135-8525-4885-A43C-12763ECC0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1879-E1B2-415B-8209-AE2E0E16D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4FD83-7A22-4F7E-A1F8-43071D2A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6F6A5-752C-45D0-95A4-5FDFB292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B9DB-6B97-46BC-A243-01119DD3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9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1B09-7381-43C7-9E9E-F47A2B9B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AB9F2-E897-4C4B-A79B-F8B1A181A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D044-458C-49A2-9F8F-485A10950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7929C-D8B8-4643-B30C-3885B2A79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64053-FB53-4662-A9DB-5E6E4EA6A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F431D-DEE0-4AC0-BA37-0E7243EB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123CF-ACF6-4B1D-AF95-75C67377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00D77-962F-44FF-AC98-F7DB5D64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4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552E1-6167-414F-85BF-35771148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5B8B3-E844-4317-AB23-C151C6E2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D81E7-6A0A-4757-BC47-2E753FD8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5F2BD-DABF-41A4-B198-D5B84740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5033D7-1A27-4C82-80F5-BA783B7C5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91CCD-5AD8-4259-87F4-EFCE6995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D31EF-1150-443D-9D16-E3A5FC0D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98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2E43-D9C4-4547-B88F-1CEC54D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31A83-A8AA-4745-9DD0-8D342219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FE8BE-27A3-4DC5-BD95-F5077520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52423-CBD5-431A-8DFF-97C8D996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ED19E-F810-4D60-B668-56242E1F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4F569-1C5E-4973-A7AB-AC1F1B69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6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9E04-E748-4CE8-97C2-8A086B24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F6C75-C26D-46A7-8D66-9309D0966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02147-E57D-4A83-8C4F-8EBA6AD26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C5828-7A50-4B6F-9FB7-2637661E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6CD3F-7323-4731-961C-A41CA67C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146BE-7D76-476D-84A7-2F8302BE7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92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699CD-E312-45A3-AC5D-9CAB0EC2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3BD77-7CBE-4749-8C4D-31E77CAAD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5F822-9A4B-4BFF-95A7-69C354F1D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DB3FB-C815-4798-BAF4-419498A58C90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17586-2B2F-4AD4-A87F-79BB174C3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25B81-390B-4F85-B97F-8531ABDC1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2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90AE-B80E-4F9E-90AB-2D5339E9E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29169"/>
            <a:ext cx="12192000" cy="267534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IN" sz="96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CONSIDERATIONS</a:t>
            </a:r>
            <a:br>
              <a:rPr lang="en-IN" sz="8800" spc="600" dirty="0">
                <a:latin typeface="Castellar" panose="020A0402060406010301" pitchFamily="18" charset="0"/>
              </a:rPr>
            </a:br>
            <a:r>
              <a:rPr lang="en-IN" sz="4400" spc="-15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PRE/PERI/POST-OPERATIVE</a:t>
            </a:r>
            <a:endParaRPr lang="en-GB" sz="3200" spc="-15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E0CDE-286F-449B-91C7-5BBCB9348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21121"/>
            <a:ext cx="9144000" cy="1655762"/>
          </a:xfrm>
        </p:spPr>
        <p:txBody>
          <a:bodyPr>
            <a:normAutofit/>
          </a:bodyPr>
          <a:lstStyle/>
          <a:p>
            <a:r>
              <a:rPr lang="en-IN" sz="3200" spc="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Dr.</a:t>
            </a:r>
            <a:r>
              <a:rPr lang="en-IN" sz="32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 Gulshan Kumar</a:t>
            </a:r>
            <a:endParaRPr lang="en-GB" sz="3200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4C292FB-CA77-4954-8930-81A8B62D26C6}"/>
              </a:ext>
            </a:extLst>
          </p:cNvPr>
          <p:cNvSpPr/>
          <p:nvPr/>
        </p:nvSpPr>
        <p:spPr>
          <a:xfrm>
            <a:off x="5395451" y="3429000"/>
            <a:ext cx="1401097" cy="1371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DC5F0E-43A1-4DBE-94FF-F194896E5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641" y="3701845"/>
            <a:ext cx="884211" cy="8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3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PHYSICAL EXAMINATION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Physical examination should be thorough and the urge to examine only the area/organ of complaint should be suppressed.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Helps minimise unexpected anaesthetic and surgical complications, especially in geriatric patients.</a:t>
            </a:r>
          </a:p>
        </p:txBody>
      </p:sp>
    </p:spTree>
    <p:extLst>
      <p:ext uri="{BB962C8B-B14F-4D97-AF65-F5344CB8AC3E}">
        <p14:creationId xmlns:p14="http://schemas.microsoft.com/office/powerpoint/2010/main" val="3771563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PHYSICAL EXAMINATION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Special attention should be given to animal’s attitude, nutritional condition and general body condition, gait, hydration status, body temperature and other physiological parameters, mucosae, lymph nodes.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7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LABORATORY EXAMINATION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Hb, haematocrit</a:t>
            </a:r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, total 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proteins, BUN and/or serum creatinine for elective procedures.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CBC, serum biochemistry, urinalysis if patients are geriatric, or surgeries expected to last for 1-2 hrs, or in animals having systemic signs </a:t>
            </a: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(dyspnoea, cardiac murmur, anaemia, GDV, Shock, haemorrhage, ruptured bladder)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725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DIAGNOSTIC IMAGING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Not routinely performed 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prior to elective procedures in healthy animals.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Other conditions, however, benefit from data 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obtained through radiography, ultrasonography, 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etc. 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(fractures, GDV,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miniralisations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etc.)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437DC30-C2C7-4EF9-8700-F552A4DAF1EB}"/>
              </a:ext>
            </a:extLst>
          </p:cNvPr>
          <p:cNvSpPr txBox="1"/>
          <p:nvPr/>
        </p:nvSpPr>
        <p:spPr>
          <a:xfrm>
            <a:off x="1787346" y="1971598"/>
            <a:ext cx="8617307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raversGothic BT" panose="020B0507020203020204" pitchFamily="34" charset="0"/>
              </a:rPr>
              <a:t>THANK YOU</a:t>
            </a:r>
          </a:p>
          <a:p>
            <a:pPr algn="ctr"/>
            <a:r>
              <a:rPr lang="en-IN" sz="3600" kern="20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raversGothic BT" panose="020B0507020203020204" pitchFamily="34" charset="0"/>
              </a:rPr>
              <a:t>Very Much</a:t>
            </a:r>
          </a:p>
        </p:txBody>
      </p:sp>
    </p:spTree>
    <p:extLst>
      <p:ext uri="{BB962C8B-B14F-4D97-AF65-F5344CB8AC3E}">
        <p14:creationId xmlns:p14="http://schemas.microsoft.com/office/powerpoint/2010/main" val="310945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426663" y="2450890"/>
            <a:ext cx="9650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Before subjecting any animal to surgery for treatment or repair, it is of prime importance to know about the animal and its disease(s).</a:t>
            </a:r>
            <a:endParaRPr lang="en-I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2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285770"/>
            <a:ext cx="96502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The selection and preparation of surgical patients require attention to a number of details. 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The patient should always be subjected to a thorough physical examination, followed by the appropriate laboratory tests.</a:t>
            </a:r>
          </a:p>
        </p:txBody>
      </p:sp>
    </p:spTree>
    <p:extLst>
      <p:ext uri="{BB962C8B-B14F-4D97-AF65-F5344CB8AC3E}">
        <p14:creationId xmlns:p14="http://schemas.microsoft.com/office/powerpoint/2010/main" val="60280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Obtaining preoperative information also allows comparison of the animal’s status before and after surgery (e.g., ability to micturate before and after spinal surgery). </a:t>
            </a:r>
          </a:p>
        </p:txBody>
      </p:sp>
    </p:spTree>
    <p:extLst>
      <p:ext uri="{BB962C8B-B14F-4D97-AF65-F5344CB8AC3E}">
        <p14:creationId xmlns:p14="http://schemas.microsoft.com/office/powerpoint/2010/main" val="37775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considerations……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General assessment and stabilization of the surgical patient and preoperative considerations for specific diseases are very important.</a:t>
            </a:r>
          </a:p>
        </p:txBody>
      </p:sp>
    </p:spTree>
    <p:extLst>
      <p:ext uri="{BB962C8B-B14F-4D97-AF65-F5344CB8AC3E}">
        <p14:creationId xmlns:p14="http://schemas.microsoft.com/office/powerpoint/2010/main" val="212808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858050"/>
            <a:ext cx="96502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considerations……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assessment and stabilization of the patient allows the surgeon to anticipate complications and to reduce their occurrence.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preparation of the patient and the operating team, helps minimize the potential infection.</a:t>
            </a:r>
          </a:p>
        </p:txBody>
      </p:sp>
    </p:spTree>
    <p:extLst>
      <p:ext uri="{BB962C8B-B14F-4D97-AF65-F5344CB8AC3E}">
        <p14:creationId xmlns:p14="http://schemas.microsoft.com/office/powerpoint/2010/main" val="16847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706878" y="1020293"/>
            <a:ext cx="96502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considerations……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HISTORY TAKING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 thorough history from the </a:t>
            </a:r>
            <a:r>
              <a:rPr lang="en-IN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owner helps in 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evaluation of the underlying disease process and identification of other abnormalities that might affect the surgical outcome.</a:t>
            </a:r>
          </a:p>
        </p:txBody>
      </p:sp>
    </p:spTree>
    <p:extLst>
      <p:ext uri="{BB962C8B-B14F-4D97-AF65-F5344CB8AC3E}">
        <p14:creationId xmlns:p14="http://schemas.microsoft.com/office/powerpoint/2010/main" val="86894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HISTORY TAKING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Includes: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signalment,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diet,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exercise,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environment,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past medical 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problems, recent treatments </a:t>
            </a:r>
          </a:p>
          <a:p>
            <a:pPr algn="just"/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(especially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antiinflammatory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, antimicrobial, and potentially nephrotoxic or hepatotoxic therapy), and any evidence of infection outcome.</a:t>
            </a:r>
          </a:p>
        </p:txBody>
      </p:sp>
    </p:spTree>
    <p:extLst>
      <p:ext uri="{BB962C8B-B14F-4D97-AF65-F5344CB8AC3E}">
        <p14:creationId xmlns:p14="http://schemas.microsoft.com/office/powerpoint/2010/main" val="272310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HISTORY TAKING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Questions are to be framed in a way so as to ensure accurate answers instead of vague answers.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Attention should also be paid to previous medical conditions/drug interactions/allergies/reactions.</a:t>
            </a:r>
          </a:p>
        </p:txBody>
      </p:sp>
    </p:spTree>
    <p:extLst>
      <p:ext uri="{BB962C8B-B14F-4D97-AF65-F5344CB8AC3E}">
        <p14:creationId xmlns:p14="http://schemas.microsoft.com/office/powerpoint/2010/main" val="2700699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457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Bell MT</vt:lpstr>
      <vt:lpstr>Calibri</vt:lpstr>
      <vt:lpstr>Calibri Light</vt:lpstr>
      <vt:lpstr>Castellar</vt:lpstr>
      <vt:lpstr>EngraversGothic BT</vt:lpstr>
      <vt:lpstr>Office Theme</vt:lpstr>
      <vt:lpstr>CONSIDERATIONS PRE/PERI/POST-OPERATIVE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 AN INTRODUCTION</dc:title>
  <dc:creator>Gulshan</dc:creator>
  <cp:lastModifiedBy>Gulshan</cp:lastModifiedBy>
  <cp:revision>56</cp:revision>
  <dcterms:created xsi:type="dcterms:W3CDTF">2020-12-01T17:02:48Z</dcterms:created>
  <dcterms:modified xsi:type="dcterms:W3CDTF">2020-12-08T04:54:16Z</dcterms:modified>
</cp:coreProperties>
</file>