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  <p:sldId id="275" r:id="rId6"/>
    <p:sldId id="259" r:id="rId7"/>
    <p:sldId id="260" r:id="rId8"/>
    <p:sldId id="261" r:id="rId9"/>
    <p:sldId id="262" r:id="rId10"/>
    <p:sldId id="263" r:id="rId11"/>
    <p:sldId id="276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8" r:id="rId24"/>
    <p:sldId id="279" r:id="rId25"/>
    <p:sldId id="281" r:id="rId26"/>
    <p:sldId id="280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81000" y="1524000"/>
            <a:ext cx="83058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lgerian" pitchFamily="82" charset="0"/>
                <a:ea typeface="Times New Roman" pitchFamily="18" charset="0"/>
                <a:cs typeface="Mangal" pitchFamily="18" charset="0"/>
              </a:rPr>
              <a:t>ENDOCRINOLOGY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800" b="1" dirty="0" smtClean="0">
                <a:solidFill>
                  <a:srgbClr val="FF0000"/>
                </a:solidFill>
                <a:latin typeface="Algerian" pitchFamily="82" charset="0"/>
                <a:ea typeface="Times New Roman" pitchFamily="18" charset="0"/>
                <a:cs typeface="Mangal" pitchFamily="18" charset="0"/>
              </a:rPr>
              <a:t>of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lgerian" pitchFamily="82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lgerian" pitchFamily="82" charset="0"/>
                <a:ea typeface="Times New Roman" pitchFamily="18" charset="0"/>
                <a:cs typeface="Mangal" pitchFamily="18" charset="0"/>
              </a:rPr>
              <a:t>MALE REPRODUCTION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0" b="1" dirty="0" smtClean="0">
              <a:latin typeface="Algerian" pitchFamily="82" charset="0"/>
              <a:cs typeface="Mangal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0" b="1" dirty="0" smtClean="0">
              <a:latin typeface="Algerian" pitchFamily="82" charset="0"/>
              <a:cs typeface="Mangal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0" b="1" dirty="0" smtClean="0">
              <a:latin typeface="Algerian" pitchFamily="82" charset="0"/>
              <a:cs typeface="Mangal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Arial Rounded MT Bold" pitchFamily="34" charset="0"/>
                <a:cs typeface="Mangal" pitchFamily="18" charset="0"/>
              </a:rPr>
              <a:t>- Dr. </a:t>
            </a:r>
            <a:r>
              <a:rPr lang="en-US" sz="2800" b="1" dirty="0" err="1" smtClean="0">
                <a:latin typeface="Arial Rounded MT Bold" pitchFamily="34" charset="0"/>
                <a:cs typeface="Mangal" pitchFamily="18" charset="0"/>
              </a:rPr>
              <a:t>Vikas</a:t>
            </a:r>
            <a:r>
              <a:rPr lang="en-US" sz="2800" b="1" dirty="0" smtClean="0">
                <a:latin typeface="Arial Rounded MT Bold" pitchFamily="34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Arial Rounded MT Bold" pitchFamily="34" charset="0"/>
                <a:cs typeface="Mangal" pitchFamily="18" charset="0"/>
              </a:rPr>
              <a:t>Sachan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604421"/>
            <a:ext cx="876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endParaRPr lang="en-IN" sz="2800" dirty="0">
              <a:latin typeface="Arial Rounded MT Bold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 l="31875" t="23529" r="29375" b="7843"/>
          <a:stretch>
            <a:fillRect/>
          </a:stretch>
        </p:blipFill>
        <p:spPr bwMode="auto">
          <a:xfrm>
            <a:off x="1447800" y="228600"/>
            <a:ext cx="5486400" cy="619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604421"/>
            <a:ext cx="8763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IN" sz="2800" dirty="0" smtClean="0">
                <a:latin typeface="Arial Rounded MT Bold" pitchFamily="34" charset="0"/>
              </a:rPr>
              <a:t>- Maximum </a:t>
            </a:r>
            <a:r>
              <a:rPr lang="en-IN" sz="2800" dirty="0" err="1" smtClean="0">
                <a:latin typeface="Arial Rounded MT Bold" pitchFamily="34" charset="0"/>
              </a:rPr>
              <a:t>estrogen</a:t>
            </a:r>
            <a:r>
              <a:rPr lang="en-IN" sz="2800" dirty="0" smtClean="0">
                <a:latin typeface="Arial Rounded MT Bold" pitchFamily="34" charset="0"/>
              </a:rPr>
              <a:t>….from testosterone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- </a:t>
            </a:r>
            <a:r>
              <a:rPr lang="en-IN" sz="2800" dirty="0" err="1" smtClean="0">
                <a:latin typeface="Arial Rounded MT Bold" pitchFamily="34" charset="0"/>
              </a:rPr>
              <a:t>Epididymis</a:t>
            </a:r>
            <a:r>
              <a:rPr lang="en-IN" sz="2800" dirty="0" smtClean="0">
                <a:latin typeface="Arial Rounded MT Bold" pitchFamily="34" charset="0"/>
              </a:rPr>
              <a:t> of stallion 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DHT and estradiol … -</a:t>
            </a:r>
            <a:r>
              <a:rPr lang="en-IN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ve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 feed back response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- at the level of hypothalamus and pituitary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DHT is more potent androgen than testosterone</a:t>
            </a:r>
          </a:p>
          <a:p>
            <a:pPr>
              <a:buFontTx/>
              <a:buChar char="-"/>
            </a:pPr>
            <a:endParaRPr lang="en-IN" sz="2800" dirty="0" smtClean="0">
              <a:latin typeface="Arial Rounded MT Bold" pitchFamily="34" charset="0"/>
            </a:endParaRPr>
          </a:p>
          <a:p>
            <a:r>
              <a:rPr lang="en-IN" sz="2800" dirty="0" smtClean="0">
                <a:latin typeface="Arial Rounded MT Bold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DHT - controls accessory sex gland activity  </a:t>
            </a:r>
          </a:p>
          <a:p>
            <a:pPr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Testosterone - spermatogenesis. </a:t>
            </a:r>
          </a:p>
          <a:p>
            <a:pPr>
              <a:buFontTx/>
              <a:buChar char="-"/>
            </a:pPr>
            <a:endParaRPr lang="en-IN" sz="2800" dirty="0" smtClean="0">
              <a:latin typeface="Arial Rounded MT Bold" pitchFamily="34" charset="0"/>
            </a:endParaRPr>
          </a:p>
          <a:p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601682"/>
            <a:ext cx="8763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Androgen-binding protein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(ABP)</a:t>
            </a:r>
          </a:p>
          <a:p>
            <a:r>
              <a:rPr lang="en-IN" sz="2800" dirty="0" smtClean="0">
                <a:latin typeface="Arial Rounded MT Bold" pitchFamily="34" charset="0"/>
              </a:rPr>
              <a:t>       - Bind testosterone and DHT </a:t>
            </a:r>
          </a:p>
          <a:p>
            <a:r>
              <a:rPr lang="en-IN" sz="2800" dirty="0" smtClean="0">
                <a:latin typeface="Arial Rounded MT Bold" pitchFamily="34" charset="0"/>
              </a:rPr>
              <a:t>       - High androgen concentrations in S.T. &amp; </a:t>
            </a:r>
            <a:r>
              <a:rPr lang="en-IN" sz="2800" dirty="0" err="1" smtClean="0">
                <a:latin typeface="Arial Rounded MT Bold" pitchFamily="34" charset="0"/>
              </a:rPr>
              <a:t>Epid</a:t>
            </a:r>
            <a:r>
              <a:rPr lang="en-IN" sz="2800" dirty="0" smtClean="0">
                <a:latin typeface="Arial Rounded MT Bold" pitchFamily="34" charset="0"/>
              </a:rPr>
              <a:t>.</a:t>
            </a:r>
          </a:p>
          <a:p>
            <a:endParaRPr lang="en-US" sz="2800" dirty="0" smtClean="0">
              <a:latin typeface="Arial Rounded MT Bold" pitchFamily="34" charset="0"/>
            </a:endParaRPr>
          </a:p>
          <a:p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FSH</a:t>
            </a:r>
            <a:r>
              <a:rPr lang="en-IN" sz="2800" dirty="0" smtClean="0">
                <a:latin typeface="Arial Rounded MT Bold" pitchFamily="34" charset="0"/>
              </a:rPr>
              <a:t>  - Non episodic pattern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   - Proliferation i.e. determine the </a:t>
            </a:r>
            <a:r>
              <a:rPr lang="en-IN" sz="2800" dirty="0" err="1" smtClean="0">
                <a:latin typeface="Arial Rounded MT Bold" pitchFamily="34" charset="0"/>
              </a:rPr>
              <a:t>sertoli</a:t>
            </a:r>
            <a:r>
              <a:rPr lang="en-IN" sz="2800" dirty="0" smtClean="0">
                <a:latin typeface="Arial Rounded MT Bold" pitchFamily="34" charset="0"/>
              </a:rPr>
              <a:t> cell  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     numbers at puberty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   ....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Limit </a:t>
            </a:r>
            <a:r>
              <a:rPr lang="en-IN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postpubertal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 </a:t>
            </a:r>
            <a:r>
              <a:rPr lang="en-IN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spermatogenic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 yield </a:t>
            </a:r>
            <a:endParaRPr lang="en-IN" sz="2800" dirty="0">
              <a:solidFill>
                <a:srgbClr val="00B05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630734"/>
            <a:ext cx="89916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IN" sz="2800" dirty="0" smtClean="0">
                <a:solidFill>
                  <a:srgbClr val="0070C0"/>
                </a:solidFill>
                <a:latin typeface="Arial Rounded MT Bold" pitchFamily="34" charset="0"/>
              </a:rPr>
              <a:t>- </a:t>
            </a:r>
            <a:r>
              <a:rPr lang="en-US" sz="2800" dirty="0" smtClean="0">
                <a:solidFill>
                  <a:srgbClr val="0070C0"/>
                </a:solidFill>
                <a:latin typeface="Arial Rounded MT Bold" pitchFamily="34" charset="0"/>
              </a:rPr>
              <a:t>FSH is - Initiation of spermatogenesis </a:t>
            </a:r>
          </a:p>
          <a:p>
            <a:pPr lvl="0">
              <a:buFontTx/>
              <a:buChar char="-"/>
            </a:pPr>
            <a:r>
              <a:rPr lang="en-US" sz="2800" dirty="0" smtClean="0">
                <a:solidFill>
                  <a:srgbClr val="0070C0"/>
                </a:solidFill>
                <a:latin typeface="Arial Rounded MT Bold" pitchFamily="34" charset="0"/>
              </a:rPr>
              <a:t> FSH and testosterone - Maintain </a:t>
            </a:r>
            <a:r>
              <a:rPr lang="en-US" sz="2800" dirty="0" err="1" smtClean="0">
                <a:solidFill>
                  <a:srgbClr val="0070C0"/>
                </a:solidFill>
                <a:latin typeface="Arial Rounded MT Bold" pitchFamily="34" charset="0"/>
              </a:rPr>
              <a:t>spermatogesis</a:t>
            </a:r>
            <a:endParaRPr lang="en-US" sz="2800" dirty="0" smtClean="0">
              <a:solidFill>
                <a:srgbClr val="0070C0"/>
              </a:solidFill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solidFill>
                  <a:srgbClr val="0070C0"/>
                </a:solidFill>
                <a:latin typeface="Arial Rounded MT Bold" pitchFamily="34" charset="0"/>
              </a:rPr>
              <a:t>                                             - </a:t>
            </a:r>
            <a:r>
              <a:rPr lang="en-US" sz="2800" dirty="0" err="1" smtClean="0">
                <a:solidFill>
                  <a:srgbClr val="0070C0"/>
                </a:solidFill>
                <a:latin typeface="Arial Rounded MT Bold" pitchFamily="34" charset="0"/>
              </a:rPr>
              <a:t>Spermiation</a:t>
            </a:r>
            <a:endParaRPr lang="en-US" sz="2800" dirty="0" smtClean="0">
              <a:solidFill>
                <a:srgbClr val="0070C0"/>
              </a:solidFill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FSH –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Functions / secretion of </a:t>
            </a:r>
            <a:r>
              <a:rPr lang="en-IN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sertoli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 cells :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1. </a:t>
            </a:r>
            <a:r>
              <a:rPr lang="en-US" sz="2800" dirty="0" smtClean="0">
                <a:latin typeface="Arial Rounded MT Bold" pitchFamily="34" charset="0"/>
              </a:rPr>
              <a:t>Androgen binding protein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(ABP) </a:t>
            </a:r>
            <a:r>
              <a:rPr lang="en-US" sz="2800" dirty="0" smtClean="0">
                <a:latin typeface="Arial Rounded MT Bold" pitchFamily="34" charset="0"/>
              </a:rPr>
              <a:t>–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Steroid binding protein - α-globulin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2. </a:t>
            </a:r>
            <a:r>
              <a:rPr lang="en-US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Activin</a:t>
            </a:r>
            <a:r>
              <a:rPr lang="en-US" sz="2800" dirty="0" smtClean="0">
                <a:latin typeface="Arial Rounded MT Bold" pitchFamily="34" charset="0"/>
              </a:rPr>
              <a:t> – Development of leydig cells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-  Delay growth of </a:t>
            </a:r>
            <a:r>
              <a:rPr lang="en-US" sz="2800" dirty="0" err="1" smtClean="0">
                <a:latin typeface="Arial Rounded MT Bold" pitchFamily="34" charset="0"/>
              </a:rPr>
              <a:t>leyd</a:t>
            </a:r>
            <a:r>
              <a:rPr lang="en-US" sz="2800" dirty="0" smtClean="0">
                <a:latin typeface="Arial Rounded MT Bold" pitchFamily="34" charset="0"/>
              </a:rPr>
              <a:t>. cells till puberty           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-  Secretion of FSH at pituitary level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381000"/>
            <a:ext cx="89916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800" dirty="0" smtClean="0">
                <a:latin typeface="Arial Rounded MT Bold" pitchFamily="34" charset="0"/>
              </a:rPr>
              <a:t>    3. </a:t>
            </a:r>
            <a:r>
              <a:rPr lang="en-US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Inhibin</a:t>
            </a:r>
            <a:r>
              <a:rPr lang="en-US" sz="2800" dirty="0" smtClean="0">
                <a:latin typeface="Arial Rounded MT Bold" pitchFamily="34" charset="0"/>
              </a:rPr>
              <a:t> - Differentiating and growth factor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  - Regulates leydig cell function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  - Negative feedback effect on the FSH         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  - </a:t>
            </a:r>
            <a:r>
              <a:rPr lang="en-US" sz="2800" dirty="0" err="1" smtClean="0">
                <a:latin typeface="Arial Rounded MT Bold" pitchFamily="34" charset="0"/>
              </a:rPr>
              <a:t>Inhibin</a:t>
            </a:r>
            <a:r>
              <a:rPr lang="en-US" sz="2800" dirty="0" smtClean="0">
                <a:latin typeface="Arial Rounded MT Bold" pitchFamily="34" charset="0"/>
              </a:rPr>
              <a:t> B is more potent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4. Anti-</a:t>
            </a:r>
            <a:r>
              <a:rPr lang="en-US" sz="2800" dirty="0" err="1" smtClean="0">
                <a:latin typeface="Arial Rounded MT Bold" pitchFamily="34" charset="0"/>
              </a:rPr>
              <a:t>mullerian</a:t>
            </a:r>
            <a:r>
              <a:rPr lang="en-US" sz="2800" dirty="0" smtClean="0">
                <a:latin typeface="Arial Rounded MT Bold" pitchFamily="34" charset="0"/>
              </a:rPr>
              <a:t> hormone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(AMH / MIH)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  - Inhibit </a:t>
            </a:r>
            <a:r>
              <a:rPr lang="en-US" sz="2800" dirty="0" err="1" smtClean="0">
                <a:latin typeface="Arial Rounded MT Bold" pitchFamily="34" charset="0"/>
              </a:rPr>
              <a:t>mullerian</a:t>
            </a:r>
            <a:r>
              <a:rPr lang="en-US" sz="2800" dirty="0" smtClean="0">
                <a:latin typeface="Arial Rounded MT Bold" pitchFamily="34" charset="0"/>
              </a:rPr>
              <a:t> duct system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  - Development of male fetus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5. </a:t>
            </a:r>
            <a:r>
              <a:rPr lang="en-US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Transferrin</a:t>
            </a:r>
            <a:r>
              <a:rPr lang="en-US" sz="2800" dirty="0" smtClean="0">
                <a:latin typeface="Arial Rounded MT Bold" pitchFamily="34" charset="0"/>
              </a:rPr>
              <a:t> – Source of iron for sperm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6. </a:t>
            </a:r>
            <a:r>
              <a:rPr lang="en-US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Glutathion</a:t>
            </a:r>
            <a:r>
              <a:rPr lang="en-US" sz="2800" dirty="0" smtClean="0">
                <a:latin typeface="Arial Rounded MT Bold" pitchFamily="34" charset="0"/>
              </a:rPr>
              <a:t>  – Acts as anti-oxidant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7.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Insulin like growth factor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8.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Nursing</a:t>
            </a:r>
            <a:r>
              <a:rPr lang="en-US" sz="2800" dirty="0" smtClean="0">
                <a:latin typeface="Arial Rounded MT Bold" pitchFamily="34" charset="0"/>
              </a:rPr>
              <a:t> / </a:t>
            </a:r>
            <a:r>
              <a:rPr lang="en-US" sz="2800" dirty="0" err="1" smtClean="0">
                <a:latin typeface="Arial Rounded MT Bold" pitchFamily="34" charset="0"/>
              </a:rPr>
              <a:t>Sustentacular</a:t>
            </a:r>
            <a:r>
              <a:rPr lang="en-US" sz="2800" dirty="0" smtClean="0">
                <a:latin typeface="Arial Rounded MT Bold" pitchFamily="34" charset="0"/>
              </a:rPr>
              <a:t> cells – Sperm nursing 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</a:t>
            </a:r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882908"/>
            <a:ext cx="89916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Prolactin</a:t>
            </a:r>
            <a:r>
              <a:rPr lang="en-US" sz="2800" dirty="0" smtClean="0">
                <a:latin typeface="Arial Rounded MT Bold" pitchFamily="34" charset="0"/>
              </a:rPr>
              <a:t> - Prolactin receptors - On leydig cells  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- Promotes the functions of LH receptor </a:t>
            </a:r>
          </a:p>
          <a:p>
            <a:pPr lvl="0">
              <a:buFontTx/>
              <a:buChar char="-"/>
            </a:pPr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High level of prolactin, growth hormone (GH/STH) and melatonin - Negative feedback for </a:t>
            </a:r>
            <a:r>
              <a:rPr lang="en-US" sz="2800" dirty="0" err="1" smtClean="0">
                <a:latin typeface="Arial Rounded MT Bold" pitchFamily="34" charset="0"/>
              </a:rPr>
              <a:t>Gn</a:t>
            </a:r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       - Delayed sexual characters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       - Delayed sexual behavior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       - Delayed puberty and libido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IN" sz="2800" dirty="0">
              <a:latin typeface="Arial Rounded MT Bold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95053" y="267831"/>
            <a:ext cx="8099205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800" dirty="0" smtClean="0">
                <a:latin typeface="Arial Rounded MT Bold" pitchFamily="34" charset="0"/>
              </a:rPr>
              <a:t>-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Functions of androgen :</a:t>
            </a:r>
            <a:endParaRPr lang="en-IN" sz="2800" dirty="0" smtClean="0">
              <a:solidFill>
                <a:srgbClr val="00B050"/>
              </a:solidFill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1. Testicular descend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2. Sexual differentiation of male reproductive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system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3. Regulation of structure and function of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accessory sex glands and </a:t>
            </a:r>
            <a:r>
              <a:rPr lang="en-US" sz="2800" dirty="0" err="1" smtClean="0">
                <a:latin typeface="Arial Rounded MT Bold" pitchFamily="34" charset="0"/>
              </a:rPr>
              <a:t>ductus</a:t>
            </a:r>
            <a:r>
              <a:rPr lang="en-US" sz="2800" dirty="0" smtClean="0">
                <a:latin typeface="Arial Rounded MT Bold" pitchFamily="34" charset="0"/>
              </a:rPr>
              <a:t> system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4. Spermatogenesis </a:t>
            </a:r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IN" sz="2800" dirty="0">
              <a:latin typeface="Arial Rounded MT Bold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52400" y="267831"/>
            <a:ext cx="8944564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800" dirty="0" smtClean="0">
                <a:latin typeface="Arial Rounded MT Bold" pitchFamily="34" charset="0"/>
              </a:rPr>
              <a:t>5. Development of secondary sexual characters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and maleness (Body confirmation, hairs, hump,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              broad shoulder, aggressiveness,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              muscle growth etc)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6. </a:t>
            </a:r>
            <a:r>
              <a:rPr lang="en-US" sz="2800" dirty="0" err="1" smtClean="0">
                <a:latin typeface="Arial Rounded MT Bold" pitchFamily="34" charset="0"/>
              </a:rPr>
              <a:t>Pronlongation</a:t>
            </a:r>
            <a:r>
              <a:rPr lang="en-US" sz="2800" dirty="0" smtClean="0">
                <a:latin typeface="Arial Rounded MT Bold" pitchFamily="34" charset="0"/>
              </a:rPr>
              <a:t> of </a:t>
            </a:r>
            <a:r>
              <a:rPr lang="en-US" sz="2800" dirty="0" err="1" smtClean="0">
                <a:latin typeface="Arial Rounded MT Bold" pitchFamily="34" charset="0"/>
              </a:rPr>
              <a:t>epididymal</a:t>
            </a:r>
            <a:r>
              <a:rPr lang="en-US" sz="2800" dirty="0" smtClean="0">
                <a:latin typeface="Arial Rounded MT Bold" pitchFamily="34" charset="0"/>
              </a:rPr>
              <a:t> sperm life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7. Different sexual behavior pattern in diff sp.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8. Penile and prepucial growth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9. Degeneration of penile </a:t>
            </a:r>
            <a:r>
              <a:rPr lang="en-US" sz="2800" dirty="0" err="1" smtClean="0">
                <a:latin typeface="Arial Rounded MT Bold" pitchFamily="34" charset="0"/>
              </a:rPr>
              <a:t>frenulum</a:t>
            </a:r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10. Urinary pattern in dogs</a:t>
            </a:r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IN" sz="2800" dirty="0">
              <a:latin typeface="Arial Rounded MT Bold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52400" y="452021"/>
            <a:ext cx="8965275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Prepubertal castration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- No libido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- Underdeveloped genitalia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- No mating behavior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-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Post pubertal castration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- leads to stoppage of ejaculation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- Mounting behavior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- Penile erection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High Testosterone - hypertrophy and hyperplasia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                    of prostate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IN" sz="2800" dirty="0">
              <a:latin typeface="Arial Rounded MT Bold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52400" y="754082"/>
            <a:ext cx="807144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800" dirty="0" smtClean="0">
                <a:latin typeface="Arial Rounded MT Bold" pitchFamily="34" charset="0"/>
              </a:rPr>
              <a:t> -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Thyroid stimulating hormone (TSH)</a:t>
            </a:r>
          </a:p>
          <a:p>
            <a:pPr lvl="0"/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    Growth hormone (STH) </a:t>
            </a:r>
          </a:p>
          <a:p>
            <a:pPr lvl="0"/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    </a:t>
            </a:r>
            <a:r>
              <a:rPr lang="en-US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Adrenocorticotrophic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 hormone</a:t>
            </a:r>
          </a:p>
          <a:p>
            <a:pPr lvl="0"/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    Melatonin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…. Maintenance of male reproduction 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Over secretion - Negative feedback effect</a:t>
            </a:r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228600"/>
            <a:ext cx="86106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lgerian" pitchFamily="82" charset="0"/>
                <a:ea typeface="Times New Roman" pitchFamily="18" charset="0"/>
                <a:cs typeface="Mangal" pitchFamily="18" charset="0"/>
              </a:rPr>
              <a:t>ENDOCRINOLOGY OF THE MALE REPRODUCTION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lgerian" pitchFamily="8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Controlled by - Pituitary gonadotrophins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                       Gonadal androgens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8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8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Only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negative feedback  mechanism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(Unlike in female)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i.e. Synchrony b/w pituitary gonadotrophins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with gonads in male is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non cyclic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8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8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After castration – Retained pulse frequency of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LH and FSH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IN" sz="2800" dirty="0">
              <a:latin typeface="Arial Rounded MT Bold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52400" y="727770"/>
            <a:ext cx="891353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800" dirty="0" smtClean="0">
                <a:latin typeface="Arial Rounded MT Bold" pitchFamily="34" charset="0"/>
              </a:rPr>
              <a:t> -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Oxytocin</a:t>
            </a:r>
            <a:r>
              <a:rPr lang="en-US" sz="2800" dirty="0" smtClean="0">
                <a:latin typeface="Arial Rounded MT Bold" pitchFamily="34" charset="0"/>
              </a:rPr>
              <a:t> - Increasing tubal activity at ejaculation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- Increased seminal volume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- More sperm concentration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-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β-endorphin</a:t>
            </a:r>
            <a:r>
              <a:rPr lang="en-US" sz="2800" dirty="0" smtClean="0">
                <a:latin typeface="Arial Rounded MT Bold" pitchFamily="34" charset="0"/>
              </a:rPr>
              <a:t> (endogenous </a:t>
            </a:r>
            <a:r>
              <a:rPr lang="en-US" sz="2800" dirty="0" err="1" smtClean="0">
                <a:latin typeface="Arial Rounded MT Bold" pitchFamily="34" charset="0"/>
              </a:rPr>
              <a:t>opioid</a:t>
            </a:r>
            <a:r>
              <a:rPr lang="en-US" sz="2800" dirty="0" smtClean="0">
                <a:latin typeface="Arial Rounded MT Bold" pitchFamily="34" charset="0"/>
              </a:rPr>
              <a:t> peptides)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- Present in testicular interstitial fluid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- Leydig cell </a:t>
            </a:r>
            <a:r>
              <a:rPr lang="en-US" sz="2800" dirty="0" err="1" smtClean="0">
                <a:latin typeface="Arial Rounded MT Bold" pitchFamily="34" charset="0"/>
              </a:rPr>
              <a:t>steroidogenesis</a:t>
            </a:r>
            <a:r>
              <a:rPr lang="en-US" sz="2800" dirty="0" smtClean="0">
                <a:latin typeface="Arial Rounded MT Bold" pitchFamily="34" charset="0"/>
              </a:rPr>
              <a:t>.</a:t>
            </a:r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IN" sz="2800" dirty="0">
              <a:latin typeface="Arial Rounded MT Bold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50959" y="580846"/>
            <a:ext cx="7678641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800" dirty="0" smtClean="0">
                <a:latin typeface="Arial Rounded MT Bold" pitchFamily="34" charset="0"/>
              </a:rPr>
              <a:t> - </a:t>
            </a:r>
            <a:r>
              <a:rPr lang="en-IN" sz="2800" dirty="0" smtClean="0">
                <a:latin typeface="Arial Rounded MT Bold" pitchFamily="34" charset="0"/>
              </a:rPr>
              <a:t>Stallions and rams  -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Seasonal breeders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- Stallion long day breeder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- Ram and camel - short day breeder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Stallion –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......More light (short night)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……Less melatonin (from pineal gland)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       …..More gonadotrophins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             …..More steroids (androgens)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- Long days after short days ….a rhythm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- Necessary for stallion reproduction</a:t>
            </a:r>
            <a:endParaRPr lang="en-IN" sz="2800" dirty="0" smtClean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IN" sz="2800" dirty="0">
              <a:latin typeface="Arial Rounded MT Bold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27157" y="422970"/>
            <a:ext cx="741709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800" dirty="0" smtClean="0">
                <a:latin typeface="Arial Rounded MT Bold" pitchFamily="34" charset="0"/>
              </a:rPr>
              <a:t>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</a:t>
            </a:r>
          </a:p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Reducing the day light hours in ram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- </a:t>
            </a:r>
            <a:r>
              <a:rPr lang="en-US" sz="2800" dirty="0" smtClean="0">
                <a:latin typeface="Arial Rounded MT Bold" pitchFamily="34" charset="0"/>
              </a:rPr>
              <a:t>Increased melatonin</a:t>
            </a:r>
          </a:p>
          <a:p>
            <a:pPr lvl="0"/>
            <a:r>
              <a:rPr lang="en-US" sz="2800" smtClean="0">
                <a:latin typeface="Arial Rounded MT Bold" pitchFamily="34" charset="0"/>
              </a:rPr>
              <a:t> </a:t>
            </a:r>
            <a:r>
              <a:rPr lang="en-US" sz="2800" smtClean="0">
                <a:latin typeface="Arial Rounded MT Bold" pitchFamily="34" charset="0"/>
              </a:rPr>
              <a:t>       - </a:t>
            </a:r>
            <a:r>
              <a:rPr lang="en-US" sz="2800" smtClean="0">
                <a:latin typeface="Arial Rounded MT Bold" pitchFamily="34" charset="0"/>
              </a:rPr>
              <a:t>Reduced </a:t>
            </a:r>
            <a:r>
              <a:rPr lang="en-US" sz="2800" dirty="0" smtClean="0">
                <a:latin typeface="Arial Rounded MT Bold" pitchFamily="34" charset="0"/>
              </a:rPr>
              <a:t>prolactin production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- Increased gonadotrophins secretion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- Increased testosterone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- In non-breeding season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- Not </a:t>
            </a:r>
            <a:r>
              <a:rPr lang="en-US" sz="2800" dirty="0" err="1" smtClean="0">
                <a:latin typeface="Arial Rounded MT Bold" pitchFamily="34" charset="0"/>
              </a:rPr>
              <a:t>azoospermic</a:t>
            </a:r>
            <a:r>
              <a:rPr lang="en-US" sz="2800" dirty="0" smtClean="0">
                <a:latin typeface="Arial Rounded MT Bold" pitchFamily="34" charset="0"/>
              </a:rPr>
              <a:t> completely</a:t>
            </a:r>
          </a:p>
          <a:p>
            <a:pPr lvl="0"/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IN" sz="2800" dirty="0">
              <a:latin typeface="Arial Rounded MT Bold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27157" y="76200"/>
            <a:ext cx="8588243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800" dirty="0" smtClean="0">
                <a:latin typeface="Arial Rounded MT Bold" pitchFamily="34" charset="0"/>
              </a:rPr>
              <a:t> </a:t>
            </a:r>
            <a:endParaRPr lang="en-US" sz="2800" dirty="0" smtClean="0">
              <a:solidFill>
                <a:srgbClr val="FF0000"/>
              </a:solidFill>
              <a:latin typeface="Arial Rounded MT Bold" pitchFamily="34" charset="0"/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 Rounded MT Bold" pitchFamily="34" charset="0"/>
              </a:rPr>
              <a:t>THERMOREGULATION OF TESTES</a:t>
            </a:r>
            <a:endParaRPr lang="en-IN" sz="2800" dirty="0" smtClean="0">
              <a:solidFill>
                <a:srgbClr val="FF0000"/>
              </a:solidFill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- </a:t>
            </a:r>
            <a:r>
              <a:rPr lang="en-US" sz="2800" dirty="0" err="1" smtClean="0">
                <a:latin typeface="Arial Rounded MT Bold" pitchFamily="34" charset="0"/>
              </a:rPr>
              <a:t>Optimim</a:t>
            </a:r>
            <a:r>
              <a:rPr lang="en-US" sz="2800" dirty="0" smtClean="0">
                <a:latin typeface="Arial Rounded MT Bold" pitchFamily="34" charset="0"/>
              </a:rPr>
              <a:t> sperm production or spermatogenesis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…..requires 2</a:t>
            </a:r>
            <a:r>
              <a:rPr lang="en-US" sz="2800" baseline="30000" dirty="0" smtClean="0">
                <a:latin typeface="Arial Rounded MT Bold" pitchFamily="34" charset="0"/>
              </a:rPr>
              <a:t>0</a:t>
            </a:r>
            <a:r>
              <a:rPr lang="en-US" sz="2800" dirty="0" smtClean="0">
                <a:latin typeface="Arial Rounded MT Bold" pitchFamily="34" charset="0"/>
              </a:rPr>
              <a:t>-5</a:t>
            </a:r>
            <a:r>
              <a:rPr lang="en-US" sz="2800" baseline="30000" dirty="0" smtClean="0">
                <a:latin typeface="Arial Rounded MT Bold" pitchFamily="34" charset="0"/>
              </a:rPr>
              <a:t>0</a:t>
            </a:r>
            <a:r>
              <a:rPr lang="en-US" sz="2800" dirty="0" smtClean="0">
                <a:latin typeface="Arial Rounded MT Bold" pitchFamily="34" charset="0"/>
              </a:rPr>
              <a:t> C less temperature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- Structures play role in thermoregulation - 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marL="514350" lvl="0" indent="-514350">
              <a:buAutoNum type="arabicPeriod"/>
            </a:pPr>
            <a:r>
              <a:rPr lang="en-US" sz="2800" dirty="0" err="1" smtClean="0">
                <a:latin typeface="Arial Rounded MT Bold" pitchFamily="34" charset="0"/>
              </a:rPr>
              <a:t>Thermoreceptors</a:t>
            </a:r>
            <a:r>
              <a:rPr lang="en-US" sz="2800" dirty="0" smtClean="0">
                <a:latin typeface="Arial Rounded MT Bold" pitchFamily="34" charset="0"/>
              </a:rPr>
              <a:t> - On scrotal skin                                    </a:t>
            </a:r>
          </a:p>
          <a:p>
            <a:pPr marL="514350" lvl="0" indent="-514350"/>
            <a:r>
              <a:rPr lang="en-US" sz="2800" dirty="0" smtClean="0">
                <a:latin typeface="Arial Rounded MT Bold" pitchFamily="34" charset="0"/>
              </a:rPr>
              <a:t>                                        - Body sweating / panting </a:t>
            </a:r>
          </a:p>
          <a:p>
            <a:pPr marL="514350" lvl="0" indent="-514350"/>
            <a:endParaRPr lang="en-US" sz="2800" dirty="0" smtClean="0">
              <a:latin typeface="Arial Rounded MT Bold" pitchFamily="34" charset="0"/>
            </a:endParaRPr>
          </a:p>
          <a:p>
            <a:pPr marL="514350" lvl="0" indent="-514350"/>
            <a:r>
              <a:rPr lang="en-US" sz="2800" dirty="0" smtClean="0">
                <a:latin typeface="Arial Rounded MT Bold" pitchFamily="34" charset="0"/>
              </a:rPr>
              <a:t>2. Adrenergic sweat glands - On scrotal skin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IN" sz="2800" dirty="0">
              <a:latin typeface="Arial Rounded MT Bold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27157" y="604421"/>
            <a:ext cx="858824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800" dirty="0" smtClean="0">
                <a:latin typeface="Arial Rounded MT Bold" pitchFamily="34" charset="0"/>
              </a:rPr>
              <a:t> 3. Absence of subcutaneous fat in scrotal skin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4. Contraction &amp; relaxation of tunica </a:t>
            </a:r>
            <a:r>
              <a:rPr lang="en-US" sz="2800" dirty="0" err="1" smtClean="0">
                <a:latin typeface="Arial Rounded MT Bold" pitchFamily="34" charset="0"/>
              </a:rPr>
              <a:t>dartos</a:t>
            </a:r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5. Contraction &amp; relaxation of Cremaster muscle 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6.</a:t>
            </a:r>
            <a:r>
              <a:rPr lang="en-IN" sz="2800" dirty="0" smtClean="0">
                <a:latin typeface="Arial Rounded MT Bold" pitchFamily="34" charset="0"/>
              </a:rPr>
              <a:t> Testicular artery and vein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(P</a:t>
            </a:r>
            <a:r>
              <a:rPr lang="en-US" sz="2800" dirty="0" err="1" smtClean="0">
                <a:solidFill>
                  <a:srgbClr val="00B050"/>
                </a:solidFill>
                <a:latin typeface="Arial Rounded MT Bold" pitchFamily="34" charset="0"/>
              </a:rPr>
              <a:t>mpiniform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 plexus)</a:t>
            </a:r>
          </a:p>
          <a:p>
            <a:r>
              <a:rPr lang="en-US" sz="2800" dirty="0" smtClean="0">
                <a:latin typeface="Arial Rounded MT Bold" pitchFamily="34" charset="0"/>
              </a:rPr>
              <a:t>                                                       - Heat transfer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IN" sz="2800" dirty="0">
              <a:latin typeface="Arial Rounded MT Bold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27157" y="604421"/>
            <a:ext cx="85882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800" dirty="0" smtClean="0">
                <a:latin typeface="Arial Rounded MT Bold" pitchFamily="34" charset="0"/>
              </a:rPr>
              <a:t> </a:t>
            </a:r>
            <a:endParaRPr lang="en-IN" sz="2800" dirty="0">
              <a:latin typeface="Arial Rounded MT Bold" pitchFamily="34" charset="0"/>
            </a:endParaRPr>
          </a:p>
        </p:txBody>
      </p:sp>
      <p:pic>
        <p:nvPicPr>
          <p:cNvPr id="35842" name="Picture 2" descr="C:\Users\lenovo\Desktop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04800"/>
            <a:ext cx="4648200" cy="5867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IN" sz="2800" dirty="0">
              <a:latin typeface="Arial Rounded MT Bold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27157" y="651570"/>
            <a:ext cx="858824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-"/>
            </a:pPr>
            <a:r>
              <a:rPr lang="en-US" sz="2800" dirty="0" smtClean="0">
                <a:latin typeface="Arial Rounded MT Bold" pitchFamily="34" charset="0"/>
              </a:rPr>
              <a:t> In boar - Less pendulous scrotum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- Less efficient sweating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- Difference of about 3.2</a:t>
            </a:r>
            <a:r>
              <a:rPr lang="en-US" sz="2800" baseline="30000" dirty="0" smtClean="0">
                <a:latin typeface="Arial Rounded MT Bold" pitchFamily="34" charset="0"/>
              </a:rPr>
              <a:t>0</a:t>
            </a:r>
            <a:r>
              <a:rPr lang="en-US" sz="2800" dirty="0" smtClean="0">
                <a:latin typeface="Arial Rounded MT Bold" pitchFamily="34" charset="0"/>
              </a:rPr>
              <a:t> C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- In ram - temperature difference between spermatic artery and vein is about 4</a:t>
            </a:r>
            <a:r>
              <a:rPr lang="en-US" sz="2800" baseline="30000" dirty="0" smtClean="0">
                <a:latin typeface="Arial Rounded MT Bold" pitchFamily="34" charset="0"/>
              </a:rPr>
              <a:t>0</a:t>
            </a:r>
            <a:r>
              <a:rPr lang="en-US" sz="2800" dirty="0" smtClean="0">
                <a:latin typeface="Arial Rounded MT Bold" pitchFamily="34" charset="0"/>
              </a:rPr>
              <a:t> C.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IN" sz="2800" dirty="0">
              <a:latin typeface="Arial Rounded MT Bold" pitchFamily="34" charset="0"/>
            </a:endParaRPr>
          </a:p>
        </p:txBody>
      </p:sp>
      <p:pic>
        <p:nvPicPr>
          <p:cNvPr id="4" name="Picture 3" descr="http://www.asianweek.com/wp-content/uploads/2008/12/thank-yo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806708"/>
            <a:ext cx="8763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Hypothalamus - Interface between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                       - Nervous and endocrine system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8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8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GnRH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synthesized </a:t>
            </a:r>
            <a:r>
              <a:rPr lang="en-US" sz="28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in neurons in hypothalamus,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released</a:t>
            </a:r>
            <a:r>
              <a:rPr lang="en-US" sz="28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at nerve endings (episodic)      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transferred</a:t>
            </a:r>
            <a:r>
              <a:rPr lang="en-US" sz="28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via </a:t>
            </a:r>
            <a:r>
              <a:rPr lang="en-US" sz="2800" dirty="0" err="1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hypophyseal</a:t>
            </a:r>
            <a:r>
              <a:rPr lang="en-US" sz="28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portal system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        ……..Anterior pituitary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                   ………Gonadotrophins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IN" sz="2800" dirty="0" smtClean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499170"/>
            <a:ext cx="8763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IN" sz="2800" dirty="0" smtClean="0">
              <a:latin typeface="Arial Rounded MT Bold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Sex Hormones are sex specific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2800" dirty="0" smtClean="0">
                <a:latin typeface="Arial Rounded MT Bold" pitchFamily="34" charset="0"/>
              </a:rPr>
              <a:t>  e.g. </a:t>
            </a:r>
            <a:r>
              <a:rPr lang="en-IN" sz="2800" dirty="0" err="1" smtClean="0">
                <a:latin typeface="Arial Rounded MT Bold" pitchFamily="34" charset="0"/>
              </a:rPr>
              <a:t>Estrogen</a:t>
            </a:r>
            <a:r>
              <a:rPr lang="en-IN" sz="2800" dirty="0" smtClean="0">
                <a:latin typeface="Arial Rounded MT Bold" pitchFamily="34" charset="0"/>
              </a:rPr>
              <a:t> and progesterone   - Female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2800" dirty="0" smtClean="0">
                <a:latin typeface="Arial Rounded MT Bold" pitchFamily="34" charset="0"/>
              </a:rPr>
              <a:t>          Testosterone                              - Males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latin typeface="Arial Rounded MT Bold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IN" sz="2800" dirty="0" smtClean="0">
              <a:latin typeface="Arial Rounded MT Bold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IN" sz="2800" dirty="0" smtClean="0">
              <a:latin typeface="Arial Rounded MT Bold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2800" dirty="0" smtClean="0">
                <a:latin typeface="Arial Rounded MT Bold" pitchFamily="34" charset="0"/>
              </a:rPr>
              <a:t>-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Sex specificity is limited</a:t>
            </a:r>
            <a:endParaRPr lang="en-US" sz="2800" dirty="0" smtClean="0">
              <a:solidFill>
                <a:srgbClr val="00B050"/>
              </a:solidFill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152400"/>
            <a:ext cx="8763000" cy="741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-"/>
            </a:pPr>
            <a:r>
              <a:rPr lang="en-US" sz="28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LH receptors </a:t>
            </a:r>
            <a:r>
              <a:rPr lang="en-IN" sz="2800" dirty="0" smtClean="0">
                <a:latin typeface="Arial Rounded MT Bold" pitchFamily="34" charset="0"/>
              </a:rPr>
              <a:t>on leydig cells in bulls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 (</a:t>
            </a:r>
            <a:r>
              <a:rPr lang="en-IN" sz="2800" dirty="0" err="1" smtClean="0">
                <a:latin typeface="Arial Rounded MT Bold" pitchFamily="34" charset="0"/>
              </a:rPr>
              <a:t>Upto</a:t>
            </a:r>
            <a:r>
              <a:rPr lang="en-IN" sz="2800" dirty="0" smtClean="0">
                <a:latin typeface="Arial Rounded MT Bold" pitchFamily="34" charset="0"/>
              </a:rPr>
              <a:t> 6-7 months of age)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- Less in no. and less sensitive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- No stimulus for testosterone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Growth hormone, Insulin, IGF-1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…stimulatory effect of LH on its receptors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US" sz="2800" dirty="0" smtClean="0">
              <a:solidFill>
                <a:srgbClr val="00B050"/>
              </a:solidFill>
              <a:latin typeface="Arial Rounded MT Bold" pitchFamily="34" charset="0"/>
              <a:cs typeface="Arial" pitchFamily="34" charset="0"/>
            </a:endParaRPr>
          </a:p>
          <a:p>
            <a:pPr lvl="0"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LH receptors                     - leydig cells, germ cells </a:t>
            </a:r>
          </a:p>
          <a:p>
            <a:pPr lvl="0"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Testosterone receptors - On the leydig cells, 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                                                      </a:t>
            </a:r>
            <a:r>
              <a:rPr lang="en-IN" sz="2800" dirty="0" err="1" smtClean="0">
                <a:latin typeface="Arial Rounded MT Bold" pitchFamily="34" charset="0"/>
              </a:rPr>
              <a:t>Sertoli</a:t>
            </a:r>
            <a:r>
              <a:rPr lang="en-IN" sz="2800" dirty="0" smtClean="0">
                <a:latin typeface="Arial Rounded MT Bold" pitchFamily="34" charset="0"/>
              </a:rPr>
              <a:t> cells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(but not on the germ cells)</a:t>
            </a:r>
            <a:r>
              <a:rPr lang="en-IN" sz="2800" dirty="0" smtClean="0">
                <a:latin typeface="Arial Rounded MT Bold" pitchFamily="34" charset="0"/>
              </a:rPr>
              <a:t>           </a:t>
            </a:r>
            <a:r>
              <a:rPr lang="en-IN" sz="2800" dirty="0" err="1" smtClean="0">
                <a:latin typeface="Arial Rounded MT Bold" pitchFamily="34" charset="0"/>
              </a:rPr>
              <a:t>Myoid</a:t>
            </a:r>
            <a:r>
              <a:rPr lang="en-IN" sz="2800" dirty="0" smtClean="0">
                <a:latin typeface="Arial Rounded MT Bold" pitchFamily="34" charset="0"/>
              </a:rPr>
              <a:t> cells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</a:t>
            </a:r>
          </a:p>
          <a:p>
            <a:pPr lvl="0"/>
            <a:endParaRPr lang="en-US" sz="2800" dirty="0" smtClean="0">
              <a:solidFill>
                <a:srgbClr val="00B050"/>
              </a:solidFill>
              <a:latin typeface="Arial Rounded MT Bold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00B050"/>
              </a:solidFill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554534"/>
            <a:ext cx="8763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Male reproduction is mainly controlled by  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-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Hypothalamic</a:t>
            </a:r>
            <a:r>
              <a:rPr lang="en-IN" sz="2800" dirty="0" smtClean="0">
                <a:latin typeface="Arial Rounded MT Bold" pitchFamily="34" charset="0"/>
              </a:rPr>
              <a:t> GnRH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-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Pituitary</a:t>
            </a:r>
            <a:r>
              <a:rPr lang="en-IN" sz="2800" dirty="0" smtClean="0">
                <a:latin typeface="Arial Rounded MT Bold" pitchFamily="34" charset="0"/>
              </a:rPr>
              <a:t> </a:t>
            </a:r>
            <a:r>
              <a:rPr lang="en-IN" sz="2800" dirty="0" err="1" smtClean="0">
                <a:latin typeface="Arial Rounded MT Bold" pitchFamily="34" charset="0"/>
              </a:rPr>
              <a:t>Gn</a:t>
            </a:r>
            <a:r>
              <a:rPr lang="en-IN" sz="2800" dirty="0" smtClean="0">
                <a:latin typeface="Arial Rounded MT Bold" pitchFamily="34" charset="0"/>
              </a:rPr>
              <a:t>; LH &amp; FSH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…LH in </a:t>
            </a:r>
            <a:r>
              <a:rPr lang="en-IN" sz="2800" dirty="0" err="1" smtClean="0">
                <a:latin typeface="Arial Rounded MT Bold" pitchFamily="34" charset="0"/>
              </a:rPr>
              <a:t>pulsatile</a:t>
            </a:r>
            <a:r>
              <a:rPr lang="en-IN" sz="2800" dirty="0" smtClean="0">
                <a:latin typeface="Arial Rounded MT Bold" pitchFamily="34" charset="0"/>
              </a:rPr>
              <a:t> fashion (15-30 </a:t>
            </a:r>
            <a:r>
              <a:rPr lang="en-IN" sz="2800" dirty="0" err="1" smtClean="0">
                <a:latin typeface="Arial Rounded MT Bold" pitchFamily="34" charset="0"/>
              </a:rPr>
              <a:t>ng</a:t>
            </a:r>
            <a:r>
              <a:rPr lang="en-IN" sz="2800" dirty="0" smtClean="0">
                <a:latin typeface="Arial Rounded MT Bold" pitchFamily="34" charset="0"/>
              </a:rPr>
              <a:t>/ml .. 2-4 hr) 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                             LH receptors 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r>
              <a:rPr lang="en-IN" sz="2800" dirty="0" smtClean="0">
                <a:latin typeface="Arial Rounded MT Bold" pitchFamily="34" charset="0"/>
              </a:rPr>
              <a:t>         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Gonadal leydig cells </a:t>
            </a:r>
            <a:r>
              <a:rPr lang="en-IN" sz="2800" dirty="0" smtClean="0">
                <a:latin typeface="Arial Rounded MT Bold" pitchFamily="34" charset="0"/>
              </a:rPr>
              <a:t>……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Androgens (Testosterone)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(After 30-60 minutes of LH …peak (10-20 </a:t>
            </a:r>
            <a:r>
              <a:rPr lang="en-IN" sz="2800" dirty="0" err="1" smtClean="0">
                <a:latin typeface="Arial Rounded MT Bold" pitchFamily="34" charset="0"/>
              </a:rPr>
              <a:t>ng</a:t>
            </a:r>
            <a:r>
              <a:rPr lang="en-IN" sz="2800" dirty="0" smtClean="0">
                <a:latin typeface="Arial Rounded MT Bold" pitchFamily="34" charset="0"/>
              </a:rPr>
              <a:t>/ml) 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- Basal again after 40-80 minutes</a:t>
            </a:r>
            <a:endParaRPr lang="en-IN" sz="2800" dirty="0">
              <a:latin typeface="Arial Rounded MT Bold" pitchFamily="34" charset="0"/>
            </a:endParaRPr>
          </a:p>
        </p:txBody>
      </p:sp>
      <p:sp>
        <p:nvSpPr>
          <p:cNvPr id="3" name="Curved Left Arrow 2"/>
          <p:cNvSpPr/>
          <p:nvPr/>
        </p:nvSpPr>
        <p:spPr>
          <a:xfrm>
            <a:off x="5181600" y="2819400"/>
            <a:ext cx="1219200" cy="16764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457200"/>
            <a:ext cx="8763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In bulls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… LH ; 5 </a:t>
            </a:r>
            <a:r>
              <a:rPr lang="en-IN" sz="2800" dirty="0" err="1" smtClean="0">
                <a:latin typeface="Arial Rounded MT Bold" pitchFamily="34" charset="0"/>
              </a:rPr>
              <a:t>ng</a:t>
            </a:r>
            <a:r>
              <a:rPr lang="en-IN" sz="2800" dirty="0" smtClean="0">
                <a:latin typeface="Arial Rounded MT Bold" pitchFamily="34" charset="0"/>
              </a:rPr>
              <a:t>/ml    to   15-30 </a:t>
            </a:r>
            <a:r>
              <a:rPr lang="en-IN" sz="2800" dirty="0" err="1" smtClean="0">
                <a:latin typeface="Arial Rounded MT Bold" pitchFamily="34" charset="0"/>
              </a:rPr>
              <a:t>ng</a:t>
            </a:r>
            <a:r>
              <a:rPr lang="en-IN" sz="2800" dirty="0" smtClean="0">
                <a:latin typeface="Arial Rounded MT Bold" pitchFamily="34" charset="0"/>
              </a:rPr>
              <a:t>/ml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… Testosterone 2-8 </a:t>
            </a:r>
            <a:r>
              <a:rPr lang="en-IN" sz="2800" dirty="0" err="1" smtClean="0">
                <a:latin typeface="Arial Rounded MT Bold" pitchFamily="34" charset="0"/>
              </a:rPr>
              <a:t>ng</a:t>
            </a:r>
            <a:r>
              <a:rPr lang="en-IN" sz="2800" dirty="0" smtClean="0">
                <a:latin typeface="Arial Rounded MT Bold" pitchFamily="34" charset="0"/>
              </a:rPr>
              <a:t>/ml to 10-20 </a:t>
            </a:r>
            <a:r>
              <a:rPr lang="en-IN" sz="2800" dirty="0" err="1" smtClean="0">
                <a:latin typeface="Arial Rounded MT Bold" pitchFamily="34" charset="0"/>
              </a:rPr>
              <a:t>ng</a:t>
            </a:r>
            <a:r>
              <a:rPr lang="en-IN" sz="2800" dirty="0" smtClean="0">
                <a:latin typeface="Arial Rounded MT Bold" pitchFamily="34" charset="0"/>
              </a:rPr>
              <a:t>/ml </a:t>
            </a:r>
          </a:p>
          <a:p>
            <a:pPr lvl="0">
              <a:buFontTx/>
              <a:buChar char="-"/>
            </a:pPr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In dogs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… LH ; 1.0-1.2 </a:t>
            </a:r>
            <a:r>
              <a:rPr lang="en-IN" sz="2800" dirty="0" err="1" smtClean="0">
                <a:latin typeface="Arial Rounded MT Bold" pitchFamily="34" charset="0"/>
              </a:rPr>
              <a:t>ng</a:t>
            </a:r>
            <a:r>
              <a:rPr lang="en-IN" sz="2800" dirty="0" smtClean="0">
                <a:latin typeface="Arial Rounded MT Bold" pitchFamily="34" charset="0"/>
              </a:rPr>
              <a:t>/ml    to   3.8-10.0 </a:t>
            </a:r>
            <a:r>
              <a:rPr lang="en-IN" sz="2800" dirty="0" err="1" smtClean="0">
                <a:latin typeface="Arial Rounded MT Bold" pitchFamily="34" charset="0"/>
              </a:rPr>
              <a:t>ng</a:t>
            </a:r>
            <a:r>
              <a:rPr lang="en-IN" sz="2800" dirty="0" smtClean="0">
                <a:latin typeface="Arial Rounded MT Bold" pitchFamily="34" charset="0"/>
              </a:rPr>
              <a:t>/ml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… Testosterone 0.5-1.5 </a:t>
            </a:r>
            <a:r>
              <a:rPr lang="en-IN" sz="2800" dirty="0" err="1" smtClean="0">
                <a:latin typeface="Arial Rounded MT Bold" pitchFamily="34" charset="0"/>
              </a:rPr>
              <a:t>ng</a:t>
            </a:r>
            <a:r>
              <a:rPr lang="en-IN" sz="2800" dirty="0" smtClean="0">
                <a:latin typeface="Arial Rounded MT Bold" pitchFamily="34" charset="0"/>
              </a:rPr>
              <a:t>/ml to 3.5 -6.0 </a:t>
            </a:r>
            <a:r>
              <a:rPr lang="en-IN" sz="2800" dirty="0" err="1" smtClean="0">
                <a:latin typeface="Arial Rounded MT Bold" pitchFamily="34" charset="0"/>
              </a:rPr>
              <a:t>ng</a:t>
            </a:r>
            <a:r>
              <a:rPr lang="en-IN" sz="2800" dirty="0" smtClean="0">
                <a:latin typeface="Arial Rounded MT Bold" pitchFamily="34" charset="0"/>
              </a:rPr>
              <a:t>/ml </a:t>
            </a:r>
          </a:p>
          <a:p>
            <a:pPr lvl="0">
              <a:buFontTx/>
              <a:buChar char="-"/>
            </a:pPr>
            <a:endParaRPr lang="en-US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endParaRPr lang="en-IN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In tom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… LH ranges from 3 to 29 </a:t>
            </a:r>
            <a:r>
              <a:rPr lang="en-IN" sz="2800" dirty="0" err="1" smtClean="0">
                <a:latin typeface="Arial Rounded MT Bold" pitchFamily="34" charset="0"/>
              </a:rPr>
              <a:t>ng</a:t>
            </a:r>
            <a:r>
              <a:rPr lang="en-IN" sz="2800" dirty="0" smtClean="0">
                <a:latin typeface="Arial Rounded MT Bold" pitchFamily="34" charset="0"/>
              </a:rPr>
              <a:t>/ml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… Testosterone ranges from 0.1 to 3.3 </a:t>
            </a:r>
            <a:r>
              <a:rPr lang="en-IN" sz="2800" dirty="0" err="1" smtClean="0">
                <a:latin typeface="Arial Rounded MT Bold" pitchFamily="34" charset="0"/>
              </a:rPr>
              <a:t>ng</a:t>
            </a:r>
            <a:r>
              <a:rPr lang="en-IN" sz="2800" dirty="0" smtClean="0">
                <a:latin typeface="Arial Rounded MT Bold" pitchFamily="34" charset="0"/>
              </a:rPr>
              <a:t>/ml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endParaRPr lang="en-US" sz="2800" dirty="0" smtClean="0">
              <a:solidFill>
                <a:srgbClr val="00B050"/>
              </a:solidFill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294144"/>
            <a:ext cx="8763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IN" sz="2800" dirty="0" smtClean="0">
                <a:latin typeface="Arial Rounded MT Bold" pitchFamily="34" charset="0"/>
              </a:rPr>
              <a:t> - Acting on the Leydig cells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…..LH regulates </a:t>
            </a:r>
            <a:r>
              <a:rPr lang="en-IN" sz="2800" dirty="0" err="1" smtClean="0">
                <a:latin typeface="Arial Rounded MT Bold" pitchFamily="34" charset="0"/>
              </a:rPr>
              <a:t>steroidogenesis</a:t>
            </a:r>
            <a:r>
              <a:rPr lang="en-IN" sz="2800" dirty="0" smtClean="0">
                <a:latin typeface="Arial Rounded MT Bold" pitchFamily="34" charset="0"/>
              </a:rPr>
              <a:t> (leydig cells) 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                Cholesterol </a:t>
            </a:r>
          </a:p>
          <a:p>
            <a:pPr lvl="0"/>
            <a:r>
              <a:rPr lang="en-US" sz="2800" dirty="0" smtClean="0">
                <a:latin typeface="Arial Rounded MT Bold" pitchFamily="34" charset="0"/>
              </a:rPr>
              <a:t>                                          </a:t>
            </a:r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rate limiting step</a:t>
            </a:r>
          </a:p>
          <a:p>
            <a:pPr lvl="0"/>
            <a:r>
              <a:rPr lang="en-US" sz="2800" dirty="0" smtClean="0">
                <a:solidFill>
                  <a:srgbClr val="00B050"/>
                </a:solidFill>
                <a:latin typeface="Arial Rounded MT Bold" pitchFamily="34" charset="0"/>
              </a:rPr>
              <a:t>                                           (Control by LH)</a:t>
            </a:r>
            <a:r>
              <a:rPr lang="en-US" sz="2800" dirty="0" smtClean="0">
                <a:latin typeface="Arial Rounded MT Bold" pitchFamily="34" charset="0"/>
              </a:rPr>
              <a:t>                                      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               </a:t>
            </a:r>
            <a:r>
              <a:rPr lang="en-IN" sz="2800" dirty="0" err="1" smtClean="0">
                <a:latin typeface="Arial Rounded MT Bold" pitchFamily="34" charset="0"/>
              </a:rPr>
              <a:t>Pregnenolone</a:t>
            </a:r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               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               Progesterone 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              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Testosterone (18 C)</a:t>
            </a:r>
          </a:p>
        </p:txBody>
      </p:sp>
      <p:sp>
        <p:nvSpPr>
          <p:cNvPr id="3" name="Down Arrow 2"/>
          <p:cNvSpPr/>
          <p:nvPr/>
        </p:nvSpPr>
        <p:spPr>
          <a:xfrm>
            <a:off x="3657600" y="2133600"/>
            <a:ext cx="1524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Down Arrow 3"/>
          <p:cNvSpPr/>
          <p:nvPr/>
        </p:nvSpPr>
        <p:spPr>
          <a:xfrm>
            <a:off x="3657600" y="3429000"/>
            <a:ext cx="1524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Down Arrow 4"/>
          <p:cNvSpPr/>
          <p:nvPr/>
        </p:nvSpPr>
        <p:spPr>
          <a:xfrm>
            <a:off x="3657600" y="4648200"/>
            <a:ext cx="1524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3581400" y="2057400"/>
            <a:ext cx="26670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Curved Left Arrow 5"/>
          <p:cNvSpPr/>
          <p:nvPr/>
        </p:nvSpPr>
        <p:spPr>
          <a:xfrm>
            <a:off x="3810000" y="914400"/>
            <a:ext cx="914400" cy="23622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>
            <a:off x="5029200" y="762000"/>
            <a:ext cx="1066800" cy="25908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226159"/>
            <a:ext cx="8763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IN" sz="2800" dirty="0" smtClean="0">
                <a:latin typeface="Arial Rounded MT Bold" pitchFamily="34" charset="0"/>
              </a:rPr>
              <a:t>                          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Androgen (testosterone) </a:t>
            </a:r>
          </a:p>
          <a:p>
            <a:pPr lvl="0"/>
            <a:endParaRPr lang="en-US" sz="2800" dirty="0" smtClean="0">
              <a:latin typeface="Arial Rounded MT Bold" pitchFamily="34" charset="0"/>
            </a:endParaRP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5α- </a:t>
            </a:r>
            <a:r>
              <a:rPr lang="en-IN" sz="2800" dirty="0" err="1" smtClean="0">
                <a:latin typeface="Arial Rounded MT Bold" pitchFamily="34" charset="0"/>
              </a:rPr>
              <a:t>reductase</a:t>
            </a:r>
            <a:r>
              <a:rPr lang="en-IN" sz="2800" dirty="0" smtClean="0">
                <a:latin typeface="Arial Rounded MT Bold" pitchFamily="34" charset="0"/>
              </a:rPr>
              <a:t> enzyme       aromatase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                              </a:t>
            </a:r>
            <a:r>
              <a:rPr lang="en-IN" sz="2800" dirty="0" err="1" smtClean="0">
                <a:latin typeface="Arial Rounded MT Bold" pitchFamily="34" charset="0"/>
              </a:rPr>
              <a:t>sertoli</a:t>
            </a:r>
            <a:r>
              <a:rPr lang="en-IN" sz="2800" dirty="0" smtClean="0">
                <a:latin typeface="Arial Rounded MT Bold" pitchFamily="34" charset="0"/>
              </a:rPr>
              <a:t> cells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           DHT                                       estradiol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(5α - </a:t>
            </a:r>
            <a:r>
              <a:rPr lang="en-IN" sz="2800" dirty="0" err="1" smtClean="0">
                <a:latin typeface="Arial Rounded MT Bold" pitchFamily="34" charset="0"/>
              </a:rPr>
              <a:t>dihydrotestosterone</a:t>
            </a:r>
            <a:r>
              <a:rPr lang="en-IN" sz="2800" dirty="0" smtClean="0">
                <a:latin typeface="Arial Rounded MT Bold" pitchFamily="34" charset="0"/>
              </a:rPr>
              <a:t>) 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 </a:t>
            </a:r>
            <a:r>
              <a:rPr lang="en-IN" sz="2800" dirty="0" err="1" smtClean="0">
                <a:latin typeface="Arial Rounded MT Bold" pitchFamily="34" charset="0"/>
              </a:rPr>
              <a:t>Sertoli</a:t>
            </a:r>
            <a:r>
              <a:rPr lang="en-IN" sz="2800" dirty="0" smtClean="0">
                <a:latin typeface="Arial Rounded MT Bold" pitchFamily="34" charset="0"/>
              </a:rPr>
              <a:t> cell </a:t>
            </a:r>
            <a:r>
              <a:rPr lang="en-IN" sz="2800" dirty="0" err="1" smtClean="0">
                <a:latin typeface="Arial Rounded MT Bold" pitchFamily="34" charset="0"/>
              </a:rPr>
              <a:t>tumor</a:t>
            </a:r>
            <a:r>
              <a:rPr lang="en-IN" sz="2800" dirty="0" smtClean="0">
                <a:latin typeface="Arial Rounded MT Bold" pitchFamily="34" charset="0"/>
              </a:rPr>
              <a:t>  - High level of blood </a:t>
            </a:r>
            <a:r>
              <a:rPr lang="en-IN" sz="2800" dirty="0" err="1" smtClean="0">
                <a:latin typeface="Arial Rounded MT Bold" pitchFamily="34" charset="0"/>
              </a:rPr>
              <a:t>estrogen</a:t>
            </a:r>
            <a:r>
              <a:rPr lang="en-IN" sz="2800" dirty="0" smtClean="0">
                <a:latin typeface="Arial Rounded MT Bold" pitchFamily="34" charset="0"/>
              </a:rPr>
              <a:t>  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(mainly in canines)</a:t>
            </a:r>
          </a:p>
          <a:p>
            <a:pPr lvl="0"/>
            <a:endParaRPr lang="en-IN" sz="28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IN" sz="2800" dirty="0" smtClean="0">
                <a:latin typeface="Arial Rounded MT Bold" pitchFamily="34" charset="0"/>
              </a:rPr>
              <a:t>Testosterone in the blood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…Bound 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α-globulin</a:t>
            </a:r>
            <a:r>
              <a:rPr lang="en-IN" sz="2800" dirty="0" smtClean="0">
                <a:latin typeface="Arial Rounded MT Bold" pitchFamily="34" charset="0"/>
              </a:rPr>
              <a:t> (Maximum) </a:t>
            </a:r>
          </a:p>
          <a:p>
            <a:pPr lvl="0"/>
            <a:r>
              <a:rPr lang="en-IN" sz="2800" dirty="0" smtClean="0">
                <a:latin typeface="Arial Rounded MT Bold" pitchFamily="34" charset="0"/>
              </a:rPr>
              <a:t>         …Free which is converted into DHT</a:t>
            </a:r>
            <a:endParaRPr lang="en-IN" sz="2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1181</Words>
  <Application>Microsoft Office PowerPoint</Application>
  <PresentationFormat>On-screen Show (4:3)</PresentationFormat>
  <Paragraphs>279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Rishab Sharma</cp:lastModifiedBy>
  <cp:revision>52</cp:revision>
  <dcterms:created xsi:type="dcterms:W3CDTF">2006-08-16T00:00:00Z</dcterms:created>
  <dcterms:modified xsi:type="dcterms:W3CDTF">2020-10-06T17:06:34Z</dcterms:modified>
</cp:coreProperties>
</file>