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1452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7/11/2021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85000"/>
            <a:lumOff val="1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7/11/2021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066800"/>
            <a:ext cx="9144000" cy="3276600"/>
          </a:xfrm>
        </p:spPr>
        <p:txBody>
          <a:bodyPr>
            <a:noAutofit/>
          </a:bodyPr>
          <a:lstStyle/>
          <a:p>
            <a:r>
              <a:rPr lang="en-US" sz="3600" dirty="0">
                <a:solidFill>
                  <a:schemeClr val="bg1">
                    <a:lumMod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stellar" pitchFamily="18" charset="0"/>
              </a:rPr>
              <a:t>Affections of </a:t>
            </a:r>
            <a:br>
              <a:rPr lang="en-US" sz="3600" dirty="0">
                <a:solidFill>
                  <a:schemeClr val="bg1">
                    <a:lumMod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stellar" pitchFamily="18" charset="0"/>
              </a:rPr>
            </a:br>
            <a:r>
              <a:rPr lang="en-US" sz="6600" dirty="0">
                <a:solidFill>
                  <a:schemeClr val="bg1">
                    <a:lumMod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stellar" pitchFamily="18" charset="0"/>
              </a:rPr>
              <a:t>Salivary Glands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>
                <a:solidFill>
                  <a:schemeClr val="bg1">
                    <a:lumMod val="85000"/>
                  </a:schemeClr>
                </a:solidFill>
                <a:latin typeface="Garamond" pitchFamily="18" charset="0"/>
              </a:rPr>
              <a:t>Gulshan</a:t>
            </a:r>
            <a:r>
              <a:rPr lang="en-US" dirty="0">
                <a:solidFill>
                  <a:schemeClr val="bg1">
                    <a:lumMod val="85000"/>
                  </a:schemeClr>
                </a:solidFill>
                <a:latin typeface="Garamond" pitchFamily="18" charset="0"/>
              </a:rPr>
              <a:t> Kumar</a:t>
            </a:r>
          </a:p>
          <a:p>
            <a:r>
              <a:rPr lang="en-US" dirty="0" err="1">
                <a:solidFill>
                  <a:schemeClr val="bg1">
                    <a:lumMod val="85000"/>
                  </a:schemeClr>
                </a:solidFill>
                <a:latin typeface="Garamond" pitchFamily="18" charset="0"/>
              </a:rPr>
              <a:t>MVSc</a:t>
            </a:r>
            <a:r>
              <a:rPr lang="en-US" dirty="0">
                <a:solidFill>
                  <a:schemeClr val="bg1">
                    <a:lumMod val="85000"/>
                  </a:schemeClr>
                </a:solidFill>
                <a:latin typeface="Garamond" pitchFamily="18" charset="0"/>
              </a:rPr>
              <a:t>, PhD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G:\4 UGVSR 2020\Images\Head and neck\Sal. Glands dog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55492"/>
            <a:ext cx="8458200" cy="672630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7200" y="675144"/>
            <a:ext cx="84582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chemeClr val="bg1">
                    <a:lumMod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itchFamily="18" charset="0"/>
              </a:rPr>
              <a:t>Affection of salivary glands</a:t>
            </a:r>
          </a:p>
          <a:p>
            <a:r>
              <a:rPr lang="en-US" sz="2400" dirty="0">
                <a:solidFill>
                  <a:schemeClr val="bg1">
                    <a:lumMod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itchFamily="18" charset="0"/>
              </a:rPr>
              <a:t>	Salivary glands affection can be divided into 2 types:- congenital and acquired.</a:t>
            </a:r>
          </a:p>
          <a:p>
            <a:endParaRPr lang="en-US" sz="2400" dirty="0">
              <a:solidFill>
                <a:schemeClr val="bg1">
                  <a:lumMod val="8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ramond" pitchFamily="18" charset="0"/>
            </a:endParaRPr>
          </a:p>
          <a:p>
            <a:r>
              <a:rPr lang="en-US" sz="2400" dirty="0">
                <a:solidFill>
                  <a:schemeClr val="bg1">
                    <a:lumMod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itchFamily="18" charset="0"/>
              </a:rPr>
              <a:t>A-Congenital:- </a:t>
            </a:r>
          </a:p>
          <a:p>
            <a:r>
              <a:rPr lang="en-US" sz="2400" dirty="0">
                <a:solidFill>
                  <a:schemeClr val="bg1">
                    <a:lumMod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itchFamily="18" charset="0"/>
              </a:rPr>
              <a:t>	Associated with agenesis or atresia of the parotid ducts, resulting in a fluid-filled swelling proximal to the obstruction site.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7200" y="457200"/>
            <a:ext cx="845820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bg1">
                    <a:lumMod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itchFamily="18" charset="0"/>
              </a:rPr>
              <a:t>B-Acquired:- </a:t>
            </a:r>
          </a:p>
          <a:p>
            <a:r>
              <a:rPr lang="en-US" sz="2400" b="1" dirty="0">
                <a:solidFill>
                  <a:schemeClr val="bg1">
                    <a:lumMod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itchFamily="18" charset="0"/>
              </a:rPr>
              <a:t>Trauma: (</a:t>
            </a:r>
            <a:r>
              <a:rPr lang="en-US" sz="2400" dirty="0">
                <a:solidFill>
                  <a:schemeClr val="bg1">
                    <a:lumMod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itchFamily="18" charset="0"/>
              </a:rPr>
              <a:t>Open Wounds)</a:t>
            </a:r>
            <a:endParaRPr lang="en-US" sz="2400" b="1" dirty="0">
              <a:solidFill>
                <a:schemeClr val="bg1">
                  <a:lumMod val="8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ramond" pitchFamily="18" charset="0"/>
            </a:endParaRPr>
          </a:p>
          <a:p>
            <a:pPr marL="404813" indent="-404813" algn="just">
              <a:buFont typeface="Arial" pitchFamily="34" charset="0"/>
              <a:buChar char="•"/>
            </a:pPr>
            <a:r>
              <a:rPr lang="en-US" sz="2400" dirty="0">
                <a:solidFill>
                  <a:schemeClr val="bg1">
                    <a:lumMod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itchFamily="18" charset="0"/>
              </a:rPr>
              <a:t>The saliva escapes through the wound. Haemostasis is to be done. Fresh wound must be sutured after thorough cleaning and debridement. </a:t>
            </a:r>
          </a:p>
          <a:p>
            <a:pPr marL="404813" indent="-404813" algn="just">
              <a:buFont typeface="Arial" pitchFamily="34" charset="0"/>
              <a:buChar char="•"/>
            </a:pPr>
            <a:r>
              <a:rPr lang="en-US" sz="2400" dirty="0">
                <a:solidFill>
                  <a:schemeClr val="bg1">
                    <a:lumMod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itchFamily="18" charset="0"/>
              </a:rPr>
              <a:t>Stensen’s duct may be damaged.  During feeding, there is copious discharge of saliva from the wound.</a:t>
            </a:r>
          </a:p>
          <a:p>
            <a:pPr marL="404813" indent="-404813" algn="just">
              <a:buFont typeface="Arial" pitchFamily="34" charset="0"/>
              <a:buChar char="•"/>
            </a:pPr>
            <a:r>
              <a:rPr lang="en-US" sz="2400" dirty="0">
                <a:solidFill>
                  <a:schemeClr val="bg1">
                    <a:lumMod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itchFamily="18" charset="0"/>
              </a:rPr>
              <a:t>More difficult to obtain healing of the lesion on the duct than in the gland (greater amount of saliva flows through the opening in the canal).</a:t>
            </a:r>
          </a:p>
          <a:p>
            <a:pPr marL="404813" indent="-404813" algn="just">
              <a:buFont typeface="Arial" pitchFamily="34" charset="0"/>
              <a:buChar char="•"/>
            </a:pPr>
            <a:r>
              <a:rPr lang="en-US" sz="2400" dirty="0">
                <a:solidFill>
                  <a:schemeClr val="bg1">
                    <a:lumMod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itchFamily="18" charset="0"/>
              </a:rPr>
              <a:t>Perforate the cheek at the level of the wound, when the latter is near the mouth, to provide another passage for the saliva (for healing by first intention).  </a:t>
            </a:r>
          </a:p>
          <a:p>
            <a:pPr marL="404813" indent="-404813" algn="just">
              <a:buFont typeface="Arial" pitchFamily="34" charset="0"/>
              <a:buChar char="•"/>
            </a:pPr>
            <a:r>
              <a:rPr lang="en-US" sz="2400" dirty="0">
                <a:solidFill>
                  <a:schemeClr val="bg1">
                    <a:lumMod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itchFamily="18" charset="0"/>
              </a:rPr>
              <a:t>Suture the cutaneous wound. </a:t>
            </a:r>
          </a:p>
          <a:p>
            <a:pPr marL="404813" indent="-404813" algn="just">
              <a:buFont typeface="Arial" pitchFamily="34" charset="0"/>
              <a:buChar char="•"/>
            </a:pPr>
            <a:r>
              <a:rPr lang="en-US" sz="2400" dirty="0">
                <a:solidFill>
                  <a:schemeClr val="bg1">
                    <a:lumMod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itchFamily="18" charset="0"/>
              </a:rPr>
              <a:t>Avoid any solid food for 24 hrs, in order not to excite salivation.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7200" y="457200"/>
            <a:ext cx="845820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bg1">
                    <a:lumMod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itchFamily="18" charset="0"/>
              </a:rPr>
              <a:t>B-Acquired:- </a:t>
            </a:r>
          </a:p>
          <a:p>
            <a:r>
              <a:rPr lang="en-US" sz="2400" b="1" dirty="0">
                <a:solidFill>
                  <a:schemeClr val="bg1">
                    <a:lumMod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itchFamily="18" charset="0"/>
              </a:rPr>
              <a:t>Salivary Fistula: </a:t>
            </a:r>
          </a:p>
          <a:p>
            <a:pPr marL="404813" indent="-404813" algn="just">
              <a:buFont typeface="Arial" pitchFamily="34" charset="0"/>
              <a:buChar char="•"/>
            </a:pPr>
            <a:r>
              <a:rPr lang="en-US" sz="2400" dirty="0">
                <a:solidFill>
                  <a:schemeClr val="bg1">
                    <a:lumMod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itchFamily="18" charset="0"/>
              </a:rPr>
              <a:t>A permanent fistula may result after wounding of salivary duct by </a:t>
            </a:r>
            <a:r>
              <a:rPr lang="en-US" sz="2400" i="1" dirty="0">
                <a:solidFill>
                  <a:schemeClr val="bg1">
                    <a:lumMod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itchFamily="18" charset="0"/>
              </a:rPr>
              <a:t>accident</a:t>
            </a:r>
            <a:r>
              <a:rPr lang="en-US" sz="2400" dirty="0">
                <a:solidFill>
                  <a:schemeClr val="bg1">
                    <a:lumMod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itchFamily="18" charset="0"/>
              </a:rPr>
              <a:t> or after </a:t>
            </a:r>
            <a:r>
              <a:rPr lang="en-US" sz="2400" i="1" dirty="0">
                <a:solidFill>
                  <a:schemeClr val="bg1">
                    <a:lumMod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itchFamily="18" charset="0"/>
              </a:rPr>
              <a:t>operation</a:t>
            </a:r>
            <a:r>
              <a:rPr lang="en-US" sz="2400" dirty="0">
                <a:solidFill>
                  <a:schemeClr val="bg1">
                    <a:lumMod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itchFamily="18" charset="0"/>
              </a:rPr>
              <a:t>. </a:t>
            </a:r>
          </a:p>
          <a:p>
            <a:pPr marL="404813" indent="-404813" algn="just">
              <a:buFont typeface="Arial" pitchFamily="34" charset="0"/>
              <a:buChar char="•"/>
            </a:pPr>
            <a:r>
              <a:rPr lang="en-US" sz="2400" dirty="0">
                <a:solidFill>
                  <a:schemeClr val="bg1">
                    <a:lumMod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itchFamily="18" charset="0"/>
              </a:rPr>
              <a:t>It may be due to a wound of the parotid, or submaxillary, salivary gland or of Stensen’s duct or Wharton’s duct, or an abscess involving the canal.</a:t>
            </a:r>
          </a:p>
          <a:p>
            <a:pPr marL="404813" indent="-404813" algn="just">
              <a:buFont typeface="Arial" pitchFamily="34" charset="0"/>
              <a:buChar char="•"/>
            </a:pPr>
            <a:r>
              <a:rPr lang="en-US" sz="2400" dirty="0">
                <a:solidFill>
                  <a:schemeClr val="bg1">
                    <a:lumMod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itchFamily="18" charset="0"/>
              </a:rPr>
              <a:t>If the fistula has been in existence for some time, cauterization of its edges or freshening is done, after which it should be sutured.</a:t>
            </a:r>
          </a:p>
          <a:p>
            <a:pPr marL="404813" indent="-404813" algn="just">
              <a:buFont typeface="Arial" pitchFamily="34" charset="0"/>
              <a:buChar char="•"/>
            </a:pPr>
            <a:r>
              <a:rPr lang="en-US" sz="2400" dirty="0">
                <a:solidFill>
                  <a:schemeClr val="bg1">
                    <a:lumMod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itchFamily="18" charset="0"/>
              </a:rPr>
              <a:t>The fistulous tract has usually a form of a fibrous tube. Dissect around the fibrous wall and cut it close to the salivary duct, introduce a polyethylene catheter into the duct, secure the end in the mouth with few sutures and in the neck and cut off the excess. </a:t>
            </a:r>
          </a:p>
          <a:p>
            <a:pPr marL="404813" indent="-404813" algn="just">
              <a:buFont typeface="Arial" pitchFamily="34" charset="0"/>
              <a:buChar char="•"/>
            </a:pPr>
            <a:r>
              <a:rPr lang="en-US" sz="2400" dirty="0">
                <a:solidFill>
                  <a:schemeClr val="bg1">
                    <a:lumMod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itchFamily="18" charset="0"/>
              </a:rPr>
              <a:t>Close the wound. (cauterise with AgNO3 or freshen+purse string) </a:t>
            </a:r>
          </a:p>
          <a:p>
            <a:pPr marL="404813" indent="-404813" algn="just">
              <a:buFont typeface="Arial" pitchFamily="34" charset="0"/>
              <a:buChar char="•"/>
            </a:pPr>
            <a:r>
              <a:rPr lang="en-US" sz="2400" dirty="0">
                <a:solidFill>
                  <a:schemeClr val="bg1">
                    <a:lumMod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itchFamily="18" charset="0"/>
              </a:rPr>
              <a:t>The catheter facilitates normal drainage of saliva.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7200" y="457200"/>
            <a:ext cx="84582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bg1">
                    <a:lumMod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itchFamily="18" charset="0"/>
              </a:rPr>
              <a:t>B-Acquired:- </a:t>
            </a:r>
          </a:p>
          <a:p>
            <a:r>
              <a:rPr lang="en-US" sz="2400" b="1" dirty="0">
                <a:solidFill>
                  <a:schemeClr val="bg1">
                    <a:lumMod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itchFamily="18" charset="0"/>
              </a:rPr>
              <a:t>Foreign bodies in the salivary ducts: </a:t>
            </a:r>
          </a:p>
          <a:p>
            <a:pPr marL="404813" indent="-404813" algn="just">
              <a:buFont typeface="Arial" pitchFamily="34" charset="0"/>
              <a:buChar char="•"/>
            </a:pPr>
            <a:r>
              <a:rPr lang="en-US" sz="2400" dirty="0">
                <a:solidFill>
                  <a:schemeClr val="bg1">
                    <a:lumMod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itchFamily="18" charset="0"/>
              </a:rPr>
              <a:t>Small particles may enter into salivary glands and set up inflammation. </a:t>
            </a:r>
          </a:p>
          <a:p>
            <a:pPr marL="404813" indent="-404813" algn="just">
              <a:buFont typeface="Arial" pitchFamily="34" charset="0"/>
              <a:buChar char="•"/>
            </a:pPr>
            <a:r>
              <a:rPr lang="en-US" sz="2400" dirty="0">
                <a:solidFill>
                  <a:schemeClr val="bg1">
                    <a:lumMod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itchFamily="18" charset="0"/>
              </a:rPr>
              <a:t>Foreign bodies are rare</a:t>
            </a:r>
            <a:r>
              <a:rPr lang="en-US" sz="2400">
                <a:solidFill>
                  <a:schemeClr val="bg1">
                    <a:lumMod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itchFamily="18" charset="0"/>
              </a:rPr>
              <a:t>, may cause </a:t>
            </a:r>
            <a:r>
              <a:rPr lang="en-US" sz="2400" dirty="0">
                <a:solidFill>
                  <a:schemeClr val="bg1">
                    <a:lumMod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itchFamily="18" charset="0"/>
              </a:rPr>
              <a:t>irritation and form a calculus. </a:t>
            </a:r>
          </a:p>
          <a:p>
            <a:pPr marL="404813" indent="-404813" algn="just">
              <a:buFont typeface="Arial" pitchFamily="34" charset="0"/>
              <a:buChar char="•"/>
            </a:pPr>
            <a:r>
              <a:rPr lang="en-US" sz="2400" dirty="0">
                <a:solidFill>
                  <a:schemeClr val="bg1">
                    <a:lumMod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itchFamily="18" charset="0"/>
              </a:rPr>
              <a:t>To remove the foreign body, give pressure on the course of the duct otherwise, oral orifice of the canal may be incised. </a:t>
            </a:r>
          </a:p>
          <a:p>
            <a:pPr marL="404813" indent="-404813" algn="just">
              <a:buFont typeface="Arial" pitchFamily="34" charset="0"/>
              <a:buChar char="•"/>
            </a:pPr>
            <a:r>
              <a:rPr lang="en-US" sz="2400" dirty="0">
                <a:solidFill>
                  <a:schemeClr val="bg1">
                    <a:lumMod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itchFamily="18" charset="0"/>
              </a:rPr>
              <a:t>Apply antiseptic mouth lotion for a few days.</a:t>
            </a:r>
          </a:p>
          <a:p>
            <a:pPr marL="404813" indent="-404813" algn="just">
              <a:buFont typeface="Arial" pitchFamily="34" charset="0"/>
              <a:buChar char="•"/>
            </a:pPr>
            <a:endParaRPr lang="en-US" sz="2400" dirty="0">
              <a:solidFill>
                <a:schemeClr val="bg1">
                  <a:lumMod val="8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ramond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7200" y="457200"/>
            <a:ext cx="8458200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bg1">
                    <a:lumMod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itchFamily="18" charset="0"/>
              </a:rPr>
              <a:t>B-Acquired:- </a:t>
            </a:r>
          </a:p>
          <a:p>
            <a:r>
              <a:rPr lang="en-US" sz="2400" b="1" dirty="0">
                <a:solidFill>
                  <a:schemeClr val="bg1">
                    <a:lumMod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itchFamily="18" charset="0"/>
              </a:rPr>
              <a:t>Salivary calculi</a:t>
            </a:r>
            <a:r>
              <a:rPr lang="en-US" sz="2400" dirty="0">
                <a:solidFill>
                  <a:schemeClr val="bg1">
                    <a:lumMod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itchFamily="18" charset="0"/>
              </a:rPr>
              <a:t>: </a:t>
            </a:r>
          </a:p>
          <a:p>
            <a:pPr marL="465138" indent="-465138">
              <a:buFont typeface="Arial" pitchFamily="34" charset="0"/>
              <a:buChar char="•"/>
            </a:pPr>
            <a:r>
              <a:rPr lang="en-US" sz="2400" dirty="0">
                <a:solidFill>
                  <a:schemeClr val="bg1">
                    <a:lumMod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itchFamily="18" charset="0"/>
              </a:rPr>
              <a:t>Usually occur in Stensen’s duct; rarely in Wharton’s duct. </a:t>
            </a:r>
          </a:p>
          <a:p>
            <a:pPr marL="465138" indent="-465138">
              <a:buFont typeface="Arial" pitchFamily="34" charset="0"/>
              <a:buChar char="•"/>
            </a:pPr>
            <a:r>
              <a:rPr lang="en-US" sz="2400" dirty="0">
                <a:solidFill>
                  <a:schemeClr val="bg1">
                    <a:lumMod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itchFamily="18" charset="0"/>
              </a:rPr>
              <a:t>The size of calculi varies, they are usually small but exceptional cases of concretions weighing individually 7-12 ounces have been recorded.</a:t>
            </a:r>
          </a:p>
          <a:p>
            <a:pPr marL="465138" indent="-465138">
              <a:buFont typeface="Arial" pitchFamily="34" charset="0"/>
              <a:buChar char="•"/>
            </a:pPr>
            <a:r>
              <a:rPr lang="en-US" sz="2400" dirty="0">
                <a:solidFill>
                  <a:schemeClr val="bg1">
                    <a:lumMod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itchFamily="18" charset="0"/>
              </a:rPr>
              <a:t>Oval; smooth and yellowish-grey in colour. </a:t>
            </a:r>
          </a:p>
          <a:p>
            <a:pPr marL="465138" indent="-465138">
              <a:buFont typeface="Arial" pitchFamily="34" charset="0"/>
              <a:buChar char="•"/>
            </a:pPr>
            <a:r>
              <a:rPr lang="en-US" sz="2400" dirty="0">
                <a:solidFill>
                  <a:schemeClr val="bg1">
                    <a:lumMod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itchFamily="18" charset="0"/>
              </a:rPr>
              <a:t>The calculi are 80-90% calcium carbonate and 9-10% organic matter. Small particles carrying bacteria may gain entry into the duct, which cause fermentation in the saliva and consequently deposition of lime on the foreign body. </a:t>
            </a:r>
          </a:p>
          <a:p>
            <a:pPr marL="465138" indent="-465138">
              <a:buFont typeface="Arial" pitchFamily="34" charset="0"/>
              <a:buChar char="•"/>
            </a:pPr>
            <a:r>
              <a:rPr lang="en-US" sz="2400" dirty="0">
                <a:solidFill>
                  <a:schemeClr val="bg1">
                    <a:lumMod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itchFamily="18" charset="0"/>
              </a:rPr>
              <a:t>Treatment involves forcing the calculus into the mouth and then removing it. If it bulges into the oral cavity, incise the mucus membrane covering the calculus and remove it. </a:t>
            </a:r>
          </a:p>
          <a:p>
            <a:pPr marL="465138" indent="-465138">
              <a:buFont typeface="Arial" pitchFamily="34" charset="0"/>
              <a:buChar char="•"/>
            </a:pPr>
            <a:r>
              <a:rPr lang="en-US" sz="2400" dirty="0">
                <a:solidFill>
                  <a:schemeClr val="bg1">
                    <a:lumMod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itchFamily="18" charset="0"/>
              </a:rPr>
              <a:t>Suture the wounds in the duct and skin separately using a very fine needle.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7200" y="457200"/>
            <a:ext cx="845820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bg1">
                    <a:lumMod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itchFamily="18" charset="0"/>
              </a:rPr>
              <a:t>B-Acquired:- </a:t>
            </a:r>
          </a:p>
          <a:p>
            <a:r>
              <a:rPr lang="en-US" sz="2400" b="1" dirty="0">
                <a:solidFill>
                  <a:schemeClr val="bg1">
                    <a:lumMod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itchFamily="18" charset="0"/>
              </a:rPr>
              <a:t>Tumors:</a:t>
            </a:r>
            <a:r>
              <a:rPr lang="en-US" sz="2400" b="1" i="1" dirty="0"/>
              <a:t> </a:t>
            </a:r>
          </a:p>
          <a:p>
            <a:pPr marL="465138" indent="-465138">
              <a:buFont typeface="Arial" pitchFamily="34" charset="0"/>
              <a:buChar char="•"/>
            </a:pPr>
            <a:r>
              <a:rPr lang="en-US" sz="2400" dirty="0">
                <a:solidFill>
                  <a:schemeClr val="bg1">
                    <a:lumMod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itchFamily="18" charset="0"/>
              </a:rPr>
              <a:t>The common tumors are melanomata, (found chiefly in grey horses). </a:t>
            </a:r>
          </a:p>
          <a:p>
            <a:pPr marL="465138" indent="-465138">
              <a:buFont typeface="Arial" pitchFamily="34" charset="0"/>
              <a:buChar char="•"/>
            </a:pPr>
            <a:r>
              <a:rPr lang="en-US" sz="2400" dirty="0">
                <a:solidFill>
                  <a:schemeClr val="bg1">
                    <a:lumMod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itchFamily="18" charset="0"/>
              </a:rPr>
              <a:t>If benign and circumscribed, surgical excision is carried out. If it is malignant or diffuse, it is better not to interfere. </a:t>
            </a:r>
          </a:p>
          <a:p>
            <a:r>
              <a:rPr lang="en-US" sz="2400" b="1" dirty="0"/>
              <a:t> </a:t>
            </a:r>
            <a:endParaRPr lang="en-US" sz="2400" dirty="0"/>
          </a:p>
          <a:p>
            <a:r>
              <a:rPr lang="en-US" sz="2400" b="1" dirty="0">
                <a:solidFill>
                  <a:schemeClr val="bg1">
                    <a:lumMod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itchFamily="18" charset="0"/>
              </a:rPr>
              <a:t>Parotid abscess: </a:t>
            </a:r>
          </a:p>
          <a:p>
            <a:pPr marL="465138" indent="-465138">
              <a:buFont typeface="Arial" pitchFamily="34" charset="0"/>
              <a:buChar char="•"/>
            </a:pPr>
            <a:r>
              <a:rPr lang="en-US" sz="2400" dirty="0">
                <a:solidFill>
                  <a:schemeClr val="bg1">
                    <a:lumMod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itchFamily="18" charset="0"/>
              </a:rPr>
              <a:t>Strangles in the horse and tuberculosis in the ox may cause an abscess in </a:t>
            </a:r>
            <a:r>
              <a:rPr lang="en-US" sz="2400" dirty="0" err="1">
                <a:solidFill>
                  <a:schemeClr val="bg1">
                    <a:lumMod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itchFamily="18" charset="0"/>
              </a:rPr>
              <a:t>subparotid</a:t>
            </a:r>
            <a:r>
              <a:rPr lang="en-US" sz="2400" dirty="0">
                <a:solidFill>
                  <a:schemeClr val="bg1">
                    <a:lumMod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itchFamily="18" charset="0"/>
              </a:rPr>
              <a:t> region (a painful inflammatory swelling).</a:t>
            </a:r>
          </a:p>
          <a:p>
            <a:pPr marL="465138" indent="-465138">
              <a:buFont typeface="Arial" pitchFamily="34" charset="0"/>
              <a:buChar char="•"/>
            </a:pPr>
            <a:r>
              <a:rPr lang="en-US" sz="2400" dirty="0">
                <a:solidFill>
                  <a:schemeClr val="bg1">
                    <a:lumMod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itchFamily="18" charset="0"/>
              </a:rPr>
              <a:t>May burst in 8-14 days. </a:t>
            </a:r>
          </a:p>
          <a:p>
            <a:pPr marL="465138" indent="-465138">
              <a:buFont typeface="Arial" pitchFamily="34" charset="0"/>
              <a:buChar char="•"/>
            </a:pPr>
            <a:r>
              <a:rPr lang="en-US" sz="2400" dirty="0">
                <a:solidFill>
                  <a:schemeClr val="bg1">
                    <a:lumMod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itchFamily="18" charset="0"/>
              </a:rPr>
              <a:t>Treatment- open the abscess and drain the contents.</a:t>
            </a:r>
          </a:p>
          <a:p>
            <a:pPr marL="465138" indent="-465138">
              <a:buFont typeface="Arial" pitchFamily="34" charset="0"/>
              <a:buChar char="•"/>
            </a:pPr>
            <a:r>
              <a:rPr lang="en-US" sz="2400" dirty="0">
                <a:solidFill>
                  <a:schemeClr val="bg1">
                    <a:lumMod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itchFamily="18" charset="0"/>
              </a:rPr>
              <a:t>It may be possible to open the abscess bluntly after incising the skin. </a:t>
            </a:r>
          </a:p>
          <a:p>
            <a:pPr marL="465138" indent="-465138">
              <a:buFont typeface="Arial" pitchFamily="34" charset="0"/>
              <a:buChar char="•"/>
            </a:pPr>
            <a:r>
              <a:rPr lang="en-US" sz="2400" dirty="0">
                <a:solidFill>
                  <a:schemeClr val="bg1">
                    <a:lumMod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itchFamily="18" charset="0"/>
              </a:rPr>
              <a:t>Suitable antiseptic dressing and systemic antibiotic. 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7200" y="457200"/>
            <a:ext cx="84582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bg1">
                    <a:lumMod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itchFamily="18" charset="0"/>
              </a:rPr>
              <a:t>B-Acquired:- </a:t>
            </a:r>
          </a:p>
          <a:p>
            <a:r>
              <a:rPr lang="en-US" sz="2400" b="1" dirty="0">
                <a:solidFill>
                  <a:schemeClr val="bg1">
                    <a:lumMod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itchFamily="18" charset="0"/>
              </a:rPr>
              <a:t>Tumors:</a:t>
            </a:r>
            <a:r>
              <a:rPr lang="en-US" sz="2400" b="1" i="1" dirty="0"/>
              <a:t> </a:t>
            </a:r>
          </a:p>
          <a:p>
            <a:r>
              <a:rPr lang="en-US" sz="2400" b="1" dirty="0">
                <a:solidFill>
                  <a:schemeClr val="bg1">
                    <a:lumMod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itchFamily="18" charset="0"/>
              </a:rPr>
              <a:t>Salivary </a:t>
            </a:r>
            <a:r>
              <a:rPr lang="en-US" sz="2400" b="1" dirty="0" err="1">
                <a:solidFill>
                  <a:schemeClr val="bg1">
                    <a:lumMod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itchFamily="18" charset="0"/>
              </a:rPr>
              <a:t>mucocele</a:t>
            </a:r>
            <a:r>
              <a:rPr lang="en-US" sz="2400" b="1" dirty="0">
                <a:solidFill>
                  <a:schemeClr val="bg1">
                    <a:lumMod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itchFamily="18" charset="0"/>
              </a:rPr>
              <a:t> (</a:t>
            </a:r>
            <a:r>
              <a:rPr lang="en-US" sz="2400" b="1" dirty="0" err="1">
                <a:solidFill>
                  <a:schemeClr val="bg1">
                    <a:lumMod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itchFamily="18" charset="0"/>
              </a:rPr>
              <a:t>Ranula</a:t>
            </a:r>
            <a:r>
              <a:rPr lang="en-US" sz="2400" b="1" dirty="0">
                <a:solidFill>
                  <a:schemeClr val="bg1">
                    <a:lumMod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itchFamily="18" charset="0"/>
              </a:rPr>
              <a:t>):</a:t>
            </a:r>
          </a:p>
          <a:p>
            <a:pPr marL="465138" indent="-465138">
              <a:buFont typeface="Arial" pitchFamily="34" charset="0"/>
              <a:buChar char="•"/>
            </a:pPr>
            <a:r>
              <a:rPr lang="en-US" sz="2400" dirty="0">
                <a:solidFill>
                  <a:schemeClr val="bg1">
                    <a:lumMod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itchFamily="18" charset="0"/>
              </a:rPr>
              <a:t>Obstruction of the salivary duct leads to dilation of the duct and formation of a salivary cyst. </a:t>
            </a:r>
          </a:p>
          <a:p>
            <a:pPr marL="465138" indent="-465138">
              <a:buFont typeface="Arial" pitchFamily="34" charset="0"/>
              <a:buChar char="•"/>
            </a:pPr>
            <a:r>
              <a:rPr lang="en-US" sz="2400" dirty="0">
                <a:solidFill>
                  <a:schemeClr val="bg1">
                    <a:lumMod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itchFamily="18" charset="0"/>
              </a:rPr>
              <a:t>Collection and accumulation of saliva surrounded by granulation tissue. </a:t>
            </a:r>
          </a:p>
          <a:p>
            <a:pPr marL="465138" indent="-465138">
              <a:buFont typeface="Arial" pitchFamily="34" charset="0"/>
              <a:buChar char="•"/>
            </a:pPr>
            <a:r>
              <a:rPr lang="en-US" sz="2400" dirty="0">
                <a:solidFill>
                  <a:schemeClr val="bg1">
                    <a:lumMod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itchFamily="18" charset="0"/>
              </a:rPr>
              <a:t>Often noted as a fluctuant, painless swelling of the neck or within the oral cavity or subcutaneously.</a:t>
            </a:r>
          </a:p>
          <a:p>
            <a:pPr marL="465138" indent="-465138">
              <a:buFont typeface="Arial" pitchFamily="34" charset="0"/>
              <a:buChar char="•"/>
            </a:pPr>
            <a:r>
              <a:rPr lang="en-US" sz="2400" dirty="0">
                <a:solidFill>
                  <a:schemeClr val="bg1">
                    <a:lumMod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itchFamily="18" charset="0"/>
              </a:rPr>
              <a:t>Diagnosis- Symptoms and exploratory puncture. </a:t>
            </a:r>
          </a:p>
          <a:p>
            <a:pPr marL="465138" indent="-465138">
              <a:buFont typeface="Arial" pitchFamily="34" charset="0"/>
              <a:buChar char="•"/>
            </a:pPr>
            <a:r>
              <a:rPr lang="en-US" sz="2400" dirty="0">
                <a:solidFill>
                  <a:schemeClr val="bg1">
                    <a:lumMod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itchFamily="18" charset="0"/>
              </a:rPr>
              <a:t>Treatment consists of establishment of the patency of the duct. The affected salivary gland may be excised or destroyed.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276</TotalTime>
  <Words>727</Words>
  <Application>Microsoft Office PowerPoint</Application>
  <PresentationFormat>On-screen Show (4:3)</PresentationFormat>
  <Paragraphs>57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Castellar</vt:lpstr>
      <vt:lpstr>Garamond</vt:lpstr>
      <vt:lpstr>Office Theme</vt:lpstr>
      <vt:lpstr>Affections of  Salivary Glands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Affections of  Salivary Glands</dc:title>
  <dc:creator>sk</dc:creator>
  <cp:lastModifiedBy>Gulshan</cp:lastModifiedBy>
  <cp:revision>14</cp:revision>
  <dcterms:created xsi:type="dcterms:W3CDTF">2006-08-16T00:00:00Z</dcterms:created>
  <dcterms:modified xsi:type="dcterms:W3CDTF">2021-07-11T17:19:32Z</dcterms:modified>
</cp:coreProperties>
</file>