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307" r:id="rId5"/>
    <p:sldId id="258" r:id="rId6"/>
    <p:sldId id="308" r:id="rId7"/>
    <p:sldId id="259" r:id="rId8"/>
    <p:sldId id="260" r:id="rId9"/>
    <p:sldId id="30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0" r:id="rId29"/>
    <p:sldId id="280" r:id="rId30"/>
    <p:sldId id="281" r:id="rId31"/>
    <p:sldId id="282" r:id="rId32"/>
    <p:sldId id="283" r:id="rId33"/>
    <p:sldId id="284" r:id="rId34"/>
    <p:sldId id="302" r:id="rId35"/>
    <p:sldId id="285" r:id="rId36"/>
    <p:sldId id="286" r:id="rId37"/>
    <p:sldId id="303" r:id="rId38"/>
    <p:sldId id="287" r:id="rId39"/>
    <p:sldId id="288" r:id="rId40"/>
    <p:sldId id="289" r:id="rId41"/>
    <p:sldId id="290" r:id="rId42"/>
    <p:sldId id="297" r:id="rId43"/>
    <p:sldId id="296" r:id="rId44"/>
    <p:sldId id="301" r:id="rId45"/>
    <p:sldId id="304" r:id="rId46"/>
    <p:sldId id="305" r:id="rId47"/>
    <p:sldId id="306" r:id="rId48"/>
    <p:sldId id="292" r:id="rId49"/>
    <p:sldId id="293" r:id="rId50"/>
    <p:sldId id="294" r:id="rId51"/>
    <p:sldId id="295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81000" y="1762542"/>
            <a:ext cx="8458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cs typeface="Mangal" pitchFamily="18" charset="0"/>
              </a:rPr>
              <a:t> Male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cs typeface="Mangal" pitchFamily="18" charset="0"/>
              </a:rPr>
              <a:t>  reproductive  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Mangal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baseline="0" dirty="0" smtClean="0">
                <a:latin typeface="Algerian" pitchFamily="82" charset="0"/>
                <a:cs typeface="Mangal" pitchFamily="18" charset="0"/>
              </a:rPr>
              <a:t>(Anatomy)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Mangal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baseline="0" dirty="0" smtClean="0">
              <a:solidFill>
                <a:srgbClr val="00B050"/>
              </a:solidFill>
              <a:latin typeface="Algerian" pitchFamily="82" charset="0"/>
              <a:cs typeface="Mangal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cs typeface="Mangal" pitchFamily="18" charset="0"/>
              </a:rPr>
              <a:t>-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cs typeface="Mangal" pitchFamily="18" charset="0"/>
              </a:rPr>
              <a:t>Dr.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cs typeface="Mangal" pitchFamily="18" charset="0"/>
              </a:rPr>
              <a:t>Vikas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cs typeface="Mangal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cs typeface="Mangal" pitchFamily="18" charset="0"/>
              </a:rPr>
              <a:t>Sachan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SEMINIFEROUS TUBULES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Extension of tunica </a:t>
            </a:r>
            <a:r>
              <a:rPr lang="en-US" sz="2800" dirty="0" err="1" smtClean="0">
                <a:latin typeface="Arial Rounded MT Bold" pitchFamily="34" charset="0"/>
              </a:rPr>
              <a:t>albuginea</a:t>
            </a:r>
            <a:r>
              <a:rPr lang="en-US" sz="2800" dirty="0" smtClean="0">
                <a:latin typeface="Arial Rounded MT Bold" pitchFamily="34" charset="0"/>
              </a:rPr>
              <a:t> –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Dividing testicular parenchyma into lobules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(encloses seminiferous tubules)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Joins at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mediastinum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Seminiferous tubules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Highly convoluted &amp; </a:t>
            </a:r>
            <a:r>
              <a:rPr lang="en-US" sz="2800" dirty="0" err="1" smtClean="0">
                <a:latin typeface="Arial Rounded MT Bold" pitchFamily="34" charset="0"/>
              </a:rPr>
              <a:t>Unbranched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Open at both ends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75% of total testicular mass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They Have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Somatic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sertoli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cells/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sustentacular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/nurse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Sperm producing germ cells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spermatogonial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germ cell line</a:t>
            </a:r>
            <a:r>
              <a:rPr lang="en-US" sz="2800" dirty="0" smtClean="0">
                <a:latin typeface="Arial Rounded MT Bold" pitchFamily="34" charset="0"/>
              </a:rPr>
              <a:t>).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IN" sz="2800" dirty="0" smtClean="0">
                <a:latin typeface="Arial Rounded MT Bold" pitchFamily="34" charset="0"/>
              </a:rPr>
              <a:t>The </a:t>
            </a:r>
            <a:r>
              <a:rPr lang="en-IN" sz="2800" dirty="0" err="1" smtClean="0">
                <a:latin typeface="Arial Rounded MT Bold" pitchFamily="34" charset="0"/>
              </a:rPr>
              <a:t>sertoli</a:t>
            </a:r>
            <a:r>
              <a:rPr lang="en-IN" sz="2800" dirty="0" smtClean="0">
                <a:latin typeface="Arial Rounded MT Bold" pitchFamily="34" charset="0"/>
              </a:rPr>
              <a:t> cells - </a:t>
            </a:r>
            <a:r>
              <a:rPr lang="en-IN" sz="2800" dirty="0" err="1" smtClean="0">
                <a:latin typeface="Arial Rounded MT Bold" pitchFamily="34" charset="0"/>
              </a:rPr>
              <a:t>Enrico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err="1" smtClean="0">
                <a:latin typeface="Arial Rounded MT Bold" pitchFamily="34" charset="0"/>
              </a:rPr>
              <a:t>Sertoli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- The leydig cells  - Franz Leydig.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cells secretes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2800" dirty="0" err="1" smtClean="0">
                <a:latin typeface="Arial Rounded MT Bold" pitchFamily="34" charset="0"/>
              </a:rPr>
              <a:t>mullerian</a:t>
            </a:r>
            <a:r>
              <a:rPr lang="en-US" sz="2800" dirty="0" smtClean="0">
                <a:latin typeface="Arial Rounded MT Bold" pitchFamily="34" charset="0"/>
              </a:rPr>
              <a:t> inhibiting factor/hormone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(MIH)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</a:t>
            </a:r>
            <a:r>
              <a:rPr lang="en-US" sz="2800" dirty="0" err="1" smtClean="0">
                <a:latin typeface="Arial Rounded MT Bold" pitchFamily="34" charset="0"/>
              </a:rPr>
              <a:t>inhibite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paramesonephric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dirty="0" err="1" smtClean="0">
                <a:latin typeface="Arial Rounded MT Bold" pitchFamily="34" charset="0"/>
              </a:rPr>
              <a:t>mullerian</a:t>
            </a:r>
            <a:r>
              <a:rPr lang="en-US" sz="2800" dirty="0" smtClean="0">
                <a:latin typeface="Arial Rounded MT Bold" pitchFamily="34" charset="0"/>
              </a:rPr>
              <a:t> duct)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The number of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cells doesn’t increase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after puberty i.e. it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limits the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spermiogenesis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or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err="1" smtClean="0">
                <a:latin typeface="Arial Rounded MT Bold" pitchFamily="34" charset="0"/>
              </a:rPr>
              <a:t>spermiogenic</a:t>
            </a:r>
            <a:r>
              <a:rPr lang="en-US" sz="2800" dirty="0" smtClean="0">
                <a:latin typeface="Arial Rounded MT Bold" pitchFamily="34" charset="0"/>
              </a:rPr>
              <a:t> yield.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cells form blood testes barrier just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before the puberty to separate differentiating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germ cells from blood circulation.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Interstitial space (out of Sem. tub.)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Leydig cells (interstitial cells)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Blood vessels &amp; </a:t>
            </a:r>
            <a:r>
              <a:rPr lang="en-US" sz="2800" dirty="0" err="1" smtClean="0">
                <a:latin typeface="Arial Rounded MT Bold" pitchFamily="34" charset="0"/>
              </a:rPr>
              <a:t>Lymphatics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ram leydig cells are found in clusters around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blood vessels.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Length of seminiferous tubules :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Boar  –  6 Km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Bull    –  5 Km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Ram   –  4 Km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Dog    –  150 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Tom    –  25 m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RETE TESTES </a:t>
            </a:r>
            <a:r>
              <a:rPr lang="en-US" sz="2800" dirty="0" smtClean="0">
                <a:latin typeface="Arial Rounded MT Bold" pitchFamily="34" charset="0"/>
              </a:rPr>
              <a:t>– (in </a:t>
            </a:r>
            <a:r>
              <a:rPr lang="en-US" sz="2800" dirty="0" err="1" smtClean="0">
                <a:latin typeface="Arial Rounded MT Bold" pitchFamily="34" charset="0"/>
              </a:rPr>
              <a:t>mediastinum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Seminiferous tubules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Collecting tubules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</a:t>
            </a:r>
            <a:r>
              <a:rPr lang="en-US" sz="2800" dirty="0" err="1" smtClean="0">
                <a:latin typeface="Arial Rounded MT Bold" pitchFamily="34" charset="0"/>
              </a:rPr>
              <a:t>Rete</a:t>
            </a:r>
            <a:r>
              <a:rPr lang="en-US" sz="2800" dirty="0" smtClean="0">
                <a:latin typeface="Arial Rounded MT Bold" pitchFamily="34" charset="0"/>
              </a:rPr>
              <a:t> testes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			  Vas </a:t>
            </a:r>
            <a:r>
              <a:rPr lang="en-US" sz="2800" dirty="0" err="1" smtClean="0">
                <a:latin typeface="Arial Rounded MT Bold" pitchFamily="34" charset="0"/>
              </a:rPr>
              <a:t>efferens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Lined by non </a:t>
            </a:r>
            <a:r>
              <a:rPr lang="en-US" sz="2800" dirty="0" err="1" smtClean="0">
                <a:latin typeface="Arial Rounded MT Bold" pitchFamily="34" charset="0"/>
              </a:rPr>
              <a:t>secretory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cuboidal</a:t>
            </a:r>
            <a:r>
              <a:rPr lang="en-US" sz="2800" dirty="0" smtClean="0">
                <a:latin typeface="Arial Rounded MT Bold" pitchFamily="34" charset="0"/>
              </a:rPr>
              <a:t> epithelial cells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TESTES</a:t>
            </a:r>
            <a:r>
              <a:rPr lang="en-US" sz="2800" dirty="0" smtClean="0">
                <a:latin typeface="Arial Rounded MT Bold" pitchFamily="34" charset="0"/>
              </a:rPr>
              <a:t>   (paired male gonads)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In scrotum at inguinal region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With help of tunics and spermatic cord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</a:t>
            </a:r>
            <a:r>
              <a:rPr lang="en-IN" sz="2800" dirty="0" err="1" smtClean="0">
                <a:latin typeface="Arial Rounded MT Bold" pitchFamily="34" charset="0"/>
              </a:rPr>
              <a:t>overed</a:t>
            </a:r>
            <a:r>
              <a:rPr lang="en-IN" sz="2800" dirty="0" smtClean="0">
                <a:latin typeface="Arial Rounded MT Bold" pitchFamily="34" charset="0"/>
              </a:rPr>
              <a:t> with extra-abdominal tunic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Tunica </a:t>
            </a:r>
            <a:r>
              <a:rPr lang="en-IN" sz="2800" dirty="0" err="1" smtClean="0">
                <a:latin typeface="Arial Rounded MT Bold" pitchFamily="34" charset="0"/>
              </a:rPr>
              <a:t>vaginalis</a:t>
            </a:r>
            <a:r>
              <a:rPr lang="en-IN" sz="2800" dirty="0" smtClean="0">
                <a:latin typeface="Arial Rounded MT Bold" pitchFamily="34" charset="0"/>
              </a:rPr>
              <a:t>…</a:t>
            </a:r>
            <a:r>
              <a:rPr lang="en-IN" sz="2800" dirty="0" err="1" smtClean="0">
                <a:latin typeface="Arial Rounded MT Bold" pitchFamily="34" charset="0"/>
              </a:rPr>
              <a:t>albugenia</a:t>
            </a:r>
            <a:r>
              <a:rPr lang="en-IN" sz="2800" dirty="0" smtClean="0">
                <a:latin typeface="Arial Rounded MT Bold" pitchFamily="34" charset="0"/>
              </a:rPr>
              <a:t>….</a:t>
            </a:r>
            <a:r>
              <a:rPr lang="en-IN" sz="2800" dirty="0" err="1" smtClean="0">
                <a:latin typeface="Arial Rounded MT Bold" pitchFamily="34" charset="0"/>
              </a:rPr>
              <a:t>vasculosa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Fluid in vaginal process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Movement of testis within scrotum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Plane of testes </a:t>
            </a:r>
            <a:r>
              <a:rPr lang="en-US" sz="2800" dirty="0" smtClean="0">
                <a:latin typeface="Arial Rounded MT Bold" pitchFamily="34" charset="0"/>
              </a:rPr>
              <a:t>:  Horizontal –  Stallion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Vertical     –  Cattle, ram, buck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Oblique     –  Boar, Dog, Tom</a:t>
            </a:r>
          </a:p>
          <a:p>
            <a:pPr lvl="0">
              <a:buFontTx/>
              <a:buChar char="-"/>
            </a:pP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Testicular diameter – Bull – 5-9 cm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Stallion – 4-8 cm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Ram and Buck – 4-7 cm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Boar – 5-9 cm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Dog – 1-3 cm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Tom – 0.7 – 1.5 cm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Shape of testes </a:t>
            </a:r>
            <a:r>
              <a:rPr lang="en-US" sz="2800" dirty="0" smtClean="0">
                <a:latin typeface="Arial Rounded MT Bold" pitchFamily="34" charset="0"/>
              </a:rPr>
              <a:t>–       Oval –stallion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Elliptical – boar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Elongates oval – bull, ram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Round to oval – Dog, Tom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Size of testes varies throughout the year in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seasonal breeder e.g. ram, stallion, camel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Weight of testis –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Bull                     – 200-500 gm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Ram and buck – 200-400 gm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Stallion              – 150-300 gm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Boar                   – 500-800 gm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Dog                     – 8-15 gm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In buffalo bull testes and scrotum are smaller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and the penile sheath is less pendulous than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cattle bull.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Testes 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Endocrine</a:t>
            </a:r>
            <a:r>
              <a:rPr lang="en-US" sz="2800" dirty="0" smtClean="0">
                <a:latin typeface="Arial Rounded MT Bold" pitchFamily="34" charset="0"/>
              </a:rPr>
              <a:t> – Production of testosterone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(By leydig cells ….. LH/ICSH)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Exocrine</a:t>
            </a:r>
            <a:r>
              <a:rPr lang="en-US" sz="2800" dirty="0" smtClean="0">
                <a:latin typeface="Arial Rounded MT Bold" pitchFamily="34" charset="0"/>
              </a:rPr>
              <a:t>   – Spermatogenesis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(FSH &amp; testosterone)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Body weight ….. positively correlated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with testicular weight, testicular volume,  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total </a:t>
            </a:r>
            <a:r>
              <a:rPr lang="en-IN" sz="2800" dirty="0" err="1" smtClean="0">
                <a:latin typeface="Arial Rounded MT Bold" pitchFamily="34" charset="0"/>
              </a:rPr>
              <a:t>epididymal</a:t>
            </a:r>
            <a:r>
              <a:rPr lang="en-IN" sz="2800" dirty="0" smtClean="0">
                <a:latin typeface="Arial Rounded MT Bold" pitchFamily="34" charset="0"/>
              </a:rPr>
              <a:t> mass, total scrotal width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Castration (Removal of testicles)–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Reduces aggressive behavior of male animal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err="1" smtClean="0">
                <a:latin typeface="Arial Rounded MT Bold" pitchFamily="34" charset="0"/>
              </a:rPr>
              <a:t>Rreduces</a:t>
            </a:r>
            <a:r>
              <a:rPr lang="en-US" sz="2800" dirty="0" smtClean="0">
                <a:latin typeface="Arial Rounded MT Bold" pitchFamily="34" charset="0"/>
              </a:rPr>
              <a:t> the boar taint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 Rounded MT Bold" pitchFamily="34" charset="0"/>
              </a:rPr>
              <a:t>Cremester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 muscle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-Internal abdominal oblique muscle to tunica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err="1" smtClean="0">
                <a:latin typeface="Arial Rounded MT Bold" pitchFamily="34" charset="0"/>
              </a:rPr>
              <a:t>vaginalis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propria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Loosening &amp; Raising of testes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In response to environmental temperature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any abnormal stimulus is the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To maintain the testicular temperature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R</a:t>
            </a:r>
            <a:r>
              <a:rPr lang="en-IN" sz="2800" dirty="0" err="1" smtClean="0">
                <a:latin typeface="Arial Rounded MT Bold" pitchFamily="34" charset="0"/>
              </a:rPr>
              <a:t>etracting</a:t>
            </a:r>
            <a:r>
              <a:rPr lang="en-IN" sz="2800" dirty="0" smtClean="0">
                <a:latin typeface="Arial Rounded MT Bold" pitchFamily="34" charset="0"/>
              </a:rPr>
              <a:t> the testes within abdomen 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(Elephant, deer, and rabbit etc during their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non breeding season)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latin typeface="Arial Rounded MT Bold" pitchFamily="34" charset="0"/>
              </a:rPr>
              <a:t>Testes (in scrotum with help of spermatic cord)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Spermatic cord </a:t>
            </a:r>
            <a:r>
              <a:rPr lang="en-US" sz="2800" dirty="0" smtClean="0">
                <a:latin typeface="Arial Rounded MT Bold" pitchFamily="34" charset="0"/>
              </a:rPr>
              <a:t>comprises of –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Internal spermatic artery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Spermatic veins (</a:t>
            </a:r>
            <a:r>
              <a:rPr lang="en-US" sz="2800" dirty="0" err="1" smtClean="0">
                <a:latin typeface="Arial Rounded MT Bold" pitchFamily="34" charset="0"/>
              </a:rPr>
              <a:t>pampiniform</a:t>
            </a:r>
            <a:r>
              <a:rPr lang="en-US" sz="2800" dirty="0" smtClean="0">
                <a:latin typeface="Arial Rounded MT Bold" pitchFamily="34" charset="0"/>
              </a:rPr>
              <a:t> plexus)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Lymphatic vessels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Autonomic nerves from renal and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        mesenteric plexus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Internal </a:t>
            </a:r>
            <a:r>
              <a:rPr lang="en-US" sz="2800" dirty="0" err="1" smtClean="0">
                <a:latin typeface="Arial Rounded MT Bold" pitchFamily="34" charset="0"/>
              </a:rPr>
              <a:t>cremester</a:t>
            </a:r>
            <a:r>
              <a:rPr lang="en-US" sz="2800" dirty="0" smtClean="0">
                <a:latin typeface="Arial Rounded MT Bold" pitchFamily="34" charset="0"/>
              </a:rPr>
              <a:t> muscle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Tunica </a:t>
            </a:r>
            <a:r>
              <a:rPr lang="en-US" sz="2800" dirty="0" err="1" smtClean="0">
                <a:latin typeface="Arial Rounded MT Bold" pitchFamily="34" charset="0"/>
              </a:rPr>
              <a:t>vaginalis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propria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. Vas deferens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latin typeface="Arial Rounded MT Bold" pitchFamily="34" charset="0"/>
              </a:rPr>
              <a:t>Mesorchium</a:t>
            </a:r>
            <a:r>
              <a:rPr lang="en-US" sz="2800" dirty="0" smtClean="0">
                <a:latin typeface="Arial Rounded MT Bold" pitchFamily="34" charset="0"/>
              </a:rPr>
              <a:t> &amp; </a:t>
            </a:r>
            <a:r>
              <a:rPr lang="en-IN" sz="2800" dirty="0" err="1" smtClean="0">
                <a:latin typeface="Arial Rounded MT Bold" pitchFamily="34" charset="0"/>
              </a:rPr>
              <a:t>mesepididymis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81000" y="352246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The male reproduction system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testes, scrotum, reproductive ducts,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accessory sex glands, prepuce and penis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Production of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Spermatozoas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          Male sex hormone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Primary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sex organs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– Testicles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Secondary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sex organs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ductus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system)-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Epididymis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as deference, urethra, penis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Accessory sex glands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Seminal vesicles, prostate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bulbo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-urethral glands/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cowpers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gland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9823" y="422970"/>
            <a:ext cx="730257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EFFERENT DUCTULES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(Vas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efferens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or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ductus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efferens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- Connect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rete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testes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epididymis</a:t>
            </a:r>
            <a:endParaRPr lang="en-US" sz="28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13 to 20 in numbers in bull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13 to 15 in stallion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Spermatophagy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(also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2359"/>
            <a:ext cx="887505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EPIDIDYMIS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Highly convoluted tube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Firmer than testes in consistency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Head (caput), Body (corpus), tail (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lined by circular muscle </a:t>
            </a:r>
            <a:r>
              <a:rPr lang="en-US" sz="2800" dirty="0" err="1" smtClean="0">
                <a:latin typeface="Arial Rounded MT Bold" pitchFamily="34" charset="0"/>
              </a:rPr>
              <a:t>fibre</a:t>
            </a:r>
            <a:r>
              <a:rPr lang="en-US" sz="2800" dirty="0" smtClean="0">
                <a:latin typeface="Arial Rounded MT Bold" pitchFamily="34" charset="0"/>
              </a:rPr>
              <a:t> layer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Pseudosatrtified</a:t>
            </a:r>
            <a:r>
              <a:rPr lang="en-US" sz="2800" dirty="0" smtClean="0">
                <a:latin typeface="Arial Rounded MT Bold" pitchFamily="34" charset="0"/>
              </a:rPr>
              <a:t> columnar cell layer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latin typeface="Arial Rounded MT Bold" pitchFamily="34" charset="0"/>
              </a:rPr>
              <a:t>Histologically</a:t>
            </a:r>
            <a:r>
              <a:rPr lang="en-US" sz="2800" dirty="0" smtClean="0">
                <a:latin typeface="Arial Rounded MT Bold" pitchFamily="34" charset="0"/>
              </a:rPr>
              <a:t> …..three parts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(not related to caput, corpus and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).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Large </a:t>
            </a:r>
            <a:r>
              <a:rPr lang="en-US" sz="2800" dirty="0" err="1" smtClean="0">
                <a:latin typeface="Arial Rounded MT Bold" pitchFamily="34" charset="0"/>
              </a:rPr>
              <a:t>kinocilia</a:t>
            </a:r>
            <a:r>
              <a:rPr lang="en-US" sz="2800" dirty="0" smtClean="0">
                <a:latin typeface="Arial Rounded MT Bold" pitchFamily="34" charset="0"/>
              </a:rPr>
              <a:t> &amp; </a:t>
            </a:r>
            <a:r>
              <a:rPr lang="en-US" sz="2800" dirty="0" err="1" smtClean="0">
                <a:latin typeface="Arial Rounded MT Bold" pitchFamily="34" charset="0"/>
              </a:rPr>
              <a:t>steriocelia</a:t>
            </a:r>
            <a:r>
              <a:rPr lang="en-US" sz="2800" dirty="0" smtClean="0">
                <a:latin typeface="Arial Rounded MT Bold" pitchFamily="34" charset="0"/>
              </a:rPr>
              <a:t>…with widen lumen  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Medusa cells </a:t>
            </a:r>
            <a:r>
              <a:rPr lang="en-US" sz="2800" dirty="0" smtClean="0">
                <a:latin typeface="Arial Rounded MT Bold" pitchFamily="34" charset="0"/>
              </a:rPr>
              <a:t>in the semen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Ciliated cells from caput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Stallion and dog caput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situated cranially, corpus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dorsally and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caudally  to testicle while in ruminants caput, corpus and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is situated dorsally, caudally and ventrally to testicle respectively. 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Length of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Bull        – 30-36 m  ………</a:t>
            </a:r>
            <a:r>
              <a:rPr lang="en-US" sz="2800" dirty="0" smtClean="0"/>
              <a:t> 10 days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Ram       – 50 m        ……..</a:t>
            </a:r>
            <a:r>
              <a:rPr lang="en-US" sz="2800" dirty="0" smtClean="0"/>
              <a:t>  13 to 15 days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Boar      – 50-54 m  ………</a:t>
            </a:r>
            <a:r>
              <a:rPr lang="en-US" sz="2800" dirty="0" smtClean="0"/>
              <a:t> 10 to 12 days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Stallion – 20 m        ……… </a:t>
            </a:r>
            <a:r>
              <a:rPr lang="en-US" sz="2800" dirty="0" smtClean="0"/>
              <a:t>8 to 11 days</a:t>
            </a:r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1.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Absorption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In caput and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(90%)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Increases sperm concentration.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b="1" dirty="0" smtClean="0">
                <a:latin typeface="Arial Rounded MT Bold" pitchFamily="34" charset="0"/>
              </a:rPr>
              <a:t>2.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Secretion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To maintain sperm viability during storage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Max protein secretion occurs in caput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Sperm flagellar activity, metabolic process,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motility and fertilization capacity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Sialic</a:t>
            </a:r>
            <a:r>
              <a:rPr lang="en-US" sz="2800" dirty="0" smtClean="0">
                <a:latin typeface="Arial Rounded MT Bold" pitchFamily="34" charset="0"/>
              </a:rPr>
              <a:t> acid, </a:t>
            </a:r>
            <a:r>
              <a:rPr lang="en-US" sz="2800" dirty="0" err="1" smtClean="0">
                <a:latin typeface="Arial Rounded MT Bold" pitchFamily="34" charset="0"/>
              </a:rPr>
              <a:t>Carnitine</a:t>
            </a:r>
            <a:r>
              <a:rPr lang="en-US" sz="2800" dirty="0" smtClean="0">
                <a:latin typeface="Arial Rounded MT Bold" pitchFamily="34" charset="0"/>
              </a:rPr>
              <a:t>, GPC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Immobilin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Quescent</a:t>
            </a:r>
            <a:r>
              <a:rPr lang="en-US" sz="2800" dirty="0" smtClean="0">
                <a:latin typeface="Arial Rounded MT Bold" pitchFamily="34" charset="0"/>
              </a:rPr>
              <a:t> factor (in bull)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- 5α </a:t>
            </a:r>
            <a:r>
              <a:rPr lang="en-US" sz="2800" dirty="0" err="1" smtClean="0">
                <a:latin typeface="Arial Rounded MT Bold" pitchFamily="34" charset="0"/>
              </a:rPr>
              <a:t>reducatse</a:t>
            </a:r>
            <a:r>
              <a:rPr lang="en-US" sz="2800" dirty="0" smtClean="0">
                <a:latin typeface="Arial Rounded MT Bold" pitchFamily="34" charset="0"/>
              </a:rPr>
              <a:t> in initial segment (T….DHT)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1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3.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Storage</a:t>
            </a:r>
            <a:r>
              <a:rPr lang="en-US" sz="2800" dirty="0" smtClean="0">
                <a:latin typeface="Arial Rounded MT Bold" pitchFamily="34" charset="0"/>
              </a:rPr>
              <a:t>  (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) –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b="1" dirty="0" smtClean="0">
                <a:latin typeface="Arial Rounded MT Bold" pitchFamily="34" charset="0"/>
              </a:rPr>
              <a:t>          </a:t>
            </a:r>
            <a:r>
              <a:rPr lang="en-US" sz="2800" dirty="0" smtClean="0">
                <a:latin typeface="Arial Rounded MT Bold" pitchFamily="34" charset="0"/>
              </a:rPr>
              <a:t>Stores matured sperms (extended viability)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50% of </a:t>
            </a:r>
            <a:r>
              <a:rPr lang="en-US" sz="2800" dirty="0" err="1" smtClean="0">
                <a:latin typeface="Arial Rounded MT Bold" pitchFamily="34" charset="0"/>
              </a:rPr>
              <a:t>extragonadal</a:t>
            </a:r>
            <a:r>
              <a:rPr lang="en-US" sz="2800" dirty="0" smtClean="0">
                <a:latin typeface="Arial Rounded MT Bold" pitchFamily="34" charset="0"/>
              </a:rPr>
              <a:t> sperm (66% in stallion)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75% of total </a:t>
            </a:r>
            <a:r>
              <a:rPr lang="en-US" sz="2800" dirty="0" err="1" smtClean="0">
                <a:latin typeface="Arial Rounded MT Bold" pitchFamily="34" charset="0"/>
              </a:rPr>
              <a:t>epididymal</a:t>
            </a:r>
            <a:r>
              <a:rPr lang="en-US" sz="2800" dirty="0" smtClean="0">
                <a:latin typeface="Arial Rounded MT Bold" pitchFamily="34" charset="0"/>
              </a:rPr>
              <a:t> sperms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Nearly 75000 million sperms</a:t>
            </a:r>
          </a:p>
          <a:p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b="1" dirty="0" smtClean="0">
                <a:latin typeface="Arial Rounded MT Bold" pitchFamily="34" charset="0"/>
              </a:rPr>
              <a:t>4.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Maturation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(caput and corpus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</a:t>
            </a:r>
            <a:r>
              <a:rPr lang="en-US" sz="2800" dirty="0" err="1" smtClean="0">
                <a:latin typeface="Arial Rounded MT Bold" pitchFamily="34" charset="0"/>
              </a:rPr>
              <a:t>PCd</a:t>
            </a:r>
            <a:r>
              <a:rPr lang="en-US" sz="2800" dirty="0" smtClean="0">
                <a:latin typeface="Arial Rounded MT Bold" pitchFamily="34" charset="0"/>
              </a:rPr>
              <a:t> into DCD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Motility and fertilizing capacity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Modification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Surface </a:t>
            </a:r>
            <a:r>
              <a:rPr lang="en-US" sz="2800" dirty="0" err="1" smtClean="0">
                <a:latin typeface="Arial Rounded MT Bold" pitchFamily="34" charset="0"/>
              </a:rPr>
              <a:t>glycoproteins</a:t>
            </a:r>
            <a:r>
              <a:rPr lang="en-US" sz="2800" dirty="0" smtClean="0">
                <a:latin typeface="Arial Rounded MT Bold" pitchFamily="34" charset="0"/>
              </a:rPr>
              <a:t> (sperm pm)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Reduce surface immunogenicity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Enhance ability to bind with </a:t>
            </a:r>
            <a:r>
              <a:rPr lang="en-US" sz="2800" dirty="0" err="1" smtClean="0">
                <a:latin typeface="Arial Rounded MT Bold" pitchFamily="34" charset="0"/>
              </a:rPr>
              <a:t>zona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pellucida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Arial Rounded MT Bold" pitchFamily="34" charset="0"/>
              </a:rPr>
              <a:t>- Luminal environment &amp; cool temperature in the  </a:t>
            </a:r>
          </a:p>
          <a:p>
            <a:r>
              <a:rPr lang="en-IN" sz="2800" dirty="0" smtClean="0">
                <a:latin typeface="Arial Rounded MT Bold" pitchFamily="34" charset="0"/>
              </a:rPr>
              <a:t>  </a:t>
            </a:r>
            <a:r>
              <a:rPr lang="en-IN" sz="2800" dirty="0" err="1" smtClean="0">
                <a:latin typeface="Arial Rounded MT Bold" pitchFamily="34" charset="0"/>
              </a:rPr>
              <a:t>cauda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err="1" smtClean="0">
                <a:latin typeface="Arial Rounded MT Bold" pitchFamily="34" charset="0"/>
              </a:rPr>
              <a:t>epididymis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IN" sz="2800" dirty="0" smtClean="0">
                <a:latin typeface="Arial Rounded MT Bold" pitchFamily="34" charset="0"/>
              </a:rPr>
              <a:t>       - Sperms are maintained in a protected,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(quiescent state)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Fertility of sperms… More in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US" sz="2800" b="1" dirty="0" smtClean="0">
              <a:latin typeface="Arial Rounded MT Bold" pitchFamily="34" charset="0"/>
            </a:endParaRPr>
          </a:p>
          <a:p>
            <a:pPr lvl="0"/>
            <a:endParaRPr lang="en-US" sz="2800" b="1" dirty="0" smtClean="0">
              <a:latin typeface="Arial Rounded MT Bold" pitchFamily="34" charset="0"/>
            </a:endParaRPr>
          </a:p>
          <a:p>
            <a:pPr lvl="0"/>
            <a:r>
              <a:rPr lang="en-US" sz="2800" b="1" dirty="0" smtClean="0">
                <a:latin typeface="Arial Rounded MT Bold" pitchFamily="34" charset="0"/>
              </a:rPr>
              <a:t>5.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Transportation</a:t>
            </a:r>
            <a:r>
              <a:rPr lang="en-US" sz="2800" dirty="0" smtClean="0">
                <a:latin typeface="Arial Rounded MT Bold" pitchFamily="34" charset="0"/>
              </a:rPr>
              <a:t>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Capable to motile in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Passive (non motile in caput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</a:t>
            </a:r>
            <a:r>
              <a:rPr lang="en-US" sz="2800" dirty="0" err="1" smtClean="0">
                <a:latin typeface="Arial Rounded MT Bold" pitchFamily="34" charset="0"/>
              </a:rPr>
              <a:t>Cilias</a:t>
            </a:r>
            <a:r>
              <a:rPr lang="en-US" sz="2800" dirty="0" smtClean="0">
                <a:latin typeface="Arial Rounded MT Bold" pitchFamily="34" charset="0"/>
              </a:rPr>
              <a:t> and peristalsis of smooth muscles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Vas deferens –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Lined with </a:t>
            </a:r>
            <a:r>
              <a:rPr lang="en-US" sz="2800" dirty="0" err="1" smtClean="0">
                <a:latin typeface="Arial Rounded MT Bold" pitchFamily="34" charset="0"/>
              </a:rPr>
              <a:t>pseudostratified</a:t>
            </a:r>
            <a:r>
              <a:rPr lang="en-US" sz="2800" dirty="0" smtClean="0">
                <a:latin typeface="Arial Rounded MT Bold" pitchFamily="34" charset="0"/>
              </a:rPr>
              <a:t> epithelium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Lined with non ciliated cell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Little secretion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Joins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to pelvic urethra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</a:t>
            </a:r>
            <a:r>
              <a:rPr lang="en-IN" sz="2800" dirty="0" err="1" smtClean="0">
                <a:latin typeface="Arial Rounded MT Bold" pitchFamily="34" charset="0"/>
              </a:rPr>
              <a:t>emporary</a:t>
            </a:r>
            <a:r>
              <a:rPr lang="en-IN" sz="2800" dirty="0" smtClean="0">
                <a:latin typeface="Arial Rounded MT Bold" pitchFamily="34" charset="0"/>
              </a:rPr>
              <a:t> reservoir for sperm 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err="1" smtClean="0">
                <a:latin typeface="Arial Rounded MT Bold" pitchFamily="34" charset="0"/>
              </a:rPr>
              <a:t>Mesoductus</a:t>
            </a:r>
            <a:r>
              <a:rPr lang="en-IN" sz="2800" dirty="0" smtClean="0">
                <a:latin typeface="Arial Rounded MT Bold" pitchFamily="34" charset="0"/>
              </a:rPr>
              <a:t> deferens (running in the sp. cord)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Terminal swollen part –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ampullae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</a:t>
            </a:r>
            <a:r>
              <a:rPr lang="en-IN" sz="2800" dirty="0" smtClean="0">
                <a:latin typeface="Arial Rounded MT Bold" pitchFamily="34" charset="0"/>
              </a:rPr>
              <a:t>due to the abundance of </a:t>
            </a:r>
            <a:r>
              <a:rPr lang="en-IN" sz="2800" dirty="0" err="1" smtClean="0">
                <a:latin typeface="Arial Rounded MT Bold" pitchFamily="34" charset="0"/>
              </a:rPr>
              <a:t>ampullar</a:t>
            </a:r>
            <a:r>
              <a:rPr lang="en-IN" sz="2800" dirty="0" smtClean="0">
                <a:latin typeface="Arial Rounded MT Bold" pitchFamily="34" charset="0"/>
              </a:rPr>
              <a:t> glands)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latin typeface="Arial Rounded MT Bold" pitchFamily="34" charset="0"/>
              </a:rPr>
              <a:t>Ampullae</a:t>
            </a:r>
            <a:r>
              <a:rPr lang="en-US" sz="2800" dirty="0" smtClean="0">
                <a:latin typeface="Arial Rounded MT Bold" pitchFamily="34" charset="0"/>
              </a:rPr>
              <a:t> …</a:t>
            </a:r>
            <a:r>
              <a:rPr lang="en-US" sz="2800" dirty="0" err="1" smtClean="0">
                <a:latin typeface="Arial Rounded MT Bold" pitchFamily="34" charset="0"/>
              </a:rPr>
              <a:t>colliculus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seminalis</a:t>
            </a:r>
            <a:r>
              <a:rPr lang="en-US" sz="2800" dirty="0" smtClean="0">
                <a:latin typeface="Arial Rounded MT Bold" pitchFamily="34" charset="0"/>
              </a:rPr>
              <a:t>…pelvic urethra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AMPULLA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temporary sperm reservoir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Well developed in stallion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Very small/absent in dog, tom and boar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Stallion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Ergotheionine</a:t>
            </a:r>
            <a:r>
              <a:rPr lang="en-US" sz="2800" dirty="0" smtClean="0">
                <a:latin typeface="Arial Rounded MT Bold" pitchFamily="34" charset="0"/>
              </a:rPr>
              <a:t> (an antioxidant)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by </a:t>
            </a:r>
            <a:r>
              <a:rPr lang="en-US" sz="2800" dirty="0" err="1" smtClean="0">
                <a:latin typeface="Arial Rounded MT Bold" pitchFamily="34" charset="0"/>
              </a:rPr>
              <a:t>ampulla</a:t>
            </a:r>
            <a:r>
              <a:rPr lang="en-US" sz="2800" dirty="0" smtClean="0">
                <a:latin typeface="Arial Rounded MT Bold" pitchFamily="34" charset="0"/>
              </a:rPr>
              <a:t> and seminal vesicle 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Uterus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masculanis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</a:t>
            </a:r>
            <a:r>
              <a:rPr lang="en-IN" sz="2800" dirty="0" err="1" smtClean="0">
                <a:latin typeface="Arial Rounded MT Bold" pitchFamily="34" charset="0"/>
              </a:rPr>
              <a:t>utriculus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err="1" smtClean="0">
                <a:latin typeface="Arial Rounded MT Bold" pitchFamily="34" charset="0"/>
              </a:rPr>
              <a:t>prostaticus</a:t>
            </a:r>
            <a:r>
              <a:rPr lang="en-US" sz="2800" dirty="0" smtClean="0">
                <a:latin typeface="Arial Rounded MT Bold" pitchFamily="34" charset="0"/>
              </a:rPr>
              <a:t>),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(Remnant of </a:t>
            </a:r>
            <a:r>
              <a:rPr lang="en-US" sz="2800" dirty="0" err="1" smtClean="0">
                <a:latin typeface="Arial Rounded MT Bold" pitchFamily="34" charset="0"/>
              </a:rPr>
              <a:t>paramesonephric</a:t>
            </a:r>
            <a:r>
              <a:rPr lang="en-US" sz="2800" dirty="0" smtClean="0">
                <a:latin typeface="Arial Rounded MT Bold" pitchFamily="34" charset="0"/>
              </a:rPr>
              <a:t> duct situated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between </a:t>
            </a:r>
            <a:r>
              <a:rPr lang="en-US" sz="2800" dirty="0" err="1" smtClean="0">
                <a:latin typeface="Arial Rounded MT Bold" pitchFamily="34" charset="0"/>
              </a:rPr>
              <a:t>ampullae</a:t>
            </a:r>
            <a:r>
              <a:rPr lang="en-US" sz="2800" dirty="0" smtClean="0">
                <a:latin typeface="Arial Rounded MT Bold" pitchFamily="34" charset="0"/>
              </a:rPr>
              <a:t> and vas deferens)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8" y="304800"/>
            <a:ext cx="86817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SEMINAL VESICLE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Predominant vesicular gland in bulls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About 50% of total seminal plasma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Situated near neck of urinary bladder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. </a:t>
            </a:r>
            <a:r>
              <a:rPr lang="en-US" sz="2800" dirty="0" err="1" smtClean="0">
                <a:latin typeface="Arial Rounded MT Bold" pitchFamily="34" charset="0"/>
              </a:rPr>
              <a:t>lobulated</a:t>
            </a:r>
            <a:r>
              <a:rPr lang="en-US" sz="2800" dirty="0" smtClean="0">
                <a:latin typeface="Arial Rounded MT Bold" pitchFamily="34" charset="0"/>
              </a:rPr>
              <a:t> and paired – bull and ram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. Bag like – boar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. Smooth &amp; pear/</a:t>
            </a:r>
            <a:r>
              <a:rPr lang="en-US" sz="2800" dirty="0" err="1" smtClean="0">
                <a:latin typeface="Arial Rounded MT Bold" pitchFamily="34" charset="0"/>
              </a:rPr>
              <a:t>pyriform</a:t>
            </a:r>
            <a:r>
              <a:rPr lang="en-US" sz="2800" dirty="0" smtClean="0">
                <a:latin typeface="Arial Rounded MT Bold" pitchFamily="34" charset="0"/>
              </a:rPr>
              <a:t> – stallion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. Absent – tom, dog and camel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stallion ….</a:t>
            </a:r>
            <a:r>
              <a:rPr lang="en-IN" sz="2800" dirty="0" smtClean="0">
                <a:latin typeface="Arial Rounded MT Bold" pitchFamily="34" charset="0"/>
              </a:rPr>
              <a:t>more bladder like structure and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justified as seminal vesicle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52246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SCROTUM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. C</a:t>
            </a:r>
            <a:r>
              <a:rPr lang="en-IN" sz="2800" dirty="0" err="1" smtClean="0">
                <a:latin typeface="Arial Rounded MT Bold" pitchFamily="34" charset="0"/>
              </a:rPr>
              <a:t>utaneous</a:t>
            </a:r>
            <a:r>
              <a:rPr lang="en-IN" sz="2800" dirty="0" smtClean="0">
                <a:latin typeface="Arial Rounded MT Bold" pitchFamily="34" charset="0"/>
              </a:rPr>
              <a:t> pouch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. Encloses the </a:t>
            </a:r>
            <a:r>
              <a:rPr lang="en-IN" sz="2800" dirty="0" smtClean="0">
                <a:latin typeface="Arial Rounded MT Bold" pitchFamily="34" charset="0"/>
              </a:rPr>
              <a:t>testis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. </a:t>
            </a:r>
            <a:r>
              <a:rPr lang="en-US" sz="2800" dirty="0" smtClean="0">
                <a:latin typeface="Arial Rounded MT Bold" pitchFamily="34" charset="0"/>
              </a:rPr>
              <a:t>Testes fix by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scrotal ligament 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. Scrotal hairs (except buck, ram, stallion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                   and tom)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Vesicular secretion in bull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Riboflavin (yellow coloration of semen)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Inositol</a:t>
            </a:r>
            <a:r>
              <a:rPr lang="en-US" sz="2800" dirty="0" smtClean="0">
                <a:latin typeface="Arial Rounded MT Bold" pitchFamily="34" charset="0"/>
              </a:rPr>
              <a:t> (</a:t>
            </a:r>
            <a:r>
              <a:rPr lang="en-US" sz="2800" dirty="0" err="1" smtClean="0">
                <a:latin typeface="Arial Rounded MT Bold" pitchFamily="34" charset="0"/>
              </a:rPr>
              <a:t>osmoregulator</a:t>
            </a:r>
            <a:r>
              <a:rPr lang="en-US" sz="2800" dirty="0" smtClean="0">
                <a:latin typeface="Arial Rounded MT Bold" pitchFamily="34" charset="0"/>
              </a:rPr>
              <a:t>) in boar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Ergothionine</a:t>
            </a:r>
            <a:r>
              <a:rPr lang="en-US" sz="2800" dirty="0" smtClean="0">
                <a:latin typeface="Arial Rounded MT Bold" pitchFamily="34" charset="0"/>
              </a:rPr>
              <a:t> (antioxidant) in boar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Gel portion of stallion semen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 algn="just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Seminal vesicle secretes citric acid, fructose,  </a:t>
            </a:r>
          </a:p>
          <a:p>
            <a:pPr lvl="0" algn="just"/>
            <a:r>
              <a:rPr lang="en-US" sz="2800" dirty="0" smtClean="0">
                <a:latin typeface="Arial Rounded MT Bold" pitchFamily="34" charset="0"/>
              </a:rPr>
              <a:t>   ascorbic acid, </a:t>
            </a:r>
            <a:r>
              <a:rPr lang="en-US" sz="2800" dirty="0" err="1" smtClean="0">
                <a:latin typeface="Arial Rounded MT Bold" pitchFamily="34" charset="0"/>
              </a:rPr>
              <a:t>inositol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ergothioneine</a:t>
            </a:r>
            <a:r>
              <a:rPr lang="en-US" sz="2800" dirty="0" smtClean="0">
                <a:latin typeface="Arial Rounded MT Bold" pitchFamily="34" charset="0"/>
              </a:rPr>
              <a:t>,      </a:t>
            </a:r>
          </a:p>
          <a:p>
            <a:pPr lvl="0" algn="just"/>
            <a:r>
              <a:rPr lang="en-US" sz="2800" dirty="0" smtClean="0">
                <a:latin typeface="Arial Rounded MT Bold" pitchFamily="34" charset="0"/>
              </a:rPr>
              <a:t>   riboflavin, KHCO3, Bovine seminal plasma   </a:t>
            </a:r>
          </a:p>
          <a:p>
            <a:pPr lvl="0" algn="just"/>
            <a:r>
              <a:rPr lang="en-US" sz="2800" dirty="0" smtClean="0">
                <a:latin typeface="Arial Rounded MT Bold" pitchFamily="34" charset="0"/>
              </a:rPr>
              <a:t>   protein (BSP), prostaglandin etc.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PROSTATE  GLAND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Unpaired gland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</a:t>
            </a:r>
            <a:r>
              <a:rPr lang="en-IN" sz="2800" dirty="0" smtClean="0">
                <a:latin typeface="Arial Rounded MT Bold" pitchFamily="34" charset="0"/>
              </a:rPr>
              <a:t>round urethra (at neck of urinary bladder)  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</a:t>
            </a:r>
            <a:r>
              <a:rPr lang="en-US" sz="2800" dirty="0" smtClean="0">
                <a:latin typeface="Arial Rounded MT Bold" pitchFamily="34" charset="0"/>
              </a:rPr>
              <a:t>Pars </a:t>
            </a:r>
            <a:r>
              <a:rPr lang="en-US" sz="2800" dirty="0" err="1" smtClean="0">
                <a:latin typeface="Arial Rounded MT Bold" pitchFamily="34" charset="0"/>
              </a:rPr>
              <a:t>propria</a:t>
            </a:r>
            <a:r>
              <a:rPr lang="en-US" sz="2800" dirty="0" smtClean="0">
                <a:latin typeface="Arial Rounded MT Bold" pitchFamily="34" charset="0"/>
              </a:rPr>
              <a:t> and pars disseminate in bull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Joined by isthmus in stallion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In ram prostate has no body (pars </a:t>
            </a:r>
            <a:r>
              <a:rPr lang="en-US" sz="2800" dirty="0" err="1" smtClean="0">
                <a:latin typeface="Arial Rounded MT Bold" pitchFamily="34" charset="0"/>
              </a:rPr>
              <a:t>propria</a:t>
            </a:r>
            <a:r>
              <a:rPr lang="en-US" sz="2800" dirty="0" smtClean="0">
                <a:latin typeface="Arial Rounded MT Bold" pitchFamily="34" charset="0"/>
              </a:rPr>
              <a:t>)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Only gland in dog (very small in tom)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Size of this gland increases with age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(It pushes the freely movable urinary bladder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from the pelvis into the abdomen)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Castration</a:t>
            </a:r>
            <a:r>
              <a:rPr lang="en-IN" sz="2800" dirty="0" smtClean="0">
                <a:latin typeface="Arial Rounded MT Bold" pitchFamily="34" charset="0"/>
              </a:rPr>
              <a:t> - Atrophy of the prostate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        (androgen dependent organ)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latin typeface="Arial Rounded MT Bold" pitchFamily="34" charset="0"/>
              </a:rPr>
              <a:t>Secretion of prostate gland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Acidic secretion (pH 6.5)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Lot of enzymes (</a:t>
            </a:r>
            <a:r>
              <a:rPr lang="en-US" sz="2800" dirty="0" err="1" smtClean="0">
                <a:latin typeface="Arial Rounded MT Bold" pitchFamily="34" charset="0"/>
              </a:rPr>
              <a:t>proteinase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phosphatase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glycosidase, nucleases, </a:t>
            </a:r>
            <a:r>
              <a:rPr lang="en-US" sz="2800" dirty="0" err="1" smtClean="0">
                <a:latin typeface="Arial Rounded MT Bold" pitchFamily="34" charset="0"/>
              </a:rPr>
              <a:t>nucleotidase</a:t>
            </a:r>
            <a:r>
              <a:rPr lang="en-US" sz="2800" dirty="0" smtClean="0">
                <a:latin typeface="Arial Rounded MT Bold" pitchFamily="34" charset="0"/>
              </a:rPr>
              <a:t> etc)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anti-agglutinin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Zn and </a:t>
            </a:r>
            <a:r>
              <a:rPr lang="en-US" sz="2800" dirty="0" err="1" smtClean="0">
                <a:latin typeface="Arial Rounded MT Bold" pitchFamily="34" charset="0"/>
              </a:rPr>
              <a:t>Cl</a:t>
            </a:r>
            <a:r>
              <a:rPr lang="en-US" sz="2800" dirty="0" smtClean="0">
                <a:latin typeface="Arial Rounded MT Bold" pitchFamily="34" charset="0"/>
              </a:rPr>
              <a:t> and citric acid (in canines)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86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COWPERS GLAND</a:t>
            </a:r>
            <a:r>
              <a:rPr lang="en-US" sz="2800" dirty="0" smtClean="0">
                <a:latin typeface="Arial Rounded MT Bold" pitchFamily="34" charset="0"/>
              </a:rPr>
              <a:t> (</a:t>
            </a:r>
            <a:r>
              <a:rPr lang="en-US" sz="2800" dirty="0" err="1" smtClean="0">
                <a:latin typeface="Arial Rounded MT Bold" pitchFamily="34" charset="0"/>
              </a:rPr>
              <a:t>Bulbourethral</a:t>
            </a:r>
            <a:r>
              <a:rPr lang="en-US" sz="2800" dirty="0" smtClean="0">
                <a:latin typeface="Arial Rounded MT Bold" pitchFamily="34" charset="0"/>
              </a:rPr>
              <a:t> gland) –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Paired glands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At both side of pelvic urethra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(at the level of </a:t>
            </a:r>
            <a:r>
              <a:rPr lang="en-US" sz="2800" dirty="0" err="1" smtClean="0">
                <a:latin typeface="Arial Rounded MT Bold" pitchFamily="34" charset="0"/>
              </a:rPr>
              <a:t>ischiatic</a:t>
            </a:r>
            <a:r>
              <a:rPr lang="en-US" sz="2800" dirty="0" smtClean="0">
                <a:latin typeface="Arial Rounded MT Bold" pitchFamily="34" charset="0"/>
              </a:rPr>
              <a:t> arc)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(embedded in </a:t>
            </a:r>
            <a:r>
              <a:rPr lang="en-US" sz="2800" dirty="0" err="1" smtClean="0">
                <a:latin typeface="Arial Rounded MT Bold" pitchFamily="34" charset="0"/>
              </a:rPr>
              <a:t>bulbospongiosus</a:t>
            </a:r>
            <a:r>
              <a:rPr lang="en-US" sz="2800" dirty="0" smtClean="0">
                <a:latin typeface="Arial Rounded MT Bold" pitchFamily="34" charset="0"/>
              </a:rPr>
              <a:t> muscle)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Shape 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Ovoid           - bull, ram and stallion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Cylindrical - boar (most prominent gland)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Absent         - dogs (prominent in tom)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“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Driblings</a:t>
            </a:r>
            <a:r>
              <a:rPr lang="en-US" sz="2800" dirty="0" smtClean="0">
                <a:latin typeface="Arial Rounded MT Bold" pitchFamily="34" charset="0"/>
              </a:rPr>
              <a:t>” - (urethra cleansing fluid)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Gel portion of boar semen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(Vaginal plug/seal after mating…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Sialomucin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2021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-</a:t>
            </a:r>
            <a:r>
              <a:rPr lang="en-IN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URETHRA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Pelvic (on pelvic floor)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Bulb or </a:t>
            </a:r>
            <a:r>
              <a:rPr lang="en-IN" sz="2800" dirty="0" smtClean="0">
                <a:latin typeface="Arial Rounded MT Bold" pitchFamily="34" charset="0"/>
              </a:rPr>
              <a:t>urethral isthmus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</a:t>
            </a:r>
            <a:r>
              <a:rPr lang="en-US" sz="2800" dirty="0" smtClean="0">
                <a:latin typeface="Arial Rounded MT Bold" pitchFamily="34" charset="0"/>
              </a:rPr>
              <a:t>(bending on </a:t>
            </a:r>
            <a:r>
              <a:rPr lang="en-US" sz="2800" dirty="0" err="1" smtClean="0">
                <a:latin typeface="Arial Rounded MT Bold" pitchFamily="34" charset="0"/>
              </a:rPr>
              <a:t>ischiatic</a:t>
            </a:r>
            <a:r>
              <a:rPr lang="en-US" sz="2800" dirty="0" smtClean="0">
                <a:latin typeface="Arial Rounded MT Bold" pitchFamily="34" charset="0"/>
              </a:rPr>
              <a:t> arc)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Penile (in the penis)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Common passage for urine and semen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Urethral glands </a:t>
            </a:r>
            <a:r>
              <a:rPr lang="en-US" sz="2800" dirty="0" smtClean="0">
                <a:latin typeface="Arial Rounded MT Bold" pitchFamily="34" charset="0"/>
              </a:rPr>
              <a:t>- Present in boar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Absent in bulls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2021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-</a:t>
            </a:r>
            <a:r>
              <a:rPr lang="en-IN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PENIS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Muscular and cylindrical </a:t>
            </a:r>
            <a:r>
              <a:rPr lang="en-US" sz="2800" dirty="0" err="1" smtClean="0">
                <a:latin typeface="Arial Rounded MT Bold" pitchFamily="34" charset="0"/>
              </a:rPr>
              <a:t>copulatory</a:t>
            </a:r>
            <a:r>
              <a:rPr lang="en-US" sz="2800" dirty="0" smtClean="0">
                <a:latin typeface="Arial Rounded MT Bold" pitchFamily="34" charset="0"/>
              </a:rPr>
              <a:t> organ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Two </a:t>
            </a:r>
            <a:r>
              <a:rPr lang="en-US" sz="2800" dirty="0" err="1" smtClean="0">
                <a:latin typeface="Arial Rounded MT Bold" pitchFamily="34" charset="0"/>
              </a:rPr>
              <a:t>dorso</a:t>
            </a:r>
            <a:r>
              <a:rPr lang="en-US" sz="2800" dirty="0" smtClean="0">
                <a:latin typeface="Arial Rounded MT Bold" pitchFamily="34" charset="0"/>
              </a:rPr>
              <a:t> lateral corpus </a:t>
            </a:r>
            <a:r>
              <a:rPr lang="en-US" sz="2800" dirty="0" err="1" smtClean="0">
                <a:latin typeface="Arial Rounded MT Bold" pitchFamily="34" charset="0"/>
              </a:rPr>
              <a:t>cavernosum</a:t>
            </a:r>
            <a:r>
              <a:rPr lang="en-US" sz="2800" dirty="0" smtClean="0">
                <a:latin typeface="Arial Rounded MT Bold" pitchFamily="34" charset="0"/>
              </a:rPr>
              <a:t> penis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(CCP) </a:t>
            </a:r>
            <a:r>
              <a:rPr lang="en-US" sz="2800" dirty="0" smtClean="0">
                <a:latin typeface="Arial Rounded MT Bold" pitchFamily="34" charset="0"/>
              </a:rPr>
              <a:t>muscles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One ventrally situated corpus </a:t>
            </a:r>
            <a:r>
              <a:rPr lang="en-US" sz="2800" dirty="0" err="1" smtClean="0">
                <a:latin typeface="Arial Rounded MT Bold" pitchFamily="34" charset="0"/>
              </a:rPr>
              <a:t>spongiosum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(CSP) </a:t>
            </a:r>
            <a:r>
              <a:rPr lang="en-US" sz="2800" dirty="0" smtClean="0">
                <a:latin typeface="Arial Rounded MT Bold" pitchFamily="34" charset="0"/>
              </a:rPr>
              <a:t>muscles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CCP ...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Tunica </a:t>
            </a:r>
            <a:r>
              <a:rPr lang="en-US" sz="2800" dirty="0" err="1" smtClean="0">
                <a:latin typeface="Arial Rounded MT Bold" pitchFamily="34" charset="0"/>
              </a:rPr>
              <a:t>albuginea</a:t>
            </a:r>
            <a:r>
              <a:rPr lang="en-US" sz="2800" dirty="0" smtClean="0">
                <a:latin typeface="Arial Rounded MT Bold" pitchFamily="34" charset="0"/>
              </a:rPr>
              <a:t> …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</a:t>
            </a:r>
            <a:r>
              <a:rPr lang="en-US" sz="2800" dirty="0" err="1" smtClean="0">
                <a:latin typeface="Arial Rounded MT Bold" pitchFamily="34" charset="0"/>
              </a:rPr>
              <a:t>Ischiocavernosus</a:t>
            </a:r>
            <a:r>
              <a:rPr lang="en-US" sz="2800" dirty="0" smtClean="0">
                <a:latin typeface="Arial Rounded MT Bold" pitchFamily="34" charset="0"/>
              </a:rPr>
              <a:t>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erector penis</a:t>
            </a:r>
            <a:r>
              <a:rPr lang="en-US" sz="2800" dirty="0" smtClean="0">
                <a:latin typeface="Arial Rounded MT Bold" pitchFamily="34" charset="0"/>
              </a:rPr>
              <a:t>) muscle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- CSP surrounds the pelvic and penile urethra.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Covered by </a:t>
            </a:r>
            <a:r>
              <a:rPr lang="en-US" sz="2800" dirty="0" err="1" smtClean="0">
                <a:latin typeface="Arial Rounded MT Bold" pitchFamily="34" charset="0"/>
              </a:rPr>
              <a:t>bulbospongiosus</a:t>
            </a:r>
            <a:r>
              <a:rPr lang="en-US" sz="2800" dirty="0" smtClean="0">
                <a:latin typeface="Arial Rounded MT Bold" pitchFamily="34" charset="0"/>
              </a:rPr>
              <a:t> muscle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emptying the penile urethra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202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3" name="Picture 2" descr="C:\Users\lenov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73963"/>
            <a:ext cx="6324600" cy="5798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Spiral penis – Boar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Penis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Sigmoid flexure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(maintains the desired length of penis)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Post scrotal in bull and ram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</a:t>
            </a:r>
            <a:r>
              <a:rPr lang="en-US" sz="2800" dirty="0" err="1" smtClean="0">
                <a:latin typeface="Arial Rounded MT Bold" pitchFamily="34" charset="0"/>
              </a:rPr>
              <a:t>Prescrotal</a:t>
            </a:r>
            <a:r>
              <a:rPr lang="en-US" sz="2800" dirty="0" smtClean="0">
                <a:latin typeface="Arial Rounded MT Bold" pitchFamily="34" charset="0"/>
              </a:rPr>
              <a:t> in boar and camel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Absent in stallion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Retractor penis muscles (paired)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Smooth muscles (dorsal apical ligament of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penis to sacral or 1</a:t>
            </a:r>
            <a:r>
              <a:rPr lang="en-US" sz="2800" baseline="30000" dirty="0" smtClean="0">
                <a:latin typeface="Arial Rounded MT Bold" pitchFamily="34" charset="0"/>
              </a:rPr>
              <a:t>st</a:t>
            </a:r>
            <a:r>
              <a:rPr lang="en-US" sz="2800" dirty="0" smtClean="0">
                <a:latin typeface="Arial Rounded MT Bold" pitchFamily="34" charset="0"/>
              </a:rPr>
              <a:t>/2</a:t>
            </a:r>
            <a:r>
              <a:rPr lang="en-US" sz="2800" baseline="30000" dirty="0" smtClean="0">
                <a:latin typeface="Arial Rounded MT Bold" pitchFamily="34" charset="0"/>
              </a:rPr>
              <a:t>nd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coccygeal</a:t>
            </a:r>
            <a:r>
              <a:rPr lang="en-US" sz="2800" dirty="0" smtClean="0">
                <a:latin typeface="Arial Rounded MT Bold" pitchFamily="34" charset="0"/>
              </a:rPr>
              <a:t> vertebra)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Draw/retract back the penis in prepuce 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Penis may be :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1.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Fibroelastic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type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Lesser erectile tissue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More </a:t>
            </a:r>
            <a:r>
              <a:rPr lang="en-US" sz="2800" dirty="0" err="1" smtClean="0">
                <a:latin typeface="Arial Rounded MT Bold" pitchFamily="34" charset="0"/>
              </a:rPr>
              <a:t>fibroelastic</a:t>
            </a:r>
            <a:r>
              <a:rPr lang="en-US" sz="2800" dirty="0" smtClean="0">
                <a:latin typeface="Arial Rounded MT Bold" pitchFamily="34" charset="0"/>
              </a:rPr>
              <a:t> tissue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Less blood accumulation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(small cavernous space)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e.g. bull, ram, camel and boar.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2.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Musculo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vascular type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More erectile tissue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More blood accumulation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(bigger cavernous space)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e.g. stallion, dog, tom.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52246"/>
            <a:ext cx="8686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Scrotal position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Caudal to thighs      – Boar and Tom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Between the thighs – All </a:t>
            </a:r>
            <a:r>
              <a:rPr lang="en-US" sz="2800" dirty="0" smtClean="0">
                <a:latin typeface="Arial Rounded MT Bold" pitchFamily="34" charset="0"/>
              </a:rPr>
              <a:t>others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.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T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hermoregulation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of testes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.  </a:t>
            </a:r>
            <a:r>
              <a:rPr lang="en-IN" sz="2800" dirty="0" smtClean="0">
                <a:latin typeface="Arial Rounded MT Bold" pitchFamily="34" charset="0"/>
              </a:rPr>
              <a:t>Sebaceous and sweat glands (Stallion, dog)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6" name="Picture 2" descr="G:\Andro and AI\testes of bo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2514600" cy="1892097"/>
          </a:xfrm>
          <a:prstGeom prst="rect">
            <a:avLst/>
          </a:prstGeom>
          <a:noFill/>
        </p:spPr>
      </p:pic>
      <p:pic>
        <p:nvPicPr>
          <p:cNvPr id="1027" name="Picture 3" descr="G:\Andro and AI\testes of cat 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264500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IN" sz="2800" dirty="0" smtClean="0">
                <a:latin typeface="Arial Rounded MT Bold" pitchFamily="34" charset="0"/>
              </a:rPr>
              <a:t>Length of penis – Bull        – 36 inches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         Ram       – 30 cm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         Stallion – 50 cm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         Boar      – 50-55 cm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Erectile tissue are more in stallion than bull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penis but retractor penis muscles are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stronger in bull than stallion.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Stallion penis - Urethral process in </a:t>
            </a:r>
            <a:r>
              <a:rPr lang="en-US" sz="2800" dirty="0" err="1" smtClean="0">
                <a:latin typeface="Arial Rounded MT Bold" pitchFamily="34" charset="0"/>
              </a:rPr>
              <a:t>fossa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glandis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prepucial ring and urethral sinus/</a:t>
            </a:r>
            <a:r>
              <a:rPr lang="en-US" sz="2800" dirty="0" err="1" smtClean="0">
                <a:latin typeface="Arial Rounded MT Bold" pitchFamily="34" charset="0"/>
              </a:rPr>
              <a:t>diverticulum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Smegma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….Infectious material in urethral sinus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Urethral process is also character of ram penis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02134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Terminal / apical part of penis - </a:t>
            </a:r>
            <a:r>
              <a:rPr lang="en-US" sz="2800" dirty="0" err="1" smtClean="0">
                <a:latin typeface="Arial Rounded MT Bold" pitchFamily="34" charset="0"/>
              </a:rPr>
              <a:t>Glans</a:t>
            </a:r>
            <a:r>
              <a:rPr lang="en-US" sz="2800" dirty="0" smtClean="0">
                <a:latin typeface="Arial Rounded MT Bold" pitchFamily="34" charset="0"/>
              </a:rPr>
              <a:t> penis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Absent in boar and tom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Glans</a:t>
            </a:r>
            <a:r>
              <a:rPr lang="en-US" sz="2800" dirty="0" smtClean="0">
                <a:latin typeface="Arial Rounded MT Bold" pitchFamily="34" charset="0"/>
              </a:rPr>
              <a:t> penis in dog has two parts :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Bulbus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glandis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and pars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longa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glandis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Both have erectile tissues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Cranial portion of dog penis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: a bone called as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penis/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baculum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Ventral groove of </a:t>
            </a:r>
            <a:r>
              <a:rPr lang="en-US" sz="2800" dirty="0" err="1" smtClean="0">
                <a:latin typeface="Arial Rounded MT Bold" pitchFamily="34" charset="0"/>
              </a:rPr>
              <a:t>os</a:t>
            </a:r>
            <a:r>
              <a:rPr lang="en-US" sz="2800" dirty="0" smtClean="0">
                <a:latin typeface="Arial Rounded MT Bold" pitchFamily="34" charset="0"/>
              </a:rPr>
              <a:t> penis – urethra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Os penis - intromission before complete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penile erection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9621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Tom penis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Points </a:t>
            </a:r>
            <a:r>
              <a:rPr lang="en-IN" sz="2800" dirty="0" err="1" smtClean="0">
                <a:latin typeface="Arial Rounded MT Bold" pitchFamily="34" charset="0"/>
              </a:rPr>
              <a:t>posteriorly</a:t>
            </a:r>
            <a:r>
              <a:rPr lang="en-IN" sz="2800" dirty="0" smtClean="0">
                <a:latin typeface="Arial Rounded MT Bold" pitchFamily="34" charset="0"/>
              </a:rPr>
              <a:t> in the relaxed stage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N</a:t>
            </a:r>
            <a:r>
              <a:rPr lang="en-US" sz="2800" dirty="0" smtClean="0">
                <a:latin typeface="Arial Rounded MT Bold" pitchFamily="34" charset="0"/>
              </a:rPr>
              <a:t>o </a:t>
            </a:r>
            <a:r>
              <a:rPr lang="en-US" sz="2800" dirty="0" err="1" smtClean="0">
                <a:latin typeface="Arial Rounded MT Bold" pitchFamily="34" charset="0"/>
              </a:rPr>
              <a:t>bulbus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glandis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No </a:t>
            </a:r>
            <a:r>
              <a:rPr lang="en-US" sz="2800" dirty="0" err="1" smtClean="0">
                <a:latin typeface="Arial Rounded MT Bold" pitchFamily="34" charset="0"/>
              </a:rPr>
              <a:t>glans</a:t>
            </a:r>
            <a:r>
              <a:rPr lang="en-US" sz="2800" dirty="0" smtClean="0">
                <a:latin typeface="Arial Rounded MT Bold" pitchFamily="34" charset="0"/>
              </a:rPr>
              <a:t> penis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No / short </a:t>
            </a:r>
            <a:r>
              <a:rPr lang="en-US" sz="2800" dirty="0" err="1" smtClean="0">
                <a:latin typeface="Arial Rounded MT Bold" pitchFamily="34" charset="0"/>
              </a:rPr>
              <a:t>os</a:t>
            </a:r>
            <a:r>
              <a:rPr lang="en-US" sz="2800" dirty="0" smtClean="0">
                <a:latin typeface="Arial Rounded MT Bold" pitchFamily="34" charset="0"/>
              </a:rPr>
              <a:t> penis.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Tom 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Keratinized papillae/spines (100-120)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Spines are developed fully at puberty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Release of LH at coitus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“Cat cry”</a:t>
            </a:r>
            <a:endParaRPr lang="en-IN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In dog, During penile erection –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- Pressure increases in CSP first then in CCP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- More arterial flow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(relax smooth muscles in CCP)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- Less venous flow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(compression by the </a:t>
            </a:r>
            <a:r>
              <a:rPr lang="en-IN" sz="2800" dirty="0" err="1" smtClean="0">
                <a:latin typeface="Arial Rounded MT Bold" pitchFamily="34" charset="0"/>
              </a:rPr>
              <a:t>ischiourethralis</a:t>
            </a:r>
            <a:r>
              <a:rPr lang="en-IN" sz="2800" dirty="0" smtClean="0">
                <a:latin typeface="Arial Rounded MT Bold" pitchFamily="34" charset="0"/>
              </a:rPr>
              <a:t> muscle)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Twisting at 180 degrees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Venous occlusion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Maintenance of erection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Swollen </a:t>
            </a:r>
            <a:r>
              <a:rPr lang="en-IN" sz="2800" dirty="0" err="1" smtClean="0">
                <a:latin typeface="Arial Rounded MT Bold" pitchFamily="34" charset="0"/>
              </a:rPr>
              <a:t>bulbus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err="1" smtClean="0">
                <a:latin typeface="Arial Rounded MT Bold" pitchFamily="34" charset="0"/>
              </a:rPr>
              <a:t>glandis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</a:t>
            </a:r>
            <a:r>
              <a:rPr lang="en-IN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Copulatory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 lock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Normalization of the penis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Reduced hydrostatic blood pressure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527050"/>
            <a:ext cx="7740650" cy="581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73252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352800" cy="3154516"/>
          </a:xfrm>
          <a:prstGeom prst="rect">
            <a:avLst/>
          </a:prstGeom>
          <a:noFill/>
        </p:spPr>
      </p:pic>
      <p:pic>
        <p:nvPicPr>
          <p:cNvPr id="5124" name="Picture 4" descr="C:\Users\lenovo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86727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399"/>
            <a:ext cx="3966529" cy="2971801"/>
          </a:xfrm>
          <a:prstGeom prst="rect">
            <a:avLst/>
          </a:prstGeom>
          <a:noFill/>
        </p:spPr>
      </p:pic>
      <p:pic>
        <p:nvPicPr>
          <p:cNvPr id="6147" name="Picture 3" descr="C:\Users\lenovo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6101" y="2590800"/>
            <a:ext cx="4108299" cy="351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78108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PREPUCE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Penile integument (modified skin over penis)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latin typeface="Arial Rounded MT Bold" pitchFamily="34" charset="0"/>
              </a:rPr>
              <a:t>Invaginated</a:t>
            </a:r>
            <a:r>
              <a:rPr lang="en-US" sz="2800" dirty="0" smtClean="0">
                <a:latin typeface="Arial Rounded MT Bold" pitchFamily="34" charset="0"/>
              </a:rPr>
              <a:t> fold of skin over penis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Prepucial orifice or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prepucial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osteum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L</a:t>
            </a:r>
            <a:r>
              <a:rPr lang="en-IN" sz="2800" dirty="0" err="1" smtClean="0">
                <a:latin typeface="Arial Rounded MT Bold" pitchFamily="34" charset="0"/>
              </a:rPr>
              <a:t>ong</a:t>
            </a:r>
            <a:r>
              <a:rPr lang="en-IN" sz="2800" dirty="0" smtClean="0">
                <a:latin typeface="Arial Rounded MT Bold" pitchFamily="34" charset="0"/>
              </a:rPr>
              <a:t> and tough </a:t>
            </a:r>
            <a:r>
              <a:rPr lang="en-IN" sz="2800" dirty="0" err="1" smtClean="0">
                <a:latin typeface="Arial Rounded MT Bold" pitchFamily="34" charset="0"/>
              </a:rPr>
              <a:t>preputial</a:t>
            </a:r>
            <a:r>
              <a:rPr lang="en-IN" sz="2800" dirty="0" smtClean="0">
                <a:latin typeface="Arial Rounded MT Bold" pitchFamily="34" charset="0"/>
              </a:rPr>
              <a:t> hairs in bull 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In bull, prepucial muscles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- Protractor and Retractor prepucial muscles      </a:t>
            </a:r>
          </a:p>
          <a:p>
            <a:r>
              <a:rPr lang="en-IN" sz="2800" dirty="0" smtClean="0">
                <a:latin typeface="Arial Rounded MT Bold" pitchFamily="34" charset="0"/>
              </a:rPr>
              <a:t>(drawing prepucial opening forward/backward) </a:t>
            </a:r>
          </a:p>
          <a:p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Stallion - double folded prepuce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(wax like secretion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“beans” </a:t>
            </a:r>
            <a:r>
              <a:rPr lang="en-IN" sz="2800" dirty="0" smtClean="0">
                <a:latin typeface="Arial Rounded MT Bold" pitchFamily="34" charset="0"/>
              </a:rPr>
              <a:t>at outer fold) </a:t>
            </a:r>
          </a:p>
          <a:p>
            <a:pPr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Boar - </a:t>
            </a:r>
            <a:r>
              <a:rPr lang="en-IN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Preputial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IN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diverticulum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IN" sz="2800" dirty="0" smtClean="0">
                <a:latin typeface="Arial Rounded MT Bold" pitchFamily="34" charset="0"/>
              </a:rPr>
              <a:t>(pouch) </a:t>
            </a:r>
          </a:p>
          <a:p>
            <a:r>
              <a:rPr lang="en-US" sz="2800" dirty="0" smtClean="0">
                <a:latin typeface="Arial Rounded MT Bold" pitchFamily="34" charset="0"/>
              </a:rPr>
              <a:t>  (at dorsal to prepucial orifice..dead cells/debris)</a:t>
            </a:r>
          </a:p>
          <a:p>
            <a:r>
              <a:rPr lang="en-US" sz="2800" dirty="0" smtClean="0">
                <a:latin typeface="Arial Rounded MT Bold" pitchFamily="34" charset="0"/>
              </a:rPr>
              <a:t>  (</a:t>
            </a:r>
            <a:r>
              <a:rPr lang="en-IN" sz="2800" dirty="0" smtClean="0">
                <a:latin typeface="Arial Rounded MT Bold" pitchFamily="34" charset="0"/>
              </a:rPr>
              <a:t>Pheromone…restricted sow movement  at coitus</a:t>
            </a:r>
          </a:p>
          <a:p>
            <a:pPr lvl="0"/>
            <a:endParaRPr lang="en-US" sz="2800" dirty="0" smtClean="0"/>
          </a:p>
          <a:p>
            <a:pPr lvl="0"/>
            <a:endParaRPr lang="en-IN" sz="2800" dirty="0" smtClean="0"/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Swine and ruminants urinate inside the prepuce </a:t>
            </a: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Horses, dogs and tom urinate out of prepuce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28600"/>
            <a:ext cx="8686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SCROTUM  LAYERS </a:t>
            </a:r>
            <a:r>
              <a:rPr lang="en-US" sz="2800" dirty="0" smtClean="0">
                <a:latin typeface="Arial Rounded MT Bold" pitchFamily="34" charset="0"/>
              </a:rPr>
              <a:t>– (outward to inward)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1. Epidermis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2. Dermis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3. Tunica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dartos</a:t>
            </a:r>
            <a:endParaRPr lang="en-US" sz="28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(</a:t>
            </a:r>
            <a:r>
              <a:rPr lang="en-US" sz="2800" dirty="0" err="1" smtClean="0">
                <a:latin typeface="Arial Rounded MT Bold" pitchFamily="34" charset="0"/>
              </a:rPr>
              <a:t>fibroelastic</a:t>
            </a:r>
            <a:r>
              <a:rPr lang="en-US" sz="2800" dirty="0" smtClean="0">
                <a:latin typeface="Arial Rounded MT Bold" pitchFamily="34" charset="0"/>
              </a:rPr>
              <a:t> CT &amp; smooth muscles)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4. Tunica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vaginalis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communis</a:t>
            </a:r>
            <a:r>
              <a:rPr lang="en-US" sz="2800" dirty="0" smtClean="0">
                <a:latin typeface="Arial Rounded MT Bold" pitchFamily="34" charset="0"/>
              </a:rPr>
              <a:t>/ </a:t>
            </a:r>
            <a:r>
              <a:rPr lang="en-US" sz="2800" dirty="0" err="1" smtClean="0">
                <a:latin typeface="Arial Rounded MT Bold" pitchFamily="34" charset="0"/>
              </a:rPr>
              <a:t>reflexa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(Extension of parietal peritoneum)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5. Vaginal process/cavity (space in between)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6. Tunica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vaginalis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propria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(Extension of visceral peritoneum)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7. Tunica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albuginea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(fibrous layer with some smooth muscles)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8. Tunica </a:t>
            </a:r>
            <a:r>
              <a:rPr lang="en-US" sz="2800" dirty="0" err="1" smtClean="0">
                <a:latin typeface="Arial Rounded MT Bold" pitchFamily="34" charset="0"/>
              </a:rPr>
              <a:t>vasculosa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(layer with blood vessels)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Peristaltic action of </a:t>
            </a:r>
            <a:r>
              <a:rPr lang="en-IN" sz="2800" dirty="0" err="1" smtClean="0">
                <a:latin typeface="Arial Rounded MT Bold" pitchFamily="34" charset="0"/>
              </a:rPr>
              <a:t>urethralis</a:t>
            </a:r>
            <a:r>
              <a:rPr lang="en-IN" sz="2800" dirty="0" smtClean="0">
                <a:latin typeface="Arial Rounded MT Bold" pitchFamily="34" charset="0"/>
              </a:rPr>
              <a:t> muscle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Transport of urine or semen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Male camel –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Poll glands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At back of neck near the poll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Activated after sexual maturity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IN" sz="2800" dirty="0" smtClean="0">
                <a:latin typeface="Arial Rounded MT Bold" pitchFamily="34" charset="0"/>
              </a:rPr>
              <a:t>Dark brown secretion …. pheromones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Attractive to female in breeding season</a:t>
            </a:r>
          </a:p>
          <a:p>
            <a:endParaRPr lang="en-IN" sz="2800" dirty="0" smtClean="0">
              <a:latin typeface="Arial Rounded MT Bold" pitchFamily="34" charset="0"/>
            </a:endParaRPr>
          </a:p>
        </p:txBody>
      </p:sp>
      <p:pic>
        <p:nvPicPr>
          <p:cNvPr id="8194" name="Picture 2" descr="C:\Users\lenovo\Desktop\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74728"/>
            <a:ext cx="2590800" cy="260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latin typeface="Arial Rounded MT Bold" pitchFamily="34" charset="0"/>
              </a:rPr>
              <a:t>Blood supply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Testes     – Internal spermatic artery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Scrotum – external </a:t>
            </a:r>
            <a:r>
              <a:rPr lang="en-US" sz="2800" dirty="0" err="1" smtClean="0">
                <a:latin typeface="Arial Rounded MT Bold" pitchFamily="34" charset="0"/>
              </a:rPr>
              <a:t>pudendal</a:t>
            </a:r>
            <a:r>
              <a:rPr lang="en-US" sz="2800" dirty="0" smtClean="0">
                <a:latin typeface="Arial Rounded MT Bold" pitchFamily="34" charset="0"/>
              </a:rPr>
              <a:t> artery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Penis       – External and internal </a:t>
            </a:r>
            <a:r>
              <a:rPr lang="en-US" sz="2800" dirty="0" err="1" smtClean="0">
                <a:latin typeface="Arial Rounded MT Bold" pitchFamily="34" charset="0"/>
              </a:rPr>
              <a:t>pudendal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artery with </a:t>
            </a:r>
            <a:r>
              <a:rPr lang="en-US" sz="2800" dirty="0" err="1" smtClean="0">
                <a:latin typeface="Arial Rounded MT Bold" pitchFamily="34" charset="0"/>
              </a:rPr>
              <a:t>obturator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artey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Acc. sex glands – Internal </a:t>
            </a:r>
            <a:r>
              <a:rPr lang="en-US" sz="2800" dirty="0" err="1" smtClean="0">
                <a:latin typeface="Arial Rounded MT Bold" pitchFamily="34" charset="0"/>
              </a:rPr>
              <a:t>pudendal</a:t>
            </a:r>
            <a:r>
              <a:rPr lang="en-US" sz="2800" dirty="0" smtClean="0">
                <a:latin typeface="Arial Rounded MT Bold" pitchFamily="34" charset="0"/>
              </a:rPr>
              <a:t> artery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Nerve supply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Testes                – Renal and mesenteric plexus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Scrotum            – genital nerve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(from </a:t>
            </a:r>
            <a:r>
              <a:rPr lang="en-US" sz="2800" dirty="0" err="1" smtClean="0">
                <a:latin typeface="Arial Rounded MT Bold" pitchFamily="34" charset="0"/>
              </a:rPr>
              <a:t>genito</a:t>
            </a:r>
            <a:r>
              <a:rPr lang="en-US" sz="2800" dirty="0" smtClean="0">
                <a:latin typeface="Arial Rounded MT Bold" pitchFamily="34" charset="0"/>
              </a:rPr>
              <a:t>-femoral nerve)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Penis                  – pelvic plexus, </a:t>
            </a:r>
            <a:r>
              <a:rPr lang="en-US" sz="2800" dirty="0" err="1" smtClean="0">
                <a:latin typeface="Arial Rounded MT Bold" pitchFamily="34" charset="0"/>
              </a:rPr>
              <a:t>pudendal</a:t>
            </a:r>
            <a:r>
              <a:rPr lang="en-US" sz="2800" dirty="0" smtClean="0">
                <a:latin typeface="Arial Rounded MT Bold" pitchFamily="34" charset="0"/>
              </a:rPr>
              <a:t> &amp;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</a:t>
            </a:r>
            <a:r>
              <a:rPr lang="en-US" sz="2800" dirty="0" err="1" smtClean="0">
                <a:latin typeface="Arial Rounded MT Bold" pitchFamily="34" charset="0"/>
              </a:rPr>
              <a:t>hemorrhoidal</a:t>
            </a:r>
            <a:r>
              <a:rPr lang="en-US" sz="2800" dirty="0" smtClean="0">
                <a:latin typeface="Arial Rounded MT Bold" pitchFamily="34" charset="0"/>
              </a:rPr>
              <a:t> nerve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Acc. sex gland – </a:t>
            </a:r>
            <a:r>
              <a:rPr lang="en-US" sz="2800" dirty="0" err="1" smtClean="0">
                <a:latin typeface="Arial Rounded MT Bold" pitchFamily="34" charset="0"/>
              </a:rPr>
              <a:t>hypogastric</a:t>
            </a:r>
            <a:r>
              <a:rPr lang="en-US" sz="2800" dirty="0" smtClean="0">
                <a:latin typeface="Arial Rounded MT Bold" pitchFamily="34" charset="0"/>
              </a:rPr>
              <a:t> nerve and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                   pelvic plexus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ianweek.com/wp-content/uploads/2008/12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ndro and AI\scrotal 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4495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Tunica </a:t>
            </a:r>
            <a:r>
              <a:rPr lang="en-US" sz="2800" dirty="0" err="1" smtClean="0">
                <a:latin typeface="Arial Rounded MT Bold" pitchFamily="34" charset="0"/>
              </a:rPr>
              <a:t>dartos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- Form </a:t>
            </a:r>
            <a:r>
              <a:rPr lang="en-US" sz="2800" dirty="0" err="1" smtClean="0">
                <a:latin typeface="Arial Rounded MT Bold" pitchFamily="34" charset="0"/>
              </a:rPr>
              <a:t>intertesticular</a:t>
            </a:r>
            <a:r>
              <a:rPr lang="en-US" sz="2800" dirty="0" smtClean="0">
                <a:latin typeface="Arial Rounded MT Bold" pitchFamily="34" charset="0"/>
              </a:rPr>
              <a:t> septum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Stallion scrotum - short and non-pendulous </a:t>
            </a:r>
          </a:p>
          <a:p>
            <a:pPr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Testes in camel - non pendulous scrotum                 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        (in </a:t>
            </a:r>
            <a:r>
              <a:rPr lang="en-IN" sz="2800" dirty="0" err="1" smtClean="0">
                <a:latin typeface="Arial Rounded MT Bold" pitchFamily="34" charset="0"/>
              </a:rPr>
              <a:t>perineal</a:t>
            </a:r>
            <a:r>
              <a:rPr lang="en-IN" sz="2800" dirty="0" smtClean="0">
                <a:latin typeface="Arial Rounded MT Bold" pitchFamily="34" charset="0"/>
              </a:rPr>
              <a:t> region)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ndro and AI\genital 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4328486" cy="563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5334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The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ductus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system </a:t>
            </a:r>
            <a:r>
              <a:rPr lang="en-US" sz="2800" dirty="0" smtClean="0">
                <a:latin typeface="Arial Rounded MT Bold" pitchFamily="34" charset="0"/>
              </a:rPr>
              <a:t>(in to out) : 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err="1" smtClean="0">
                <a:latin typeface="Arial Rounded MT Bold" pitchFamily="34" charset="0"/>
              </a:rPr>
              <a:t>Seminiferous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tubules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err="1" smtClean="0">
                <a:latin typeface="Arial Rounded MT Bold" pitchFamily="34" charset="0"/>
              </a:rPr>
              <a:t>Rete</a:t>
            </a:r>
            <a:r>
              <a:rPr lang="en-US" sz="2800" dirty="0" smtClean="0">
                <a:latin typeface="Arial Rounded MT Bold" pitchFamily="34" charset="0"/>
              </a:rPr>
              <a:t> testes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Efferent duct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Caput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Corpus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err="1" smtClean="0">
                <a:latin typeface="Arial Rounded MT Bold" pitchFamily="34" charset="0"/>
              </a:rPr>
              <a:t>Cauda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Vas </a:t>
            </a:r>
            <a:r>
              <a:rPr lang="en-US" sz="2800" dirty="0" err="1" smtClean="0">
                <a:latin typeface="Arial Rounded MT Bold" pitchFamily="34" charset="0"/>
              </a:rPr>
              <a:t>deferense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err="1" smtClean="0">
                <a:latin typeface="Arial Rounded MT Bold" pitchFamily="34" charset="0"/>
              </a:rPr>
              <a:t>Ampulla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Pelvic urethra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Penile urethra (in penis)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……. – Exit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ndro and AI\ducts of te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381967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2709</Words>
  <Application>Microsoft Office PowerPoint</Application>
  <PresentationFormat>On-screen Show (4:3)</PresentationFormat>
  <Paragraphs>520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Rishab Sharma</cp:lastModifiedBy>
  <cp:revision>114</cp:revision>
  <dcterms:created xsi:type="dcterms:W3CDTF">2006-08-16T00:00:00Z</dcterms:created>
  <dcterms:modified xsi:type="dcterms:W3CDTF">2020-12-21T17:05:52Z</dcterms:modified>
</cp:coreProperties>
</file>