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300" r:id="rId4"/>
    <p:sldId id="301" r:id="rId5"/>
    <p:sldId id="302" r:id="rId6"/>
    <p:sldId id="289" r:id="rId7"/>
    <p:sldId id="290" r:id="rId8"/>
    <p:sldId id="303" r:id="rId9"/>
    <p:sldId id="304" r:id="rId10"/>
    <p:sldId id="305" r:id="rId11"/>
    <p:sldId id="306" r:id="rId12"/>
    <p:sldId id="307" r:id="rId13"/>
    <p:sldId id="308" r:id="rId14"/>
    <p:sldId id="295" r:id="rId15"/>
    <p:sldId id="309" r:id="rId16"/>
    <p:sldId id="27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FB16A-77AD-46E4-8871-3E09951BB366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ADEEF-E892-4A69-A2D5-FC0275A67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654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5AAAC-E1BB-40B8-9268-F3F07DAE1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6992A-6312-4EC9-A5A7-8E4AA87C35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6BFDB-FC28-42F7-A4FF-F4B50621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2A3FC-2FD5-46B8-A5D4-64B004C4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55227-6296-4C9F-B847-DC9E2DEC3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00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D006-6792-4EF7-9DE2-75D81C6A8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2BA4F5-C365-43B7-AE1B-386A806F9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676F2-C402-492C-8DFF-AA9082D90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7A301-3AFF-42B0-8CC6-0103DD049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4E6A2-C0E3-4A34-A747-DC8BAF789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54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EA8C1C-9FAD-43BE-A342-128227171C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AF83B0-0760-4561-B918-266FC4694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11D01-0B24-4438-82A7-3419FAFF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E97C4-5598-4902-B23B-C52F3A2DF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0FE28-7515-4370-9A61-8CB51A22A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56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E1950-8FA4-4635-B9A0-F5EBD74CF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CE2F2-473F-4AEF-B8BD-3B7E0101C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FCF77-129C-4538-8456-923AF1209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D3914-6606-4D52-A828-EA9C7255C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952A0-C9FD-411A-A9CA-349FE5BD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1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7149C-2839-433F-8F0B-7662A8DDC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3FD60-85A7-4F73-B740-0F04B7339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07512-CDE5-4683-AD60-5094679D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6C32B-9EB1-4789-BEAD-52DBCDCF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A857F-5845-4BBB-A39D-969424332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2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D2B4D-D4AE-49A8-92D1-96101C65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34135-8525-4885-A43C-12763ECC0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1879-E1B2-415B-8209-AE2E0E16D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4FD83-7A22-4F7E-A1F8-43071D2A8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6F6A5-752C-45D0-95A4-5FDFB2926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B9DB-6B97-46BC-A243-01119DD3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39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1B09-7381-43C7-9E9E-F47A2B9B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AB9F2-E897-4C4B-A79B-F8B1A181A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72D044-458C-49A2-9F8F-485A10950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7929C-D8B8-4643-B30C-3885B2A79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E64053-FB53-4662-A9DB-5E6E4EA6A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F431D-DEE0-4AC0-BA37-0E7243EB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3123CF-ACF6-4B1D-AF95-75C67377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D00D77-962F-44FF-AC98-F7DB5D647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24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552E1-6167-414F-85BF-35771148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95B8B3-E844-4317-AB23-C151C6E2F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FD81E7-6A0A-4757-BC47-2E753FD8C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A5F2BD-DABF-41A4-B198-D5B84740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5033D7-1A27-4C82-80F5-BA783B7C5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691CCD-5AD8-4259-87F4-EFCE69959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D31EF-1150-443D-9D16-E3A5FC0D3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98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62E43-D9C4-4547-B88F-1CEC54D4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31A83-A8AA-4745-9DD0-8D342219A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FE8BE-27A3-4DC5-BD95-F50775205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52423-CBD5-431A-8DFF-97C8D996C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ED19E-F810-4D60-B668-56242E1F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54F569-1C5E-4973-A7AB-AC1F1B69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96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39E04-E748-4CE8-97C2-8A086B249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7F6C75-C26D-46A7-8D66-9309D0966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802147-E57D-4A83-8C4F-8EBA6AD26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C5828-7A50-4B6F-9FB7-2637661E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6CD3F-7323-4731-961C-A41CA67C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146BE-7D76-476D-84A7-2F8302BE7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92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699CD-E312-45A3-AC5D-9CAB0EC2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3BD77-7CBE-4749-8C4D-31E77CAAD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5F822-9A4B-4BFF-95A7-69C354F1D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DB3FB-C815-4798-BAF4-419498A58C90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17586-2B2F-4AD4-A87F-79BB174C3D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25B81-390B-4F85-B97F-8531ABDC1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AB4B5-DD8B-43ED-A154-808AE6AD8A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62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A90AE-B80E-4F9E-90AB-2D5339E9E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29169"/>
            <a:ext cx="12192000" cy="267534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IN" sz="9600" spc="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RISK Assessment</a:t>
            </a:r>
            <a:br>
              <a:rPr lang="en-IN" sz="8800" spc="600" dirty="0">
                <a:latin typeface="Castellar" panose="020A0402060406010301" pitchFamily="18" charset="0"/>
              </a:rPr>
            </a:br>
            <a:r>
              <a:rPr lang="en-IN" sz="4400" spc="-15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PRE/PERI/POST-OPERATIVE</a:t>
            </a:r>
            <a:endParaRPr lang="en-GB" sz="3200" spc="-15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E0CDE-286F-449B-91C7-5BBCB9348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21121"/>
            <a:ext cx="9144000" cy="1655762"/>
          </a:xfrm>
        </p:spPr>
        <p:txBody>
          <a:bodyPr>
            <a:normAutofit/>
          </a:bodyPr>
          <a:lstStyle/>
          <a:p>
            <a:r>
              <a:rPr lang="en-IN" sz="3200" spc="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Dr.</a:t>
            </a:r>
            <a:r>
              <a:rPr lang="en-IN" sz="32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 Gulshan Kumar</a:t>
            </a:r>
            <a:endParaRPr lang="en-GB" sz="3200" spc="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4C292FB-CA77-4954-8930-81A8B62D26C6}"/>
              </a:ext>
            </a:extLst>
          </p:cNvPr>
          <p:cNvSpPr/>
          <p:nvPr/>
        </p:nvSpPr>
        <p:spPr>
          <a:xfrm>
            <a:off x="5395451" y="3429000"/>
            <a:ext cx="1401097" cy="1371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DC5F0E-43A1-4DBE-94FF-F194896E5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641" y="3701845"/>
            <a:ext cx="884211" cy="88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34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536486"/>
            <a:ext cx="96502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Risk Assessment…….</a:t>
            </a:r>
          </a:p>
          <a:p>
            <a:pPr algn="just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Common Surgical risks: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Haemorrhage and bleeding disorders…..</a:t>
            </a:r>
          </a:p>
        </p:txBody>
      </p:sp>
    </p:spTree>
    <p:extLst>
      <p:ext uri="{BB962C8B-B14F-4D97-AF65-F5344CB8AC3E}">
        <p14:creationId xmlns:p14="http://schemas.microsoft.com/office/powerpoint/2010/main" val="2880594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536486"/>
            <a:ext cx="96502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Risk Assessment…….</a:t>
            </a:r>
          </a:p>
          <a:p>
            <a:pPr algn="just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Common Surgical risks: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Death due to surgery…..</a:t>
            </a:r>
          </a:p>
        </p:txBody>
      </p:sp>
    </p:spTree>
    <p:extLst>
      <p:ext uri="{BB962C8B-B14F-4D97-AF65-F5344CB8AC3E}">
        <p14:creationId xmlns:p14="http://schemas.microsoft.com/office/powerpoint/2010/main" val="4291293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536486"/>
            <a:ext cx="96502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Risk Assessment…….</a:t>
            </a:r>
          </a:p>
          <a:p>
            <a:pPr algn="just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Common Surgical risks: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Delayed healing…diabetes…..</a:t>
            </a:r>
          </a:p>
        </p:txBody>
      </p:sp>
    </p:spTree>
    <p:extLst>
      <p:ext uri="{BB962C8B-B14F-4D97-AF65-F5344CB8AC3E}">
        <p14:creationId xmlns:p14="http://schemas.microsoft.com/office/powerpoint/2010/main" val="3331234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536486"/>
            <a:ext cx="96502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Risk Assessment…….</a:t>
            </a:r>
          </a:p>
          <a:p>
            <a:pPr algn="just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Common Surgical risks: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Post-surgical infections….. Dehiscence…...</a:t>
            </a:r>
          </a:p>
        </p:txBody>
      </p:sp>
    </p:spTree>
    <p:extLst>
      <p:ext uri="{BB962C8B-B14F-4D97-AF65-F5344CB8AC3E}">
        <p14:creationId xmlns:p14="http://schemas.microsoft.com/office/powerpoint/2010/main" val="3240377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430358"/>
            <a:ext cx="96502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PERI-OPERATIVE CONSIDERATIONS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Maintenance of </a:t>
            </a:r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asepsis</a:t>
            </a: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.</a:t>
            </a:r>
          </a:p>
          <a:p>
            <a:pPr algn="just"/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Control of </a:t>
            </a:r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haemorrhage</a:t>
            </a: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.</a:t>
            </a:r>
          </a:p>
          <a:p>
            <a:pPr algn="just"/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Monitoring </a:t>
            </a:r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anaesthesia</a:t>
            </a: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0699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430358"/>
            <a:ext cx="96502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Peri-operative considerations</a:t>
            </a:r>
          </a:p>
          <a:p>
            <a:pPr algn="l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Gentle </a:t>
            </a:r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handling</a:t>
            </a:r>
          </a:p>
          <a:p>
            <a:pPr algn="just"/>
            <a:endParaRPr lang="en-GB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Prevention of dehydration/exposure.</a:t>
            </a:r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Vigilant </a:t>
            </a:r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closure</a:t>
            </a: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8492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437DC30-C2C7-4EF9-8700-F552A4DAF1EB}"/>
              </a:ext>
            </a:extLst>
          </p:cNvPr>
          <p:cNvSpPr txBox="1"/>
          <p:nvPr/>
        </p:nvSpPr>
        <p:spPr>
          <a:xfrm>
            <a:off x="1787346" y="1971598"/>
            <a:ext cx="8617307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ngraversGothic BT" panose="020B0507020203020204" pitchFamily="34" charset="0"/>
              </a:rPr>
              <a:t>THANK YOU</a:t>
            </a:r>
          </a:p>
          <a:p>
            <a:pPr algn="ctr"/>
            <a:r>
              <a:rPr lang="en-IN" sz="3600" kern="20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ngraversGothic BT" panose="020B0507020203020204" pitchFamily="34" charset="0"/>
              </a:rPr>
              <a:t>Very Much</a:t>
            </a:r>
          </a:p>
        </p:txBody>
      </p:sp>
    </p:spTree>
    <p:extLst>
      <p:ext uri="{BB962C8B-B14F-4D97-AF65-F5344CB8AC3E}">
        <p14:creationId xmlns:p14="http://schemas.microsoft.com/office/powerpoint/2010/main" val="310945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426663" y="2450890"/>
            <a:ext cx="96502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After having carefully examined the animal patient, there is a very important task which must be completed before considering surgery</a:t>
            </a:r>
            <a:endParaRPr lang="en-I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02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426663" y="2450890"/>
            <a:ext cx="9650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That very important task is “RISK ASSESSMENT”</a:t>
            </a:r>
            <a:endParaRPr lang="en-I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55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426663" y="1993690"/>
            <a:ext cx="965027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What is </a:t>
            </a:r>
          </a:p>
          <a:p>
            <a:pPr algn="l"/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“RISK?”</a:t>
            </a:r>
          </a:p>
          <a:p>
            <a:pPr algn="l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Possibility of unfavourable outcome, also referred to as “peril.”</a:t>
            </a:r>
          </a:p>
          <a:p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IN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tksf</a:t>
            </a:r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[</a:t>
            </a:r>
            <a:r>
              <a:rPr lang="en-IN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ke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 “</a:t>
            </a:r>
            <a:r>
              <a:rPr lang="en-IN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la”k</a:t>
            </a:r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;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IN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IN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vR</a:t>
            </a:r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;;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[</a:t>
            </a:r>
            <a:r>
              <a:rPr lang="en-IN" sz="4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k+rjk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I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39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426663" y="1993690"/>
            <a:ext cx="96502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“RISK ASSESSENT”</a:t>
            </a:r>
          </a:p>
          <a:p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After history, physical examination, and laboratory tests have been completed, the surgical risk can be estimated and a prognosis </a:t>
            </a:r>
            <a:r>
              <a:rPr lang="en-GB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given</a:t>
            </a:r>
          </a:p>
        </p:txBody>
      </p:sp>
    </p:spTree>
    <p:extLst>
      <p:ext uri="{BB962C8B-B14F-4D97-AF65-F5344CB8AC3E}">
        <p14:creationId xmlns:p14="http://schemas.microsoft.com/office/powerpoint/2010/main" val="100106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563102"/>
            <a:ext cx="96502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000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Rating of Physical Status in Surgical Patients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D9E534-AB87-40F3-AD11-E9C2FF883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281526"/>
              </p:ext>
            </p:extLst>
          </p:nvPr>
        </p:nvGraphicFramePr>
        <p:xfrm>
          <a:off x="-1" y="963212"/>
          <a:ext cx="12192000" cy="5894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362">
                  <a:extLst>
                    <a:ext uri="{9D8B030D-6E8A-4147-A177-3AD203B41FA5}">
                      <a16:colId xmlns:a16="http://schemas.microsoft.com/office/drawing/2014/main" val="3872255608"/>
                    </a:ext>
                  </a:extLst>
                </a:gridCol>
                <a:gridCol w="4954842">
                  <a:extLst>
                    <a:ext uri="{9D8B030D-6E8A-4147-A177-3AD203B41FA5}">
                      <a16:colId xmlns:a16="http://schemas.microsoft.com/office/drawing/2014/main" val="773561467"/>
                    </a:ext>
                  </a:extLst>
                </a:gridCol>
                <a:gridCol w="5968796">
                  <a:extLst>
                    <a:ext uri="{9D8B030D-6E8A-4147-A177-3AD203B41FA5}">
                      <a16:colId xmlns:a16="http://schemas.microsoft.com/office/drawing/2014/main" val="161219512"/>
                    </a:ext>
                  </a:extLst>
                </a:gridCol>
              </a:tblGrid>
              <a:tr h="904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status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Animal’s condition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Examples</a:t>
                      </a:r>
                      <a:endParaRPr lang="en-GB" sz="2000" i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754515"/>
                  </a:ext>
                </a:extLst>
              </a:tr>
              <a:tr h="904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GB" sz="2000" i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Healthy with no discernible disease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 is undergoing an elective procedure (e.g., ovariohysterectomy, declaw, castration)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6130397"/>
                  </a:ext>
                </a:extLst>
              </a:tr>
              <a:tr h="904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GB" sz="2000" i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Healthy with localized disease or mild systemic disease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Patellar luxation, skin tumour, cleft palate without aspiration pneumonia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0543440"/>
                  </a:ext>
                </a:extLst>
              </a:tr>
              <a:tr h="904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GB" sz="2000" i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Severe systemic disease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Pneumonia, fever, dehydration, heart murmur, anaemia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9291751"/>
                  </a:ext>
                </a:extLst>
              </a:tr>
              <a:tr h="904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GB" sz="2000" i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Severe systemic disease that is life threatening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Heart failure, renal failure, hepatic failure, severe hypovolemia, severe Haemorrhage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156381"/>
                  </a:ext>
                </a:extLst>
              </a:tr>
              <a:tr h="13724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Moribund; patient not expected to live longer than 24 hours with or without surgery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Endotoxic shock, multiorgan failure, severe trauma</a:t>
                      </a:r>
                      <a:endParaRPr lang="en-GB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0127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808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536486"/>
            <a:ext cx="96502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Risk Assessment…….</a:t>
            </a:r>
          </a:p>
          <a:p>
            <a:pPr algn="just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The animal owner must be alerted about the possible complications of surgery and the possible outcome. </a:t>
            </a:r>
          </a:p>
        </p:txBody>
      </p:sp>
    </p:spTree>
    <p:extLst>
      <p:ext uri="{BB962C8B-B14F-4D97-AF65-F5344CB8AC3E}">
        <p14:creationId xmlns:p14="http://schemas.microsoft.com/office/powerpoint/2010/main" val="37775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536486"/>
            <a:ext cx="96502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Risk Assessment…….</a:t>
            </a:r>
          </a:p>
          <a:p>
            <a:pPr algn="just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Even elective procedures pose risk….</a:t>
            </a: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General anaesthesia poses a risk of death for all….</a:t>
            </a:r>
          </a:p>
        </p:txBody>
      </p:sp>
    </p:spTree>
    <p:extLst>
      <p:ext uri="{BB962C8B-B14F-4D97-AF65-F5344CB8AC3E}">
        <p14:creationId xmlns:p14="http://schemas.microsoft.com/office/powerpoint/2010/main" val="213284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2EC00AF-9790-4F3E-93DC-CCBD47F8417E}"/>
              </a:ext>
            </a:extLst>
          </p:cNvPr>
          <p:cNvSpPr txBox="1"/>
          <p:nvPr/>
        </p:nvSpPr>
        <p:spPr>
          <a:xfrm>
            <a:off x="1603639" y="1536486"/>
            <a:ext cx="96502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Risk Assessment…….</a:t>
            </a:r>
          </a:p>
          <a:p>
            <a:pPr algn="just"/>
            <a:endParaRPr lang="en-IN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Common Surgical risks:</a:t>
            </a:r>
          </a:p>
          <a:p>
            <a:pPr algn="just"/>
            <a:endParaRPr lang="en-I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algn="just"/>
            <a:r>
              <a:rPr lang="en-IN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Anaesthetic risks…..</a:t>
            </a:r>
          </a:p>
        </p:txBody>
      </p:sp>
    </p:spTree>
    <p:extLst>
      <p:ext uri="{BB962C8B-B14F-4D97-AF65-F5344CB8AC3E}">
        <p14:creationId xmlns:p14="http://schemas.microsoft.com/office/powerpoint/2010/main" val="1054364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346</Words>
  <Application>Microsoft Office PowerPoint</Application>
  <PresentationFormat>Widescreen</PresentationFormat>
  <Paragraphs>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Bell MT</vt:lpstr>
      <vt:lpstr>Calibri</vt:lpstr>
      <vt:lpstr>Calibri Light</vt:lpstr>
      <vt:lpstr>Castellar</vt:lpstr>
      <vt:lpstr>EngraversGothic BT</vt:lpstr>
      <vt:lpstr>Kruti Dev 021</vt:lpstr>
      <vt:lpstr>Times New Roman</vt:lpstr>
      <vt:lpstr>Office Theme</vt:lpstr>
      <vt:lpstr>RISK Assessment PRE/PERI/POST-OPERATIVE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 AN INTRODUCTION</dc:title>
  <dc:creator>Gulshan</dc:creator>
  <cp:lastModifiedBy>Gulshan</cp:lastModifiedBy>
  <cp:revision>70</cp:revision>
  <dcterms:created xsi:type="dcterms:W3CDTF">2020-12-01T17:02:48Z</dcterms:created>
  <dcterms:modified xsi:type="dcterms:W3CDTF">2020-12-14T07:16:41Z</dcterms:modified>
</cp:coreProperties>
</file>