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6" r:id="rId3"/>
    <p:sldId id="267" r:id="rId4"/>
    <p:sldId id="269" r:id="rId5"/>
    <p:sldId id="26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02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A2727B-5834-4B6F-ABC2-F0DAA9732A0E}" type="datetimeFigureOut">
              <a:rPr lang="en-GB" smtClean="0"/>
              <a:pPr/>
              <a:t>14/08/2021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8FB10-E254-47F0-845D-800C9B623E21}" type="slidenum">
              <a:rPr lang="en-GB" smtClean="0"/>
              <a:pPr/>
              <a:t>‹#›</a:t>
            </a:fld>
            <a:endParaRPr lang="en-GB"/>
          </a:p>
        </p:txBody>
      </p:sp>
    </p:spTree>
    <p:extLst>
      <p:ext uri="{BB962C8B-B14F-4D97-AF65-F5344CB8AC3E}">
        <p14:creationId xmlns:p14="http://schemas.microsoft.com/office/powerpoint/2010/main" xmlns="" val="359870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C2F51-431C-403E-9CFC-CDD35FECE5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DBFEFA7-225E-47A0-9CE6-BBB134F53D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0416FD05-753E-4AD0-A1C6-604E837EE931}"/>
              </a:ext>
            </a:extLst>
          </p:cNvPr>
          <p:cNvSpPr>
            <a:spLocks noGrp="1"/>
          </p:cNvSpPr>
          <p:nvPr>
            <p:ph type="dt" sz="half" idx="10"/>
          </p:nvPr>
        </p:nvSpPr>
        <p:spPr/>
        <p:txBody>
          <a:bodyPr/>
          <a:lstStyle/>
          <a:p>
            <a:fld id="{BC481529-5A97-4BAC-8588-9994C7A45971}" type="datetime1">
              <a:rPr lang="en-GB" smtClean="0"/>
              <a:pPr/>
              <a:t>14/08/2021</a:t>
            </a:fld>
            <a:endParaRPr lang="en-GB"/>
          </a:p>
        </p:txBody>
      </p:sp>
      <p:sp>
        <p:nvSpPr>
          <p:cNvPr id="5" name="Footer Placeholder 4">
            <a:extLst>
              <a:ext uri="{FF2B5EF4-FFF2-40B4-BE49-F238E27FC236}">
                <a16:creationId xmlns:a16="http://schemas.microsoft.com/office/drawing/2014/main" xmlns="" id="{7FD08CC6-26FB-45BB-BDC7-23900DC14D90}"/>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F907098E-D86C-408B-9527-EA791770FC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33925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2C027-8702-43D2-97CC-400F3FEDF5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4720BFE-B3FE-436A-A4E4-FEEC626BDF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D67EA5D-E042-450D-AFC5-60E0F01EED90}"/>
              </a:ext>
            </a:extLst>
          </p:cNvPr>
          <p:cNvSpPr>
            <a:spLocks noGrp="1"/>
          </p:cNvSpPr>
          <p:nvPr>
            <p:ph type="dt" sz="half" idx="10"/>
          </p:nvPr>
        </p:nvSpPr>
        <p:spPr/>
        <p:txBody>
          <a:bodyPr/>
          <a:lstStyle/>
          <a:p>
            <a:fld id="{0DC8BD11-3728-4279-8229-E5D913ABE593}" type="datetime1">
              <a:rPr lang="en-GB" smtClean="0"/>
              <a:pPr/>
              <a:t>14/08/2021</a:t>
            </a:fld>
            <a:endParaRPr lang="en-GB"/>
          </a:p>
        </p:txBody>
      </p:sp>
      <p:sp>
        <p:nvSpPr>
          <p:cNvPr id="5" name="Footer Placeholder 4">
            <a:extLst>
              <a:ext uri="{FF2B5EF4-FFF2-40B4-BE49-F238E27FC236}">
                <a16:creationId xmlns:a16="http://schemas.microsoft.com/office/drawing/2014/main" xmlns="" id="{07945614-D5B6-48D5-B176-9AFDEE4F29C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92A3B070-B0E9-4D5E-A730-8533589217DE}"/>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238068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0136D35-BF2B-4B4D-A3A3-89C71BFB73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3AB4B75-2C3C-4CB9-99B2-1359C7F9E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72E0C47-6F68-4FA9-84C2-40DBAE188380}"/>
              </a:ext>
            </a:extLst>
          </p:cNvPr>
          <p:cNvSpPr>
            <a:spLocks noGrp="1"/>
          </p:cNvSpPr>
          <p:nvPr>
            <p:ph type="dt" sz="half" idx="10"/>
          </p:nvPr>
        </p:nvSpPr>
        <p:spPr/>
        <p:txBody>
          <a:bodyPr/>
          <a:lstStyle/>
          <a:p>
            <a:fld id="{07B64BC1-9682-449E-B63F-3A52897EB454}" type="datetime1">
              <a:rPr lang="en-GB" smtClean="0"/>
              <a:pPr/>
              <a:t>14/08/2021</a:t>
            </a:fld>
            <a:endParaRPr lang="en-GB"/>
          </a:p>
        </p:txBody>
      </p:sp>
      <p:sp>
        <p:nvSpPr>
          <p:cNvPr id="5" name="Footer Placeholder 4">
            <a:extLst>
              <a:ext uri="{FF2B5EF4-FFF2-40B4-BE49-F238E27FC236}">
                <a16:creationId xmlns:a16="http://schemas.microsoft.com/office/drawing/2014/main" xmlns="" id="{4767C414-DBE5-4421-ABF5-4E3DC21F0C7B}"/>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45CCA93B-5118-455B-A601-673A073A4D39}"/>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66473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F2A21-A6B2-44FF-9489-FDA91F85C8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F27E7815-E311-4EEC-AAD7-8DD16F94A7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AB7C374-6F2A-4002-8346-75A3C5B578E9}"/>
              </a:ext>
            </a:extLst>
          </p:cNvPr>
          <p:cNvSpPr>
            <a:spLocks noGrp="1"/>
          </p:cNvSpPr>
          <p:nvPr>
            <p:ph type="dt" sz="half" idx="10"/>
          </p:nvPr>
        </p:nvSpPr>
        <p:spPr/>
        <p:txBody>
          <a:bodyPr/>
          <a:lstStyle/>
          <a:p>
            <a:fld id="{199E5554-19D4-4A8E-9A75-787ABC44BA14}" type="datetime1">
              <a:rPr lang="en-GB" smtClean="0"/>
              <a:pPr/>
              <a:t>14/08/2021</a:t>
            </a:fld>
            <a:endParaRPr lang="en-GB"/>
          </a:p>
        </p:txBody>
      </p:sp>
      <p:sp>
        <p:nvSpPr>
          <p:cNvPr id="5" name="Footer Placeholder 4">
            <a:extLst>
              <a:ext uri="{FF2B5EF4-FFF2-40B4-BE49-F238E27FC236}">
                <a16:creationId xmlns:a16="http://schemas.microsoft.com/office/drawing/2014/main" xmlns="" id="{A0A87383-79D8-4023-894E-5AE008196E73}"/>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527772CE-0A74-4498-B0F5-DE10E5FD580F}"/>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98346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3D68AD-2226-4431-81C9-9A7F911C03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34474F4-4562-4946-BD3B-AA495C3FD9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D4691A5-F42A-4D9B-A4A8-BD3E6AD56E6F}"/>
              </a:ext>
            </a:extLst>
          </p:cNvPr>
          <p:cNvSpPr>
            <a:spLocks noGrp="1"/>
          </p:cNvSpPr>
          <p:nvPr>
            <p:ph type="dt" sz="half" idx="10"/>
          </p:nvPr>
        </p:nvSpPr>
        <p:spPr/>
        <p:txBody>
          <a:bodyPr/>
          <a:lstStyle/>
          <a:p>
            <a:fld id="{3373A660-8C69-401C-9A25-3C9101FEDE71}" type="datetime1">
              <a:rPr lang="en-GB" smtClean="0"/>
              <a:pPr/>
              <a:t>14/08/2021</a:t>
            </a:fld>
            <a:endParaRPr lang="en-GB"/>
          </a:p>
        </p:txBody>
      </p:sp>
      <p:sp>
        <p:nvSpPr>
          <p:cNvPr id="5" name="Footer Placeholder 4">
            <a:extLst>
              <a:ext uri="{FF2B5EF4-FFF2-40B4-BE49-F238E27FC236}">
                <a16:creationId xmlns:a16="http://schemas.microsoft.com/office/drawing/2014/main" xmlns="" id="{772F6D21-5F58-4D9D-A878-590562AA2569}"/>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55A6A1DE-C924-4B1F-A287-395BE6B288D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118489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F13224-CACE-4FDE-95C2-95D6A6E6EF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72B81FE-C70E-4CAF-97C6-4B0253158D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1E8461F4-D597-4ED0-AC4A-A1138C2BB5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8AE1EAA9-535E-49CB-AF36-3D96D431C4BF}"/>
              </a:ext>
            </a:extLst>
          </p:cNvPr>
          <p:cNvSpPr>
            <a:spLocks noGrp="1"/>
          </p:cNvSpPr>
          <p:nvPr>
            <p:ph type="dt" sz="half" idx="10"/>
          </p:nvPr>
        </p:nvSpPr>
        <p:spPr/>
        <p:txBody>
          <a:bodyPr/>
          <a:lstStyle/>
          <a:p>
            <a:fld id="{0B280A95-90EA-4224-904E-E32D207E3CC6}" type="datetime1">
              <a:rPr lang="en-GB" smtClean="0"/>
              <a:pPr/>
              <a:t>14/08/2021</a:t>
            </a:fld>
            <a:endParaRPr lang="en-GB"/>
          </a:p>
        </p:txBody>
      </p:sp>
      <p:sp>
        <p:nvSpPr>
          <p:cNvPr id="6" name="Footer Placeholder 5">
            <a:extLst>
              <a:ext uri="{FF2B5EF4-FFF2-40B4-BE49-F238E27FC236}">
                <a16:creationId xmlns:a16="http://schemas.microsoft.com/office/drawing/2014/main" xmlns="" id="{5C83B13E-1AE8-4E42-976E-085B03CCDB68}"/>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xmlns="" id="{26B58B2E-AFCC-4407-B94D-854FE0CF2DEB}"/>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70099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2CB2EC-D85B-4FC1-A741-21846E00F0D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28B17E-BA66-41BB-961A-30FFB16BBF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6919C36-F253-4177-8885-BFE306AEB6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88E1E22-29F2-45C7-9AC7-3951F59B90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F9A6CC0-3925-45C3-B9F6-A2EDDEE500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E50CA933-6D39-45A4-BFD7-99FD15AF8A89}"/>
              </a:ext>
            </a:extLst>
          </p:cNvPr>
          <p:cNvSpPr>
            <a:spLocks noGrp="1"/>
          </p:cNvSpPr>
          <p:nvPr>
            <p:ph type="dt" sz="half" idx="10"/>
          </p:nvPr>
        </p:nvSpPr>
        <p:spPr/>
        <p:txBody>
          <a:bodyPr/>
          <a:lstStyle/>
          <a:p>
            <a:fld id="{291A9D37-1133-4FD8-9201-99801307BBB0}" type="datetime1">
              <a:rPr lang="en-GB" smtClean="0"/>
              <a:pPr/>
              <a:t>14/08/2021</a:t>
            </a:fld>
            <a:endParaRPr lang="en-GB"/>
          </a:p>
        </p:txBody>
      </p:sp>
      <p:sp>
        <p:nvSpPr>
          <p:cNvPr id="8" name="Footer Placeholder 7">
            <a:extLst>
              <a:ext uri="{FF2B5EF4-FFF2-40B4-BE49-F238E27FC236}">
                <a16:creationId xmlns:a16="http://schemas.microsoft.com/office/drawing/2014/main" xmlns="" id="{A2F3B27F-990C-46F0-A03E-381FF00D08F6}"/>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9" name="Slide Number Placeholder 8">
            <a:extLst>
              <a:ext uri="{FF2B5EF4-FFF2-40B4-BE49-F238E27FC236}">
                <a16:creationId xmlns:a16="http://schemas.microsoft.com/office/drawing/2014/main" xmlns="" id="{091B0267-9BCB-40E8-A300-C89CC6E1F0E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282854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526E3-9F8D-452B-AE64-E5F5311C2F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563AF26-EBCC-4751-99C5-0AD2A5C2A882}"/>
              </a:ext>
            </a:extLst>
          </p:cNvPr>
          <p:cNvSpPr>
            <a:spLocks noGrp="1"/>
          </p:cNvSpPr>
          <p:nvPr>
            <p:ph type="dt" sz="half" idx="10"/>
          </p:nvPr>
        </p:nvSpPr>
        <p:spPr/>
        <p:txBody>
          <a:bodyPr/>
          <a:lstStyle/>
          <a:p>
            <a:fld id="{7964A929-FE11-4474-A7F4-CFA7C65499BB}" type="datetime1">
              <a:rPr lang="en-GB" smtClean="0"/>
              <a:pPr/>
              <a:t>14/08/2021</a:t>
            </a:fld>
            <a:endParaRPr lang="en-GB"/>
          </a:p>
        </p:txBody>
      </p:sp>
      <p:sp>
        <p:nvSpPr>
          <p:cNvPr id="4" name="Footer Placeholder 3">
            <a:extLst>
              <a:ext uri="{FF2B5EF4-FFF2-40B4-BE49-F238E27FC236}">
                <a16:creationId xmlns:a16="http://schemas.microsoft.com/office/drawing/2014/main" xmlns="" id="{544454EA-5984-4C51-8753-A787DE5BB1F7}"/>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5" name="Slide Number Placeholder 4">
            <a:extLst>
              <a:ext uri="{FF2B5EF4-FFF2-40B4-BE49-F238E27FC236}">
                <a16:creationId xmlns:a16="http://schemas.microsoft.com/office/drawing/2014/main" xmlns="" id="{28C1C5DC-20D5-476C-ACE1-6A2D17B365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396649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430A26B-C35F-4ED8-9BB5-C7A3B2D89A08}"/>
              </a:ext>
            </a:extLst>
          </p:cNvPr>
          <p:cNvSpPr>
            <a:spLocks noGrp="1"/>
          </p:cNvSpPr>
          <p:nvPr>
            <p:ph type="dt" sz="half" idx="10"/>
          </p:nvPr>
        </p:nvSpPr>
        <p:spPr/>
        <p:txBody>
          <a:bodyPr/>
          <a:lstStyle/>
          <a:p>
            <a:fld id="{5E0902B3-004D-4143-BCEB-FC4336881E5E}" type="datetime1">
              <a:rPr lang="en-GB" smtClean="0"/>
              <a:pPr/>
              <a:t>14/08/2021</a:t>
            </a:fld>
            <a:endParaRPr lang="en-GB"/>
          </a:p>
        </p:txBody>
      </p:sp>
      <p:sp>
        <p:nvSpPr>
          <p:cNvPr id="3" name="Footer Placeholder 2">
            <a:extLst>
              <a:ext uri="{FF2B5EF4-FFF2-40B4-BE49-F238E27FC236}">
                <a16:creationId xmlns:a16="http://schemas.microsoft.com/office/drawing/2014/main" xmlns="" id="{E4BF3F36-24F4-48DF-A950-772EA4F056DC}"/>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4" name="Slide Number Placeholder 3">
            <a:extLst>
              <a:ext uri="{FF2B5EF4-FFF2-40B4-BE49-F238E27FC236}">
                <a16:creationId xmlns:a16="http://schemas.microsoft.com/office/drawing/2014/main" xmlns="" id="{AC09AD62-ABDE-4575-BED4-8FDB9E59923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9575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04D597-0644-49D1-8C4F-B544F11A0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3564B8A-2484-4B71-A98D-C3CE54EB8E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9692DC4D-2B59-410A-806C-CDDB956D4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CEFC2EB-B26B-487A-A3D6-2A01A52DEAA1}"/>
              </a:ext>
            </a:extLst>
          </p:cNvPr>
          <p:cNvSpPr>
            <a:spLocks noGrp="1"/>
          </p:cNvSpPr>
          <p:nvPr>
            <p:ph type="dt" sz="half" idx="10"/>
          </p:nvPr>
        </p:nvSpPr>
        <p:spPr/>
        <p:txBody>
          <a:bodyPr/>
          <a:lstStyle/>
          <a:p>
            <a:fld id="{ECBDDB03-7AD1-4FF4-A76D-3204CCA58C14}" type="datetime1">
              <a:rPr lang="en-GB" smtClean="0"/>
              <a:pPr/>
              <a:t>14/08/2021</a:t>
            </a:fld>
            <a:endParaRPr lang="en-GB"/>
          </a:p>
        </p:txBody>
      </p:sp>
      <p:sp>
        <p:nvSpPr>
          <p:cNvPr id="6" name="Footer Placeholder 5">
            <a:extLst>
              <a:ext uri="{FF2B5EF4-FFF2-40B4-BE49-F238E27FC236}">
                <a16:creationId xmlns:a16="http://schemas.microsoft.com/office/drawing/2014/main" xmlns="" id="{293B9E58-558C-4231-AE2D-628F470F51E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xmlns="" id="{EFA64187-CE64-450B-8BDE-13642E2D684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14360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F8AEFD-01BB-4C48-853C-259EE444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415808F-57DE-4D36-903E-CECFC4ED89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A11BD635-B3DD-4FE7-BF72-02123BE79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83C58D4-0DB8-4D69-9626-2353D486F69D}"/>
              </a:ext>
            </a:extLst>
          </p:cNvPr>
          <p:cNvSpPr>
            <a:spLocks noGrp="1"/>
          </p:cNvSpPr>
          <p:nvPr>
            <p:ph type="dt" sz="half" idx="10"/>
          </p:nvPr>
        </p:nvSpPr>
        <p:spPr/>
        <p:txBody>
          <a:bodyPr/>
          <a:lstStyle/>
          <a:p>
            <a:fld id="{2B7EF702-893F-4A5A-AFDB-6981A92538FE}" type="datetime1">
              <a:rPr lang="en-GB" smtClean="0"/>
              <a:pPr/>
              <a:t>14/08/2021</a:t>
            </a:fld>
            <a:endParaRPr lang="en-GB"/>
          </a:p>
        </p:txBody>
      </p:sp>
      <p:sp>
        <p:nvSpPr>
          <p:cNvPr id="6" name="Footer Placeholder 5">
            <a:extLst>
              <a:ext uri="{FF2B5EF4-FFF2-40B4-BE49-F238E27FC236}">
                <a16:creationId xmlns:a16="http://schemas.microsoft.com/office/drawing/2014/main" xmlns="" id="{C9DDA45B-7347-4642-9574-C6291FE4F95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xmlns="" id="{CF5583BE-829F-406C-88E1-FF741D204A4C}"/>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15339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C7550EC-3BC0-4CB5-BE5F-F7FA84623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D2B2EC3-2B1E-4DFF-863F-51A8437B2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B775D18-4B95-4329-B4E9-FD720D16D0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84530-CB8E-41FE-9A0D-0E4C0426FBCB}" type="datetime1">
              <a:rPr lang="en-GB" smtClean="0"/>
              <a:pPr/>
              <a:t>14/08/2021</a:t>
            </a:fld>
            <a:endParaRPr lang="en-GB"/>
          </a:p>
        </p:txBody>
      </p:sp>
      <p:sp>
        <p:nvSpPr>
          <p:cNvPr id="5" name="Footer Placeholder 4">
            <a:extLst>
              <a:ext uri="{FF2B5EF4-FFF2-40B4-BE49-F238E27FC236}">
                <a16:creationId xmlns:a16="http://schemas.microsoft.com/office/drawing/2014/main" xmlns="" id="{CE2E2082-3840-4B68-ACC5-C494C5C68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xmlns="" id="{D71145EC-D934-4D08-A554-88CCEC42A4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1A6410-BB75-4D6B-93B5-22BA5D17E212}" type="slidenum">
              <a:rPr lang="en-GB" smtClean="0"/>
              <a:pPr/>
              <a:t>‹#›</a:t>
            </a:fld>
            <a:endParaRPr lang="en-GB"/>
          </a:p>
        </p:txBody>
      </p:sp>
    </p:spTree>
    <p:extLst>
      <p:ext uri="{BB962C8B-B14F-4D97-AF65-F5344CB8AC3E}">
        <p14:creationId xmlns:p14="http://schemas.microsoft.com/office/powerpoint/2010/main" xmlns="" val="1696681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949562-050B-4D4D-BE1C-475E2C557DA6}"/>
              </a:ext>
            </a:extLst>
          </p:cNvPr>
          <p:cNvSpPr>
            <a:spLocks noGrp="1"/>
          </p:cNvSpPr>
          <p:nvPr>
            <p:ph type="ctrTitle"/>
          </p:nvPr>
        </p:nvSpPr>
        <p:spPr/>
        <p:txBody>
          <a:bodyPr>
            <a:normAutofit/>
          </a:bodyPr>
          <a:lstStyle/>
          <a:p>
            <a:r>
              <a:rPr lang="en-IN"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The </a:t>
            </a:r>
            <a:r>
              <a:rPr lang="en-IN" sz="8000" dirty="0" smtClean="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eye</a:t>
            </a:r>
            <a:br>
              <a:rPr lang="en-IN" sz="8000" dirty="0" smtClean="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br>
            <a:r>
              <a:rPr lang="en-IN" sz="2400" spc="600" dirty="0" smtClean="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Miscellaneous</a:t>
            </a:r>
            <a:endParaRPr lang="en-GB" sz="8000" spc="6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endParaRPr>
          </a:p>
        </p:txBody>
      </p:sp>
      <p:sp>
        <p:nvSpPr>
          <p:cNvPr id="3" name="Subtitle 2">
            <a:extLst>
              <a:ext uri="{FF2B5EF4-FFF2-40B4-BE49-F238E27FC236}">
                <a16:creationId xmlns:a16="http://schemas.microsoft.com/office/drawing/2014/main" xmlns="" id="{4CBDD9BF-FDB0-46B5-8F13-FBEA725A8EFF}"/>
              </a:ext>
            </a:extLst>
          </p:cNvPr>
          <p:cNvSpPr>
            <a:spLocks noGrp="1"/>
          </p:cNvSpPr>
          <p:nvPr>
            <p:ph type="subTitle" idx="1"/>
          </p:nvPr>
        </p:nvSpPr>
        <p:spPr/>
        <p:txBody>
          <a:bodyPr/>
          <a:lstStyle/>
          <a:p>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Gulshan Kumar</a:t>
            </a:r>
          </a:p>
          <a:p>
            <a:r>
              <a:rPr lang="en-IN"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MVSc</a:t>
            </a:r>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PhD</a:t>
            </a:r>
            <a:endParaRPr lang="en-GB"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xmlns=""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xmlns="" id="{C4FBF967-A2B7-4751-945B-C928D9793E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xmlns="" val="140325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CBDD9BF-FDB0-46B5-8F13-FBEA725A8EFF}"/>
              </a:ext>
            </a:extLst>
          </p:cNvPr>
          <p:cNvSpPr>
            <a:spLocks noGrp="1"/>
          </p:cNvSpPr>
          <p:nvPr>
            <p:ph type="subTitle" idx="1"/>
          </p:nvPr>
        </p:nvSpPr>
        <p:spPr>
          <a:xfrm>
            <a:off x="817418" y="526480"/>
            <a:ext cx="10972800" cy="5708073"/>
          </a:xfrm>
        </p:spPr>
        <p:txBody>
          <a:bodyPr>
            <a:noAutofit/>
          </a:bodyPr>
          <a:lstStyle/>
          <a:p>
            <a:pPr algn="just"/>
            <a:r>
              <a:rPr lang="en-US" sz="20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Amaurosis</a:t>
            </a:r>
            <a:r>
              <a:rPr lang="en-US" sz="800" dirty="0" smtClean="0"/>
              <a:t> </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is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blindness without any apparent lesion in the eye. It may be temporary or permanent. Possible causes are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toxaemia</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lesions in the brain, etc. (Note: A temporary form of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amaurosis</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is sometimes seen in cattle due to deficiency of vitamin A which can be corrected by administration of vitamin A.) </a:t>
            </a:r>
          </a:p>
          <a:p>
            <a:pPr algn="just"/>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Refraction of the eye: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Parallel rays: The amount of divergence of light rays falling on a given area is inversely proportionate to the distance from the source of light. When the distance is 20 feet or more, the divergence is so slight that the rays can be considered as parallel</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p>
          <a:p>
            <a:pPr algn="just"/>
            <a:r>
              <a:rPr lang="en-US" sz="20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Emmetropia</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(Normal sight):</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When the refraction of the eye is normal, parallel rays coming into the eye in a condition of rest, are focused exactly on the retina. This condition is known as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emmetropia</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p>
          <a:p>
            <a:pPr algn="just"/>
            <a:r>
              <a:rPr lang="en-US" sz="20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Ametropia</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is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 term used to denote a condition of abnormal refraction of the eye due to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hypermetropia</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myopia, or astigmatism, in which parallel rays are focused either in front or behind the retina. </a:t>
            </a:r>
          </a:p>
          <a:p>
            <a:pPr algn="just"/>
            <a:r>
              <a:rPr lang="en-US" sz="20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Hypermetropia</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t>
            </a:r>
            <a:r>
              <a:rPr lang="en-US" sz="20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Hyperopia</a:t>
            </a:r>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Long sight; Far sight</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Hypermetropia</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is a condition of abnormal refraction of the eye in which parallel rays come to a focus behind the retina.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This type of </a:t>
            </a:r>
            <a:r>
              <a:rPr lang="en-US" sz="20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ametropia</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is caused if the axis of the eyeball is too short or if the refractive power of the eye is too weak. </a:t>
            </a:r>
          </a:p>
          <a:p>
            <a:pPr algn="just"/>
            <a:r>
              <a:rPr lang="en-US" sz="20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Myopia(Short sight; Near sight):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Myopia is a condition of abnormal refraction of the eye in which parallel rays get focused in front of the retina. This may happen either due to the axis of the eyeball being too long or due to the refractive power of the eye being too strong. </a:t>
            </a:r>
            <a:r>
              <a:rPr lang="en-US" sz="20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(In this condition the eye is able to see clearly only objects very close to it.) </a:t>
            </a:r>
          </a:p>
        </p:txBody>
      </p:sp>
      <p:sp>
        <p:nvSpPr>
          <p:cNvPr id="4" name="Footer Placeholder 3">
            <a:extLst>
              <a:ext uri="{FF2B5EF4-FFF2-40B4-BE49-F238E27FC236}">
                <a16:creationId xmlns:a16="http://schemas.microsoft.com/office/drawing/2014/main" xmlns=""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xmlns="" id="{C4FBF967-A2B7-4751-945B-C928D9793E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xmlns="" val="4290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CBDD9BF-FDB0-46B5-8F13-FBEA725A8EFF}"/>
              </a:ext>
            </a:extLst>
          </p:cNvPr>
          <p:cNvSpPr>
            <a:spLocks noGrp="1"/>
          </p:cNvSpPr>
          <p:nvPr>
            <p:ph type="subTitle" idx="1"/>
          </p:nvPr>
        </p:nvSpPr>
        <p:spPr>
          <a:xfrm>
            <a:off x="817418" y="415640"/>
            <a:ext cx="10972800" cy="5915891"/>
          </a:xfrm>
        </p:spPr>
        <p:txBody>
          <a:bodyPr>
            <a:normAutofit fontScale="32500" lnSpcReduction="20000"/>
          </a:bodyPr>
          <a:lstStyle/>
          <a:p>
            <a:pPr algn="just"/>
            <a:r>
              <a:rPr lang="en-US" sz="72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Astigmatism: </a:t>
            </a:r>
            <a:r>
              <a:rPr lang="en-US" sz="72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When the refraction through several meridians of the eye is different, the condition is called astigmatism. </a:t>
            </a:r>
            <a:r>
              <a:rPr lang="en-US" sz="72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Agtigmatism</a:t>
            </a:r>
            <a:r>
              <a:rPr lang="en-US" sz="72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may be caused by irregularities in the cornea or the lens. Astigmatism causes blurred vision. (Note: A certain degree of astigmatism is normally present in the horse.) </a:t>
            </a:r>
          </a:p>
          <a:p>
            <a:pPr algn="just"/>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Disease </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of the vitreous, retina, choroid and optic nerve/posterior segment</a:t>
            </a:r>
          </a:p>
          <a:p>
            <a:pPr lvl="0"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image obtained in the ophthalmoscope while viewing the posterior segment is called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fundus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and it comprises of optic disc, retinal vasculature, and a semitransparent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neurosensory</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retina. </a:t>
            </a:r>
          </a:p>
          <a:p>
            <a:pPr lvl="0"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Through this, structures like retinal pigment epithelium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chorioid</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or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tapetum</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and posterior sclera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can be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visualised.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Vitreous: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Persistent </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Hyper plastic primary vitreous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When the vascular supply to the embryonic lens remains in the adult vitreous, the condition is called persistent hyper plastic primary vitreous. Some times seen as associated with cataract and retinal detachment. Vitreous haemorrhage. This condition could arise as a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sequela</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to thrombocytopenia, trauma, neoplasia and to infectious diseases. Treatment consists of systemic use of corticosteroid.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Liquified</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vitreous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Synchysis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scintillans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Usually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seen in aged patients or as a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sequel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to inflammation. When the head is moved the freely floating bodies tends to move and settle.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It may lead to retinal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detachment.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Asteroid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Hyalosis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When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suspended particles consists of calcium lipid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complex.</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xmlns=""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xmlns="" id="{C4FBF967-A2B7-4751-945B-C928D9793E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xmlns="" val="4290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CBDD9BF-FDB0-46B5-8F13-FBEA725A8EFF}"/>
              </a:ext>
            </a:extLst>
          </p:cNvPr>
          <p:cNvSpPr>
            <a:spLocks noGrp="1"/>
          </p:cNvSpPr>
          <p:nvPr>
            <p:ph type="subTitle" idx="1"/>
          </p:nvPr>
        </p:nvSpPr>
        <p:spPr>
          <a:xfrm>
            <a:off x="817418" y="665030"/>
            <a:ext cx="10972800" cy="5292431"/>
          </a:xfrm>
        </p:spPr>
        <p:txBody>
          <a:bodyPr>
            <a:normAutofit fontScale="32500" lnSpcReduction="20000"/>
          </a:bodyPr>
          <a:lstStyle/>
          <a:p>
            <a:pPr algn="just"/>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Liquified</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vitreous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Synchysis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scintillans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Usually seen in aged patients or as a sequel to inflammation.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free-floating bodies tends to move and settle when the head is moved.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It may predispose to retinal detachment.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Calcium lipid complex containing suspended particles- Asteroid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Hyalosis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p>
          <a:p>
            <a:pPr algn="just"/>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Fundus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p>
          <a:p>
            <a:pPr algn="just"/>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Ophthalmoscopic</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picture/image of the eye is called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fundus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Portion of the retina which appears through the ophthalmoscope.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tapetum</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helps to intensify the vision in dim light. It is absent in pig. </a:t>
            </a: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Retinal haemorrhage: </a:t>
            </a:r>
          </a:p>
          <a:p>
            <a:pPr algn="just"/>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Anaemia</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thrombocytopenia, hypertension, neoplasia etc., may predispose for this condition.</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Haemorrhage may occur at any layers of the retina. </a:t>
            </a: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Retinal detachment:</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May be due to sub-retinal fluid accumulation, vitreous traction, liquefied vitreous, etc.,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xmlns=""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xmlns="" id="{C4FBF967-A2B7-4751-945B-C928D9793E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xmlns="" val="4290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CBDD9BF-FDB0-46B5-8F13-FBEA725A8EFF}"/>
              </a:ext>
            </a:extLst>
          </p:cNvPr>
          <p:cNvSpPr>
            <a:spLocks noGrp="1"/>
          </p:cNvSpPr>
          <p:nvPr>
            <p:ph type="subTitle" idx="1"/>
          </p:nvPr>
        </p:nvSpPr>
        <p:spPr>
          <a:xfrm>
            <a:off x="817418" y="290945"/>
            <a:ext cx="10972800" cy="6196030"/>
          </a:xfrm>
        </p:spPr>
        <p:txBody>
          <a:bodyPr>
            <a:normAutofit fontScale="25000" lnSpcReduction="20000"/>
          </a:bodyPr>
          <a:lstStyle/>
          <a:p>
            <a:pPr algn="just"/>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Eye-worm affection in large animals: Intra-ocular eye worm:</a:t>
            </a:r>
          </a:p>
          <a:p>
            <a:pPr algn="just"/>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Setaria</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digitata</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and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Setaria</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cervi</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-intra-ocular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eye worms in horses.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Accidentally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larvae infesting the animal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migrate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to the anterior chamber and causes severe ocular inflammation in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horses/cattle.</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antigen present on the surface of the parasite causes an immune mediated response and the condition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starts initially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as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uveitis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and can proceed to a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kerato</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conjunctivitis and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uveitis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and end as equine recurrent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uveitis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Photophobia</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Epiphora</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Corneal Edema,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Hypopyon</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Aqueous Flare and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Miosis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Blepharospasm</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The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animal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should be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examined in a calm environment in day light, as well as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indoors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with a focus light for the eye.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 mobile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worm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can be visualized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in dark light.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Sedation and a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local nerve block may be essential</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Surgical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removal: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under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auriculopalpberal</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nerve block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retro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bulbar nerve block and a topical application of surface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anesthetics, an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incision is made at the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4’O</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clock position at the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limbus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after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retracting the eyelids.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usally</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the worm tries to escape along with the aqueous humor  and if it does not occur,  saline can be injected  and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lavaged</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for removal of the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worm.and</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the incision is sutured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with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6-0 or 7-0 absorbable suture material in simple interrupted pattern. Post operatively topical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antibacterials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anti-inflammatory agents with administration of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flunixin</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is indicated.  Medical management of the condition with Diethyl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Carbamazine</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with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antiinflammatory</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agents have been reported.</a:t>
            </a:r>
          </a:p>
          <a:p>
            <a:pPr algn="just"/>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Extra ocular </a:t>
            </a:r>
            <a:r>
              <a:rPr lang="en-US" sz="6800" i="1"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eyeworms</a:t>
            </a:r>
            <a:r>
              <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Thelaziasis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The cattle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horses are affected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worldwide. The most common site of lodgment is the pouch of the nictitating membrane.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Transmission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is through house fly which feeds on the excretions/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lacrimal</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discharge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Conjunctivitis</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excessive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lacrimation</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localized edema, corneal clouding, and occasionally, sub-</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conjunctival</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cysts. </a:t>
            </a:r>
            <a:endPar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Treatment: The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animal is restrained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with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auriculo-palpeberal</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nerve block and retro bulbar nerve block is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administered. </a:t>
            </a:r>
          </a:p>
          <a:p>
            <a:pPr algn="just"/>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The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worms are manually removed from the pouch of the nictitating membrane and a lachrymal duct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and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irrigatre</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with normal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saline. </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Topical antibiotics and anti-inflammatory drugs are indicated along with administration of broad spectrum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anthelmintic</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like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ivermectin</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at 200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μg</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kg </a:t>
            </a:r>
            <a:r>
              <a:rPr lang="en-US" sz="6800" dirty="0" err="1"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bwt</a:t>
            </a:r>
            <a:r>
              <a:rPr lang="en-US"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a:t>
            </a:r>
            <a:endParaRPr lang="en-GB" sz="6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a:p>
            <a:pPr algn="just"/>
            <a:endParaRPr lang="en-US" sz="6800" i="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xmlns=""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xmlns="" id="{C4FBF967-A2B7-4751-945B-C928D9793EB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xmlns="" val="42903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5791</TotalTime>
  <Words>702</Words>
  <Application>Microsoft Office PowerPoint</Application>
  <PresentationFormat>Custom</PresentationFormat>
  <Paragraphs>49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eye Miscellaneous</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eye</dc:title>
  <dc:creator>Gulshan</dc:creator>
  <cp:lastModifiedBy>Gulshan Kumar</cp:lastModifiedBy>
  <cp:revision>51</cp:revision>
  <dcterms:created xsi:type="dcterms:W3CDTF">2021-07-18T13:00:00Z</dcterms:created>
  <dcterms:modified xsi:type="dcterms:W3CDTF">2021-08-14T06:26:19Z</dcterms:modified>
</cp:coreProperties>
</file>