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9" r:id="rId3"/>
    <p:sldId id="273" r:id="rId4"/>
    <p:sldId id="268" r:id="rId5"/>
    <p:sldId id="266" r:id="rId6"/>
    <p:sldId id="271" r:id="rId7"/>
    <p:sldId id="270" r:id="rId8"/>
    <p:sldId id="267" r:id="rId9"/>
    <p:sldId id="27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30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A2727B-5834-4B6F-ABC2-F0DAA9732A0E}" type="datetimeFigureOut">
              <a:rPr lang="en-GB" smtClean="0"/>
              <a:pPr/>
              <a:t>16/08/2021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F8FB10-E254-47F0-845D-800C9B623E21}" type="slidenum">
              <a:rPr lang="en-GB" smtClean="0"/>
              <a:pPr/>
              <a:t>‹#›</a:t>
            </a:fld>
            <a:endParaRPr lang="en-GB"/>
          </a:p>
        </p:txBody>
      </p:sp>
    </p:spTree>
    <p:extLst>
      <p:ext uri="{BB962C8B-B14F-4D97-AF65-F5344CB8AC3E}">
        <p14:creationId xmlns:p14="http://schemas.microsoft.com/office/powerpoint/2010/main" val="3598702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C2F51-431C-403E-9CFC-CDD35FECE5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DBFEFA7-225E-47A0-9CE6-BBB134F53D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16FD05-753E-4AD0-A1C6-604E837EE931}"/>
              </a:ext>
            </a:extLst>
          </p:cNvPr>
          <p:cNvSpPr>
            <a:spLocks noGrp="1"/>
          </p:cNvSpPr>
          <p:nvPr>
            <p:ph type="dt" sz="half" idx="10"/>
          </p:nvPr>
        </p:nvSpPr>
        <p:spPr/>
        <p:txBody>
          <a:bodyPr/>
          <a:lstStyle/>
          <a:p>
            <a:fld id="{BC481529-5A97-4BAC-8588-9994C7A45971}" type="datetime1">
              <a:rPr lang="en-GB" smtClean="0"/>
              <a:pPr/>
              <a:t>16/08/2021</a:t>
            </a:fld>
            <a:endParaRPr lang="en-GB"/>
          </a:p>
        </p:txBody>
      </p:sp>
      <p:sp>
        <p:nvSpPr>
          <p:cNvPr id="5" name="Footer Placeholder 4">
            <a:extLst>
              <a:ext uri="{FF2B5EF4-FFF2-40B4-BE49-F238E27FC236}">
                <a16:creationId xmlns:a16="http://schemas.microsoft.com/office/drawing/2014/main" id="{7FD08CC6-26FB-45BB-BDC7-23900DC14D90}"/>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6" name="Slide Number Placeholder 5">
            <a:extLst>
              <a:ext uri="{FF2B5EF4-FFF2-40B4-BE49-F238E27FC236}">
                <a16:creationId xmlns:a16="http://schemas.microsoft.com/office/drawing/2014/main" id="{F907098E-D86C-408B-9527-EA791770FC34}"/>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339255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2C027-8702-43D2-97CC-400F3FEDF57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4720BFE-B3FE-436A-A4E4-FEEC626BDF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67EA5D-E042-450D-AFC5-60E0F01EED90}"/>
              </a:ext>
            </a:extLst>
          </p:cNvPr>
          <p:cNvSpPr>
            <a:spLocks noGrp="1"/>
          </p:cNvSpPr>
          <p:nvPr>
            <p:ph type="dt" sz="half" idx="10"/>
          </p:nvPr>
        </p:nvSpPr>
        <p:spPr/>
        <p:txBody>
          <a:bodyPr/>
          <a:lstStyle/>
          <a:p>
            <a:fld id="{0DC8BD11-3728-4279-8229-E5D913ABE593}" type="datetime1">
              <a:rPr lang="en-GB" smtClean="0"/>
              <a:pPr/>
              <a:t>16/08/2021</a:t>
            </a:fld>
            <a:endParaRPr lang="en-GB"/>
          </a:p>
        </p:txBody>
      </p:sp>
      <p:sp>
        <p:nvSpPr>
          <p:cNvPr id="5" name="Footer Placeholder 4">
            <a:extLst>
              <a:ext uri="{FF2B5EF4-FFF2-40B4-BE49-F238E27FC236}">
                <a16:creationId xmlns:a16="http://schemas.microsoft.com/office/drawing/2014/main" id="{07945614-D5B6-48D5-B176-9AFDEE4F29CF}"/>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6" name="Slide Number Placeholder 5">
            <a:extLst>
              <a:ext uri="{FF2B5EF4-FFF2-40B4-BE49-F238E27FC236}">
                <a16:creationId xmlns:a16="http://schemas.microsoft.com/office/drawing/2014/main" id="{92A3B070-B0E9-4D5E-A730-8533589217DE}"/>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2380683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136D35-BF2B-4B4D-A3A3-89C71BFB731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3AB4B75-2C3C-4CB9-99B2-1359C7F9EF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2E0C47-6F68-4FA9-84C2-40DBAE188380}"/>
              </a:ext>
            </a:extLst>
          </p:cNvPr>
          <p:cNvSpPr>
            <a:spLocks noGrp="1"/>
          </p:cNvSpPr>
          <p:nvPr>
            <p:ph type="dt" sz="half" idx="10"/>
          </p:nvPr>
        </p:nvSpPr>
        <p:spPr/>
        <p:txBody>
          <a:bodyPr/>
          <a:lstStyle/>
          <a:p>
            <a:fld id="{07B64BC1-9682-449E-B63F-3A52897EB454}" type="datetime1">
              <a:rPr lang="en-GB" smtClean="0"/>
              <a:pPr/>
              <a:t>16/08/2021</a:t>
            </a:fld>
            <a:endParaRPr lang="en-GB"/>
          </a:p>
        </p:txBody>
      </p:sp>
      <p:sp>
        <p:nvSpPr>
          <p:cNvPr id="5" name="Footer Placeholder 4">
            <a:extLst>
              <a:ext uri="{FF2B5EF4-FFF2-40B4-BE49-F238E27FC236}">
                <a16:creationId xmlns:a16="http://schemas.microsoft.com/office/drawing/2014/main" id="{4767C414-DBE5-4421-ABF5-4E3DC21F0C7B}"/>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6" name="Slide Number Placeholder 5">
            <a:extLst>
              <a:ext uri="{FF2B5EF4-FFF2-40B4-BE49-F238E27FC236}">
                <a16:creationId xmlns:a16="http://schemas.microsoft.com/office/drawing/2014/main" id="{45CCA93B-5118-455B-A601-673A073A4D39}"/>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664730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F2A21-A6B2-44FF-9489-FDA91F85C82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27E7815-E311-4EEC-AAD7-8DD16F94A7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B7C374-6F2A-4002-8346-75A3C5B578E9}"/>
              </a:ext>
            </a:extLst>
          </p:cNvPr>
          <p:cNvSpPr>
            <a:spLocks noGrp="1"/>
          </p:cNvSpPr>
          <p:nvPr>
            <p:ph type="dt" sz="half" idx="10"/>
          </p:nvPr>
        </p:nvSpPr>
        <p:spPr/>
        <p:txBody>
          <a:bodyPr/>
          <a:lstStyle/>
          <a:p>
            <a:fld id="{199E5554-19D4-4A8E-9A75-787ABC44BA14}" type="datetime1">
              <a:rPr lang="en-GB" smtClean="0"/>
              <a:pPr/>
              <a:t>16/08/2021</a:t>
            </a:fld>
            <a:endParaRPr lang="en-GB"/>
          </a:p>
        </p:txBody>
      </p:sp>
      <p:sp>
        <p:nvSpPr>
          <p:cNvPr id="5" name="Footer Placeholder 4">
            <a:extLst>
              <a:ext uri="{FF2B5EF4-FFF2-40B4-BE49-F238E27FC236}">
                <a16:creationId xmlns:a16="http://schemas.microsoft.com/office/drawing/2014/main" id="{A0A87383-79D8-4023-894E-5AE008196E73}"/>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6" name="Slide Number Placeholder 5">
            <a:extLst>
              <a:ext uri="{FF2B5EF4-FFF2-40B4-BE49-F238E27FC236}">
                <a16:creationId xmlns:a16="http://schemas.microsoft.com/office/drawing/2014/main" id="{527772CE-0A74-4498-B0F5-DE10E5FD580F}"/>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983463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D68AD-2226-4431-81C9-9A7F911C03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34474F4-4562-4946-BD3B-AA495C3FD9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4691A5-F42A-4D9B-A4A8-BD3E6AD56E6F}"/>
              </a:ext>
            </a:extLst>
          </p:cNvPr>
          <p:cNvSpPr>
            <a:spLocks noGrp="1"/>
          </p:cNvSpPr>
          <p:nvPr>
            <p:ph type="dt" sz="half" idx="10"/>
          </p:nvPr>
        </p:nvSpPr>
        <p:spPr/>
        <p:txBody>
          <a:bodyPr/>
          <a:lstStyle/>
          <a:p>
            <a:fld id="{3373A660-8C69-401C-9A25-3C9101FEDE71}" type="datetime1">
              <a:rPr lang="en-GB" smtClean="0"/>
              <a:pPr/>
              <a:t>16/08/2021</a:t>
            </a:fld>
            <a:endParaRPr lang="en-GB"/>
          </a:p>
        </p:txBody>
      </p:sp>
      <p:sp>
        <p:nvSpPr>
          <p:cNvPr id="5" name="Footer Placeholder 4">
            <a:extLst>
              <a:ext uri="{FF2B5EF4-FFF2-40B4-BE49-F238E27FC236}">
                <a16:creationId xmlns:a16="http://schemas.microsoft.com/office/drawing/2014/main" id="{772F6D21-5F58-4D9D-A878-590562AA2569}"/>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6" name="Slide Number Placeholder 5">
            <a:extLst>
              <a:ext uri="{FF2B5EF4-FFF2-40B4-BE49-F238E27FC236}">
                <a16:creationId xmlns:a16="http://schemas.microsoft.com/office/drawing/2014/main" id="{55A6A1DE-C924-4B1F-A287-395BE6B288DD}"/>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1184891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13224-CACE-4FDE-95C2-95D6A6E6EF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72B81FE-C70E-4CAF-97C6-4B0253158D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E8461F4-D597-4ED0-AC4A-A1138C2BB5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AE1EAA9-535E-49CB-AF36-3D96D431C4BF}"/>
              </a:ext>
            </a:extLst>
          </p:cNvPr>
          <p:cNvSpPr>
            <a:spLocks noGrp="1"/>
          </p:cNvSpPr>
          <p:nvPr>
            <p:ph type="dt" sz="half" idx="10"/>
          </p:nvPr>
        </p:nvSpPr>
        <p:spPr/>
        <p:txBody>
          <a:bodyPr/>
          <a:lstStyle/>
          <a:p>
            <a:fld id="{0B280A95-90EA-4224-904E-E32D207E3CC6}" type="datetime1">
              <a:rPr lang="en-GB" smtClean="0"/>
              <a:pPr/>
              <a:t>16/08/2021</a:t>
            </a:fld>
            <a:endParaRPr lang="en-GB"/>
          </a:p>
        </p:txBody>
      </p:sp>
      <p:sp>
        <p:nvSpPr>
          <p:cNvPr id="6" name="Footer Placeholder 5">
            <a:extLst>
              <a:ext uri="{FF2B5EF4-FFF2-40B4-BE49-F238E27FC236}">
                <a16:creationId xmlns:a16="http://schemas.microsoft.com/office/drawing/2014/main" id="{5C83B13E-1AE8-4E42-976E-085B03CCDB68}"/>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7" name="Slide Number Placeholder 6">
            <a:extLst>
              <a:ext uri="{FF2B5EF4-FFF2-40B4-BE49-F238E27FC236}">
                <a16:creationId xmlns:a16="http://schemas.microsoft.com/office/drawing/2014/main" id="{26B58B2E-AFCC-4407-B94D-854FE0CF2DEB}"/>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700990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CB2EC-D85B-4FC1-A741-21846E00F0D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28B17E-BA66-41BB-961A-30FFB16BBF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919C36-F253-4177-8885-BFE306AEB6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88E1E22-29F2-45C7-9AC7-3951F59B90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9A6CC0-3925-45C3-B9F6-A2EDDEE500F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50CA933-6D39-45A4-BFD7-99FD15AF8A89}"/>
              </a:ext>
            </a:extLst>
          </p:cNvPr>
          <p:cNvSpPr>
            <a:spLocks noGrp="1"/>
          </p:cNvSpPr>
          <p:nvPr>
            <p:ph type="dt" sz="half" idx="10"/>
          </p:nvPr>
        </p:nvSpPr>
        <p:spPr/>
        <p:txBody>
          <a:bodyPr/>
          <a:lstStyle/>
          <a:p>
            <a:fld id="{291A9D37-1133-4FD8-9201-99801307BBB0}" type="datetime1">
              <a:rPr lang="en-GB" smtClean="0"/>
              <a:pPr/>
              <a:t>16/08/2021</a:t>
            </a:fld>
            <a:endParaRPr lang="en-GB"/>
          </a:p>
        </p:txBody>
      </p:sp>
      <p:sp>
        <p:nvSpPr>
          <p:cNvPr id="8" name="Footer Placeholder 7">
            <a:extLst>
              <a:ext uri="{FF2B5EF4-FFF2-40B4-BE49-F238E27FC236}">
                <a16:creationId xmlns:a16="http://schemas.microsoft.com/office/drawing/2014/main" id="{A2F3B27F-990C-46F0-A03E-381FF00D08F6}"/>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9" name="Slide Number Placeholder 8">
            <a:extLst>
              <a:ext uri="{FF2B5EF4-FFF2-40B4-BE49-F238E27FC236}">
                <a16:creationId xmlns:a16="http://schemas.microsoft.com/office/drawing/2014/main" id="{091B0267-9BCB-40E8-A300-C89CC6E1F0ED}"/>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2828549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526E3-9F8D-452B-AE64-E5F5311C2F7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563AF26-EBCC-4751-99C5-0AD2A5C2A882}"/>
              </a:ext>
            </a:extLst>
          </p:cNvPr>
          <p:cNvSpPr>
            <a:spLocks noGrp="1"/>
          </p:cNvSpPr>
          <p:nvPr>
            <p:ph type="dt" sz="half" idx="10"/>
          </p:nvPr>
        </p:nvSpPr>
        <p:spPr/>
        <p:txBody>
          <a:bodyPr/>
          <a:lstStyle/>
          <a:p>
            <a:fld id="{7964A929-FE11-4474-A7F4-CFA7C65499BB}" type="datetime1">
              <a:rPr lang="en-GB" smtClean="0"/>
              <a:pPr/>
              <a:t>16/08/2021</a:t>
            </a:fld>
            <a:endParaRPr lang="en-GB"/>
          </a:p>
        </p:txBody>
      </p:sp>
      <p:sp>
        <p:nvSpPr>
          <p:cNvPr id="4" name="Footer Placeholder 3">
            <a:extLst>
              <a:ext uri="{FF2B5EF4-FFF2-40B4-BE49-F238E27FC236}">
                <a16:creationId xmlns:a16="http://schemas.microsoft.com/office/drawing/2014/main" id="{544454EA-5984-4C51-8753-A787DE5BB1F7}"/>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5" name="Slide Number Placeholder 4">
            <a:extLst>
              <a:ext uri="{FF2B5EF4-FFF2-40B4-BE49-F238E27FC236}">
                <a16:creationId xmlns:a16="http://schemas.microsoft.com/office/drawing/2014/main" id="{28C1C5DC-20D5-476C-ACE1-6A2D17B36534}"/>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3966493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30A26B-C35F-4ED8-9BB5-C7A3B2D89A08}"/>
              </a:ext>
            </a:extLst>
          </p:cNvPr>
          <p:cNvSpPr>
            <a:spLocks noGrp="1"/>
          </p:cNvSpPr>
          <p:nvPr>
            <p:ph type="dt" sz="half" idx="10"/>
          </p:nvPr>
        </p:nvSpPr>
        <p:spPr/>
        <p:txBody>
          <a:bodyPr/>
          <a:lstStyle/>
          <a:p>
            <a:fld id="{5E0902B3-004D-4143-BCEB-FC4336881E5E}" type="datetime1">
              <a:rPr lang="en-GB" smtClean="0"/>
              <a:pPr/>
              <a:t>16/08/2021</a:t>
            </a:fld>
            <a:endParaRPr lang="en-GB"/>
          </a:p>
        </p:txBody>
      </p:sp>
      <p:sp>
        <p:nvSpPr>
          <p:cNvPr id="3" name="Footer Placeholder 2">
            <a:extLst>
              <a:ext uri="{FF2B5EF4-FFF2-40B4-BE49-F238E27FC236}">
                <a16:creationId xmlns:a16="http://schemas.microsoft.com/office/drawing/2014/main" id="{E4BF3F36-24F4-48DF-A950-772EA4F056DC}"/>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4" name="Slide Number Placeholder 3">
            <a:extLst>
              <a:ext uri="{FF2B5EF4-FFF2-40B4-BE49-F238E27FC236}">
                <a16:creationId xmlns:a16="http://schemas.microsoft.com/office/drawing/2014/main" id="{AC09AD62-ABDE-4575-BED4-8FDB9E599238}"/>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95752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4D597-0644-49D1-8C4F-B544F11A04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3564B8A-2484-4B71-A98D-C3CE54EB8E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92DC4D-2B59-410A-806C-CDDB956D4F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EFC2EB-B26B-487A-A3D6-2A01A52DEAA1}"/>
              </a:ext>
            </a:extLst>
          </p:cNvPr>
          <p:cNvSpPr>
            <a:spLocks noGrp="1"/>
          </p:cNvSpPr>
          <p:nvPr>
            <p:ph type="dt" sz="half" idx="10"/>
          </p:nvPr>
        </p:nvSpPr>
        <p:spPr/>
        <p:txBody>
          <a:bodyPr/>
          <a:lstStyle/>
          <a:p>
            <a:fld id="{ECBDDB03-7AD1-4FF4-A76D-3204CCA58C14}" type="datetime1">
              <a:rPr lang="en-GB" smtClean="0"/>
              <a:pPr/>
              <a:t>16/08/2021</a:t>
            </a:fld>
            <a:endParaRPr lang="en-GB"/>
          </a:p>
        </p:txBody>
      </p:sp>
      <p:sp>
        <p:nvSpPr>
          <p:cNvPr id="6" name="Footer Placeholder 5">
            <a:extLst>
              <a:ext uri="{FF2B5EF4-FFF2-40B4-BE49-F238E27FC236}">
                <a16:creationId xmlns:a16="http://schemas.microsoft.com/office/drawing/2014/main" id="{293B9E58-558C-4231-AE2D-628F470F51EF}"/>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7" name="Slide Number Placeholder 6">
            <a:extLst>
              <a:ext uri="{FF2B5EF4-FFF2-40B4-BE49-F238E27FC236}">
                <a16:creationId xmlns:a16="http://schemas.microsoft.com/office/drawing/2014/main" id="{EFA64187-CE64-450B-8BDE-13642E2D6848}"/>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143605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8AEFD-01BB-4C48-853C-259EE44402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415808F-57DE-4D36-903E-CECFC4ED89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11BD635-B3DD-4FE7-BF72-02123BE797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3C58D4-0DB8-4D69-9626-2353D486F69D}"/>
              </a:ext>
            </a:extLst>
          </p:cNvPr>
          <p:cNvSpPr>
            <a:spLocks noGrp="1"/>
          </p:cNvSpPr>
          <p:nvPr>
            <p:ph type="dt" sz="half" idx="10"/>
          </p:nvPr>
        </p:nvSpPr>
        <p:spPr/>
        <p:txBody>
          <a:bodyPr/>
          <a:lstStyle/>
          <a:p>
            <a:fld id="{2B7EF702-893F-4A5A-AFDB-6981A92538FE}" type="datetime1">
              <a:rPr lang="en-GB" smtClean="0"/>
              <a:pPr/>
              <a:t>16/08/2021</a:t>
            </a:fld>
            <a:endParaRPr lang="en-GB"/>
          </a:p>
        </p:txBody>
      </p:sp>
      <p:sp>
        <p:nvSpPr>
          <p:cNvPr id="6" name="Footer Placeholder 5">
            <a:extLst>
              <a:ext uri="{FF2B5EF4-FFF2-40B4-BE49-F238E27FC236}">
                <a16:creationId xmlns:a16="http://schemas.microsoft.com/office/drawing/2014/main" id="{C9DDA45B-7347-4642-9574-C6291FE4F95F}"/>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7" name="Slide Number Placeholder 6">
            <a:extLst>
              <a:ext uri="{FF2B5EF4-FFF2-40B4-BE49-F238E27FC236}">
                <a16:creationId xmlns:a16="http://schemas.microsoft.com/office/drawing/2014/main" id="{CF5583BE-829F-406C-88E1-FF741D204A4C}"/>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153397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7550EC-3BC0-4CB5-BE5F-F7FA84623A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2B2EC3-2B1E-4DFF-863F-51A8437B28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775D18-4B95-4329-B4E9-FD720D16D0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384530-CB8E-41FE-9A0D-0E4C0426FBCB}" type="datetime1">
              <a:rPr lang="en-GB" smtClean="0"/>
              <a:pPr/>
              <a:t>16/08/2021</a:t>
            </a:fld>
            <a:endParaRPr lang="en-GB"/>
          </a:p>
        </p:txBody>
      </p:sp>
      <p:sp>
        <p:nvSpPr>
          <p:cNvPr id="5" name="Footer Placeholder 4">
            <a:extLst>
              <a:ext uri="{FF2B5EF4-FFF2-40B4-BE49-F238E27FC236}">
                <a16:creationId xmlns:a16="http://schemas.microsoft.com/office/drawing/2014/main" id="{CE2E2082-3840-4B68-ACC5-C494C5C68F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a:t>college of veterinary science &amp; animal husbandry, duvasu, Mathura (UP)</a:t>
            </a:r>
            <a:endParaRPr lang="en-GB"/>
          </a:p>
        </p:txBody>
      </p:sp>
      <p:sp>
        <p:nvSpPr>
          <p:cNvPr id="6" name="Slide Number Placeholder 5">
            <a:extLst>
              <a:ext uri="{FF2B5EF4-FFF2-40B4-BE49-F238E27FC236}">
                <a16:creationId xmlns:a16="http://schemas.microsoft.com/office/drawing/2014/main" id="{D71145EC-D934-4D08-A554-88CCEC42A4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1A6410-BB75-4D6B-93B5-22BA5D17E212}" type="slidenum">
              <a:rPr lang="en-GB" smtClean="0"/>
              <a:pPr/>
              <a:t>‹#›</a:t>
            </a:fld>
            <a:endParaRPr lang="en-GB"/>
          </a:p>
        </p:txBody>
      </p:sp>
    </p:spTree>
    <p:extLst>
      <p:ext uri="{BB962C8B-B14F-4D97-AF65-F5344CB8AC3E}">
        <p14:creationId xmlns:p14="http://schemas.microsoft.com/office/powerpoint/2010/main" val="1696681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webp"/></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49562-050B-4D4D-BE1C-475E2C557DA6}"/>
              </a:ext>
            </a:extLst>
          </p:cNvPr>
          <p:cNvSpPr>
            <a:spLocks noGrp="1"/>
          </p:cNvSpPr>
          <p:nvPr>
            <p:ph type="ctrTitle"/>
          </p:nvPr>
        </p:nvSpPr>
        <p:spPr>
          <a:xfrm>
            <a:off x="110836" y="1122363"/>
            <a:ext cx="11970328" cy="2387600"/>
          </a:xfrm>
        </p:spPr>
        <p:txBody>
          <a:bodyPr>
            <a:normAutofit/>
          </a:bodyPr>
          <a:lstStyle/>
          <a:p>
            <a:r>
              <a:rPr lang="en-IN" sz="80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Larynx &amp; trachea</a:t>
            </a:r>
            <a:endParaRPr lang="en-GB" sz="8000" spc="6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endParaRPr>
          </a:p>
        </p:txBody>
      </p:sp>
      <p:sp>
        <p:nvSpPr>
          <p:cNvPr id="3" name="Subtitle 2">
            <a:extLst>
              <a:ext uri="{FF2B5EF4-FFF2-40B4-BE49-F238E27FC236}">
                <a16:creationId xmlns:a16="http://schemas.microsoft.com/office/drawing/2014/main" id="{4CBDD9BF-FDB0-46B5-8F13-FBEA725A8EFF}"/>
              </a:ext>
            </a:extLst>
          </p:cNvPr>
          <p:cNvSpPr>
            <a:spLocks noGrp="1"/>
          </p:cNvSpPr>
          <p:nvPr>
            <p:ph type="subTitle" idx="1"/>
          </p:nvPr>
        </p:nvSpPr>
        <p:spPr/>
        <p:txBody>
          <a:bodyPr/>
          <a:lstStyle/>
          <a:p>
            <a:r>
              <a:rPr lang="en-IN"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Gulshan Kumar</a:t>
            </a:r>
          </a:p>
          <a:p>
            <a:r>
              <a:rPr lang="en-IN"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rPr>
              <a:t>MVSc</a:t>
            </a:r>
            <a:r>
              <a:rPr lang="en-IN"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PhD</a:t>
            </a:r>
            <a:endParaRPr lang="en-GB"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p:txBody>
      </p:sp>
      <p:sp>
        <p:nvSpPr>
          <p:cNvPr id="4" name="Footer Placeholder 3">
            <a:extLst>
              <a:ext uri="{FF2B5EF4-FFF2-40B4-BE49-F238E27FC236}">
                <a16:creationId xmlns:a16="http://schemas.microsoft.com/office/drawing/2014/main"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id="{C4FBF967-A2B7-4751-945B-C928D9793E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65808"/>
            <a:ext cx="391886" cy="392192"/>
          </a:xfrm>
          <a:prstGeom prst="rect">
            <a:avLst/>
          </a:prstGeom>
        </p:spPr>
      </p:pic>
    </p:spTree>
    <p:extLst>
      <p:ext uri="{BB962C8B-B14F-4D97-AF65-F5344CB8AC3E}">
        <p14:creationId xmlns:p14="http://schemas.microsoft.com/office/powerpoint/2010/main" val="1403254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CBDD9BF-FDB0-46B5-8F13-FBEA725A8EFF}"/>
              </a:ext>
            </a:extLst>
          </p:cNvPr>
          <p:cNvSpPr>
            <a:spLocks noGrp="1"/>
          </p:cNvSpPr>
          <p:nvPr>
            <p:ph type="subTitle" idx="1"/>
          </p:nvPr>
        </p:nvSpPr>
        <p:spPr>
          <a:xfrm>
            <a:off x="817418" y="526480"/>
            <a:ext cx="10972800" cy="5708073"/>
          </a:xfrm>
        </p:spPr>
        <p:txBody>
          <a:bodyPr>
            <a:noAutofit/>
          </a:bodyPr>
          <a:lstStyle/>
          <a:p>
            <a:pPr algn="just">
              <a:lnSpc>
                <a:spcPct val="100000"/>
              </a:lnSpc>
              <a:spcBef>
                <a:spcPts val="600"/>
              </a:spcBef>
              <a:spcAft>
                <a:spcPts val="1000"/>
              </a:spcAft>
            </a:pPr>
            <a:r>
              <a:rPr lang="en-IN"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FRACTURES OF LARYNX</a:t>
            </a:r>
            <a:endParaRPr lang="en-GB" dirty="0">
              <a:solidFill>
                <a:schemeClr val="bg1">
                  <a:lumMod val="9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gn="just">
              <a:lnSpc>
                <a:spcPct val="100000"/>
              </a:lnSpc>
              <a:spcBef>
                <a:spcPts val="600"/>
              </a:spcBef>
              <a:spcAft>
                <a:spcPts val="1000"/>
              </a:spcAft>
              <a:buFont typeface="Arial" panose="020B0604020202020204" pitchFamily="34" charset="0"/>
              <a:buChar char="•"/>
            </a:pP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A very rare lesion. Caused by external violence with or without an open wound.</a:t>
            </a:r>
          </a:p>
          <a:p>
            <a:pPr marL="285750" indent="-285750" algn="just">
              <a:lnSpc>
                <a:spcPct val="100000"/>
              </a:lnSpc>
              <a:spcBef>
                <a:spcPts val="600"/>
              </a:spcBef>
              <a:spcAft>
                <a:spcPts val="1000"/>
              </a:spcAft>
              <a:buFont typeface="Arial" panose="020B0604020202020204" pitchFamily="34" charset="0"/>
              <a:buChar char="•"/>
            </a:pP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Symptoms: </a:t>
            </a:r>
            <a:r>
              <a:rPr lang="en-US"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dyspnoea</a:t>
            </a: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due to narrowing of the lumen of larynx following inflammation of the mucous membrane, and perhaps the displacement of the fractured cartilage, haemorrhage through mouth or nose.</a:t>
            </a:r>
          </a:p>
          <a:p>
            <a:pPr marL="285750" indent="-285750" algn="just">
              <a:lnSpc>
                <a:spcPct val="100000"/>
              </a:lnSpc>
              <a:spcBef>
                <a:spcPts val="600"/>
              </a:spcBef>
              <a:spcAft>
                <a:spcPts val="1000"/>
              </a:spcAft>
              <a:buFont typeface="Arial" panose="020B0604020202020204" pitchFamily="34" charset="0"/>
              <a:buChar char="•"/>
            </a:pPr>
            <a:r>
              <a:rPr lang="en-US"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Treatment</a:t>
            </a: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If asphyxia is threatened, tracheotomy is indicated. Otherwise the treatment is as for contusion or open wound and reduction of the fractured cartilage. The ventral midline approach is preferred to visualize the region properly.</a:t>
            </a:r>
          </a:p>
          <a:p>
            <a:pPr marL="285750" indent="-285750" algn="just">
              <a:lnSpc>
                <a:spcPct val="100000"/>
              </a:lnSpc>
              <a:spcBef>
                <a:spcPts val="600"/>
              </a:spcBef>
              <a:spcAft>
                <a:spcPts val="1000"/>
              </a:spcAft>
              <a:buFont typeface="Arial" panose="020B0604020202020204" pitchFamily="34" charset="0"/>
              <a:buChar char="•"/>
            </a:pP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In brachycephalic dogs, laryngeal collapse is one of the components of brachycephalic airway syndrome (discussed elsewhere).</a:t>
            </a:r>
            <a:r>
              <a:rPr lang="en-US" sz="2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p>
          <a:p>
            <a:pPr marL="285750" indent="-285750" algn="just">
              <a:lnSpc>
                <a:spcPct val="100000"/>
              </a:lnSpc>
              <a:spcBef>
                <a:spcPts val="600"/>
              </a:spcBef>
              <a:spcAft>
                <a:spcPts val="1000"/>
              </a:spcAft>
              <a:buFont typeface="Arial" panose="020B0604020202020204" pitchFamily="34" charset="0"/>
              <a:buChar char="•"/>
            </a:pPr>
            <a:endPar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id="{C4FBF967-A2B7-4751-945B-C928D9793E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65808"/>
            <a:ext cx="391886" cy="392192"/>
          </a:xfrm>
          <a:prstGeom prst="rect">
            <a:avLst/>
          </a:prstGeom>
        </p:spPr>
      </p:pic>
    </p:spTree>
    <p:extLst>
      <p:ext uri="{BB962C8B-B14F-4D97-AF65-F5344CB8AC3E}">
        <p14:creationId xmlns:p14="http://schemas.microsoft.com/office/powerpoint/2010/main" val="361841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CBDD9BF-FDB0-46B5-8F13-FBEA725A8EFF}"/>
              </a:ext>
            </a:extLst>
          </p:cNvPr>
          <p:cNvSpPr>
            <a:spLocks noGrp="1"/>
          </p:cNvSpPr>
          <p:nvPr>
            <p:ph type="subTitle" idx="1"/>
          </p:nvPr>
        </p:nvSpPr>
        <p:spPr>
          <a:xfrm>
            <a:off x="817418" y="526480"/>
            <a:ext cx="10972800" cy="5708073"/>
          </a:xfrm>
        </p:spPr>
        <p:txBody>
          <a:bodyPr>
            <a:noAutofit/>
          </a:bodyPr>
          <a:lstStyle/>
          <a:p>
            <a:pPr algn="just">
              <a:lnSpc>
                <a:spcPct val="100000"/>
              </a:lnSpc>
              <a:spcBef>
                <a:spcPts val="600"/>
              </a:spcBef>
              <a:spcAft>
                <a:spcPts val="1000"/>
              </a:spcAft>
            </a:pPr>
            <a:r>
              <a:rPr lang="en-IN" sz="21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FOREIGN BODIES IN LARYNX</a:t>
            </a:r>
            <a:endParaRPr lang="en-GB" sz="2100" dirty="0">
              <a:solidFill>
                <a:schemeClr val="bg1">
                  <a:lumMod val="9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gn="just">
              <a:lnSpc>
                <a:spcPct val="100000"/>
              </a:lnSpc>
              <a:spcBef>
                <a:spcPts val="600"/>
              </a:spcBef>
              <a:spcAft>
                <a:spcPts val="1000"/>
              </a:spcAft>
              <a:buFont typeface="Arial" panose="020B0604020202020204" pitchFamily="34" charset="0"/>
              <a:buChar char="•"/>
            </a:pPr>
            <a:r>
              <a:rPr lang="en-US" sz="21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In cases of pharyngitis, tumours, or pharyngeal paralysis or any condition causing dysphagia, food material may pass into the larynx or trachea during feeding.</a:t>
            </a:r>
          </a:p>
          <a:p>
            <a:pPr marL="285750" indent="-285750" algn="just">
              <a:lnSpc>
                <a:spcPct val="100000"/>
              </a:lnSpc>
              <a:spcBef>
                <a:spcPts val="600"/>
              </a:spcBef>
              <a:spcAft>
                <a:spcPts val="1000"/>
              </a:spcAft>
              <a:buFont typeface="Arial" panose="020B0604020202020204" pitchFamily="34" charset="0"/>
              <a:buChar char="•"/>
            </a:pPr>
            <a:r>
              <a:rPr lang="en-US" sz="21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Unless such material is in large amounts, it would not stay in the larynx or trachea as smaller amounts may be ejected by coughing.</a:t>
            </a:r>
          </a:p>
          <a:p>
            <a:pPr marL="285750" indent="-285750" algn="just">
              <a:lnSpc>
                <a:spcPct val="100000"/>
              </a:lnSpc>
              <a:spcBef>
                <a:spcPts val="600"/>
              </a:spcBef>
              <a:spcAft>
                <a:spcPts val="1000"/>
              </a:spcAft>
              <a:buFont typeface="Arial" panose="020B0604020202020204" pitchFamily="34" charset="0"/>
              <a:buChar char="•"/>
            </a:pPr>
            <a:r>
              <a:rPr lang="en-US" sz="21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Other foreign bodies found in the larynx and trachea in large and small animals including needles/pins, fish-hooks, onions, pebbles etc.</a:t>
            </a:r>
          </a:p>
          <a:p>
            <a:pPr marL="285750" indent="-285750" algn="just">
              <a:lnSpc>
                <a:spcPct val="100000"/>
              </a:lnSpc>
              <a:spcBef>
                <a:spcPts val="600"/>
              </a:spcBef>
              <a:spcAft>
                <a:spcPts val="1000"/>
              </a:spcAft>
              <a:buFont typeface="Arial" panose="020B0604020202020204" pitchFamily="34" charset="0"/>
              <a:buChar char="•"/>
            </a:pPr>
            <a:r>
              <a:rPr lang="en-US" sz="21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Coughing ensues immediately as the foreign matter enters the larynx/trachea which may or may not be sufficient to dislodge it. In such a case fatal bronchopneumonia may supervene. If the object is large enough, death from asphyxia may occur.</a:t>
            </a:r>
          </a:p>
          <a:p>
            <a:pPr marL="285750" indent="-285750" algn="just">
              <a:lnSpc>
                <a:spcPct val="100000"/>
              </a:lnSpc>
              <a:spcBef>
                <a:spcPts val="600"/>
              </a:spcBef>
              <a:spcAft>
                <a:spcPts val="1000"/>
              </a:spcAft>
              <a:buFont typeface="Arial" panose="020B0604020202020204" pitchFamily="34" charset="0"/>
              <a:buChar char="•"/>
            </a:pPr>
            <a:r>
              <a:rPr lang="en-US" sz="21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Diagnosis without a history is difficult.</a:t>
            </a:r>
          </a:p>
          <a:p>
            <a:pPr marL="285750" indent="-285750" algn="just">
              <a:lnSpc>
                <a:spcPct val="100000"/>
              </a:lnSpc>
              <a:spcBef>
                <a:spcPts val="600"/>
              </a:spcBef>
              <a:spcAft>
                <a:spcPts val="1000"/>
              </a:spcAft>
              <a:buFont typeface="Arial" panose="020B0604020202020204" pitchFamily="34" charset="0"/>
              <a:buChar char="•"/>
            </a:pPr>
            <a:r>
              <a:rPr lang="en-US" sz="21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Treatment comprises of removal of the foreign body immediately, if possible, in bovine the object may be retrieved </a:t>
            </a:r>
            <a:r>
              <a:rPr lang="en-US" sz="21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manualy</a:t>
            </a:r>
            <a:r>
              <a:rPr lang="en-US" sz="21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or </a:t>
            </a:r>
            <a:r>
              <a:rPr lang="en-US" sz="21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fith</a:t>
            </a:r>
            <a:r>
              <a:rPr lang="en-US" sz="21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hook/forceps. Tracheotomy may be performed if asphyxia is threatened below the seat of obstruction before proceeding for </a:t>
            </a:r>
            <a:r>
              <a:rPr lang="en-US" sz="210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its removal.</a:t>
            </a:r>
            <a:endParaRPr lang="en-US" sz="21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endParaRPr>
          </a:p>
          <a:p>
            <a:pPr marL="285750" indent="-285750" algn="just">
              <a:lnSpc>
                <a:spcPct val="100000"/>
              </a:lnSpc>
              <a:spcBef>
                <a:spcPts val="600"/>
              </a:spcBef>
              <a:spcAft>
                <a:spcPts val="1000"/>
              </a:spcAft>
              <a:buFont typeface="Arial" panose="020B0604020202020204" pitchFamily="34" charset="0"/>
              <a:buChar char="•"/>
            </a:pPr>
            <a:endParaRPr lang="en-US" sz="21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id="{C4FBF967-A2B7-4751-945B-C928D9793E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65808"/>
            <a:ext cx="391886" cy="392192"/>
          </a:xfrm>
          <a:prstGeom prst="rect">
            <a:avLst/>
          </a:prstGeom>
        </p:spPr>
      </p:pic>
    </p:spTree>
    <p:extLst>
      <p:ext uri="{BB962C8B-B14F-4D97-AF65-F5344CB8AC3E}">
        <p14:creationId xmlns:p14="http://schemas.microsoft.com/office/powerpoint/2010/main" val="1168835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1FD7BAB-1901-43D2-8219-F3337A66C11B}"/>
              </a:ext>
            </a:extLst>
          </p:cNvPr>
          <p:cNvPicPr>
            <a:picLocks noChangeAspect="1"/>
          </p:cNvPicPr>
          <p:nvPr/>
        </p:nvPicPr>
        <p:blipFill rotWithShape="1">
          <a:blip r:embed="rId2">
            <a:extLst>
              <a:ext uri="{28A0092B-C50C-407E-A947-70E740481C1C}">
                <a14:useLocalDpi xmlns:a14="http://schemas.microsoft.com/office/drawing/2010/main" val="0"/>
              </a:ext>
            </a:extLst>
          </a:blip>
          <a:srcRect l="2652" t="548" r="39773" b="-1"/>
          <a:stretch/>
        </p:blipFill>
        <p:spPr>
          <a:xfrm>
            <a:off x="678867" y="1239464"/>
            <a:ext cx="5203460" cy="4235615"/>
          </a:xfrm>
          <a:prstGeom prst="rect">
            <a:avLst/>
          </a:prstGeom>
        </p:spPr>
      </p:pic>
      <p:sp>
        <p:nvSpPr>
          <p:cNvPr id="4" name="Footer Placeholder 3">
            <a:extLst>
              <a:ext uri="{FF2B5EF4-FFF2-40B4-BE49-F238E27FC236}">
                <a16:creationId xmlns:a16="http://schemas.microsoft.com/office/drawing/2014/main"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id="{C4FBF967-A2B7-4751-945B-C928D9793E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465808"/>
            <a:ext cx="391886" cy="392192"/>
          </a:xfrm>
          <a:prstGeom prst="rect">
            <a:avLst/>
          </a:prstGeom>
        </p:spPr>
      </p:pic>
      <p:pic>
        <p:nvPicPr>
          <p:cNvPr id="6" name="Picture 5">
            <a:extLst>
              <a:ext uri="{FF2B5EF4-FFF2-40B4-BE49-F238E27FC236}">
                <a16:creationId xmlns:a16="http://schemas.microsoft.com/office/drawing/2014/main" id="{67B9DDEF-E56E-458A-9086-55FC745B999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37033" y="1239465"/>
            <a:ext cx="5614651" cy="4235614"/>
          </a:xfrm>
          <a:prstGeom prst="rect">
            <a:avLst/>
          </a:prstGeom>
        </p:spPr>
      </p:pic>
    </p:spTree>
    <p:extLst>
      <p:ext uri="{BB962C8B-B14F-4D97-AF65-F5344CB8AC3E}">
        <p14:creationId xmlns:p14="http://schemas.microsoft.com/office/powerpoint/2010/main" val="2156554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CBDD9BF-FDB0-46B5-8F13-FBEA725A8EFF}"/>
              </a:ext>
            </a:extLst>
          </p:cNvPr>
          <p:cNvSpPr>
            <a:spLocks noGrp="1"/>
          </p:cNvSpPr>
          <p:nvPr>
            <p:ph type="subTitle" idx="1"/>
          </p:nvPr>
        </p:nvSpPr>
        <p:spPr>
          <a:xfrm>
            <a:off x="817418" y="526480"/>
            <a:ext cx="10972800" cy="5708073"/>
          </a:xfrm>
        </p:spPr>
        <p:txBody>
          <a:bodyPr>
            <a:noAutofit/>
          </a:bodyPr>
          <a:lstStyle/>
          <a:p>
            <a:pPr algn="just">
              <a:lnSpc>
                <a:spcPct val="115000"/>
              </a:lnSpc>
              <a:spcAft>
                <a:spcPts val="1000"/>
              </a:spcAft>
            </a:pP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POLL EVIL </a:t>
            </a:r>
            <a:endParaRPr lang="en-GB" sz="1800" dirty="0">
              <a:solidFill>
                <a:schemeClr val="bg1">
                  <a:lumMod val="9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US" sz="18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Treatment</a:t>
            </a: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involves irrigation and drainage. </a:t>
            </a:r>
          </a:p>
          <a:p>
            <a:pPr algn="just">
              <a:lnSpc>
                <a:spcPct val="115000"/>
              </a:lnSpc>
              <a:spcAft>
                <a:spcPts val="1000"/>
              </a:spcAft>
            </a:pP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In older times, use of solid caustics was in vogue e.g., Perchloride of mercury, or arsenic paste. The caustics aid in sloughing off of the necrosed tissue and thus, assist in healing. </a:t>
            </a:r>
          </a:p>
          <a:p>
            <a:pPr algn="just">
              <a:lnSpc>
                <a:spcPct val="115000"/>
              </a:lnSpc>
              <a:spcAft>
                <a:spcPts val="1000"/>
              </a:spcAft>
            </a:pP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Broad spectrum antibiotics through parenteral route has shown positive results and some have advocated use of cotton strain 19 vaccine (up to 3 doses-ten days apart) along with antibiotic therapy. </a:t>
            </a:r>
          </a:p>
          <a:p>
            <a:pPr algn="just">
              <a:lnSpc>
                <a:spcPct val="115000"/>
              </a:lnSpc>
              <a:spcAft>
                <a:spcPts val="1000"/>
              </a:spcAft>
            </a:pPr>
            <a:r>
              <a:rPr lang="en-US" sz="18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Surgical excision</a:t>
            </a: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Under general anesthesia. </a:t>
            </a:r>
          </a:p>
          <a:p>
            <a:pPr algn="just">
              <a:lnSpc>
                <a:spcPct val="115000"/>
              </a:lnSpc>
              <a:spcAft>
                <a:spcPts val="1000"/>
              </a:spcAft>
            </a:pP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 5-8cm long incision in the middle line of poll from in front of occipital crest to a point behind the posterior limit of the lesion. </a:t>
            </a:r>
          </a:p>
          <a:p>
            <a:pPr algn="just">
              <a:lnSpc>
                <a:spcPct val="115000"/>
              </a:lnSpc>
              <a:spcAft>
                <a:spcPts val="1000"/>
              </a:spcAft>
            </a:pP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Incise through skin down to the ligament nuchae. Curette the tracks of the ligament and ulcers on the bone. Remove all necrotic tissues from its depth. </a:t>
            </a:r>
          </a:p>
          <a:p>
            <a:pPr algn="just">
              <a:lnSpc>
                <a:spcPct val="115000"/>
              </a:lnSpc>
              <a:spcAft>
                <a:spcPts val="1000"/>
              </a:spcAft>
            </a:pP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Arrest the profuse haemorrhage by plugging with sterile medicated gauze. for 24 hours Thereafter treat it as an open wound (for 6 weeks).</a:t>
            </a:r>
            <a:endParaRPr lang="en-GB"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algn="just"/>
            <a:endPar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p:txBody>
      </p:sp>
      <p:sp>
        <p:nvSpPr>
          <p:cNvPr id="4" name="Footer Placeholder 3">
            <a:extLst>
              <a:ext uri="{FF2B5EF4-FFF2-40B4-BE49-F238E27FC236}">
                <a16:creationId xmlns:a16="http://schemas.microsoft.com/office/drawing/2014/main"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id="{C4FBF967-A2B7-4751-945B-C928D9793E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65808"/>
            <a:ext cx="391886" cy="392192"/>
          </a:xfrm>
          <a:prstGeom prst="rect">
            <a:avLst/>
          </a:prstGeom>
        </p:spPr>
      </p:pic>
    </p:spTree>
    <p:extLst>
      <p:ext uri="{BB962C8B-B14F-4D97-AF65-F5344CB8AC3E}">
        <p14:creationId xmlns:p14="http://schemas.microsoft.com/office/powerpoint/2010/main" val="42903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CBDD9BF-FDB0-46B5-8F13-FBEA725A8EFF}"/>
              </a:ext>
            </a:extLst>
          </p:cNvPr>
          <p:cNvSpPr>
            <a:spLocks noGrp="1"/>
          </p:cNvSpPr>
          <p:nvPr>
            <p:ph type="subTitle" idx="1"/>
          </p:nvPr>
        </p:nvSpPr>
        <p:spPr>
          <a:xfrm>
            <a:off x="817418" y="526480"/>
            <a:ext cx="10972800" cy="5708073"/>
          </a:xfrm>
        </p:spPr>
        <p:txBody>
          <a:bodyPr>
            <a:noAutofit/>
          </a:bodyPr>
          <a:lstStyle/>
          <a:p>
            <a:pPr marL="285750" indent="-285750" algn="just">
              <a:lnSpc>
                <a:spcPct val="100000"/>
              </a:lnSpc>
              <a:spcBef>
                <a:spcPts val="0"/>
              </a:spcBef>
              <a:buFont typeface="Arial" panose="020B0604020202020204" pitchFamily="34" charset="0"/>
              <a:buChar char="•"/>
            </a:pPr>
            <a:r>
              <a:rPr lang="en-US" sz="2000" b="1" dirty="0">
                <a:solidFill>
                  <a:schemeClr val="bg1">
                    <a:lumMod val="95000"/>
                  </a:schemeClr>
                </a:solidFill>
                <a:effectLst/>
                <a:latin typeface="Garamond" panose="02020404030301010803" pitchFamily="18" charset="0"/>
                <a:ea typeface="Times New Roman" panose="02020603050405020304" pitchFamily="18" charset="0"/>
              </a:rPr>
              <a:t>Yoke gall: </a:t>
            </a:r>
            <a:r>
              <a:rPr lang="en-US" sz="2000" dirty="0">
                <a:solidFill>
                  <a:schemeClr val="bg1">
                    <a:lumMod val="95000"/>
                  </a:schemeClr>
                </a:solidFill>
                <a:effectLst/>
                <a:latin typeface="Garamond" panose="02020404030301010803" pitchFamily="18" charset="0"/>
                <a:ea typeface="Times New Roman" panose="02020603050405020304" pitchFamily="18" charset="0"/>
              </a:rPr>
              <a:t>Localized acute inflammation of the skin and subcutis on the neck due to injury caused by friction (rubbing) of the yoke. </a:t>
            </a:r>
          </a:p>
          <a:p>
            <a:pPr marL="285750" indent="-285750" algn="just">
              <a:lnSpc>
                <a:spcPct val="100000"/>
              </a:lnSpc>
              <a:spcBef>
                <a:spcPts val="0"/>
              </a:spcBef>
              <a:buFont typeface="Arial" panose="020B0604020202020204" pitchFamily="34" charset="0"/>
              <a:buChar char="•"/>
            </a:pPr>
            <a:r>
              <a:rPr lang="en-US" sz="2000" dirty="0">
                <a:solidFill>
                  <a:schemeClr val="bg1">
                    <a:lumMod val="95000"/>
                  </a:schemeClr>
                </a:solidFill>
                <a:effectLst/>
                <a:latin typeface="Garamond" panose="02020404030301010803" pitchFamily="18" charset="0"/>
                <a:ea typeface="Times New Roman" panose="02020603050405020304" pitchFamily="18" charset="0"/>
              </a:rPr>
              <a:t>It may be a swelling due to separation of layers of skin and subcutis and accumulation of inflammatory exudates therein. </a:t>
            </a:r>
          </a:p>
          <a:p>
            <a:pPr marL="285750" indent="-285750" algn="just">
              <a:lnSpc>
                <a:spcPct val="100000"/>
              </a:lnSpc>
              <a:spcBef>
                <a:spcPts val="0"/>
              </a:spcBef>
              <a:buFont typeface="Arial" panose="020B0604020202020204" pitchFamily="34" charset="0"/>
              <a:buChar char="•"/>
            </a:pPr>
            <a:r>
              <a:rPr lang="en-US" sz="20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Uneven and undue pressure of the yoke on the neck and its sudden movements are the causes. Occurs at a young age (tender skin). Early castration results in failure of neck muscles to develop. General debility decreases the </a:t>
            </a:r>
            <a:r>
              <a:rPr lang="en-US" sz="2000" dirty="0">
                <a:solidFill>
                  <a:schemeClr val="bg1">
                    <a:lumMod val="95000"/>
                  </a:schemeClr>
                </a:solidFill>
                <a:latin typeface="Garamond" panose="02020404030301010803" pitchFamily="18" charset="0"/>
                <a:cs typeface="Times New Roman" panose="02020603050405020304" pitchFamily="18" charset="0"/>
              </a:rPr>
              <a:t>resistance of neck muscles. </a:t>
            </a:r>
          </a:p>
          <a:p>
            <a:pPr marL="285750" indent="-285750" algn="just">
              <a:lnSpc>
                <a:spcPct val="100000"/>
              </a:lnSpc>
              <a:spcBef>
                <a:spcPts val="0"/>
              </a:spcBef>
              <a:buFont typeface="Arial" panose="020B0604020202020204" pitchFamily="34" charset="0"/>
              <a:buChar char="•"/>
            </a:pPr>
            <a:r>
              <a:rPr lang="en-US" sz="2000" dirty="0">
                <a:solidFill>
                  <a:schemeClr val="bg1">
                    <a:lumMod val="95000"/>
                  </a:schemeClr>
                </a:solidFill>
                <a:latin typeface="Garamond" panose="02020404030301010803" pitchFamily="18" charset="0"/>
                <a:cs typeface="Times New Roman" panose="02020603050405020304" pitchFamily="18" charset="0"/>
              </a:rPr>
              <a:t>It may also result due to repeated injuries by the yoke. More amount of fibrous tissue is usually laid down. In long standing cases, the swelling reaches a large size and resembles a tumor - tumour neck. </a:t>
            </a:r>
          </a:p>
          <a:p>
            <a:pPr marL="285750" indent="-285750" algn="just">
              <a:lnSpc>
                <a:spcPct val="100000"/>
              </a:lnSpc>
              <a:spcBef>
                <a:spcPts val="0"/>
              </a:spcBef>
              <a:buFont typeface="Arial" panose="020B0604020202020204" pitchFamily="34" charset="0"/>
              <a:buChar char="•"/>
            </a:pPr>
            <a:r>
              <a:rPr lang="en-US" sz="2000" dirty="0">
                <a:solidFill>
                  <a:schemeClr val="bg1">
                    <a:lumMod val="95000"/>
                  </a:schemeClr>
                </a:solidFill>
                <a:latin typeface="Garamond" panose="02020404030301010803" pitchFamily="18" charset="0"/>
                <a:cs typeface="Times New Roman" panose="02020603050405020304" pitchFamily="18" charset="0"/>
              </a:rPr>
              <a:t>Sometimes as a result of further contusion, the swelling becomes acute. Such acute phases may alternate periodically with phases of comparative quiescence during most of the animal’s working life. When acute, the occurrence of the swelling is sudden. It may be small or as large as a football.</a:t>
            </a:r>
          </a:p>
          <a:p>
            <a:pPr marL="285750" indent="-285750" algn="just">
              <a:lnSpc>
                <a:spcPct val="100000"/>
              </a:lnSpc>
              <a:spcBef>
                <a:spcPts val="0"/>
              </a:spcBef>
              <a:buFont typeface="Arial" panose="020B0604020202020204" pitchFamily="34" charset="0"/>
              <a:buChar char="•"/>
            </a:pPr>
            <a:r>
              <a:rPr lang="en-US" sz="2000" dirty="0">
                <a:solidFill>
                  <a:schemeClr val="bg1">
                    <a:lumMod val="95000"/>
                  </a:schemeClr>
                </a:solidFill>
                <a:latin typeface="Garamond" panose="02020404030301010803" pitchFamily="18" charset="0"/>
                <a:cs typeface="Times New Roman" panose="02020603050405020304" pitchFamily="18" charset="0"/>
              </a:rPr>
              <a:t>Treatment of Acute lesion: Paint liquor iodine. Apply acetic acid chalk paste or kaolin paste or Magnesium Sulphate-glycerin paste for a few days, until the part becomes normal. </a:t>
            </a:r>
          </a:p>
          <a:p>
            <a:pPr marL="285750" indent="-285750" algn="just">
              <a:lnSpc>
                <a:spcPct val="100000"/>
              </a:lnSpc>
              <a:spcBef>
                <a:spcPts val="0"/>
              </a:spcBef>
              <a:buFont typeface="Arial" panose="020B0604020202020204" pitchFamily="34" charset="0"/>
              <a:buChar char="•"/>
            </a:pPr>
            <a:r>
              <a:rPr lang="en-US" sz="2000" dirty="0">
                <a:solidFill>
                  <a:schemeClr val="bg1">
                    <a:lumMod val="95000"/>
                  </a:schemeClr>
                </a:solidFill>
                <a:latin typeface="Garamond" panose="02020404030301010803" pitchFamily="18" charset="0"/>
                <a:cs typeface="Times New Roman" panose="02020603050405020304" pitchFamily="18" charset="0"/>
              </a:rPr>
              <a:t>For cystic swellings, acute and chronic abscesses treatment is on general principles. </a:t>
            </a:r>
          </a:p>
          <a:p>
            <a:pPr marL="285750" indent="-285750" algn="just">
              <a:lnSpc>
                <a:spcPct val="100000"/>
              </a:lnSpc>
              <a:spcBef>
                <a:spcPts val="0"/>
              </a:spcBef>
              <a:buFont typeface="Arial" panose="020B0604020202020204" pitchFamily="34" charset="0"/>
              <a:buChar char="•"/>
            </a:pPr>
            <a:r>
              <a:rPr lang="en-US" sz="2000" dirty="0">
                <a:solidFill>
                  <a:schemeClr val="bg1">
                    <a:lumMod val="95000"/>
                  </a:schemeClr>
                </a:solidFill>
                <a:latin typeface="Garamond" panose="02020404030301010803" pitchFamily="18" charset="0"/>
                <a:cs typeface="Times New Roman" panose="02020603050405020304" pitchFamily="18" charset="0"/>
              </a:rPr>
              <a:t>For multiple cold abscesses with unhealthy skin the region is blistered and after maturation it is opened and treated on general lines.</a:t>
            </a:r>
          </a:p>
        </p:txBody>
      </p:sp>
      <p:sp>
        <p:nvSpPr>
          <p:cNvPr id="4" name="Footer Placeholder 3">
            <a:extLst>
              <a:ext uri="{FF2B5EF4-FFF2-40B4-BE49-F238E27FC236}">
                <a16:creationId xmlns:a16="http://schemas.microsoft.com/office/drawing/2014/main"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id="{C4FBF967-A2B7-4751-945B-C928D9793E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65808"/>
            <a:ext cx="391886" cy="392192"/>
          </a:xfrm>
          <a:prstGeom prst="rect">
            <a:avLst/>
          </a:prstGeom>
        </p:spPr>
      </p:pic>
    </p:spTree>
    <p:extLst>
      <p:ext uri="{BB962C8B-B14F-4D97-AF65-F5344CB8AC3E}">
        <p14:creationId xmlns:p14="http://schemas.microsoft.com/office/powerpoint/2010/main" val="2035259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CBDD9BF-FDB0-46B5-8F13-FBEA725A8EFF}"/>
              </a:ext>
            </a:extLst>
          </p:cNvPr>
          <p:cNvSpPr>
            <a:spLocks noGrp="1"/>
          </p:cNvSpPr>
          <p:nvPr>
            <p:ph type="subTitle" idx="1"/>
          </p:nvPr>
        </p:nvSpPr>
        <p:spPr>
          <a:xfrm>
            <a:off x="817418" y="526480"/>
            <a:ext cx="10972800" cy="5708073"/>
          </a:xfrm>
        </p:spPr>
        <p:txBody>
          <a:bodyPr>
            <a:noAutofit/>
          </a:bodyPr>
          <a:lstStyle/>
          <a:p>
            <a:pPr marL="285750" indent="-285750" algn="just">
              <a:buFont typeface="Arial" panose="020B0604020202020204" pitchFamily="34" charset="0"/>
              <a:buChar char="•"/>
            </a:pPr>
            <a:r>
              <a:rPr lang="en-US" sz="2000" dirty="0">
                <a:solidFill>
                  <a:schemeClr val="bg1">
                    <a:lumMod val="95000"/>
                  </a:schemeClr>
                </a:solidFill>
                <a:latin typeface="Garamond" panose="02020404030301010803" pitchFamily="18" charset="0"/>
                <a:cs typeface="Times New Roman" panose="02020603050405020304" pitchFamily="18" charset="0"/>
              </a:rPr>
              <a:t>For solitary cold abscess with healthy skin: Enucleation with its walls intact, aseptically as in operative surgery guide. </a:t>
            </a:r>
          </a:p>
          <a:p>
            <a:pPr marL="285750" indent="-285750" algn="just">
              <a:buFont typeface="Arial" panose="020B0604020202020204" pitchFamily="34" charset="0"/>
              <a:buChar char="•"/>
            </a:pPr>
            <a:r>
              <a:rPr lang="en-US" sz="2000" dirty="0">
                <a:solidFill>
                  <a:schemeClr val="bg1">
                    <a:lumMod val="95000"/>
                  </a:schemeClr>
                </a:solidFill>
                <a:latin typeface="Garamond" panose="02020404030301010803" pitchFamily="18" charset="0"/>
                <a:cs typeface="Times New Roman" panose="02020603050405020304" pitchFamily="18" charset="0"/>
              </a:rPr>
              <a:t>The incision should never be across or along, but oblique to the neck. It should not be on the mid dorsal line of the neck. Aim first intention healing. The animal must be put to work, 3 or 4 weeks after the removal of sutures, gradually to avoid the rupture of the healing tissue at the operation site. </a:t>
            </a:r>
          </a:p>
          <a:p>
            <a:pPr marL="285750" indent="-285750" algn="just">
              <a:buFont typeface="Arial" panose="020B0604020202020204" pitchFamily="34" charset="0"/>
              <a:buChar char="•"/>
            </a:pPr>
            <a:r>
              <a:rPr lang="en-US" sz="2000" dirty="0">
                <a:solidFill>
                  <a:schemeClr val="bg1">
                    <a:lumMod val="95000"/>
                  </a:schemeClr>
                </a:solidFill>
                <a:latin typeface="Garamond" panose="02020404030301010803" pitchFamily="18" charset="0"/>
                <a:cs typeface="Times New Roman" panose="02020603050405020304" pitchFamily="18" charset="0"/>
              </a:rPr>
              <a:t>Causes of failure of healing by first intention: Infection, excessive trauma during operation, use of irritant antiseptics, haemorrhage, improper a position of the lips, and interference by the animal after the operational. </a:t>
            </a:r>
          </a:p>
          <a:p>
            <a:pPr marL="285750" indent="-285750" algn="just">
              <a:buFont typeface="Arial" panose="020B0604020202020204" pitchFamily="34" charset="0"/>
              <a:buChar char="•"/>
            </a:pPr>
            <a:r>
              <a:rPr lang="en-US" sz="2000" dirty="0">
                <a:solidFill>
                  <a:schemeClr val="bg1">
                    <a:lumMod val="95000"/>
                  </a:schemeClr>
                </a:solidFill>
                <a:latin typeface="Garamond" panose="02020404030301010803" pitchFamily="18" charset="0"/>
                <a:cs typeface="Times New Roman" panose="02020603050405020304" pitchFamily="18" charset="0"/>
              </a:rPr>
              <a:t>Second intention healing may result in the formation of a very large scar. This interferes with the usefulness of the animal for work.</a:t>
            </a:r>
            <a:endParaRPr lang="en-GB" sz="2000" dirty="0">
              <a:solidFill>
                <a:schemeClr val="bg1">
                  <a:lumMod val="95000"/>
                </a:schemeClr>
              </a:solidFill>
              <a:effectLst/>
              <a:latin typeface="Times New Roman" panose="02020603050405020304" pitchFamily="18" charset="0"/>
              <a:ea typeface="Times New Roman" panose="02020603050405020304" pitchFamily="18" charset="0"/>
            </a:endParaRPr>
          </a:p>
          <a:p>
            <a:pPr algn="just"/>
            <a:r>
              <a:rPr lang="en-US" sz="2000" i="1" dirty="0">
                <a:solidFill>
                  <a:schemeClr val="bg1">
                    <a:lumMod val="95000"/>
                  </a:schemeClr>
                </a:solidFill>
                <a:effectLst/>
                <a:latin typeface="Garamond" panose="02020404030301010803" pitchFamily="18" charset="0"/>
                <a:ea typeface="Times New Roman" panose="02020603050405020304" pitchFamily="18" charset="0"/>
              </a:rPr>
              <a:t>Yoke</a:t>
            </a:r>
            <a:r>
              <a:rPr lang="en-US" sz="2000" b="1" dirty="0">
                <a:solidFill>
                  <a:schemeClr val="bg1">
                    <a:lumMod val="95000"/>
                  </a:schemeClr>
                </a:solidFill>
                <a:effectLst/>
                <a:latin typeface="Garamond" panose="02020404030301010803" pitchFamily="18" charset="0"/>
                <a:ea typeface="Times New Roman" panose="02020603050405020304" pitchFamily="18" charset="0"/>
              </a:rPr>
              <a:t> </a:t>
            </a:r>
            <a:r>
              <a:rPr lang="en-US" sz="2000" i="1" dirty="0">
                <a:solidFill>
                  <a:schemeClr val="bg1">
                    <a:lumMod val="95000"/>
                  </a:schemeClr>
                </a:solidFill>
                <a:effectLst/>
                <a:latin typeface="Garamond" panose="02020404030301010803" pitchFamily="18" charset="0"/>
                <a:ea typeface="Times New Roman" panose="02020603050405020304" pitchFamily="18" charset="0"/>
              </a:rPr>
              <a:t>tumour</a:t>
            </a:r>
            <a:r>
              <a:rPr lang="en-US" sz="2000" b="1" dirty="0">
                <a:solidFill>
                  <a:schemeClr val="bg1">
                    <a:lumMod val="95000"/>
                  </a:schemeClr>
                </a:solidFill>
                <a:effectLst/>
                <a:latin typeface="Garamond" panose="02020404030301010803" pitchFamily="18" charset="0"/>
                <a:ea typeface="Times New Roman" panose="02020603050405020304" pitchFamily="18" charset="0"/>
              </a:rPr>
              <a:t>: </a:t>
            </a:r>
            <a:r>
              <a:rPr lang="en-US" sz="2000" dirty="0">
                <a:solidFill>
                  <a:schemeClr val="bg1">
                    <a:lumMod val="95000"/>
                  </a:schemeClr>
                </a:solidFill>
                <a:effectLst/>
                <a:latin typeface="Garamond" panose="02020404030301010803" pitchFamily="18" charset="0"/>
                <a:ea typeface="Times New Roman" panose="02020603050405020304" pitchFamily="18" charset="0"/>
              </a:rPr>
              <a:t>It may be a cystic swelling due to bursitis or a tumour mass due to chronic inflammation in the yoke region. </a:t>
            </a:r>
          </a:p>
          <a:p>
            <a:pPr marL="285750" indent="-285750" algn="just">
              <a:buFont typeface="Arial" panose="020B0604020202020204" pitchFamily="34" charset="0"/>
              <a:buChar char="•"/>
            </a:pPr>
            <a:r>
              <a:rPr lang="en-US" sz="2000" dirty="0">
                <a:solidFill>
                  <a:schemeClr val="bg1">
                    <a:lumMod val="95000"/>
                  </a:schemeClr>
                </a:solidFill>
                <a:effectLst/>
                <a:latin typeface="Garamond" panose="02020404030301010803" pitchFamily="18" charset="0"/>
                <a:ea typeface="Times New Roman" panose="02020603050405020304" pitchFamily="18" charset="0"/>
              </a:rPr>
              <a:t>When the tumour is very large and involves most of the neck due to deposition of much fibrous tissue it is called tumour neck. </a:t>
            </a:r>
          </a:p>
        </p:txBody>
      </p:sp>
      <p:sp>
        <p:nvSpPr>
          <p:cNvPr id="4" name="Footer Placeholder 3">
            <a:extLst>
              <a:ext uri="{FF2B5EF4-FFF2-40B4-BE49-F238E27FC236}">
                <a16:creationId xmlns:a16="http://schemas.microsoft.com/office/drawing/2014/main"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id="{C4FBF967-A2B7-4751-945B-C928D9793E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65808"/>
            <a:ext cx="391886" cy="392192"/>
          </a:xfrm>
          <a:prstGeom prst="rect">
            <a:avLst/>
          </a:prstGeom>
        </p:spPr>
      </p:pic>
    </p:spTree>
    <p:extLst>
      <p:ext uri="{BB962C8B-B14F-4D97-AF65-F5344CB8AC3E}">
        <p14:creationId xmlns:p14="http://schemas.microsoft.com/office/powerpoint/2010/main" val="3844089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CBDD9BF-FDB0-46B5-8F13-FBEA725A8EFF}"/>
              </a:ext>
            </a:extLst>
          </p:cNvPr>
          <p:cNvSpPr>
            <a:spLocks noGrp="1"/>
          </p:cNvSpPr>
          <p:nvPr>
            <p:ph type="subTitle" idx="1"/>
          </p:nvPr>
        </p:nvSpPr>
        <p:spPr>
          <a:xfrm>
            <a:off x="817418" y="526480"/>
            <a:ext cx="10972800" cy="5708073"/>
          </a:xfrm>
        </p:spPr>
        <p:txBody>
          <a:bodyPr>
            <a:noAutofit/>
          </a:bodyPr>
          <a:lstStyle/>
          <a:p>
            <a:pPr algn="just"/>
            <a:endPar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p:txBody>
      </p:sp>
      <p:sp>
        <p:nvSpPr>
          <p:cNvPr id="4" name="Footer Placeholder 3">
            <a:extLst>
              <a:ext uri="{FF2B5EF4-FFF2-40B4-BE49-F238E27FC236}">
                <a16:creationId xmlns:a16="http://schemas.microsoft.com/office/drawing/2014/main"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id="{C4FBF967-A2B7-4751-945B-C928D9793E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65808"/>
            <a:ext cx="391886" cy="392192"/>
          </a:xfrm>
          <a:prstGeom prst="rect">
            <a:avLst/>
          </a:prstGeom>
        </p:spPr>
      </p:pic>
      <p:pic>
        <p:nvPicPr>
          <p:cNvPr id="7" name="Picture 6">
            <a:extLst>
              <a:ext uri="{FF2B5EF4-FFF2-40B4-BE49-F238E27FC236}">
                <a16:creationId xmlns:a16="http://schemas.microsoft.com/office/drawing/2014/main" id="{41DDA865-2EAC-485D-9FEB-A36CAB984F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5392" y="1686499"/>
            <a:ext cx="5417080" cy="3250248"/>
          </a:xfrm>
          <a:prstGeom prst="rect">
            <a:avLst/>
          </a:prstGeom>
        </p:spPr>
      </p:pic>
      <p:pic>
        <p:nvPicPr>
          <p:cNvPr id="9" name="Picture 8">
            <a:extLst>
              <a:ext uri="{FF2B5EF4-FFF2-40B4-BE49-F238E27FC236}">
                <a16:creationId xmlns:a16="http://schemas.microsoft.com/office/drawing/2014/main" id="{18FD056E-C693-4AE1-A137-CB9FC905858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22472" y="1654262"/>
            <a:ext cx="4959927" cy="3314722"/>
          </a:xfrm>
          <a:prstGeom prst="rect">
            <a:avLst/>
          </a:prstGeom>
        </p:spPr>
      </p:pic>
    </p:spTree>
    <p:extLst>
      <p:ext uri="{BB962C8B-B14F-4D97-AF65-F5344CB8AC3E}">
        <p14:creationId xmlns:p14="http://schemas.microsoft.com/office/powerpoint/2010/main" val="352563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CBDD9BF-FDB0-46B5-8F13-FBEA725A8EFF}"/>
              </a:ext>
            </a:extLst>
          </p:cNvPr>
          <p:cNvSpPr>
            <a:spLocks noGrp="1"/>
          </p:cNvSpPr>
          <p:nvPr>
            <p:ph type="subTitle" idx="1"/>
          </p:nvPr>
        </p:nvSpPr>
        <p:spPr>
          <a:xfrm>
            <a:off x="817418" y="526480"/>
            <a:ext cx="10972800" cy="5708073"/>
          </a:xfrm>
        </p:spPr>
        <p:txBody>
          <a:bodyPr>
            <a:noAutofit/>
          </a:bodyPr>
          <a:lstStyle/>
          <a:p>
            <a:pPr algn="just"/>
            <a:r>
              <a:rPr lang="en-US"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Torticollis</a:t>
            </a: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Twisting or distortion of the neck is called torticollis or wry neck. </a:t>
            </a:r>
          </a:p>
          <a:p>
            <a:pPr marL="342900" indent="-342900" algn="just">
              <a:buFont typeface="Arial" panose="020B0604020202020204" pitchFamily="34" charset="0"/>
              <a:buChar char="•"/>
            </a:pP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The condition has been observed in calves, adult cattle, buffaloes and horses. </a:t>
            </a:r>
          </a:p>
          <a:p>
            <a:pPr marL="342900" indent="-342900" algn="just">
              <a:buFont typeface="Arial" panose="020B0604020202020204" pitchFamily="34" charset="0"/>
              <a:buChar char="•"/>
            </a:pP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Mostly this condition is seen when animal falls with head and neck under body. </a:t>
            </a:r>
          </a:p>
          <a:p>
            <a:pPr marL="342900" indent="-342900" algn="just">
              <a:buFont typeface="Arial" panose="020B0604020202020204" pitchFamily="34" charset="0"/>
              <a:buChar char="•"/>
            </a:pP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There may be subluxation of one or more joints of certain cervical vertebrae or spasm of certain cervical muscles. </a:t>
            </a:r>
          </a:p>
          <a:p>
            <a:pPr marL="342900" indent="-342900" algn="just">
              <a:buFont typeface="Arial" panose="020B0604020202020204" pitchFamily="34" charset="0"/>
              <a:buChar char="•"/>
            </a:pP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Unilateral muscle paralysis in the region of neck may also cause wry neck.</a:t>
            </a:r>
          </a:p>
          <a:p>
            <a:pPr marL="342900" indent="-342900" algn="just">
              <a:buFont typeface="Arial" panose="020B0604020202020204" pitchFamily="34" charset="0"/>
              <a:buChar char="•"/>
            </a:pP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The animal keeps its head lowered, slightly twisted and turned to one side.</a:t>
            </a:r>
          </a:p>
          <a:p>
            <a:pPr marL="342900" indent="-342900" algn="just">
              <a:buFont typeface="Arial" panose="020B0604020202020204" pitchFamily="34" charset="0"/>
              <a:buChar char="•"/>
            </a:pP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There is severe pain in initial stages. </a:t>
            </a:r>
          </a:p>
          <a:p>
            <a:pPr marL="342900" indent="-342900" algn="just">
              <a:buFont typeface="Arial" panose="020B0604020202020204" pitchFamily="34" charset="0"/>
              <a:buChar char="•"/>
            </a:pP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Subluxation can be corrected after local inflammation and pain subsides to a certain extent, splints may be used on both the sides of neck to immobilize.</a:t>
            </a:r>
            <a:endParaRPr lang="en-US" sz="2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p:txBody>
      </p:sp>
      <p:sp>
        <p:nvSpPr>
          <p:cNvPr id="4" name="Footer Placeholder 3">
            <a:extLst>
              <a:ext uri="{FF2B5EF4-FFF2-40B4-BE49-F238E27FC236}">
                <a16:creationId xmlns:a16="http://schemas.microsoft.com/office/drawing/2014/main"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id="{C4FBF967-A2B7-4751-945B-C928D9793E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65808"/>
            <a:ext cx="391886" cy="392192"/>
          </a:xfrm>
          <a:prstGeom prst="rect">
            <a:avLst/>
          </a:prstGeom>
        </p:spPr>
      </p:pic>
    </p:spTree>
    <p:extLst>
      <p:ext uri="{BB962C8B-B14F-4D97-AF65-F5344CB8AC3E}">
        <p14:creationId xmlns:p14="http://schemas.microsoft.com/office/powerpoint/2010/main" val="10366626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6010</TotalTime>
  <Words>1186</Words>
  <Application>Microsoft Office PowerPoint</Application>
  <PresentationFormat>Widescreen</PresentationFormat>
  <Paragraphs>54</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Castellar</vt:lpstr>
      <vt:lpstr>Garamond</vt:lpstr>
      <vt:lpstr>Times New Roman</vt:lpstr>
      <vt:lpstr>Office Theme</vt:lpstr>
      <vt:lpstr>Larynx &amp; trachea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eye</dc:title>
  <dc:creator>Gulshan</dc:creator>
  <cp:lastModifiedBy>Gulshan</cp:lastModifiedBy>
  <cp:revision>55</cp:revision>
  <dcterms:created xsi:type="dcterms:W3CDTF">2021-07-18T13:00:00Z</dcterms:created>
  <dcterms:modified xsi:type="dcterms:W3CDTF">2021-08-16T17:26:48Z</dcterms:modified>
</cp:coreProperties>
</file>