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3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33" r:id="rId20"/>
    <p:sldId id="274" r:id="rId21"/>
    <p:sldId id="329" r:id="rId22"/>
    <p:sldId id="275" r:id="rId23"/>
    <p:sldId id="276" r:id="rId24"/>
    <p:sldId id="277" r:id="rId25"/>
    <p:sldId id="327" r:id="rId26"/>
    <p:sldId id="278" r:id="rId27"/>
    <p:sldId id="279" r:id="rId28"/>
    <p:sldId id="280" r:id="rId29"/>
    <p:sldId id="328" r:id="rId30"/>
    <p:sldId id="281" r:id="rId31"/>
    <p:sldId id="282" r:id="rId32"/>
    <p:sldId id="283" r:id="rId33"/>
    <p:sldId id="284" r:id="rId34"/>
    <p:sldId id="334" r:id="rId35"/>
    <p:sldId id="285" r:id="rId36"/>
    <p:sldId id="286" r:id="rId37"/>
    <p:sldId id="287" r:id="rId38"/>
    <p:sldId id="288" r:id="rId39"/>
    <p:sldId id="289" r:id="rId40"/>
    <p:sldId id="290" r:id="rId41"/>
    <p:sldId id="335" r:id="rId42"/>
    <p:sldId id="33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06" r:id="rId66"/>
    <p:sldId id="307" r:id="rId67"/>
    <p:sldId id="308" r:id="rId68"/>
    <p:sldId id="345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31" r:id="rId80"/>
    <p:sldId id="319" r:id="rId81"/>
    <p:sldId id="320" r:id="rId82"/>
    <p:sldId id="321" r:id="rId83"/>
    <p:sldId id="322" r:id="rId84"/>
    <p:sldId id="336" r:id="rId85"/>
    <p:sldId id="323" r:id="rId86"/>
    <p:sldId id="337" r:id="rId87"/>
    <p:sldId id="324" r:id="rId88"/>
    <p:sldId id="325" r:id="rId89"/>
    <p:sldId id="326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382000" cy="2822575"/>
          </a:xfrm>
        </p:spPr>
        <p:txBody>
          <a:bodyPr anchor="t">
            <a:noAutofit/>
          </a:bodyPr>
          <a:lstStyle/>
          <a:p>
            <a:r>
              <a:rPr lang="en-US" sz="5800" b="1" dirty="0" smtClean="0">
                <a:solidFill>
                  <a:srgbClr val="FF0000"/>
                </a:solidFill>
                <a:latin typeface="Algerian" pitchFamily="82" charset="0"/>
              </a:rPr>
              <a:t>INFERTILITY  IN  MALE ANIMALS 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                     </a:t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                  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Dr. VIKAS  SACHAN</a:t>
            </a:r>
            <a:endParaRPr lang="en-IN" sz="5400" b="1" dirty="0">
              <a:solidFill>
                <a:srgbClr val="00B05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Desktop\New Doc 2020-04-20 16.36.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Desktop\New Doc 2020-04-20 16.36.54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enovo\Desktop\New Doc 2020-04-20 16.36.54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3151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2359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Some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neuromuscular abnormalities </a:t>
            </a:r>
            <a:r>
              <a:rPr lang="en-US" sz="2800" dirty="0" smtClean="0">
                <a:latin typeface="Arial Rounded MT Bold" pitchFamily="34" charset="0"/>
              </a:rPr>
              <a:t>are –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Progressive posterior paresis / </a:t>
            </a:r>
            <a:r>
              <a:rPr lang="en-US" sz="2800" dirty="0" err="1" smtClean="0">
                <a:latin typeface="Arial Rounded MT Bold" pitchFamily="34" charset="0"/>
              </a:rPr>
              <a:t>crampy</a:t>
            </a:r>
            <a:r>
              <a:rPr lang="en-US" sz="2800" dirty="0" smtClean="0">
                <a:latin typeface="Arial Rounded MT Bold" pitchFamily="34" charset="0"/>
              </a:rPr>
              <a:t> /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neuromuscular spasticity/spastic syndrome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Spastic paresis (</a:t>
            </a:r>
            <a:r>
              <a:rPr lang="en-US" sz="2800" dirty="0" err="1" smtClean="0">
                <a:latin typeface="Arial Rounded MT Bold" pitchFamily="34" charset="0"/>
              </a:rPr>
              <a:t>elso</a:t>
            </a:r>
            <a:r>
              <a:rPr lang="en-US" sz="2800" dirty="0" smtClean="0">
                <a:latin typeface="Arial Rounded MT Bold" pitchFamily="34" charset="0"/>
              </a:rPr>
              <a:t> heel)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Peroneal</a:t>
            </a:r>
            <a:r>
              <a:rPr lang="en-US" sz="2800" dirty="0" smtClean="0">
                <a:latin typeface="Arial Rounded MT Bold" pitchFamily="34" charset="0"/>
              </a:rPr>
              <a:t> nerve or/and </a:t>
            </a:r>
            <a:r>
              <a:rPr lang="en-US" sz="2800" dirty="0" err="1" smtClean="0">
                <a:latin typeface="Arial Rounded MT Bold" pitchFamily="34" charset="0"/>
              </a:rPr>
              <a:t>tibial</a:t>
            </a:r>
            <a:r>
              <a:rPr lang="en-US" sz="2800" dirty="0" smtClean="0">
                <a:latin typeface="Arial Rounded MT Bold" pitchFamily="34" charset="0"/>
              </a:rPr>
              <a:t> nerve paralysis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Honeymoon back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…. Rupture of </a:t>
            </a:r>
            <a:r>
              <a:rPr lang="en-US" sz="2800" dirty="0" err="1" smtClean="0">
                <a:latin typeface="Arial Rounded MT Bold" pitchFamily="34" charset="0"/>
              </a:rPr>
              <a:t>lumbo</a:t>
            </a:r>
            <a:r>
              <a:rPr lang="en-US" sz="2800" dirty="0" smtClean="0">
                <a:latin typeface="Arial Rounded MT Bold" pitchFamily="34" charset="0"/>
              </a:rPr>
              <a:t>-dorsal </a:t>
            </a:r>
            <a:r>
              <a:rPr lang="en-US" sz="2800" dirty="0" err="1" smtClean="0">
                <a:latin typeface="Arial Rounded MT Bold" pitchFamily="34" charset="0"/>
              </a:rPr>
              <a:t>facia</a:t>
            </a:r>
            <a:r>
              <a:rPr lang="en-US" sz="2800" dirty="0" smtClean="0">
                <a:latin typeface="Arial Rounded MT Bold" pitchFamily="34" charset="0"/>
              </a:rPr>
              <a:t>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…. </a:t>
            </a:r>
            <a:r>
              <a:rPr lang="en-US" sz="2800" dirty="0" err="1" smtClean="0">
                <a:latin typeface="Arial Rounded MT Bold" pitchFamily="34" charset="0"/>
              </a:rPr>
              <a:t>Crepitation</a:t>
            </a:r>
            <a:r>
              <a:rPr lang="en-US" sz="2800" dirty="0" smtClean="0">
                <a:latin typeface="Arial Rounded MT Bold" pitchFamily="34" charset="0"/>
              </a:rPr>
              <a:t> and swelling in muscles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…. Painful mounting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Failure of penile erection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: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Abnormal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parasympathetic nervous</a:t>
            </a:r>
            <a:r>
              <a:rPr lang="en-US" sz="2800" dirty="0" smtClean="0">
                <a:latin typeface="Arial Rounded MT Bold" pitchFamily="34" charset="0"/>
              </a:rPr>
              <a:t> system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Improper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blood flow in CCP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Leakage</a:t>
            </a:r>
            <a:r>
              <a:rPr lang="en-US" sz="2800" dirty="0" smtClean="0">
                <a:latin typeface="Arial Rounded MT Bold" pitchFamily="34" charset="0"/>
              </a:rPr>
              <a:t> of blood from CCP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Presence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ectopic veins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Rupture/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broken penis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Fracture of </a:t>
            </a:r>
            <a:r>
              <a:rPr lang="en-US" sz="2800" dirty="0" err="1" smtClean="0">
                <a:latin typeface="Arial Rounded MT Bold" pitchFamily="34" charset="0"/>
              </a:rPr>
              <a:t>os</a:t>
            </a:r>
            <a:r>
              <a:rPr lang="en-US" sz="2800" dirty="0" smtClean="0">
                <a:latin typeface="Arial Rounded MT Bold" pitchFamily="34" charset="0"/>
              </a:rPr>
              <a:t> penis (</a:t>
            </a:r>
            <a:r>
              <a:rPr lang="en-US" sz="2800" dirty="0" err="1" smtClean="0">
                <a:latin typeface="Arial Rounded MT Bold" pitchFamily="34" charset="0"/>
              </a:rPr>
              <a:t>Dysuria</a:t>
            </a:r>
            <a:r>
              <a:rPr lang="en-US" sz="2800" dirty="0" smtClean="0">
                <a:latin typeface="Arial Rounded MT Bold" pitchFamily="34" charset="0"/>
              </a:rPr>
              <a:t> &amp; </a:t>
            </a:r>
            <a:r>
              <a:rPr lang="en-US" sz="2800" dirty="0" err="1" smtClean="0">
                <a:latin typeface="Arial Rounded MT Bold" pitchFamily="34" charset="0"/>
              </a:rPr>
              <a:t>haematuria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Atrophy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retractor penis muscles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Prepucial hair ring </a:t>
            </a:r>
            <a:r>
              <a:rPr lang="en-US" sz="2800" dirty="0" smtClean="0">
                <a:latin typeface="Arial Rounded MT Bold" pitchFamily="34" charset="0"/>
              </a:rPr>
              <a:t>&amp; biting abscess in tom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Failure of penile protrusion and intromission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: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Short</a:t>
            </a:r>
            <a:r>
              <a:rPr lang="en-US" sz="2800" dirty="0" smtClean="0">
                <a:latin typeface="Arial Rounded MT Bold" pitchFamily="34" charset="0"/>
              </a:rPr>
              <a:t> or </a:t>
            </a:r>
            <a:r>
              <a:rPr lang="en-US" sz="2800" dirty="0" err="1" smtClean="0">
                <a:latin typeface="Arial Rounded MT Bold" pitchFamily="34" charset="0"/>
              </a:rPr>
              <a:t>undergrown</a:t>
            </a:r>
            <a:r>
              <a:rPr lang="en-US" sz="2800" dirty="0" smtClean="0">
                <a:latin typeface="Arial Rounded MT Bold" pitchFamily="34" charset="0"/>
              </a:rPr>
              <a:t> penis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Abnormal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sigmoid flexure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Abnormal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retractor penis muscle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Balanitis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posthitis</a:t>
            </a:r>
            <a:r>
              <a:rPr lang="en-US" sz="2800" dirty="0" smtClean="0">
                <a:latin typeface="Arial Rounded MT Bold" pitchFamily="34" charset="0"/>
              </a:rPr>
              <a:t>, balanoposthitis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Phimosis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paraphimosis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priapism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Diphallus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phallocampsis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Adhesion, necrosis, neoplasia in penis &amp;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prepuce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Hypospadias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Penile necrosis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(Strangulation due to prepucial hairs / wool)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Urolithiasis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Some psychological </a:t>
            </a:r>
            <a:r>
              <a:rPr lang="en-US" sz="2800" dirty="0" smtClean="0">
                <a:latin typeface="Arial Rounded MT Bold" pitchFamily="34" charset="0"/>
              </a:rPr>
              <a:t>: refusal of sexual arousal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       or mating process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New or aggressive partner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Painful past experience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Stressful environment/surroundings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tom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- Exogenous drug administration (testosterone,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err="1" smtClean="0">
                <a:latin typeface="Arial Rounded MT Bold" pitchFamily="34" charset="0"/>
              </a:rPr>
              <a:t>glucocoticoids</a:t>
            </a:r>
            <a:r>
              <a:rPr lang="en-US" sz="2800" dirty="0" smtClean="0">
                <a:latin typeface="Arial Rounded MT Bold" pitchFamily="34" charset="0"/>
              </a:rPr>
              <a:t>, anti-androgens, </a:t>
            </a:r>
            <a:r>
              <a:rPr lang="en-US" sz="2800" dirty="0" err="1" smtClean="0">
                <a:latin typeface="Arial Rounded MT Bold" pitchFamily="34" charset="0"/>
              </a:rPr>
              <a:t>ketoconazole</a:t>
            </a:r>
            <a:r>
              <a:rPr lang="en-US" sz="2800" dirty="0" smtClean="0">
                <a:latin typeface="Arial Rounded MT Bold" pitchFamily="34" charset="0"/>
              </a:rPr>
              <a:t>,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err="1" smtClean="0">
                <a:latin typeface="Arial Rounded MT Bold" pitchFamily="34" charset="0"/>
              </a:rPr>
              <a:t>cimetidine</a:t>
            </a:r>
            <a:r>
              <a:rPr lang="en-US" sz="2800" dirty="0" smtClean="0">
                <a:latin typeface="Arial Rounded MT Bold" pitchFamily="34" charset="0"/>
              </a:rPr>
              <a:t>, anabolic steroids etc)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Protruding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intervertebral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disc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- Degenerative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myelopathy</a:t>
            </a:r>
            <a:r>
              <a:rPr lang="en-US" sz="2800" dirty="0" smtClean="0">
                <a:latin typeface="Arial Rounded MT Bold" pitchFamily="34" charset="0"/>
              </a:rPr>
              <a:t> in 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78334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Ruptured/Broken/Fractured penis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Rupture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tunica albuginea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Rupture at insertion of retractor penis M.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Abnormal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pressure in CCP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Common in bull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young bulls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Poor experience and strong sex urge  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Strong thrust on hind region (Not in vagina)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Aarched</a:t>
            </a:r>
            <a:r>
              <a:rPr lang="en-US" sz="2800" dirty="0" smtClean="0">
                <a:latin typeface="Arial Rounded MT Bold" pitchFamily="34" charset="0"/>
              </a:rPr>
              <a:t> back, stiffness, pain and swelling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Anormal</a:t>
            </a:r>
            <a:r>
              <a:rPr lang="en-US" sz="2800" dirty="0" smtClean="0">
                <a:latin typeface="Arial Rounded MT Bold" pitchFamily="34" charset="0"/>
              </a:rPr>
              <a:t> stepping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Hematoma, </a:t>
            </a:r>
            <a:r>
              <a:rPr lang="en-US" sz="2800" dirty="0" err="1" smtClean="0">
                <a:latin typeface="Arial Rounded MT Bold" pitchFamily="34" charset="0"/>
              </a:rPr>
              <a:t>preucial</a:t>
            </a:r>
            <a:r>
              <a:rPr lang="en-US" sz="2800" dirty="0" smtClean="0">
                <a:latin typeface="Arial Rounded MT Bold" pitchFamily="34" charset="0"/>
              </a:rPr>
              <a:t> edema / </a:t>
            </a:r>
            <a:r>
              <a:rPr lang="en-US" sz="2800" dirty="0" err="1" smtClean="0">
                <a:latin typeface="Arial Rounded MT Bold" pitchFamily="34" charset="0"/>
              </a:rPr>
              <a:t>eversion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Adhesion, abscess and hard fibrosis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If damage of penile nerves : No erection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Treatment : Evacuation of hematoma by surg.   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Suturing of T. albuginea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Sexual rest for 2-3 months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Antibiosis, anti-inflammatory drugs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Massaging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Penile trauma or trauma to </a:t>
            </a:r>
            <a:r>
              <a:rPr lang="en-US" sz="2800" dirty="0" err="1" smtClean="0">
                <a:latin typeface="Arial Rounded MT Bold" pitchFamily="34" charset="0"/>
              </a:rPr>
              <a:t>os</a:t>
            </a:r>
            <a:r>
              <a:rPr lang="en-US" sz="2800" dirty="0" smtClean="0">
                <a:latin typeface="Arial Rounded MT Bold" pitchFamily="34" charset="0"/>
              </a:rPr>
              <a:t> penis in dog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: No mating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penile haematoma due to rupture of C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2999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INFERTILITY IN MALE ANIMALS</a:t>
            </a:r>
          </a:p>
          <a:p>
            <a:endParaRPr lang="en-IN" sz="2800" dirty="0" smtClean="0">
              <a:solidFill>
                <a:srgbClr val="FF0000"/>
              </a:solidFill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Complete lack of fertility  - Sterility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Reduced fertility                  - </a:t>
            </a:r>
            <a:r>
              <a:rPr lang="en-US" sz="2800" dirty="0" err="1" smtClean="0">
                <a:latin typeface="Arial Rounded MT Bold" pitchFamily="34" charset="0"/>
              </a:rPr>
              <a:t>Subfertility</a:t>
            </a: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Temporary loss of </a:t>
            </a:r>
            <a:r>
              <a:rPr lang="en-US" sz="2800" dirty="0" err="1" smtClean="0">
                <a:latin typeface="Arial Rounded MT Bold" pitchFamily="34" charset="0"/>
              </a:rPr>
              <a:t>fertlity</a:t>
            </a:r>
            <a:r>
              <a:rPr lang="en-US" sz="2800" dirty="0" smtClean="0">
                <a:latin typeface="Arial Rounded MT Bold" pitchFamily="34" charset="0"/>
              </a:rPr>
              <a:t> - Infertility.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Libido </a:t>
            </a:r>
            <a:r>
              <a:rPr lang="en-US" sz="2800" dirty="0" smtClean="0">
                <a:latin typeface="Arial Rounded MT Bold" pitchFamily="34" charset="0"/>
              </a:rPr>
              <a:t>– no direct relation to male fertility i.e.    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(Poor libido male may have excellent semen)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Infertility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1. Impotentia coeundi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2. </a:t>
            </a:r>
            <a:r>
              <a:rPr lang="en-US" sz="2800" dirty="0" err="1" smtClean="0">
                <a:latin typeface="Arial Rounded MT Bold" pitchFamily="34" charset="0"/>
              </a:rPr>
              <a:t>Impotentia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generandi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Phallocampsis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(penile deviation)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Lateral or ventral deviation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Due to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Congenital defect of t. albuginea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Poor development of dorsal apical </a:t>
            </a:r>
            <a:r>
              <a:rPr lang="en-US" sz="2800" dirty="0" err="1" smtClean="0">
                <a:latin typeface="Arial Rounded MT Bold" pitchFamily="34" charset="0"/>
              </a:rPr>
              <a:t>Ligam</a:t>
            </a:r>
            <a:r>
              <a:rPr lang="en-US" sz="2800" dirty="0" smtClean="0">
                <a:latin typeface="Arial Rounded MT Bold" pitchFamily="34" charset="0"/>
              </a:rPr>
              <a:t>.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Adhesion after trauma to penis / prepuce  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Ventral deviation of penis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rainbow penis</a:t>
            </a:r>
            <a:r>
              <a:rPr lang="en-US" sz="2800" dirty="0" smtClean="0">
                <a:latin typeface="Arial Rounded MT Bold" pitchFamily="34" charset="0"/>
              </a:rPr>
              <a:t>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Due to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Persistent penile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frenulum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(&gt; 11 yrs age)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Defect in tunica albuginea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Congenital defect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Adhesion and fibrosis of penile tissues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wnloads\persistent fren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57685"/>
            <a:ext cx="4191000" cy="3471515"/>
          </a:xfrm>
          <a:prstGeom prst="rect">
            <a:avLst/>
          </a:prstGeom>
          <a:noFill/>
        </p:spPr>
      </p:pic>
      <p:pic>
        <p:nvPicPr>
          <p:cNvPr id="6147" name="Picture 3" descr="C:\Users\lenovo\Downloads\ventral penile devi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04933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Bull in isolation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…. No riding behavior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….. Penile </a:t>
            </a:r>
            <a:r>
              <a:rPr lang="en-US" sz="2800" dirty="0" err="1" smtClean="0">
                <a:latin typeface="Arial Rounded MT Bold" pitchFamily="34" charset="0"/>
              </a:rPr>
              <a:t>frenulum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persistance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Surgical transaction after ligation the vessels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Fixing of dorsal apical ligament with tunica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err="1" smtClean="0">
                <a:latin typeface="Arial Rounded MT Bold" pitchFamily="34" charset="0"/>
              </a:rPr>
              <a:t>albuginea</a:t>
            </a:r>
            <a:r>
              <a:rPr lang="en-US" sz="2800" dirty="0" smtClean="0">
                <a:latin typeface="Arial Rounded MT Bold" pitchFamily="34" charset="0"/>
              </a:rPr>
              <a:t> …. with help of fascia </a:t>
            </a:r>
            <a:r>
              <a:rPr lang="en-US" sz="2800" dirty="0" err="1" smtClean="0">
                <a:latin typeface="Arial Rounded MT Bold" pitchFamily="34" charset="0"/>
              </a:rPr>
              <a:t>lata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(taken from biceps </a:t>
            </a:r>
            <a:r>
              <a:rPr lang="en-US" sz="2800" dirty="0" err="1" smtClean="0">
                <a:latin typeface="Arial Rounded MT Bold" pitchFamily="34" charset="0"/>
              </a:rPr>
              <a:t>femoris</a:t>
            </a:r>
            <a:r>
              <a:rPr lang="en-US" sz="2800" dirty="0" smtClean="0">
                <a:latin typeface="Arial Rounded MT Bold" pitchFamily="34" charset="0"/>
              </a:rPr>
              <a:t> muscles)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….. prevent slipping or misplacing of ligament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Cork screw penis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(premature spiral deviation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of penis; PSDPs)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…. Premature spiraling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within prepuce or just after touching the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cow/dummy </a:t>
            </a:r>
            <a:r>
              <a:rPr lang="en-US" sz="2800" dirty="0" err="1" smtClean="0">
                <a:latin typeface="Arial Rounded MT Bold" pitchFamily="34" charset="0"/>
              </a:rPr>
              <a:t>perineal</a:t>
            </a:r>
            <a:r>
              <a:rPr lang="en-US" sz="2800" dirty="0" smtClean="0">
                <a:latin typeface="Arial Rounded MT Bold" pitchFamily="34" charset="0"/>
              </a:rPr>
              <a:t> region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Due to abnormal dorsal apical penile ligament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(inherited or acquired)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Some neural pathologies.   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7170" name="Picture 2" descr="C:\Users\lenovo\Downloads\cork screw p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200400" cy="300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Balanoposthitis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infection and inflammation of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penis and prepuce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Infection and inflammation of penis –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Balanitis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Infection and inflammation of prepuce –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Posthitis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Pain, adhesion and </a:t>
            </a:r>
            <a:r>
              <a:rPr lang="en-US" sz="2800" dirty="0" err="1" smtClean="0">
                <a:latin typeface="Arial Rounded MT Bold" pitchFamily="34" charset="0"/>
              </a:rPr>
              <a:t>stenosis</a:t>
            </a:r>
            <a:r>
              <a:rPr lang="en-US" sz="2800" dirty="0" smtClean="0">
                <a:latin typeface="Arial Rounded MT Bold" pitchFamily="34" charset="0"/>
              </a:rPr>
              <a:t> of prepucial orifice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Laceration / ulceration on prepuce (dermatitis)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Common in bull, dog and ram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Less common in stallion, boar and tom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balanitis in 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419600" cy="3311251"/>
          </a:xfrm>
          <a:prstGeom prst="rect">
            <a:avLst/>
          </a:prstGeom>
          <a:noFill/>
        </p:spPr>
      </p:pic>
      <p:pic>
        <p:nvPicPr>
          <p:cNvPr id="1028" name="Picture 4" descr="C:\Users\lenovo\Downloads\penile 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038600" cy="280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8334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Ballanoposthitis</a:t>
            </a:r>
            <a:r>
              <a:rPr lang="en-US" sz="2800" dirty="0" smtClean="0">
                <a:latin typeface="Arial Rounded MT Bold" pitchFamily="34" charset="0"/>
              </a:rPr>
              <a:t> – E. coli, streptococcus sp,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Staphylococcus, C. </a:t>
            </a:r>
            <a:r>
              <a:rPr lang="en-US" sz="2800" dirty="0" err="1" smtClean="0">
                <a:latin typeface="Arial Rounded MT Bold" pitchFamily="34" charset="0"/>
              </a:rPr>
              <a:t>pyogens</a:t>
            </a:r>
            <a:r>
              <a:rPr lang="en-US" sz="2800" dirty="0" smtClean="0">
                <a:latin typeface="Arial Rounded MT Bold" pitchFamily="34" charset="0"/>
              </a:rPr>
              <a:t>,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M. tuberculosis, </a:t>
            </a:r>
            <a:r>
              <a:rPr lang="en-US" sz="2800" dirty="0" err="1" smtClean="0">
                <a:latin typeface="Arial Rounded MT Bold" pitchFamily="34" charset="0"/>
              </a:rPr>
              <a:t>aspergillus</a:t>
            </a:r>
            <a:r>
              <a:rPr lang="en-US" sz="2800" dirty="0" smtClean="0">
                <a:latin typeface="Arial Rounded MT Bold" pitchFamily="34" charset="0"/>
              </a:rPr>
              <a:t>,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</a:t>
            </a:r>
            <a:r>
              <a:rPr lang="en-US" sz="2800" dirty="0" err="1" smtClean="0">
                <a:latin typeface="Arial Rounded MT Bold" pitchFamily="34" charset="0"/>
              </a:rPr>
              <a:t>mucor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mycoplasma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IBR-IPV virus and </a:t>
            </a:r>
            <a:r>
              <a:rPr lang="en-US" sz="2800" dirty="0" err="1" smtClean="0">
                <a:latin typeface="Arial Rounded MT Bold" pitchFamily="34" charset="0"/>
              </a:rPr>
              <a:t>calcivirus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canines - E. coli, canine herpes virus,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</a:t>
            </a:r>
            <a:r>
              <a:rPr lang="en-US" sz="2800" dirty="0" err="1" smtClean="0">
                <a:latin typeface="Arial Rounded MT Bold" pitchFamily="34" charset="0"/>
              </a:rPr>
              <a:t>calcivirus</a:t>
            </a:r>
            <a:r>
              <a:rPr lang="en-US" sz="2800" dirty="0" smtClean="0">
                <a:latin typeface="Arial Rounded MT Bold" pitchFamily="34" charset="0"/>
              </a:rPr>
              <a:t> etc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Orf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(contagious </a:t>
            </a:r>
            <a:r>
              <a:rPr lang="en-US" sz="2800" dirty="0" err="1" smtClean="0">
                <a:latin typeface="Arial Rounded MT Bold" pitchFamily="34" charset="0"/>
              </a:rPr>
              <a:t>pustular</a:t>
            </a:r>
            <a:r>
              <a:rPr lang="en-US" sz="2800" dirty="0" smtClean="0">
                <a:latin typeface="Arial Rounded MT Bold" pitchFamily="34" charset="0"/>
              </a:rPr>
              <a:t> dermatitis/</a:t>
            </a:r>
            <a:r>
              <a:rPr lang="en-US" sz="2800" dirty="0" err="1" smtClean="0">
                <a:latin typeface="Arial Rounded MT Bold" pitchFamily="34" charset="0"/>
              </a:rPr>
              <a:t>ecthyma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err="1" smtClean="0">
                <a:latin typeface="Arial Rounded MT Bold" pitchFamily="34" charset="0"/>
              </a:rPr>
              <a:t>contagiosum</a:t>
            </a:r>
            <a:r>
              <a:rPr lang="en-US" sz="2800" dirty="0" smtClean="0">
                <a:latin typeface="Arial Rounded MT Bold" pitchFamily="34" charset="0"/>
              </a:rPr>
              <a:t>/scabby mouth) : Ram &amp; buck.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01908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BoHV-1</a:t>
            </a:r>
            <a:r>
              <a:rPr lang="en-US" sz="2800" dirty="0" smtClean="0">
                <a:latin typeface="Arial Rounded MT Bold" pitchFamily="34" charset="0"/>
              </a:rPr>
              <a:t> : Ulcerative &amp; purulent balanoposthitis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in bulls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( painful urination &amp; intromission)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Ureaplasma</a:t>
            </a:r>
            <a:r>
              <a:rPr lang="en-US" sz="2800" dirty="0" smtClean="0">
                <a:latin typeface="Arial Rounded MT Bold" pitchFamily="34" charset="0"/>
              </a:rPr>
              <a:t> : </a:t>
            </a:r>
            <a:r>
              <a:rPr lang="en-US" sz="2800" dirty="0" err="1" smtClean="0">
                <a:latin typeface="Arial Rounded MT Bold" pitchFamily="34" charset="0"/>
              </a:rPr>
              <a:t>Granulomata</a:t>
            </a:r>
            <a:r>
              <a:rPr lang="en-US" sz="2800" dirty="0" smtClean="0">
                <a:latin typeface="Arial Rounded MT Bold" pitchFamily="34" charset="0"/>
              </a:rPr>
              <a:t> formation on penis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equines :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Dourine</a:t>
            </a:r>
            <a:r>
              <a:rPr lang="en-US" sz="2800" dirty="0" smtClean="0">
                <a:latin typeface="Arial Rounded MT Bold" pitchFamily="34" charset="0"/>
              </a:rPr>
              <a:t> (by </a:t>
            </a:r>
            <a:r>
              <a:rPr lang="en-US" sz="2800" dirty="0" err="1" smtClean="0">
                <a:latin typeface="Arial Rounded MT Bold" pitchFamily="34" charset="0"/>
              </a:rPr>
              <a:t>Tyrpanosoma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equiperdum</a:t>
            </a:r>
            <a:r>
              <a:rPr lang="en-US" sz="2800" dirty="0" smtClean="0">
                <a:latin typeface="Arial Rounded MT Bold" pitchFamily="34" charset="0"/>
              </a:rPr>
              <a:t>),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Habronemiasis</a:t>
            </a:r>
            <a:r>
              <a:rPr lang="en-US" sz="2800" dirty="0" smtClean="0">
                <a:latin typeface="Arial Rounded MT Bold" pitchFamily="34" charset="0"/>
              </a:rPr>
              <a:t> (by </a:t>
            </a:r>
            <a:r>
              <a:rPr lang="en-US" sz="2800" dirty="0" err="1" smtClean="0">
                <a:latin typeface="Arial Rounded MT Bold" pitchFamily="34" charset="0"/>
              </a:rPr>
              <a:t>Habronema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musca</a:t>
            </a:r>
            <a:r>
              <a:rPr lang="en-US" sz="2800" dirty="0" smtClean="0">
                <a:latin typeface="Arial Rounded MT Bold" pitchFamily="34" charset="0"/>
              </a:rPr>
              <a:t> larva)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Equine coital exanthema/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horse pox </a:t>
            </a:r>
            <a:r>
              <a:rPr lang="en-US" sz="2800" dirty="0" smtClean="0">
                <a:latin typeface="Arial Rounded MT Bold" pitchFamily="34" charset="0"/>
              </a:rPr>
              <a:t>(by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equine herpes virus EHV-3)</a:t>
            </a:r>
            <a:endParaRPr lang="en-IN" sz="2800" dirty="0" smtClean="0">
              <a:latin typeface="Arial Rounded MT Bold" pitchFamily="34" charset="0"/>
            </a:endParaRPr>
          </a:p>
        </p:txBody>
      </p:sp>
      <p:pic>
        <p:nvPicPr>
          <p:cNvPr id="3074" name="Picture 2" descr="C:\Users\lenovo\Downloads\balanitis with herpes virus inf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2565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25708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Arial Rounded MT Bold" pitchFamily="34" charset="0"/>
              </a:rPr>
              <a:t>Pizzle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 rot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/ Sheath rot </a:t>
            </a:r>
            <a:r>
              <a:rPr lang="en-US" sz="2800" dirty="0" smtClean="0">
                <a:latin typeface="Arial Rounded MT Bold" pitchFamily="34" charset="0"/>
              </a:rPr>
              <a:t>-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- Ulcerative balanoposthitis in ram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- </a:t>
            </a:r>
            <a:r>
              <a:rPr lang="en-US" sz="2800" dirty="0" smtClean="0">
                <a:latin typeface="Arial Rounded MT Bold" pitchFamily="34" charset="0"/>
              </a:rPr>
              <a:t>Caused by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Corynebacterium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renal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- High protein diet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(ammonia scalds at prepucial region)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Trauma due to faulty positioning of AV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Hair drawn in prepuce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- Ulceration, necrosis and scab/crust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- </a:t>
            </a:r>
            <a:r>
              <a:rPr lang="en-US" sz="2800" dirty="0" err="1" smtClean="0">
                <a:latin typeface="Arial Rounded MT Bold" pitchFamily="34" charset="0"/>
              </a:rPr>
              <a:t>Stenosed</a:t>
            </a:r>
            <a:r>
              <a:rPr lang="en-US" sz="2800" dirty="0" smtClean="0">
                <a:latin typeface="Arial Rounded MT Bold" pitchFamily="34" charset="0"/>
              </a:rPr>
              <a:t>/blocked  prepucial opening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balanoposthitis in ram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311650" cy="391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Impotentia coeundi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marL="514350" lvl="0" indent="-514350"/>
            <a:r>
              <a:rPr lang="en-US" sz="2800" dirty="0" smtClean="0">
                <a:latin typeface="Arial Rounded MT Bold" pitchFamily="34" charset="0"/>
              </a:rPr>
              <a:t>             - Reduced/no sexual drive </a:t>
            </a:r>
          </a:p>
          <a:p>
            <a:pPr marL="514350" lvl="0" indent="-514350"/>
            <a:r>
              <a:rPr lang="en-US" sz="2800" dirty="0" smtClean="0">
                <a:latin typeface="Arial Rounded MT Bold" pitchFamily="34" charset="0"/>
              </a:rPr>
              <a:t>             - Inability to copulate (no normal services)</a:t>
            </a:r>
          </a:p>
          <a:p>
            <a:pPr marL="514350" lvl="0" indent="-514350"/>
            <a:endParaRPr lang="en-US" sz="2800" dirty="0" smtClean="0">
              <a:latin typeface="Arial Rounded MT Bold" pitchFamily="34" charset="0"/>
            </a:endParaRPr>
          </a:p>
          <a:p>
            <a:pPr marL="514350" lvl="0" indent="-514350"/>
            <a:endParaRPr lang="en-IN" sz="2800" dirty="0" smtClean="0">
              <a:latin typeface="Arial Rounded MT Bold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Impotentia </a:t>
            </a:r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generandi</a:t>
            </a:r>
            <a:r>
              <a:rPr lang="en-US" sz="2800" dirty="0" smtClean="0">
                <a:latin typeface="Arial Rounded MT Bold" pitchFamily="34" charset="0"/>
              </a:rPr>
              <a:t> – </a:t>
            </a:r>
          </a:p>
          <a:p>
            <a:pPr marL="514350" indent="-514350"/>
            <a:r>
              <a:rPr lang="en-US" sz="2800" dirty="0" smtClean="0">
                <a:latin typeface="Arial Rounded MT Bold" pitchFamily="34" charset="0"/>
              </a:rPr>
              <a:t>             - Failure of conception even after normal    </a:t>
            </a:r>
          </a:p>
          <a:p>
            <a:pPr marL="514350" indent="-514350"/>
            <a:r>
              <a:rPr lang="en-US" sz="2800" dirty="0" smtClean="0">
                <a:latin typeface="Arial Rounded MT Bold" pitchFamily="34" charset="0"/>
              </a:rPr>
              <a:t>               services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78334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Treatment :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Broad spectrum antibiotics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(penicillin &amp; </a:t>
            </a:r>
            <a:r>
              <a:rPr lang="en-US" sz="2800" dirty="0" err="1" smtClean="0">
                <a:latin typeface="Arial Rounded MT Bold" pitchFamily="34" charset="0"/>
              </a:rPr>
              <a:t>cephalosporins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Anti-inflammatory drugs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Antiseptic douching of prepuce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Washing with KMnO</a:t>
            </a:r>
            <a:r>
              <a:rPr lang="en-US" sz="2800" baseline="-25000" dirty="0" smtClean="0">
                <a:latin typeface="Arial Rounded MT Bold" pitchFamily="34" charset="0"/>
              </a:rPr>
              <a:t>4</a:t>
            </a:r>
            <a:r>
              <a:rPr lang="en-US" sz="2800" dirty="0" smtClean="0">
                <a:latin typeface="Arial Rounded MT Bold" pitchFamily="34" charset="0"/>
              </a:rPr>
              <a:t> water /1% H</a:t>
            </a:r>
            <a:r>
              <a:rPr lang="en-US" sz="2800" baseline="-25000" dirty="0" smtClean="0">
                <a:latin typeface="Arial Rounded MT Bold" pitchFamily="34" charset="0"/>
              </a:rPr>
              <a:t>2</a:t>
            </a:r>
            <a:r>
              <a:rPr lang="en-US" sz="2800" dirty="0" smtClean="0">
                <a:latin typeface="Arial Rounded MT Bold" pitchFamily="34" charset="0"/>
              </a:rPr>
              <a:t>O</a:t>
            </a:r>
            <a:r>
              <a:rPr lang="en-US" sz="2800" baseline="-25000" dirty="0" smtClean="0">
                <a:latin typeface="Arial Rounded MT Bold" pitchFamily="34" charset="0"/>
              </a:rPr>
              <a:t>2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Bacitracin</a:t>
            </a:r>
            <a:r>
              <a:rPr lang="en-US" sz="2800" dirty="0" smtClean="0">
                <a:latin typeface="Arial Rounded MT Bold" pitchFamily="34" charset="0"/>
              </a:rPr>
              <a:t> ointment application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Sexual rest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51795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Phimosis</a:t>
            </a:r>
            <a:r>
              <a:rPr lang="en-US" sz="2800" dirty="0" smtClean="0">
                <a:latin typeface="Arial Rounded MT Bold" pitchFamily="34" charset="0"/>
              </a:rPr>
              <a:t>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Inability to protrude penis out of prepuce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Due to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err="1" smtClean="0">
                <a:latin typeface="Arial Rounded MT Bold" pitchFamily="34" charset="0"/>
              </a:rPr>
              <a:t>Stenosed</a:t>
            </a:r>
            <a:r>
              <a:rPr lang="en-US" sz="2800" dirty="0" smtClean="0">
                <a:latin typeface="Arial Rounded MT Bold" pitchFamily="34" charset="0"/>
              </a:rPr>
              <a:t> prepucial orifice (cong / injury)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Small penis, penile neoplasia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Balanoposthitis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Prepucial adhesion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More common in dog and stallion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Premature swelling of penile erectile tissues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before protrusion in dogs due to over excite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Surgical removal of small piece of mucosa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from ventral side of prepuce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…. Enlarged prepucial orifice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Antibiosis and anti-inflammatory drugs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Paraphimosis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–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Inability to retract back the penis in prepuce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Due to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Abnormal / damaged retractor penis muscle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Swelling/inflammation of penis &amp; prepuce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Local penile injury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Stenosis</a:t>
            </a:r>
            <a:r>
              <a:rPr lang="en-US" sz="2800" dirty="0" smtClean="0">
                <a:latin typeface="Arial Rounded MT Bold" pitchFamily="34" charset="0"/>
              </a:rPr>
              <a:t> of prepucial orifice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Balanoposthitis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Penile neoplasia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Damaged </a:t>
            </a:r>
            <a:r>
              <a:rPr lang="en-US" sz="2800" dirty="0" err="1" smtClean="0">
                <a:latin typeface="Arial Rounded MT Bold" pitchFamily="34" charset="0"/>
              </a:rPr>
              <a:t>pudendal</a:t>
            </a:r>
            <a:r>
              <a:rPr lang="en-US" sz="2800" dirty="0" smtClean="0">
                <a:latin typeface="Arial Rounded MT Bold" pitchFamily="34" charset="0"/>
              </a:rPr>
              <a:t> nerve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Penile paralysis due to spinal injury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More common in dog and stallion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paraphimo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030617" cy="3124200"/>
          </a:xfrm>
          <a:prstGeom prst="rect">
            <a:avLst/>
          </a:prstGeom>
          <a:noFill/>
        </p:spPr>
      </p:pic>
      <p:pic>
        <p:nvPicPr>
          <p:cNvPr id="3075" name="Picture 3" descr="E:\Mathura AP\college activities(Class,exam,visits,seminar etc)\que\Andrology images\Paraphim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00400"/>
            <a:ext cx="4419600" cy="319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76046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Prolonged protrusion of penis and prepuce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..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Impaired venous drainage </a:t>
            </a:r>
            <a:r>
              <a:rPr lang="en-US" sz="2800" dirty="0" smtClean="0">
                <a:latin typeface="Arial Rounded MT Bold" pitchFamily="34" charset="0"/>
              </a:rPr>
              <a:t>due to prepucial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orifice ring….. Aggravates the condition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Treatment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Cold packs, lubrication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Antiseptic ointments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Diuretics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Penile replacement in prepuce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(after compression gauzing or/and incising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prepucial orifice)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Phallopexy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Antibiotic and anti-inflammatory drugs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Penectomy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141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Priapism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Persistent penile erection without sexual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stimulation (for &gt; 4 hrs)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Due to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Increased arterial blood flow (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nonischaemic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or high flow </a:t>
            </a:r>
            <a:r>
              <a:rPr lang="en-US" sz="2800" dirty="0" err="1" smtClean="0">
                <a:latin typeface="Arial Rounded MT Bold" pitchFamily="34" charset="0"/>
              </a:rPr>
              <a:t>priapism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Reduced/occluded venous blood flow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(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ischaemic</a:t>
            </a:r>
            <a:r>
              <a:rPr lang="en-US" sz="2800" dirty="0" smtClean="0">
                <a:latin typeface="Arial Rounded MT Bold" pitchFamily="34" charset="0"/>
              </a:rPr>
              <a:t> or low flow </a:t>
            </a:r>
            <a:r>
              <a:rPr lang="en-US" sz="2800" dirty="0" err="1" smtClean="0">
                <a:latin typeface="Arial Rounded MT Bold" pitchFamily="34" charset="0"/>
              </a:rPr>
              <a:t>priapism</a:t>
            </a:r>
            <a:r>
              <a:rPr lang="en-US" sz="2800" dirty="0" smtClean="0">
                <a:latin typeface="Arial Rounded MT Bold" pitchFamily="34" charset="0"/>
              </a:rPr>
              <a:t>) in penis or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Abnormal neural control of erection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More common in dog, stallion and tom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IN" sz="2800" b="1" dirty="0" smtClean="0">
                <a:latin typeface="Arial Rounded MT Bold" pitchFamily="34" charset="0"/>
              </a:rPr>
              <a:t>- </a:t>
            </a:r>
            <a:r>
              <a:rPr lang="en-US" sz="2800" b="1" dirty="0" smtClean="0">
                <a:latin typeface="Arial Rounded MT Bold" pitchFamily="34" charset="0"/>
              </a:rPr>
              <a:t>U</a:t>
            </a:r>
            <a:r>
              <a:rPr lang="en-US" sz="2800" dirty="0" smtClean="0">
                <a:latin typeface="Arial Rounded MT Bold" pitchFamily="34" charset="0"/>
              </a:rPr>
              <a:t>rine retention and painful urination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I</a:t>
            </a:r>
            <a:r>
              <a:rPr lang="en-US" sz="2800" dirty="0" smtClean="0">
                <a:latin typeface="Arial Rounded MT Bold" pitchFamily="34" charset="0"/>
              </a:rPr>
              <a:t>n chronic cases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Edema and necrosis of penis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Treatment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Cold pack &amp; lubricants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Antibiotics, anti-inflammatory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err="1" smtClean="0">
                <a:latin typeface="Arial Rounded MT Bold" pitchFamily="34" charset="0"/>
              </a:rPr>
              <a:t>Anticholinergics</a:t>
            </a:r>
            <a:r>
              <a:rPr lang="en-US" sz="2800" dirty="0" smtClean="0">
                <a:latin typeface="Arial Rounded MT Bold" pitchFamily="34" charset="0"/>
              </a:rPr>
              <a:t> and diuretics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Intravenous injections of </a:t>
            </a:r>
            <a:r>
              <a:rPr lang="en-US" sz="2800" dirty="0" err="1" smtClean="0">
                <a:latin typeface="Arial Rounded MT Bold" pitchFamily="34" charset="0"/>
              </a:rPr>
              <a:t>benzatropin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</a:t>
            </a:r>
            <a:r>
              <a:rPr lang="en-US" sz="2800" dirty="0" err="1" smtClean="0">
                <a:latin typeface="Arial Rounded MT Bold" pitchFamily="34" charset="0"/>
              </a:rPr>
              <a:t>mesylate</a:t>
            </a:r>
            <a:r>
              <a:rPr lang="en-US" sz="2800" dirty="0" smtClean="0">
                <a:latin typeface="Arial Rounded MT Bold" pitchFamily="34" charset="0"/>
              </a:rPr>
              <a:t> and adrenaline into CCP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IN" sz="2800" dirty="0" smtClean="0">
                <a:latin typeface="Arial Rounded MT Bold" pitchFamily="34" charset="0"/>
              </a:rPr>
              <a:t>S</a:t>
            </a:r>
            <a:r>
              <a:rPr lang="en-US" sz="2800" dirty="0" err="1" smtClean="0">
                <a:latin typeface="Arial Rounded MT Bold" pitchFamily="34" charset="0"/>
              </a:rPr>
              <a:t>urgical</a:t>
            </a:r>
            <a:r>
              <a:rPr lang="en-US" sz="2800" dirty="0" smtClean="0">
                <a:latin typeface="Arial Rounded MT Bold" pitchFamily="34" charset="0"/>
              </a:rPr>
              <a:t> drainage of CCP blood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Penectomy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4099" name="Picture 3" descr="C:\Users\lenovo\Downloads\priapi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"/>
            <a:ext cx="274834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9057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Diphallus</a:t>
            </a:r>
            <a:r>
              <a:rPr lang="en-US" sz="2800" dirty="0" smtClean="0">
                <a:latin typeface="Arial Rounded MT Bold" pitchFamily="34" charset="0"/>
              </a:rPr>
              <a:t>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Presence of double penis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Congenital anomaly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Completely or partially duplicate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Not able to complete normal </a:t>
            </a:r>
            <a:r>
              <a:rPr lang="en-US" sz="2800" dirty="0" err="1" smtClean="0">
                <a:latin typeface="Arial Rounded MT Bold" pitchFamily="34" charset="0"/>
              </a:rPr>
              <a:t>copulatoion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5122" name="Picture 2" descr="C:\Users\lenovo\Downloads\Diphallus pe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67578"/>
            <a:ext cx="4800600" cy="314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1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Hypospadias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Abnormal </a:t>
            </a:r>
            <a:r>
              <a:rPr lang="en-US" sz="2800" dirty="0" err="1" smtClean="0">
                <a:latin typeface="Arial Rounded MT Bold" pitchFamily="34" charset="0"/>
              </a:rPr>
              <a:t>extrapelvic</a:t>
            </a:r>
            <a:r>
              <a:rPr lang="en-US" sz="2800" dirty="0" smtClean="0">
                <a:latin typeface="Arial Rounded MT Bold" pitchFamily="34" charset="0"/>
              </a:rPr>
              <a:t> urethral formation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Urethra have abnormal opening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(at ventral aspect of penis)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Urethra opens at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Penile/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balanitic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hypospadias</a:t>
            </a:r>
            <a:r>
              <a:rPr lang="en-US" sz="2800" dirty="0" smtClean="0">
                <a:latin typeface="Arial Rounded MT Bold" pitchFamily="34" charset="0"/>
              </a:rPr>
              <a:t> – Ventral to penis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Scrotal hypospadias</a:t>
            </a:r>
            <a:r>
              <a:rPr lang="en-US" sz="2800" dirty="0" smtClean="0">
                <a:latin typeface="Arial Rounded MT Bold" pitchFamily="34" charset="0"/>
              </a:rPr>
              <a:t> – Scrotum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Perineal hypospadias </a:t>
            </a:r>
            <a:r>
              <a:rPr lang="en-US" sz="2800" dirty="0" smtClean="0">
                <a:latin typeface="Arial Rounded MT Bold" pitchFamily="34" charset="0"/>
              </a:rPr>
              <a:t>– Perineal region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Epispadias</a:t>
            </a:r>
            <a:r>
              <a:rPr lang="en-US" sz="2800" dirty="0" smtClean="0">
                <a:latin typeface="Arial Rounded MT Bold" pitchFamily="34" charset="0"/>
              </a:rPr>
              <a:t> – Urethra opens at dorsal of penis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53857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IMPOTENTIA COEUNDI </a:t>
            </a:r>
            <a:r>
              <a:rPr lang="en-US" sz="2800" b="1" dirty="0" smtClean="0">
                <a:latin typeface="Arial Rounded MT Bold" pitchFamily="34" charset="0"/>
              </a:rPr>
              <a:t>–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Inability to complete the service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… due to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Immaturity or poor experience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               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               Unwillingness to mount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              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               Inability for intromission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             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               Failure of ejaculate successfully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6657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Penile neoplasm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Fibropapilloma</a:t>
            </a:r>
            <a:r>
              <a:rPr lang="en-US" sz="2800" dirty="0" smtClean="0">
                <a:latin typeface="Arial Rounded MT Bold" pitchFamily="34" charset="0"/>
              </a:rPr>
              <a:t> in bovines (</a:t>
            </a:r>
            <a:r>
              <a:rPr lang="en-US" sz="2800" dirty="0" err="1" smtClean="0">
                <a:latin typeface="Arial Rounded MT Bold" pitchFamily="34" charset="0"/>
              </a:rPr>
              <a:t>papilloma</a:t>
            </a:r>
            <a:r>
              <a:rPr lang="en-US" sz="2800" dirty="0" smtClean="0">
                <a:latin typeface="Arial Rounded MT Bold" pitchFamily="34" charset="0"/>
              </a:rPr>
              <a:t> virus)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Squamous</a:t>
            </a:r>
            <a:r>
              <a:rPr lang="en-US" sz="2800" dirty="0" smtClean="0">
                <a:latin typeface="Arial Rounded MT Bold" pitchFamily="34" charset="0"/>
              </a:rPr>
              <a:t> cell carcinoma in stallion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Transmissible </a:t>
            </a:r>
            <a:r>
              <a:rPr lang="en-US" sz="2800" dirty="0" err="1" smtClean="0">
                <a:latin typeface="Arial Rounded MT Bold" pitchFamily="34" charset="0"/>
              </a:rPr>
              <a:t>veneral</a:t>
            </a:r>
            <a:r>
              <a:rPr lang="en-US" sz="2800" dirty="0" smtClean="0">
                <a:latin typeface="Arial Rounded MT Bold" pitchFamily="34" charset="0"/>
              </a:rPr>
              <a:t> tumor in dog (</a:t>
            </a:r>
            <a:r>
              <a:rPr lang="en-US" sz="2800" dirty="0" err="1" smtClean="0">
                <a:latin typeface="Arial Rounded MT Bold" pitchFamily="34" charset="0"/>
              </a:rPr>
              <a:t>vineral</a:t>
            </a:r>
            <a:r>
              <a:rPr lang="en-US" sz="2800" dirty="0" smtClean="0">
                <a:latin typeface="Arial Rounded MT Bold" pitchFamily="34" charset="0"/>
              </a:rPr>
              <a:t>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granuloma / </a:t>
            </a:r>
            <a:r>
              <a:rPr lang="en-US" sz="2800" dirty="0" err="1" smtClean="0">
                <a:latin typeface="Arial Rounded MT Bold" pitchFamily="34" charset="0"/>
              </a:rPr>
              <a:t>lymphosarcoma</a:t>
            </a:r>
            <a:r>
              <a:rPr lang="en-US" sz="2800" dirty="0" smtClean="0">
                <a:latin typeface="Arial Rounded MT Bold" pitchFamily="34" charset="0"/>
              </a:rPr>
              <a:t> / sticker tumor)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5" name="Picture 3" descr="C:\Users\lenovo\Downloads\penile fibr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3733800" cy="2819400"/>
          </a:xfrm>
          <a:prstGeom prst="rect">
            <a:avLst/>
          </a:prstGeom>
          <a:noFill/>
        </p:spPr>
      </p:pic>
      <p:pic>
        <p:nvPicPr>
          <p:cNvPr id="6" name="Picture 2" descr="enfermedades | laveterin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3810000" cy="286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Topical application of </a:t>
            </a:r>
            <a:r>
              <a:rPr lang="en-US" sz="2800" dirty="0" err="1" smtClean="0">
                <a:latin typeface="Arial Rounded MT Bold" pitchFamily="34" charset="0"/>
              </a:rPr>
              <a:t>fluorocil</a:t>
            </a:r>
            <a:r>
              <a:rPr lang="en-US" sz="2800" dirty="0" smtClean="0">
                <a:latin typeface="Arial Rounded MT Bold" pitchFamily="34" charset="0"/>
              </a:rPr>
              <a:t> (in small tumors)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Surgical removal of tumor (laser / cryosurgery)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Anticancerous</a:t>
            </a:r>
            <a:r>
              <a:rPr lang="en-US" sz="2800" dirty="0" smtClean="0">
                <a:latin typeface="Arial Rounded MT Bold" pitchFamily="34" charset="0"/>
              </a:rPr>
              <a:t> drugs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Penectomy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98718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Preucial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eversion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Prepucial mucosa is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protruded/</a:t>
            </a:r>
            <a:r>
              <a:rPr lang="en-US" sz="2800" dirty="0" err="1" smtClean="0">
                <a:latin typeface="Arial Rounded MT Bold" pitchFamily="34" charset="0"/>
              </a:rPr>
              <a:t>everted</a:t>
            </a:r>
            <a:r>
              <a:rPr lang="en-US" sz="2800" dirty="0" smtClean="0">
                <a:latin typeface="Arial Rounded MT Bold" pitchFamily="34" charset="0"/>
              </a:rPr>
              <a:t> out of sheath permanently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8194" name="Picture 2" descr="C:\Users\lenovo\Downloads\prepucial prolap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67224"/>
            <a:ext cx="4648200" cy="370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Intersex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True </a:t>
            </a:r>
            <a:r>
              <a:rPr lang="en-US" sz="2800" dirty="0" err="1" smtClean="0">
                <a:latin typeface="Arial Rounded MT Bold" pitchFamily="34" charset="0"/>
              </a:rPr>
              <a:t>hermaphrodism</a:t>
            </a:r>
            <a:r>
              <a:rPr lang="en-US" sz="2800" dirty="0" smtClean="0">
                <a:latin typeface="Arial Rounded MT Bold" pitchFamily="34" charset="0"/>
              </a:rPr>
              <a:t> (presence of both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testes &amp; ovarian tissue along with both type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of </a:t>
            </a:r>
            <a:r>
              <a:rPr lang="en-US" sz="2800" dirty="0" err="1" smtClean="0">
                <a:latin typeface="Arial Rounded MT Bold" pitchFamily="34" charset="0"/>
              </a:rPr>
              <a:t>externalia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Male </a:t>
            </a:r>
            <a:r>
              <a:rPr lang="en-US" sz="2800" dirty="0" err="1" smtClean="0">
                <a:latin typeface="Arial Rounded MT Bold" pitchFamily="34" charset="0"/>
              </a:rPr>
              <a:t>pseudohermaphrodism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(</a:t>
            </a:r>
            <a:r>
              <a:rPr lang="en-US" sz="2800" dirty="0" err="1" smtClean="0">
                <a:latin typeface="Arial Rounded MT Bold" pitchFamily="34" charset="0"/>
              </a:rPr>
              <a:t>Tetses</a:t>
            </a:r>
            <a:r>
              <a:rPr lang="en-US" sz="2800" dirty="0" smtClean="0">
                <a:latin typeface="Arial Rounded MT Bold" pitchFamily="34" charset="0"/>
              </a:rPr>
              <a:t> with external clitoris)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Female </a:t>
            </a:r>
            <a:r>
              <a:rPr lang="en-US" sz="2800" dirty="0" err="1" smtClean="0">
                <a:latin typeface="Arial Rounded MT Bold" pitchFamily="34" charset="0"/>
              </a:rPr>
              <a:t>pseudohermaphrodism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(Ovary with male external genitalia)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Prepucial prolapse, fracture of </a:t>
            </a:r>
            <a:r>
              <a:rPr lang="en-US" sz="2800" dirty="0" err="1" smtClean="0">
                <a:latin typeface="Arial Rounded MT Bold" pitchFamily="34" charset="0"/>
              </a:rPr>
              <a:t>os</a:t>
            </a:r>
            <a:r>
              <a:rPr lang="en-US" sz="2800" dirty="0" smtClean="0">
                <a:latin typeface="Arial Rounded MT Bold" pitchFamily="34" charset="0"/>
              </a:rPr>
              <a:t> penis and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calcification of retractor penis muscle,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hemospermia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(common in bull &amp; stallion) etc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fail to ejaculate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semen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Congenital absence / abnormal penile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receptors on </a:t>
            </a:r>
            <a:r>
              <a:rPr lang="en-US" sz="2800" dirty="0" err="1" smtClean="0">
                <a:latin typeface="Arial Rounded MT Bold" pitchFamily="34" charset="0"/>
              </a:rPr>
              <a:t>glans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Damaged sensory dorsal nerve of penis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Compression of spinal nerves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Poor sympathetic nervous system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Localized back pain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Peritonitis in caudal abdomen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IMPOTENTIA GENERANDI </a:t>
            </a:r>
            <a:r>
              <a:rPr lang="en-US" sz="2800" b="1" dirty="0" smtClean="0">
                <a:latin typeface="Arial Rounded MT Bold" pitchFamily="34" charset="0"/>
              </a:rPr>
              <a:t>– </a:t>
            </a:r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- failure of fertilization even after normal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copulation 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Abnormal semen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… (disease of testes/</a:t>
            </a:r>
            <a:r>
              <a:rPr lang="en-US" sz="2800" dirty="0" err="1" smtClean="0">
                <a:latin typeface="Arial Rounded MT Bold" pitchFamily="34" charset="0"/>
              </a:rPr>
              <a:t>epid</a:t>
            </a:r>
            <a:r>
              <a:rPr lang="en-US" sz="2800" dirty="0" smtClean="0">
                <a:latin typeface="Arial Rounded MT Bold" pitchFamily="34" charset="0"/>
              </a:rPr>
              <a:t>/sex glands)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- Abnormal seminal attributes as sperm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morphology, concentration, motility etc)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Normal semen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… Sperm defects (inherited sperm defects)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09600"/>
            <a:ext cx="8458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latin typeface="Arial Rounded MT Bold" pitchFamily="34" charset="0"/>
              </a:rPr>
              <a:t>IMPOTENTIA GENERANDI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(WITH ABNORMAL SEMEN)</a:t>
            </a:r>
          </a:p>
          <a:p>
            <a:pPr lvl="0"/>
            <a:endParaRPr lang="en-US" sz="2800" b="1" dirty="0" smtClean="0">
              <a:latin typeface="Arial Rounded MT Bold" pitchFamily="34" charset="0"/>
            </a:endParaRPr>
          </a:p>
          <a:p>
            <a:pPr lvl="0"/>
            <a:r>
              <a:rPr lang="en-US" sz="2800" b="1" dirty="0" smtClean="0">
                <a:latin typeface="Arial Rounded MT Bold" pitchFamily="34" charset="0"/>
              </a:rPr>
              <a:t>         - </a:t>
            </a:r>
            <a:r>
              <a:rPr lang="en-US" sz="2800" dirty="0" smtClean="0">
                <a:latin typeface="Arial Rounded MT Bold" pitchFamily="34" charset="0"/>
              </a:rPr>
              <a:t>Testicular hypoplasia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Testicular degeneration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Orchitis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Cryptorchidism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Seminal </a:t>
            </a:r>
            <a:r>
              <a:rPr lang="en-US" sz="2800" dirty="0" err="1" smtClean="0">
                <a:latin typeface="Arial Rounded MT Bold" pitchFamily="34" charset="0"/>
              </a:rPr>
              <a:t>vesiculitis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</a:t>
            </a:r>
            <a:r>
              <a:rPr lang="en-US" sz="2800" dirty="0" err="1" smtClean="0">
                <a:latin typeface="Arial Rounded MT Bold" pitchFamily="34" charset="0"/>
              </a:rPr>
              <a:t>Prostatitis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</a:t>
            </a:r>
            <a:r>
              <a:rPr lang="en-US" sz="2800" dirty="0" err="1" smtClean="0">
                <a:latin typeface="Arial Rounded MT Bold" pitchFamily="34" charset="0"/>
              </a:rPr>
              <a:t>Ampullitis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1908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TESTICULAR  HYPOPLASIA </a:t>
            </a:r>
            <a:r>
              <a:rPr lang="en-US" sz="2800" b="1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- Incomplete development of germinal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epithelium of the seminiferous tubules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due to reduced germinal cells in testes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Reduced germ cells (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spermatogonia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) </a:t>
            </a:r>
            <a:r>
              <a:rPr lang="en-US" sz="2800" dirty="0" smtClean="0">
                <a:latin typeface="Arial Rounded MT Bold" pitchFamily="34" charset="0"/>
              </a:rPr>
              <a:t>due to –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Failure of germ cells to develop in yolk sac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Failure of germ cells migration to genital ridge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Failure of germ cells to multiply in gonad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Degeneration of embryonic germ cells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046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Bilateral or unilateral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More common in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left testicle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Sterility in bilateral testicular </a:t>
            </a:r>
            <a:r>
              <a:rPr lang="en-US" sz="2800" dirty="0" err="1" smtClean="0">
                <a:latin typeface="Arial Rounded MT Bold" pitchFamily="34" charset="0"/>
              </a:rPr>
              <a:t>hypoplacia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Congenital and hereditary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(controlled by recessive </a:t>
            </a:r>
            <a:r>
              <a:rPr lang="en-US" sz="2800" dirty="0" err="1" smtClean="0">
                <a:latin typeface="Arial Rounded MT Bold" pitchFamily="34" charset="0"/>
              </a:rPr>
              <a:t>autosomal</a:t>
            </a:r>
            <a:r>
              <a:rPr lang="en-US" sz="2800" dirty="0" smtClean="0">
                <a:latin typeface="Arial Rounded MT Bold" pitchFamily="34" charset="0"/>
              </a:rPr>
              <a:t> gene)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Common in ram, bull and stallion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Klinefelter’s</a:t>
            </a:r>
            <a:r>
              <a:rPr lang="en-US" sz="2800" dirty="0" smtClean="0">
                <a:latin typeface="Arial Rounded MT Bold" pitchFamily="34" charset="0"/>
              </a:rPr>
              <a:t> syndrome (extra X)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…Testicular hypoplasia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(in bulls, ram, boar &amp; dogs)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202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Testes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Small (scrotal circ.  &lt; 30 cm in bull)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Flabby, Firm with shorter spermatic cord 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Freely movable in scrotal pouch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(Not in testicular atrophy)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Spermiogram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- </a:t>
            </a:r>
            <a:r>
              <a:rPr lang="en-US" sz="2800" dirty="0" err="1" smtClean="0">
                <a:latin typeface="Arial Rounded MT Bold" pitchFamily="34" charset="0"/>
              </a:rPr>
              <a:t>Aaspermia</a:t>
            </a:r>
            <a:r>
              <a:rPr lang="en-US" sz="2800" dirty="0" smtClean="0">
                <a:latin typeface="Arial Rounded MT Bold" pitchFamily="34" charset="0"/>
              </a:rPr>
              <a:t> in bilateral &amp; oligospermia in          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unilateral condition)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- Low motility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- Abnormal morphology of sperm 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- More sperms with PCD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74345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Immaturity or poor/bad experience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Mating at prepubertal or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very young age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Rearing in isolation </a:t>
            </a:r>
            <a:r>
              <a:rPr lang="en-US" sz="2800" dirty="0" smtClean="0">
                <a:latin typeface="Arial Rounded MT Bold" pitchFamily="34" charset="0"/>
              </a:rPr>
              <a:t>like small confined room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(poor learning to copulate)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Slippery floor, low roof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Unpleasant</a:t>
            </a:r>
            <a:r>
              <a:rPr lang="en-US" sz="2800" dirty="0" smtClean="0">
                <a:latin typeface="Arial Rounded MT Bold" pitchFamily="34" charset="0"/>
              </a:rPr>
              <a:t> environment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Continuous exposure to estrous female 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Furious and improper size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dummy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Abusive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handling</a:t>
            </a:r>
            <a:r>
              <a:rPr lang="en-US" sz="2800" dirty="0" smtClean="0">
                <a:latin typeface="Arial Rounded MT Bold" pitchFamily="34" charset="0"/>
              </a:rPr>
              <a:t> and unfriendly attendant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Punishing or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pain experience </a:t>
            </a:r>
            <a:r>
              <a:rPr lang="en-US" sz="2800" dirty="0" smtClean="0">
                <a:latin typeface="Arial Rounded MT Bold" pitchFamily="34" charset="0"/>
              </a:rPr>
              <a:t>during mating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Presence of old and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senior/dominant male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- Experience of too cold and too hot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AV</a:t>
            </a:r>
            <a:endParaRPr lang="en-IN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Poor/no spermatogenesis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….. Poor gonadal sperm reserve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….(oligospermia or aspermia)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No effect on leydig cells i.e. normal libido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b="1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Giant cells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(multinucleate cell)</a:t>
            </a:r>
          </a:p>
          <a:p>
            <a:pPr lvl="0">
              <a:buFontTx/>
              <a:buChar char="-"/>
            </a:pPr>
            <a:endParaRPr lang="en-US" sz="2800" b="1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Medusa cells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(ciliated cells from efferent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tubules)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Hereditary (diagnosed after two years age)</a:t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  in bull or well grown other small animals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No treatment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TESTICULAR DEGENERATION </a:t>
            </a:r>
            <a:r>
              <a:rPr lang="en-US" sz="2800" b="1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Degeneration of germinal layer of sem. </a:t>
            </a:r>
            <a:r>
              <a:rPr lang="en-US" sz="2800" dirty="0" err="1" smtClean="0">
                <a:latin typeface="Arial Rounded MT Bold" pitchFamily="34" charset="0"/>
              </a:rPr>
              <a:t>epith</a:t>
            </a:r>
            <a:r>
              <a:rPr lang="en-US" sz="2800" dirty="0" smtClean="0">
                <a:latin typeface="Arial Rounded MT Bold" pitchFamily="34" charset="0"/>
              </a:rPr>
              <a:t>.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(including </a:t>
            </a:r>
            <a:r>
              <a:rPr lang="en-US" sz="2800" dirty="0" err="1" smtClean="0">
                <a:latin typeface="Arial Rounded MT Bold" pitchFamily="34" charset="0"/>
              </a:rPr>
              <a:t>spermatogonia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Impaired spermatogenesis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Acute</a:t>
            </a:r>
            <a:r>
              <a:rPr lang="en-US" sz="2800" dirty="0" smtClean="0">
                <a:latin typeface="Arial Rounded MT Bold" pitchFamily="34" charset="0"/>
              </a:rPr>
              <a:t> - Inflammation, heat &amp; pain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- Testes             …Enlarged &amp; Tense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- C. epididymis…Soft and Smaller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Chronic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- </a:t>
            </a:r>
            <a:r>
              <a:rPr lang="en-US" sz="2800" dirty="0" err="1" smtClean="0">
                <a:latin typeface="Arial Rounded MT Bold" pitchFamily="34" charset="0"/>
              </a:rPr>
              <a:t>Seminiferous</a:t>
            </a:r>
            <a:r>
              <a:rPr lang="en-US" sz="2800" dirty="0" smtClean="0">
                <a:latin typeface="Arial Rounded MT Bold" pitchFamily="34" charset="0"/>
              </a:rPr>
              <a:t> epithelium … atrophy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(Testicles    … small &amp; softer)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- Calcification &amp; fibrosis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(</a:t>
            </a:r>
            <a:r>
              <a:rPr lang="en-US" sz="2800" dirty="0" err="1" smtClean="0">
                <a:latin typeface="Arial Rounded MT Bold" pitchFamily="34" charset="0"/>
              </a:rPr>
              <a:t>tetsicles</a:t>
            </a:r>
            <a:r>
              <a:rPr lang="en-US" sz="2800" dirty="0" smtClean="0">
                <a:latin typeface="Arial Rounded MT Bold" pitchFamily="34" charset="0"/>
              </a:rPr>
              <a:t>     …firm, hard &amp; less resilient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54082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Germinal epithelium … more susceptible 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Leydig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cells                 … most resistance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In germinal epithelium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….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cells &amp; </a:t>
            </a:r>
            <a:r>
              <a:rPr lang="en-US" sz="2800" dirty="0" err="1" smtClean="0">
                <a:latin typeface="Arial Rounded MT Bold" pitchFamily="34" charset="0"/>
              </a:rPr>
              <a:t>spermatogonial</a:t>
            </a:r>
            <a:r>
              <a:rPr lang="en-US" sz="2800" dirty="0" smtClean="0">
                <a:latin typeface="Arial Rounded MT Bold" pitchFamily="34" charset="0"/>
              </a:rPr>
              <a:t> cells are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most resistive to degeneration i.e. once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they found degenerated along with blocked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lumen in affected testicle, regeneration will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not be there.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Sterility with maintained libido/sex drive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54308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T. degeneration -  reversible or irreversible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- Degeneration - Very fast (hrs to days)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Regeneration - Very slow (weeks to months)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Unilaterally (lesion is localized)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Bilaterally   (lesions is generalized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51570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IN" sz="2800" dirty="0" smtClean="0">
                <a:latin typeface="Arial Rounded MT Bold" pitchFamily="34" charset="0"/>
              </a:rPr>
              <a:t>Low E</a:t>
            </a:r>
            <a:r>
              <a:rPr lang="en-IN" sz="2800" baseline="-25000" dirty="0" smtClean="0">
                <a:latin typeface="Arial Rounded MT Bold" pitchFamily="34" charset="0"/>
              </a:rPr>
              <a:t>2</a:t>
            </a:r>
            <a:r>
              <a:rPr lang="en-IN" sz="2800" dirty="0" smtClean="0">
                <a:latin typeface="Arial Rounded MT Bold" pitchFamily="34" charset="0"/>
              </a:rPr>
              <a:t> &amp; high plasma FSH and LH in stallion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..Indicates  ... Low fertility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            (possibly due to t. degeneration)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latin typeface="Arial Rounded MT Bold" pitchFamily="34" charset="0"/>
              </a:rPr>
              <a:t>Degenerated </a:t>
            </a:r>
            <a:r>
              <a:rPr lang="en-US" sz="2800" dirty="0" smtClean="0">
                <a:latin typeface="Arial Rounded MT Bold" pitchFamily="34" charset="0"/>
              </a:rPr>
              <a:t>testicle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smtClean="0">
                <a:latin typeface="Arial Rounded MT Bold" pitchFamily="34" charset="0"/>
              </a:rPr>
              <a:t>... </a:t>
            </a:r>
            <a:r>
              <a:rPr lang="en-US" sz="2800" dirty="0" smtClean="0">
                <a:latin typeface="Arial Rounded MT Bold" pitchFamily="34" charset="0"/>
              </a:rPr>
              <a:t>P</a:t>
            </a:r>
            <a:r>
              <a:rPr lang="en-IN" sz="2800" dirty="0" err="1" smtClean="0">
                <a:latin typeface="Arial Rounded MT Bold" pitchFamily="34" charset="0"/>
              </a:rPr>
              <a:t>roduction</a:t>
            </a:r>
            <a:r>
              <a:rPr lang="en-IN" sz="2800" dirty="0" smtClean="0">
                <a:latin typeface="Arial Rounded MT Bold" pitchFamily="34" charset="0"/>
              </a:rPr>
              <a:t> of </a:t>
            </a:r>
            <a:r>
              <a:rPr lang="en-IN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antisperm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 antibodies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</a:t>
            </a:r>
            <a:r>
              <a:rPr lang="en-IN" sz="2800" dirty="0" smtClean="0">
                <a:latin typeface="Arial Rounded MT Bold" pitchFamily="34" charset="0"/>
              </a:rPr>
              <a:t>… Affect </a:t>
            </a:r>
            <a:r>
              <a:rPr lang="en-IN" sz="2800" dirty="0" smtClean="0">
                <a:latin typeface="Arial Rounded MT Bold" pitchFamily="34" charset="0"/>
              </a:rPr>
              <a:t>the sperms produced by normal one 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51795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Spermiogram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Normal seminal volume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err="1" smtClean="0">
                <a:latin typeface="Arial Rounded MT Bold" pitchFamily="34" charset="0"/>
              </a:rPr>
              <a:t>Oligozoospermia</a:t>
            </a:r>
            <a:r>
              <a:rPr lang="en-US" sz="2800" dirty="0" smtClean="0">
                <a:latin typeface="Arial Rounded MT Bold" pitchFamily="34" charset="0"/>
              </a:rPr>
              <a:t> or </a:t>
            </a:r>
            <a:r>
              <a:rPr lang="en-US" sz="2800" dirty="0" err="1" smtClean="0">
                <a:latin typeface="Arial Rounded MT Bold" pitchFamily="34" charset="0"/>
              </a:rPr>
              <a:t>azoospermia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Immature round </a:t>
            </a:r>
            <a:r>
              <a:rPr lang="en-US" sz="2800" dirty="0" err="1" smtClean="0">
                <a:latin typeface="Arial Rounded MT Bold" pitchFamily="34" charset="0"/>
              </a:rPr>
              <a:t>spermatogenic</a:t>
            </a:r>
            <a:r>
              <a:rPr lang="en-US" sz="2800" dirty="0" smtClean="0">
                <a:latin typeface="Arial Rounded MT Bold" pitchFamily="34" charset="0"/>
              </a:rPr>
              <a:t> cells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Reduced sperm motility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smtClean="0">
                <a:latin typeface="Arial Rounded MT Bold" pitchFamily="34" charset="0"/>
              </a:rPr>
              <a:t>More abnormal sperms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(more PCD &amp; detached head etc)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Diadem defect  … temporarily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err="1" smtClean="0">
                <a:latin typeface="Arial Rounded MT Bold" pitchFamily="34" charset="0"/>
              </a:rPr>
              <a:t>Necrozoospermia</a:t>
            </a:r>
            <a:r>
              <a:rPr lang="en-US" sz="2800" dirty="0" smtClean="0">
                <a:latin typeface="Arial Rounded MT Bold" pitchFamily="34" charset="0"/>
              </a:rPr>
              <a:t>         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Presence </a:t>
            </a:r>
            <a:r>
              <a:rPr lang="en-US" sz="2800" dirty="0" smtClean="0">
                <a:latin typeface="Arial Rounded MT Bold" pitchFamily="34" charset="0"/>
              </a:rPr>
              <a:t>of giant (multinucleate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04195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Duration between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T.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degeneration … &amp; ...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bnormal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spermiogram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Bull         -       60-70 days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Ram        -       60-70 days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Stallion   -       40-45 days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Boar        -       50-60 days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Dog         -       60-70 days</a:t>
            </a: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Causes of testicular degeneration </a:t>
            </a:r>
            <a:r>
              <a:rPr lang="en-US" sz="2800" dirty="0" smtClean="0">
                <a:latin typeface="Arial Rounded MT Bold" pitchFamily="34" charset="0"/>
              </a:rPr>
              <a:t>–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Temperature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Irradiation – (X-rays, Gamma rays etc.)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Hormonal imbalance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Age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Stress/Trauma/Disease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Systemic/localized diseases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Nutrition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Poisons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Autoimmunization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Testicular tumors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Vascular disturbance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Temperature – </a:t>
            </a:r>
            <a:endParaRPr lang="en-US" sz="2400" b="1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b="1" dirty="0" smtClean="0"/>
              <a:t>         - </a:t>
            </a:r>
            <a:r>
              <a:rPr lang="en-US" sz="2400" dirty="0" smtClean="0">
                <a:latin typeface="Arial Rounded MT Bold" pitchFamily="34" charset="0"/>
              </a:rPr>
              <a:t>Summer &amp; humidity 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Direct heating &amp; frost bite (inflammation &amp; necrosis)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Unshorn or excessive wool </a:t>
            </a:r>
            <a:r>
              <a:rPr lang="en-US" sz="2400" dirty="0" smtClean="0">
                <a:latin typeface="Arial Rounded MT Bold" pitchFamily="34" charset="0"/>
              </a:rPr>
              <a:t>over scrotum of ram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Excess fat deposition over scrotum </a:t>
            </a:r>
            <a:r>
              <a:rPr lang="en-US" sz="2400" dirty="0" smtClean="0">
                <a:latin typeface="Arial Rounded MT Bold" pitchFamily="34" charset="0"/>
              </a:rPr>
              <a:t>(no heat loss)    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   (due to high protein and high energy diet)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Local Inflammation, scrotal dermatitis, 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  ectopic testes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Scrotal mange (by </a:t>
            </a:r>
            <a:r>
              <a:rPr lang="en-US" sz="2400" dirty="0" err="1" smtClean="0">
                <a:latin typeface="Arial Rounded MT Bold" pitchFamily="34" charset="0"/>
              </a:rPr>
              <a:t>chorioptes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bovis</a:t>
            </a:r>
            <a:r>
              <a:rPr lang="en-US" sz="2400" dirty="0" smtClean="0">
                <a:latin typeface="Arial Rounded MT Bold" pitchFamily="34" charset="0"/>
              </a:rPr>
              <a:t>) in ram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Inguinal/scrotal hernia (poor thermoregulation)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- Testicular lesion/trauma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800" y="374571"/>
            <a:ext cx="8655153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Irradiation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(X-rays, Gamma rays etc.)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Most susceptible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spermatocyte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Most resistant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leydig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cells &amp;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sertoli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cells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Sperm concentration reduced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2400" dirty="0" smtClean="0"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 Increased abnormality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54985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smtClean="0">
                <a:latin typeface="Arial Rounded MT Bold" pitchFamily="34" charset="0"/>
              </a:rPr>
              <a:t> - </a:t>
            </a:r>
            <a:r>
              <a:rPr lang="en-US" sz="2800" smtClean="0">
                <a:solidFill>
                  <a:srgbClr val="FF0000"/>
                </a:solidFill>
                <a:latin typeface="Arial Rounded MT Bold" pitchFamily="34" charset="0"/>
              </a:rPr>
              <a:t>Factors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which reduce the sex </a:t>
            </a:r>
            <a:r>
              <a:rPr lang="en-US" sz="2800" smtClean="0">
                <a:solidFill>
                  <a:srgbClr val="FF0000"/>
                </a:solidFill>
                <a:latin typeface="Arial Rounded MT Bold" pitchFamily="34" charset="0"/>
              </a:rPr>
              <a:t>desire </a:t>
            </a:r>
          </a:p>
          <a:p>
            <a:pPr lvl="0"/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Deficiency of energy, protein, vitamins, TDN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and minerals etc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Over feeding </a:t>
            </a:r>
            <a:r>
              <a:rPr lang="en-US" sz="2800" dirty="0" smtClean="0">
                <a:latin typeface="Arial Rounded MT Bold" pitchFamily="34" charset="0"/>
              </a:rPr>
              <a:t>: obese and lethargic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Iodine deficiency/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hypothyroidism</a:t>
            </a:r>
            <a:r>
              <a:rPr lang="en-US" sz="2800" dirty="0" smtClean="0">
                <a:latin typeface="Arial Rounded MT Bold" pitchFamily="34" charset="0"/>
              </a:rPr>
              <a:t> : Obesity   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Over roughage feeding :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Enlarged abdomen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Over sexual use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Over aged </a:t>
            </a:r>
            <a:r>
              <a:rPr lang="en-US" sz="2800" dirty="0" smtClean="0">
                <a:latin typeface="Arial Rounded MT Bold" pitchFamily="34" charset="0"/>
              </a:rPr>
              <a:t>bull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Climatic &amp; psychological factors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Poor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exercise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Joint, nerve and muscle pathologies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Endocrine </a:t>
            </a:r>
            <a:r>
              <a:rPr lang="en-US" sz="2800" dirty="0" smtClean="0">
                <a:latin typeface="Arial Rounded MT Bold" pitchFamily="34" charset="0"/>
              </a:rPr>
              <a:t>imbalance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152400"/>
            <a:ext cx="8655153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Mangal" pitchFamily="18" charset="0"/>
              </a:rPr>
              <a:t>-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Hormonal imbalance – 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Sertoli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cell </a:t>
            </a:r>
            <a:r>
              <a:rPr lang="en-US" sz="2400" dirty="0" smtClean="0">
                <a:latin typeface="Arial Rounded MT Bold" pitchFamily="34" charset="0"/>
              </a:rPr>
              <a:t>tumor (common in dog) – Excess E</a:t>
            </a:r>
            <a:r>
              <a:rPr lang="en-US" sz="2400" baseline="-25000" dirty="0" smtClean="0">
                <a:latin typeface="Arial Rounded MT Bold" pitchFamily="34" charset="0"/>
              </a:rPr>
              <a:t>2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Leydig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cell </a:t>
            </a:r>
            <a:r>
              <a:rPr lang="en-US" sz="2400" dirty="0" smtClean="0">
                <a:latin typeface="Arial Rounded MT Bold" pitchFamily="34" charset="0"/>
              </a:rPr>
              <a:t>tumor – Excess testosterone production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Adrenal </a:t>
            </a:r>
            <a:r>
              <a:rPr lang="en-US" sz="2400" dirty="0" smtClean="0">
                <a:latin typeface="Arial Rounded MT Bold" pitchFamily="34" charset="0"/>
              </a:rPr>
              <a:t>tumor - Excess corticosteroid production.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Tumors of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pituitary &amp; hypothalamus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(abnormal </a:t>
            </a:r>
            <a:r>
              <a:rPr lang="en-US" sz="2400" dirty="0" err="1" smtClean="0">
                <a:latin typeface="Arial Rounded MT Bold" pitchFamily="34" charset="0"/>
              </a:rPr>
              <a:t>GnRH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gonadotrophin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Excess estrogen or testosterone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… Negative feedback on hypothalamus and pituitary  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… Reduced </a:t>
            </a:r>
            <a:r>
              <a:rPr lang="en-US" sz="2400" dirty="0" err="1" smtClean="0">
                <a:latin typeface="Arial Rounded MT Bold" pitchFamily="34" charset="0"/>
              </a:rPr>
              <a:t>GnRH</a:t>
            </a:r>
            <a:r>
              <a:rPr lang="en-US" sz="2400" dirty="0" smtClean="0">
                <a:latin typeface="Arial Rounded MT Bold" pitchFamily="34" charset="0"/>
              </a:rPr>
              <a:t> and gonadotrophins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… Testicular degeneration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 Rounded MT Bold" pitchFamily="34" charset="0"/>
              </a:rPr>
              <a:t>Dystrophia</a:t>
            </a:r>
            <a:r>
              <a:rPr lang="en-US" sz="24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 Rounded MT Bold" pitchFamily="34" charset="0"/>
              </a:rPr>
              <a:t>adipogenitalis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…. Testicular </a:t>
            </a:r>
            <a:r>
              <a:rPr lang="en-US" sz="2400" dirty="0" err="1" smtClean="0">
                <a:latin typeface="Arial Rounded MT Bold" pitchFamily="34" charset="0"/>
              </a:rPr>
              <a:t>neoplasia</a:t>
            </a:r>
            <a:r>
              <a:rPr lang="en-US" sz="2400" dirty="0" smtClean="0">
                <a:latin typeface="Arial Rounded MT Bold" pitchFamily="34" charset="0"/>
              </a:rPr>
              <a:t>, atrophy and degeneration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  along with obesity in dogs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6400800" y="1752600"/>
            <a:ext cx="1600200" cy="2057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Left Arrow 3"/>
          <p:cNvSpPr/>
          <p:nvPr/>
        </p:nvSpPr>
        <p:spPr>
          <a:xfrm>
            <a:off x="6629400" y="4038600"/>
            <a:ext cx="1600200" cy="1676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9156" y="90845"/>
            <a:ext cx="866624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Age –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Over age…Poor management…Disease conditions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….Testicular degeneration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ogs and bulls at &gt; 10 years of age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In tom                       &gt; 12 years of age</a:t>
            </a:r>
          </a:p>
          <a:p>
            <a:pPr lvl="0"/>
            <a:endParaRPr lang="en-US" sz="2400" b="1" dirty="0" smtClean="0">
              <a:solidFill>
                <a:srgbClr val="00B050"/>
              </a:solidFill>
            </a:endParaRPr>
          </a:p>
          <a:p>
            <a:pPr lvl="0"/>
            <a:endParaRPr lang="en-US" sz="2400" b="1" dirty="0" smtClean="0">
              <a:solidFill>
                <a:srgbClr val="00B05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</a:rPr>
              <a:t>Stress/Trauma/Disease – </a:t>
            </a:r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- Shipping, heat, cold, severe fatigue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- Abscess, </a:t>
            </a:r>
            <a:r>
              <a:rPr lang="en-US" sz="2400" dirty="0" err="1" smtClean="0">
                <a:latin typeface="Arial Rounded MT Bold" pitchFamily="34" charset="0"/>
              </a:rPr>
              <a:t>Arhritis</a:t>
            </a:r>
            <a:r>
              <a:rPr lang="en-US" sz="2400" dirty="0" smtClean="0">
                <a:latin typeface="Arial Rounded MT Bold" pitchFamily="34" charset="0"/>
              </a:rPr>
              <a:t>, laminitis, </a:t>
            </a:r>
            <a:r>
              <a:rPr lang="en-US" sz="2400" dirty="0" err="1" smtClean="0">
                <a:latin typeface="Arial Rounded MT Bold" pitchFamily="34" charset="0"/>
              </a:rPr>
              <a:t>Myiasis</a:t>
            </a:r>
            <a:r>
              <a:rPr lang="en-US" sz="2400" dirty="0" smtClean="0">
                <a:latin typeface="Arial Rounded MT Bold" pitchFamily="34" charset="0"/>
              </a:rPr>
              <a:t> and foot rot etc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- Pneumonia, peritonitis, IBR, JD, FMD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Stress …Corticosteroid secretion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                … Reduced </a:t>
            </a:r>
            <a:r>
              <a:rPr lang="en-US" sz="2400" dirty="0" err="1" smtClean="0">
                <a:latin typeface="Arial Rounded MT Bold" pitchFamily="34" charset="0"/>
              </a:rPr>
              <a:t>gonadotrophins</a:t>
            </a:r>
            <a:r>
              <a:rPr lang="en-US" sz="2400" dirty="0" smtClean="0">
                <a:latin typeface="Arial Rounded MT Bold" pitchFamily="34" charset="0"/>
              </a:rPr>
              <a:t> (e.g. LH)                    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                     … Testicular degeneration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223421"/>
            <a:ext cx="8915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Systemic/localized diseases –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Localized disease of testes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Inflammation – heat,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oedema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and congestion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Orchitis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Trauma and abscess of testes &amp; scrotum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Brucella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, M.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uberculosis,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corynobacterium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pyogens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IBR-IPV, BEV (Bovine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enterovirus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epivag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canine distemper infection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Obstruction of efferent duct …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continuous back pressure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                                        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… T.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degeneration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Calibri" pitchFamily="34" charset="0"/>
              </a:rPr>
              <a:t> Nutrition – </a:t>
            </a:r>
          </a:p>
          <a:p>
            <a:pPr lvl="0"/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     - </a:t>
            </a:r>
            <a:r>
              <a:rPr lang="en-US" sz="2400" dirty="0" smtClean="0">
                <a:latin typeface="Arial Rounded MT Bold" pitchFamily="34" charset="0"/>
              </a:rPr>
              <a:t>Under feeding and poor nutrition (Deficiencies)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- Under nutrition ….. </a:t>
            </a:r>
            <a:r>
              <a:rPr lang="en-US" sz="2400" dirty="0" err="1" smtClean="0">
                <a:latin typeface="Arial Rounded MT Bold" pitchFamily="34" charset="0"/>
              </a:rPr>
              <a:t>Gonadotrophins</a:t>
            </a:r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Vit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. A and Zn deficiency</a:t>
            </a:r>
            <a:r>
              <a:rPr lang="en-US" sz="2400" dirty="0" smtClean="0">
                <a:latin typeface="Arial Rounded MT Bold" pitchFamily="34" charset="0"/>
              </a:rPr>
              <a:t> …. Testicular degeneration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557748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</a:rPr>
              <a:t>Poisons –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Dipping of ram in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arsenical solution </a:t>
            </a:r>
            <a:r>
              <a:rPr lang="en-US" sz="2400" dirty="0" smtClean="0">
                <a:latin typeface="Arial Rounded MT Bold" pitchFamily="34" charset="0"/>
              </a:rPr>
              <a:t>(</a:t>
            </a:r>
            <a:r>
              <a:rPr lang="en-US" sz="2400" dirty="0" err="1" smtClean="0">
                <a:latin typeface="Arial Rounded MT Bold" pitchFamily="34" charset="0"/>
              </a:rPr>
              <a:t>ectoparasiticide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Antimony compound </a:t>
            </a:r>
            <a:r>
              <a:rPr lang="en-US" sz="2400" dirty="0" smtClean="0">
                <a:latin typeface="Arial Rounded MT Bold" pitchFamily="34" charset="0"/>
              </a:rPr>
              <a:t>in dogs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(Treating heartworm disease; </a:t>
            </a:r>
            <a:r>
              <a:rPr lang="en-US" sz="2400" dirty="0" err="1" smtClean="0">
                <a:latin typeface="Arial Rounded MT Bold" pitchFamily="34" charset="0"/>
              </a:rPr>
              <a:t>Dirofilaria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immitis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</a:rPr>
              <a:t>- Autoimmunization –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Faulty or experimental injection of </a:t>
            </a:r>
            <a:r>
              <a:rPr lang="en-US" sz="2400" dirty="0" err="1" smtClean="0">
                <a:latin typeface="Arial Rounded MT Bold" pitchFamily="34" charset="0"/>
              </a:rPr>
              <a:t>autologous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   testicular material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</a:t>
            </a: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Damage of blood testes barrier due to any trauma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557748"/>
            <a:ext cx="8915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- </a:t>
            </a:r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</a:rPr>
              <a:t>Testicular tumors – 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</a:rPr>
              <a:t>- Vascular disturbance -</a:t>
            </a:r>
            <a:endParaRPr lang="en-US" sz="24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err="1" smtClean="0">
                <a:latin typeface="Arial Rounded MT Bold" pitchFamily="34" charset="0"/>
              </a:rPr>
              <a:t>Varicocele</a:t>
            </a:r>
            <a:r>
              <a:rPr lang="en-US" sz="2400" dirty="0" smtClean="0">
                <a:latin typeface="Arial Rounded MT Bold" pitchFamily="34" charset="0"/>
              </a:rPr>
              <a:t> of spermatic vein (abnormal heat exchange) </a:t>
            </a:r>
          </a:p>
          <a:p>
            <a:pPr lvl="0"/>
            <a:endParaRPr lang="en-US" sz="2400" dirty="0" smtClean="0">
              <a:latin typeface="Arial Rounded MT Bold" pitchFamily="34" charset="0"/>
            </a:endParaRPr>
          </a:p>
          <a:p>
            <a:pPr lvl="0"/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err="1" smtClean="0">
                <a:latin typeface="Arial Rounded MT Bold" pitchFamily="34" charset="0"/>
              </a:rPr>
              <a:t>Strongyle</a:t>
            </a:r>
            <a:r>
              <a:rPr lang="en-US" sz="2400" dirty="0" smtClean="0">
                <a:latin typeface="Arial Rounded MT Bold" pitchFamily="34" charset="0"/>
              </a:rPr>
              <a:t> larva in testicular artery in stallion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err="1" smtClean="0">
                <a:latin typeface="Arial Rounded MT Bold" pitchFamily="34" charset="0"/>
              </a:rPr>
              <a:t>Vasculitis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- </a:t>
            </a:r>
            <a:r>
              <a:rPr lang="en-US" sz="2400" dirty="0" err="1" smtClean="0">
                <a:latin typeface="Arial Rounded MT Bold" pitchFamily="34" charset="0"/>
              </a:rPr>
              <a:t>Granuloma</a:t>
            </a:r>
            <a:r>
              <a:rPr lang="en-US" sz="2400" dirty="0" smtClean="0">
                <a:latin typeface="Arial Rounded MT Bold" pitchFamily="34" charset="0"/>
              </a:rPr>
              <a:t> formation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- Torsion of spermatic cord etc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28221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Diagnosis -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History of infertility &amp; testicular trauma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Testicular biopsy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Testicular histology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Giant cells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</a:t>
            </a:r>
            <a:r>
              <a:rPr lang="en-US" sz="2800" dirty="0" err="1" smtClean="0">
                <a:latin typeface="Arial Rounded MT Bold" pitchFamily="34" charset="0"/>
              </a:rPr>
              <a:t>Cytoplasmic</a:t>
            </a:r>
            <a:r>
              <a:rPr lang="en-US" sz="2800" dirty="0" smtClean="0">
                <a:latin typeface="Arial Rounded MT Bold" pitchFamily="34" charset="0"/>
              </a:rPr>
              <a:t> vacuoles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Thinning of germinal epithelium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Lymphocytes &amp; plasma cells in ST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Fibrosis etc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Trans-scrotal </a:t>
            </a:r>
            <a:r>
              <a:rPr lang="en-US" sz="2800" dirty="0" err="1" smtClean="0">
                <a:latin typeface="Arial Rounded MT Bold" pitchFamily="34" charset="0"/>
              </a:rPr>
              <a:t>ultrasonography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- </a:t>
            </a:r>
            <a:r>
              <a:rPr lang="en-US" sz="2800" dirty="0" err="1" smtClean="0">
                <a:latin typeface="Arial Rounded MT Bold" pitchFamily="34" charset="0"/>
              </a:rPr>
              <a:t>Spermiogram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49282"/>
            <a:ext cx="8686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Prognosis – Good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err="1" smtClean="0">
                <a:latin typeface="Arial Rounded MT Bold" pitchFamily="34" charset="0"/>
              </a:rPr>
              <a:t>Seminiferous</a:t>
            </a:r>
            <a:r>
              <a:rPr lang="en-US" sz="2800" dirty="0" smtClean="0">
                <a:latin typeface="Arial Rounded MT Bold" pitchFamily="34" charset="0"/>
              </a:rPr>
              <a:t> tubule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Intact basement </a:t>
            </a:r>
            <a:r>
              <a:rPr lang="en-US" sz="2800" dirty="0" err="1" smtClean="0">
                <a:latin typeface="Arial Rounded MT Bold" pitchFamily="34" charset="0"/>
              </a:rPr>
              <a:t>mem</a:t>
            </a:r>
            <a:r>
              <a:rPr lang="en-US" sz="2800" dirty="0" smtClean="0">
                <a:latin typeface="Arial Rounded MT Bold" pitchFamily="34" charset="0"/>
              </a:rPr>
              <a:t>. with </a:t>
            </a:r>
            <a:r>
              <a:rPr lang="en-US" sz="2800" dirty="0" err="1" smtClean="0">
                <a:latin typeface="Arial Rounded MT Bold" pitchFamily="34" charset="0"/>
              </a:rPr>
              <a:t>spermatogonia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Prognosis – Poor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Chronic cases with abscess and bilateral tumor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Treatment  - </a:t>
            </a:r>
            <a:r>
              <a:rPr lang="en-US" sz="2800" dirty="0" smtClean="0">
                <a:latin typeface="Arial Rounded MT Bold" pitchFamily="34" charset="0"/>
              </a:rPr>
              <a:t>according to cause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Balance diet with minerals, vitamins &amp; protein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Supplementation of </a:t>
            </a:r>
            <a:r>
              <a:rPr lang="en-US" sz="2800" dirty="0" err="1" smtClean="0">
                <a:latin typeface="Arial Rounded MT Bold" pitchFamily="34" charset="0"/>
              </a:rPr>
              <a:t>Vit</a:t>
            </a:r>
            <a:r>
              <a:rPr lang="en-US" sz="2800" dirty="0" smtClean="0">
                <a:latin typeface="Arial Rounded MT Bold" pitchFamily="34" charset="0"/>
              </a:rPr>
              <a:t> A and Zn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Cooling to avoid heat stress during summer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Regular exercise, </a:t>
            </a:r>
            <a:r>
              <a:rPr lang="en-US" sz="2800" dirty="0" err="1" smtClean="0">
                <a:latin typeface="Arial Rounded MT Bold" pitchFamily="34" charset="0"/>
              </a:rPr>
              <a:t>deworming</a:t>
            </a:r>
            <a:r>
              <a:rPr lang="en-US" sz="2800" dirty="0" smtClean="0">
                <a:latin typeface="Arial Rounded MT Bold" pitchFamily="34" charset="0"/>
              </a:rPr>
              <a:t> and vaccination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Sexual rest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Antibiosis &amp; anti-inflammatory (in </a:t>
            </a:r>
            <a:r>
              <a:rPr lang="en-US" sz="2800" dirty="0" err="1" smtClean="0">
                <a:latin typeface="Arial Rounded MT Bold" pitchFamily="34" charset="0"/>
              </a:rPr>
              <a:t>orchitis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01908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Orchidectomy</a:t>
            </a:r>
            <a:r>
              <a:rPr lang="en-US" sz="2800" dirty="0" smtClean="0">
                <a:latin typeface="Arial Rounded MT Bold" pitchFamily="34" charset="0"/>
              </a:rPr>
              <a:t> in acute unilateral </a:t>
            </a:r>
            <a:r>
              <a:rPr lang="en-US" sz="2800" dirty="0" err="1" smtClean="0">
                <a:latin typeface="Arial Rounded MT Bold" pitchFamily="34" charset="0"/>
              </a:rPr>
              <a:t>orchitis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- Removal of the testes with tumor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- Treatment of local and systemic diseases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Hormonal therapies (testosterone, FSH,  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Thyroxine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) are of less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value</a:t>
            </a:r>
          </a:p>
          <a:p>
            <a:pPr lvl="0"/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Removal of degenerated testis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… Hypertrophy of the remaining testis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… Increase in sperm numbers</a:t>
            </a:r>
          </a:p>
          <a:p>
            <a:pPr lvl="0">
              <a:buFontTx/>
              <a:buChar char="-"/>
            </a:pPr>
            <a:endParaRPr lang="en-US" sz="2800" dirty="0" smtClean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endParaRPr lang="en-US" sz="2800" dirty="0" smtClean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620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After treatment - Seminal quality is not 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regained fully </a:t>
            </a:r>
            <a:r>
              <a:rPr lang="en-US" sz="2800" dirty="0" smtClean="0">
                <a:latin typeface="Arial Rounded MT Bold" pitchFamily="34" charset="0"/>
              </a:rPr>
              <a:t>as previous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Testicular degeneration doesn’t progress once </a:t>
            </a:r>
          </a:p>
          <a:p>
            <a:pPr lvl="0"/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  the cause is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removed</a:t>
            </a:r>
          </a:p>
          <a:p>
            <a:pPr lvl="0"/>
            <a:endParaRPr lang="en-US" sz="28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u="sng" dirty="0" smtClean="0">
                <a:latin typeface="Arial Rounded MT Bold" pitchFamily="34" charset="0"/>
              </a:rPr>
              <a:t>Sperm with less morphological abnormality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u="sng" dirty="0" smtClean="0">
                <a:latin typeface="Arial Rounded MT Bold" pitchFamily="34" charset="0"/>
              </a:rPr>
              <a:t>and increased motility indicates …. </a:t>
            </a:r>
            <a:r>
              <a:rPr lang="en-US" sz="2800" u="sng" dirty="0" smtClean="0">
                <a:solidFill>
                  <a:srgbClr val="00B050"/>
                </a:solidFill>
                <a:latin typeface="Arial Rounded MT Bold" pitchFamily="34" charset="0"/>
              </a:rPr>
              <a:t>Recovery</a:t>
            </a:r>
          </a:p>
          <a:p>
            <a:pPr lvl="0"/>
            <a:endParaRPr lang="en-US" sz="2800" dirty="0" smtClean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ORCHITIS –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“Infection &amp; inflammation of testes”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Continuous inflammation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…. Suppuration and necrosis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It may be cause due to-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Trauma/wound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Bovine </a:t>
            </a:r>
            <a:r>
              <a:rPr lang="en-US" sz="2800" dirty="0" err="1" smtClean="0">
                <a:latin typeface="Arial Rounded MT Bold" pitchFamily="34" charset="0"/>
              </a:rPr>
              <a:t>enterovirus</a:t>
            </a:r>
            <a:r>
              <a:rPr lang="en-US" sz="2800" dirty="0" smtClean="0">
                <a:latin typeface="Arial Rounded MT Bold" pitchFamily="34" charset="0"/>
              </a:rPr>
              <a:t> in bulls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B. </a:t>
            </a:r>
            <a:r>
              <a:rPr lang="en-US" sz="2800" dirty="0" err="1" smtClean="0">
                <a:latin typeface="Arial Rounded MT Bold" pitchFamily="34" charset="0"/>
              </a:rPr>
              <a:t>abortus</a:t>
            </a:r>
            <a:r>
              <a:rPr lang="en-US" sz="2800" dirty="0" smtClean="0">
                <a:latin typeface="Arial Rounded MT Bold" pitchFamily="34" charset="0"/>
              </a:rPr>
              <a:t>, B. </a:t>
            </a:r>
            <a:r>
              <a:rPr lang="en-US" sz="2800" dirty="0" err="1" smtClean="0">
                <a:latin typeface="Arial Rounded MT Bold" pitchFamily="34" charset="0"/>
              </a:rPr>
              <a:t>canis</a:t>
            </a:r>
            <a:r>
              <a:rPr lang="en-US" sz="2800" dirty="0" smtClean="0">
                <a:latin typeface="Arial Rounded MT Bold" pitchFamily="34" charset="0"/>
              </a:rPr>
              <a:t>, B. </a:t>
            </a:r>
            <a:r>
              <a:rPr lang="en-US" sz="2800" dirty="0" err="1" smtClean="0">
                <a:latin typeface="Arial Rounded MT Bold" pitchFamily="34" charset="0"/>
              </a:rPr>
              <a:t>suis</a:t>
            </a:r>
            <a:r>
              <a:rPr lang="en-US" sz="2800" dirty="0" smtClean="0">
                <a:latin typeface="Arial Rounded MT Bold" pitchFamily="34" charset="0"/>
              </a:rPr>
              <a:t>, B. </a:t>
            </a:r>
            <a:r>
              <a:rPr lang="en-US" sz="2800" dirty="0" err="1" smtClean="0">
                <a:latin typeface="Arial Rounded MT Bold" pitchFamily="34" charset="0"/>
              </a:rPr>
              <a:t>melitensis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Tuberculosis in bulls (</a:t>
            </a:r>
            <a:r>
              <a:rPr lang="en-US" sz="2800" dirty="0" err="1" smtClean="0">
                <a:latin typeface="Arial Rounded MT Bold" pitchFamily="34" charset="0"/>
              </a:rPr>
              <a:t>granulomatous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orchitis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err="1" smtClean="0">
                <a:latin typeface="Arial Rounded MT Bold" pitchFamily="34" charset="0"/>
              </a:rPr>
              <a:t>Mycoplasam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Aranobacterium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pyogens</a:t>
            </a:r>
            <a:r>
              <a:rPr lang="en-US" sz="2800" dirty="0" smtClean="0">
                <a:latin typeface="Arial Rounded MT Bold" pitchFamily="34" charset="0"/>
              </a:rPr>
              <a:t>,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err="1" smtClean="0">
                <a:latin typeface="Arial Rounded MT Bold" pitchFamily="34" charset="0"/>
              </a:rPr>
              <a:t>Histophilus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somni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Ascending infection </a:t>
            </a:r>
            <a:r>
              <a:rPr lang="en-US" sz="2800" dirty="0" smtClean="0">
                <a:latin typeface="Arial Rounded MT Bold" pitchFamily="34" charset="0"/>
              </a:rPr>
              <a:t>from urethra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Descending infection</a:t>
            </a:r>
            <a:r>
              <a:rPr lang="en-US" sz="2800" dirty="0" smtClean="0">
                <a:latin typeface="Arial Rounded MT Bold" pitchFamily="34" charset="0"/>
              </a:rPr>
              <a:t> from acc. sex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6159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Libido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hCG</a:t>
            </a:r>
            <a:r>
              <a:rPr lang="en-US" sz="2800" dirty="0" smtClean="0">
                <a:latin typeface="Arial Rounded MT Bold" pitchFamily="34" charset="0"/>
              </a:rPr>
              <a:t> &amp; </a:t>
            </a:r>
            <a:r>
              <a:rPr lang="en-US" sz="2800" dirty="0" err="1" smtClean="0">
                <a:latin typeface="Arial Rounded MT Bold" pitchFamily="34" charset="0"/>
              </a:rPr>
              <a:t>GnRH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…… increase the level of testosterone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(effect is temporary)</a:t>
            </a:r>
          </a:p>
          <a:p>
            <a:pPr lvl="0"/>
            <a:endParaRPr lang="en-US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- </a:t>
            </a:r>
            <a:r>
              <a:rPr lang="en-US" sz="2800" dirty="0" smtClean="0">
                <a:latin typeface="Arial Rounded MT Bold" pitchFamily="34" charset="0"/>
              </a:rPr>
              <a:t>Overdosing / frequent administration of </a:t>
            </a:r>
            <a:r>
              <a:rPr lang="en-US" sz="2800" dirty="0" err="1" smtClean="0">
                <a:latin typeface="Arial Rounded MT Bold" pitchFamily="34" charset="0"/>
              </a:rPr>
              <a:t>hCG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…..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Testicular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oedema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….. Abnormal spermatogenesis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Testosterone (@100-500 mg in bulls &amp; stallion)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Prolonged use….T. degeneration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Good and gentle management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Exposure to estrous female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                              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etc</a:t>
            </a:r>
            <a:endParaRPr lang="en-US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72844"/>
            <a:ext cx="8839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800" dirty="0" smtClean="0">
                <a:latin typeface="Arial Rounded MT Bold" pitchFamily="34" charset="0"/>
              </a:rPr>
              <a:t>Canine distemper and </a:t>
            </a:r>
            <a:r>
              <a:rPr lang="en-US" sz="2800" dirty="0" err="1" smtClean="0">
                <a:latin typeface="Arial Rounded MT Bold" pitchFamily="34" charset="0"/>
              </a:rPr>
              <a:t>mycoplasma</a:t>
            </a:r>
            <a:r>
              <a:rPr lang="en-US" sz="2800" dirty="0" smtClean="0">
                <a:latin typeface="Arial Rounded MT Bold" pitchFamily="34" charset="0"/>
              </a:rPr>
              <a:t> in dog</a:t>
            </a:r>
          </a:p>
          <a:p>
            <a:pPr lvl="2"/>
            <a:r>
              <a:rPr lang="en-US" sz="2800" dirty="0" smtClean="0">
                <a:latin typeface="Arial Rounded MT Bold" pitchFamily="34" charset="0"/>
              </a:rPr>
              <a:t>Autoimmune destruction of testes in dog</a:t>
            </a:r>
          </a:p>
          <a:p>
            <a:pPr lvl="2"/>
            <a:r>
              <a:rPr lang="en-US" sz="2800" dirty="0" smtClean="0">
                <a:latin typeface="Arial Rounded MT Bold" pitchFamily="34" charset="0"/>
              </a:rPr>
              <a:t>Damage to blood-testes barrier</a:t>
            </a:r>
          </a:p>
          <a:p>
            <a:pPr lvl="2"/>
            <a:r>
              <a:rPr lang="en-US" sz="2800" dirty="0" smtClean="0">
                <a:latin typeface="Arial Rounded MT Bold" pitchFamily="34" charset="0"/>
              </a:rPr>
              <a:t>Feline infectious peritonitis virus</a:t>
            </a:r>
          </a:p>
          <a:p>
            <a:pPr lvl="2"/>
            <a:r>
              <a:rPr lang="en-US" sz="2800" dirty="0" err="1" smtClean="0">
                <a:latin typeface="Arial Rounded MT Bold" pitchFamily="34" charset="0"/>
              </a:rPr>
              <a:t>Epivag</a:t>
            </a:r>
            <a:r>
              <a:rPr lang="en-US" sz="2800" dirty="0" smtClean="0">
                <a:latin typeface="Arial Rounded MT Bold" pitchFamily="34" charset="0"/>
              </a:rPr>
              <a:t> virus infection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Unilateral </a:t>
            </a:r>
            <a:r>
              <a:rPr lang="en-US" sz="2800" dirty="0" err="1" smtClean="0">
                <a:latin typeface="Arial Rounded MT Bold" pitchFamily="34" charset="0"/>
              </a:rPr>
              <a:t>orchitis</a:t>
            </a:r>
            <a:r>
              <a:rPr lang="en-US" sz="2800" dirty="0" smtClean="0">
                <a:latin typeface="Arial Rounded MT Bold" pitchFamily="34" charset="0"/>
              </a:rPr>
              <a:t> …. more common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Acute condition    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  <a:r>
              <a:rPr lang="en-US" sz="2800" dirty="0" err="1" smtClean="0">
                <a:latin typeface="Arial Rounded MT Bold" pitchFamily="34" charset="0"/>
              </a:rPr>
              <a:t>Hyperaemia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   Swelling (2-3 times enlarge)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   Pain with hotness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Chronic condition </a:t>
            </a:r>
            <a:r>
              <a:rPr lang="en-US" sz="2800" dirty="0" smtClean="0">
                <a:latin typeface="Arial Rounded MT Bold" pitchFamily="34" charset="0"/>
              </a:rPr>
              <a:t>– Adhesion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   Shrunken, fibrotic testes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   Leaking </a:t>
            </a:r>
            <a:r>
              <a:rPr lang="en-US" sz="2800" dirty="0" smtClean="0">
                <a:latin typeface="Arial Rounded MT Bold" pitchFamily="34" charset="0"/>
              </a:rPr>
              <a:t>abscess 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2021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Semen is loaded with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white blood cells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Treatment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- Broad spectrum antibiotics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- Anti-inflammatory drugs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smtClean="0">
                <a:latin typeface="Arial Rounded MT Bold" pitchFamily="34" charset="0"/>
              </a:rPr>
              <a:t>- Application of </a:t>
            </a:r>
            <a:r>
              <a:rPr lang="en-US" sz="2800" dirty="0" err="1" smtClean="0">
                <a:latin typeface="Arial Rounded MT Bold" pitchFamily="34" charset="0"/>
              </a:rPr>
              <a:t>anticeptics</a:t>
            </a:r>
            <a:r>
              <a:rPr lang="en-US" sz="2800" dirty="0" smtClean="0">
                <a:latin typeface="Arial Rounded MT Bold" pitchFamily="34" charset="0"/>
              </a:rPr>
              <a:t> and ice packs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err="1" smtClean="0">
                <a:latin typeface="Arial Rounded MT Bold" pitchFamily="34" charset="0"/>
              </a:rPr>
              <a:t>Glucocorticoids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smtClean="0">
                <a:latin typeface="Arial Rounded MT Bold" pitchFamily="34" charset="0"/>
              </a:rPr>
              <a:t>- Sexual rest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smtClean="0">
                <a:latin typeface="Arial Rounded MT Bold" pitchFamily="34" charset="0"/>
              </a:rPr>
              <a:t>- Removal of affected testes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smtClean="0">
                <a:latin typeface="Arial Rounded MT Bold" pitchFamily="34" charset="0"/>
              </a:rPr>
              <a:t>- Castration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- Once treated….Not use for breeding purpose</a:t>
            </a:r>
            <a:endParaRPr lang="en-US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CRYPTORCHIDISM</a:t>
            </a:r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No descend of testes (unilateral/bilateral)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Incomplete </a:t>
            </a:r>
            <a:r>
              <a:rPr lang="en-US" sz="2800" dirty="0" err="1" smtClean="0">
                <a:latin typeface="Arial Rounded MT Bold" pitchFamily="34" charset="0"/>
              </a:rPr>
              <a:t>cryptorchidism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(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r>
              <a:rPr lang="en-US" sz="2800" dirty="0" smtClean="0">
                <a:latin typeface="Arial Rounded MT Bold" pitchFamily="34" charset="0"/>
              </a:rPr>
              <a:t> / part of testicle in inguinal C.)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Abnormal testicular thermoregulation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(Poor/no spermatogenesis)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Cryptorchid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testicle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Spermatogonia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A or B 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Inguinal testicle         - Primary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spermatocyte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foal - If gonad doesn’t come into scrotum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…Size of testicles increase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…Vaginal ring constricts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</a:t>
            </a:r>
            <a:r>
              <a:rPr lang="en-US" sz="2800" u="sng" dirty="0" smtClean="0">
                <a:latin typeface="Arial Rounded MT Bold" pitchFamily="34" charset="0"/>
              </a:rPr>
              <a:t>…. More chances of </a:t>
            </a:r>
            <a:r>
              <a:rPr lang="en-US" sz="2800" u="sng" dirty="0" err="1" smtClean="0">
                <a:latin typeface="Arial Rounded MT Bold" pitchFamily="34" charset="0"/>
              </a:rPr>
              <a:t>cryptorchidism</a:t>
            </a:r>
            <a:r>
              <a:rPr lang="en-US" sz="2800" u="sng" dirty="0" smtClean="0">
                <a:latin typeface="Arial Rounded MT Bold" pitchFamily="34" charset="0"/>
              </a:rPr>
              <a:t> </a:t>
            </a:r>
            <a:endParaRPr lang="en-US" sz="2800" u="sng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Due to –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latin typeface="Arial Rounded MT Bold" pitchFamily="34" charset="0"/>
              </a:rPr>
              <a:t>Mechanical defect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Gubernaculums abnormality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Inherited (genetic defect)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Testicular chromosomal abnormality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Poor testicular production of </a:t>
            </a:r>
            <a:r>
              <a:rPr lang="en-US" sz="2800" dirty="0" smtClean="0">
                <a:latin typeface="Arial Rounded MT Bold" pitchFamily="34" charset="0"/>
              </a:rPr>
              <a:t>androgens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Defective </a:t>
            </a:r>
            <a:r>
              <a:rPr lang="en-US" sz="2800" dirty="0" err="1" smtClean="0">
                <a:latin typeface="Arial Rounded MT Bold" pitchFamily="34" charset="0"/>
              </a:rPr>
              <a:t>gonadotrophins</a:t>
            </a:r>
            <a:r>
              <a:rPr lang="en-US" sz="2800" dirty="0" smtClean="0">
                <a:latin typeface="Arial Rounded MT Bold" pitchFamily="34" charset="0"/>
              </a:rPr>
              <a:t> production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Unilateral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cryptorchid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… Animal is fertile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Bigger (compensatory) size of scrotal testes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Bilateral </a:t>
            </a:r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cryptorchidism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…Infertility/sterility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…. </a:t>
            </a:r>
            <a:r>
              <a:rPr lang="en-US" sz="2800" dirty="0" err="1" smtClean="0">
                <a:latin typeface="Arial Rounded MT Bold" pitchFamily="34" charset="0"/>
              </a:rPr>
              <a:t>Oligospermia</a:t>
            </a:r>
            <a:r>
              <a:rPr lang="en-US" sz="2800" dirty="0" smtClean="0">
                <a:latin typeface="Arial Rounded MT Bold" pitchFamily="34" charset="0"/>
              </a:rPr>
              <a:t> or </a:t>
            </a:r>
            <a:r>
              <a:rPr lang="en-US" sz="2800" dirty="0" err="1" smtClean="0">
                <a:latin typeface="Arial Rounded MT Bold" pitchFamily="34" charset="0"/>
              </a:rPr>
              <a:t>aspermia</a:t>
            </a:r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Cryptorchid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testes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Smaller, soft and flaccid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Unaffected </a:t>
            </a:r>
            <a:r>
              <a:rPr lang="en-US" sz="2800" dirty="0" err="1" smtClean="0">
                <a:latin typeface="Arial Rounded MT Bold" pitchFamily="34" charset="0"/>
              </a:rPr>
              <a:t>leydig</a:t>
            </a:r>
            <a:r>
              <a:rPr lang="en-US" sz="2800" dirty="0" smtClean="0">
                <a:latin typeface="Arial Rounded MT Bold" pitchFamily="34" charset="0"/>
              </a:rPr>
              <a:t> cells… </a:t>
            </a:r>
            <a:r>
              <a:rPr lang="en-US" sz="2800" i="1" u="sng" dirty="0" smtClean="0">
                <a:solidFill>
                  <a:srgbClr val="0070C0"/>
                </a:solidFill>
                <a:latin typeface="Arial Rounded MT Bold" pitchFamily="34" charset="0"/>
              </a:rPr>
              <a:t>Normal libido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More common in stallion, dog and boar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Inherited as sex limited </a:t>
            </a:r>
            <a:r>
              <a:rPr lang="en-US" sz="2800" dirty="0" err="1" smtClean="0">
                <a:latin typeface="Arial Rounded MT Bold" pitchFamily="34" charset="0"/>
              </a:rPr>
              <a:t>autosomal</a:t>
            </a:r>
            <a:r>
              <a:rPr lang="en-US" sz="2800" dirty="0" smtClean="0">
                <a:latin typeface="Arial Rounded MT Bold" pitchFamily="34" charset="0"/>
              </a:rPr>
              <a:t> recessive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trait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Cryptorchid</a:t>
            </a:r>
            <a:r>
              <a:rPr lang="en-US" sz="2800" dirty="0" smtClean="0">
                <a:latin typeface="Arial Rounded MT Bold" pitchFamily="34" charset="0"/>
              </a:rPr>
              <a:t> testes … More prone to </a:t>
            </a:r>
            <a:r>
              <a:rPr lang="en-US" sz="2800" dirty="0" err="1" smtClean="0">
                <a:latin typeface="Arial Rounded MT Bold" pitchFamily="34" charset="0"/>
              </a:rPr>
              <a:t>neoplasia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(</a:t>
            </a:r>
            <a:r>
              <a:rPr lang="en-US" sz="2800" dirty="0" err="1" smtClean="0">
                <a:latin typeface="Arial Rounded MT Bold" pitchFamily="34" charset="0"/>
              </a:rPr>
              <a:t>Seminoma</a:t>
            </a:r>
            <a:r>
              <a:rPr lang="en-US" sz="2800" dirty="0" smtClean="0">
                <a:latin typeface="Arial Rounded MT Bold" pitchFamily="34" charset="0"/>
              </a:rPr>
              <a:t> &amp;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 tumor in dogs)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(</a:t>
            </a:r>
            <a:r>
              <a:rPr lang="en-US" sz="2800" dirty="0" err="1" smtClean="0">
                <a:latin typeface="Arial Rounded MT Bold" pitchFamily="34" charset="0"/>
              </a:rPr>
              <a:t>Teratomas</a:t>
            </a:r>
            <a:r>
              <a:rPr lang="en-US" sz="2800" dirty="0" smtClean="0">
                <a:latin typeface="Arial Rounded MT Bold" pitchFamily="34" charset="0"/>
              </a:rPr>
              <a:t> in stallion)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02134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Diagnosis of </a:t>
            </a:r>
            <a:r>
              <a:rPr lang="en-IN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monorchidism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History, </a:t>
            </a:r>
            <a:r>
              <a:rPr lang="en-IN" sz="2800" dirty="0" err="1" smtClean="0">
                <a:latin typeface="Arial Rounded MT Bold" pitchFamily="34" charset="0"/>
              </a:rPr>
              <a:t>behavior</a:t>
            </a:r>
            <a:r>
              <a:rPr lang="en-IN" sz="2800" dirty="0" smtClean="0">
                <a:latin typeface="Arial Rounded MT Bold" pitchFamily="34" charset="0"/>
              </a:rPr>
              <a:t>, physical examination,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hormonal testing, and probably surgical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exploration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</a:t>
            </a:r>
            <a:r>
              <a:rPr lang="en-IN" sz="2800" dirty="0" err="1" smtClean="0">
                <a:latin typeface="Arial Rounded MT Bold" pitchFamily="34" charset="0"/>
              </a:rPr>
              <a:t>Ultrasonography</a:t>
            </a:r>
            <a:r>
              <a:rPr lang="en-IN" sz="2800" dirty="0" smtClean="0">
                <a:latin typeface="Arial Rounded MT Bold" pitchFamily="34" charset="0"/>
              </a:rPr>
              <a:t>, low basal testosterone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level (e.g. &lt;0.24 </a:t>
            </a:r>
            <a:r>
              <a:rPr lang="en-IN" sz="2800" dirty="0" err="1" smtClean="0">
                <a:latin typeface="Arial Rounded MT Bold" pitchFamily="34" charset="0"/>
              </a:rPr>
              <a:t>ng</a:t>
            </a:r>
            <a:r>
              <a:rPr lang="en-IN" sz="2800" dirty="0" smtClean="0">
                <a:latin typeface="Arial Rounded MT Bold" pitchFamily="34" charset="0"/>
              </a:rPr>
              <a:t>/ml in stallion) and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measurement of </a:t>
            </a:r>
            <a:r>
              <a:rPr lang="en-IN" sz="2800" dirty="0" err="1" smtClean="0">
                <a:latin typeface="Arial Rounded MT Bold" pitchFamily="34" charset="0"/>
              </a:rPr>
              <a:t>estrone</a:t>
            </a:r>
            <a:r>
              <a:rPr lang="en-IN" sz="2800" dirty="0" smtClean="0">
                <a:latin typeface="Arial Rounded MT Bold" pitchFamily="34" charset="0"/>
              </a:rPr>
              <a:t> sulphate in stallion 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In </a:t>
            </a:r>
            <a:r>
              <a:rPr lang="en-IN" sz="2800" dirty="0" err="1" smtClean="0">
                <a:latin typeface="Arial Rounded MT Bold" pitchFamily="34" charset="0"/>
              </a:rPr>
              <a:t>Cryptorchid</a:t>
            </a:r>
            <a:r>
              <a:rPr lang="en-IN" sz="2800" dirty="0" smtClean="0">
                <a:latin typeface="Arial Rounded MT Bold" pitchFamily="34" charset="0"/>
              </a:rPr>
              <a:t> testicle (in stallion and boar)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Destroyed </a:t>
            </a:r>
            <a:r>
              <a:rPr lang="en-IN" sz="2800" dirty="0" err="1" smtClean="0">
                <a:latin typeface="Arial Rounded MT Bold" pitchFamily="34" charset="0"/>
              </a:rPr>
              <a:t>sertoli</a:t>
            </a:r>
            <a:r>
              <a:rPr lang="en-IN" sz="2800" dirty="0" smtClean="0">
                <a:latin typeface="Arial Rounded MT Bold" pitchFamily="34" charset="0"/>
              </a:rPr>
              <a:t> cells - no </a:t>
            </a:r>
            <a:r>
              <a:rPr lang="en-IN" sz="2800" dirty="0" err="1" smtClean="0">
                <a:latin typeface="Arial Rounded MT Bold" pitchFamily="34" charset="0"/>
              </a:rPr>
              <a:t>inhibin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(i.e. no inhibition of FSH )… </a:t>
            </a:r>
            <a:r>
              <a:rPr lang="en-IN" sz="2800" dirty="0" smtClean="0">
                <a:solidFill>
                  <a:srgbClr val="0070C0"/>
                </a:solidFill>
                <a:latin typeface="Arial Rounded MT Bold" pitchFamily="34" charset="0"/>
              </a:rPr>
              <a:t>More </a:t>
            </a:r>
            <a:r>
              <a:rPr lang="en-IN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estrogen</a:t>
            </a:r>
            <a:r>
              <a:rPr lang="en-IN" sz="2800" dirty="0" smtClean="0">
                <a:solidFill>
                  <a:srgbClr val="0070C0"/>
                </a:solidFill>
                <a:latin typeface="Arial Rounded MT Bold" pitchFamily="34" charset="0"/>
              </a:rPr>
              <a:t>      </a:t>
            </a:r>
          </a:p>
          <a:p>
            <a:pPr lvl="0"/>
            <a:r>
              <a:rPr lang="en-IN" sz="2800" dirty="0" smtClean="0">
                <a:solidFill>
                  <a:srgbClr val="0070C0"/>
                </a:solidFill>
                <a:latin typeface="Arial Rounded MT Bold" pitchFamily="34" charset="0"/>
              </a:rPr>
              <a:t>         ….but level of </a:t>
            </a:r>
            <a:r>
              <a:rPr lang="en-IN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estrone</a:t>
            </a:r>
            <a:r>
              <a:rPr lang="en-IN" sz="2800" dirty="0" smtClean="0">
                <a:solidFill>
                  <a:srgbClr val="0070C0"/>
                </a:solidFill>
                <a:latin typeface="Arial Rounded MT Bold" pitchFamily="34" charset="0"/>
              </a:rPr>
              <a:t> sulphate…very low</a:t>
            </a:r>
            <a:endParaRPr lang="en-US" sz="28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853857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High flanker </a:t>
            </a:r>
            <a:r>
              <a:rPr lang="en-US" sz="2800" dirty="0" smtClean="0">
                <a:latin typeface="Arial Rounded MT Bold" pitchFamily="34" charset="0"/>
              </a:rPr>
              <a:t>- Testes in inguinal canal</a:t>
            </a:r>
          </a:p>
          <a:p>
            <a:pPr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Anorchia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….. No testes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Monorchia</a:t>
            </a:r>
            <a:r>
              <a:rPr lang="en-US" sz="2800" dirty="0" smtClean="0">
                <a:latin typeface="Arial Rounded MT Bold" pitchFamily="34" charset="0"/>
              </a:rPr>
              <a:t> …. One testes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Polyorchia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…. &gt; 1 supernumerary testis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52246"/>
            <a:ext cx="861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- TESTICULAR NEOPLASIA </a:t>
            </a:r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Commonly in </a:t>
            </a:r>
            <a:r>
              <a:rPr lang="en-US" sz="2800" dirty="0" err="1" smtClean="0">
                <a:latin typeface="Arial Rounded MT Bold" pitchFamily="34" charset="0"/>
              </a:rPr>
              <a:t>cryptorchid</a:t>
            </a:r>
            <a:r>
              <a:rPr lang="en-US" sz="2800" dirty="0" smtClean="0">
                <a:latin typeface="Arial Rounded MT Bold" pitchFamily="34" charset="0"/>
              </a:rPr>
              <a:t> testicle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Common in dog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Interstitial cell tumors </a:t>
            </a:r>
            <a:r>
              <a:rPr lang="en-US" sz="2800" dirty="0" smtClean="0">
                <a:latin typeface="Arial Rounded MT Bold" pitchFamily="34" charset="0"/>
              </a:rPr>
              <a:t>&gt;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Sertoli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cell tumors</a:t>
            </a:r>
            <a:r>
              <a:rPr lang="en-US" sz="2800" dirty="0" smtClean="0">
                <a:latin typeface="Arial Rounded MT Bold" pitchFamily="34" charset="0"/>
              </a:rPr>
              <a:t>)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Seminomas</a:t>
            </a:r>
            <a:r>
              <a:rPr lang="en-US" sz="2800" dirty="0" smtClean="0">
                <a:latin typeface="Arial Rounded MT Bold" pitchFamily="34" charset="0"/>
              </a:rPr>
              <a:t> in dogs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Seminoma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&amp;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teratoma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- Stallion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Interstitial cell tumors - Excess androgen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 tumor – More estrogen plasma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Teratoma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seminoma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dirty="0" err="1" smtClean="0">
                <a:latin typeface="Arial Rounded MT Bold" pitchFamily="34" charset="0"/>
              </a:rPr>
              <a:t>teratocarcinomas</a:t>
            </a:r>
            <a:r>
              <a:rPr lang="en-US" sz="2800" dirty="0" smtClean="0">
                <a:latin typeface="Arial Rounded MT Bold" pitchFamily="34" charset="0"/>
              </a:rPr>
              <a:t> are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i="1" u="sng" dirty="0" smtClean="0">
                <a:solidFill>
                  <a:srgbClr val="0070C0"/>
                </a:solidFill>
                <a:latin typeface="Arial Rounded MT Bold" pitchFamily="34" charset="0"/>
              </a:rPr>
              <a:t>germinal </a:t>
            </a:r>
            <a:r>
              <a:rPr lang="en-US" sz="2800" i="1" u="sng" dirty="0" err="1" smtClean="0">
                <a:solidFill>
                  <a:srgbClr val="0070C0"/>
                </a:solidFill>
                <a:latin typeface="Arial Rounded MT Bold" pitchFamily="34" charset="0"/>
              </a:rPr>
              <a:t>neoplasms</a:t>
            </a:r>
            <a:r>
              <a:rPr lang="en-US" sz="2800" i="1" u="sng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i="1" u="sng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- Stallion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Teratoma</a:t>
            </a:r>
            <a:r>
              <a:rPr lang="en-US" sz="2800" dirty="0" smtClean="0">
                <a:latin typeface="Arial Rounded MT Bold" pitchFamily="34" charset="0"/>
              </a:rPr>
              <a:t> - Benign tumor with hairs, teeth,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bone, cartilage etc within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Seminoma</a:t>
            </a:r>
            <a:r>
              <a:rPr lang="en-US" sz="2800" dirty="0" smtClean="0">
                <a:latin typeface="Arial Rounded MT Bold" pitchFamily="34" charset="0"/>
              </a:rPr>
              <a:t> - Germ cell tumor develops in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germinal layer of seminiferous tubules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…Malignant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Sertoli</a:t>
            </a:r>
            <a:r>
              <a:rPr lang="en-US" sz="2800" dirty="0" smtClean="0">
                <a:latin typeface="Arial Rounded MT Bold" pitchFamily="34" charset="0"/>
              </a:rPr>
              <a:t> cell and </a:t>
            </a:r>
            <a:r>
              <a:rPr lang="en-US" sz="2800" dirty="0" err="1" smtClean="0">
                <a:latin typeface="Arial Rounded MT Bold" pitchFamily="34" charset="0"/>
              </a:rPr>
              <a:t>leydig</a:t>
            </a:r>
            <a:r>
              <a:rPr lang="en-US" sz="2800" dirty="0" smtClean="0">
                <a:latin typeface="Arial Rounded MT Bold" pitchFamily="34" charset="0"/>
              </a:rPr>
              <a:t> cell tumors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…. </a:t>
            </a:r>
            <a:r>
              <a:rPr lang="en-US" sz="2800" i="1" u="sng" dirty="0" err="1" smtClean="0">
                <a:solidFill>
                  <a:srgbClr val="0070C0"/>
                </a:solidFill>
                <a:latin typeface="Arial Rounded MT Bold" pitchFamily="34" charset="0"/>
              </a:rPr>
              <a:t>Nongerminal</a:t>
            </a:r>
            <a:r>
              <a:rPr lang="en-US" sz="2800" i="1" u="sng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i="1" u="sng" dirty="0" err="1" smtClean="0">
                <a:solidFill>
                  <a:srgbClr val="0070C0"/>
                </a:solidFill>
                <a:latin typeface="Arial Rounded MT Bold" pitchFamily="34" charset="0"/>
              </a:rPr>
              <a:t>neoplasms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(benign tumors)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Treatment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Removal of tumor (cryosurgery etc)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Removal of </a:t>
            </a:r>
            <a:r>
              <a:rPr lang="en-US" sz="2800" dirty="0" err="1" smtClean="0">
                <a:latin typeface="Arial Rounded MT Bold" pitchFamily="34" charset="0"/>
              </a:rPr>
              <a:t>neoplastic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testes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10242" name="Picture 2" descr="C:\Users\lenovo\Downloads\infertility images\seminoma in sta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4876800" cy="6503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2134"/>
            <a:ext cx="8534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Unable and unwilling to mount</a:t>
            </a:r>
            <a:r>
              <a:rPr lang="en-US" sz="2800" dirty="0" smtClean="0">
                <a:latin typeface="Arial Rounded MT Bold" pitchFamily="34" charset="0"/>
              </a:rPr>
              <a:t> (conditions) :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Foot/limbs pathological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abnormal/over grown hooves, </a:t>
            </a:r>
            <a:r>
              <a:rPr lang="en-US" sz="2800" dirty="0" err="1" smtClean="0">
                <a:latin typeface="Arial Rounded MT Bold" pitchFamily="34" charset="0"/>
              </a:rPr>
              <a:t>interdigital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growths, </a:t>
            </a:r>
            <a:r>
              <a:rPr lang="en-US" sz="2800" dirty="0" err="1" smtClean="0">
                <a:latin typeface="Arial Rounded MT Bold" pitchFamily="34" charset="0"/>
              </a:rPr>
              <a:t>fibroma</a:t>
            </a:r>
            <a:r>
              <a:rPr lang="en-US" sz="2800" dirty="0" smtClean="0">
                <a:latin typeface="Arial Rounded MT Bold" pitchFamily="34" charset="0"/>
              </a:rPr>
              <a:t>, sole penetration etc.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Coxitis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(hip joint inflammation) in dog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Gonitis</a:t>
            </a:r>
            <a:r>
              <a:rPr lang="en-US" sz="2800" dirty="0" smtClean="0">
                <a:latin typeface="Arial Rounded MT Bold" pitchFamily="34" charset="0"/>
              </a:rPr>
              <a:t> (stifle joint inflammation) in bull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Tendonitis and </a:t>
            </a:r>
            <a:r>
              <a:rPr lang="en-US" sz="2800" dirty="0" err="1" smtClean="0">
                <a:latin typeface="Arial Rounded MT Bold" pitchFamily="34" charset="0"/>
              </a:rPr>
              <a:t>tarsitis</a:t>
            </a:r>
            <a:r>
              <a:rPr lang="en-US" sz="2800" dirty="0" smtClean="0">
                <a:latin typeface="Arial Rounded MT Bold" pitchFamily="34" charset="0"/>
              </a:rPr>
              <a:t> etc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Abnormal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limb confirmation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Lesion in lower back trunk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e.g.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honeymoon back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Back pain </a:t>
            </a:r>
            <a:r>
              <a:rPr lang="en-US" sz="2800" dirty="0" smtClean="0">
                <a:latin typeface="Arial Rounded MT Bold" pitchFamily="34" charset="0"/>
              </a:rPr>
              <a:t>: Ca deficiency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Pathologies of vertebrae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Abnormal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gait</a:t>
            </a:r>
            <a:endParaRPr lang="en-IN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SEMINAL VESICULITIS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PROSTITIS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AMPULLITIS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EPIDIDYMITIS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SPERMIOSTASIS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No seminal flow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Blind rudimentary </a:t>
            </a:r>
            <a:r>
              <a:rPr lang="en-US" sz="2800" dirty="0" err="1" smtClean="0">
                <a:latin typeface="Arial Rounded MT Bold" pitchFamily="34" charset="0"/>
              </a:rPr>
              <a:t>mesonephric</a:t>
            </a:r>
            <a:r>
              <a:rPr lang="en-US" sz="2800" dirty="0" smtClean="0">
                <a:latin typeface="Arial Rounded MT Bold" pitchFamily="34" charset="0"/>
              </a:rPr>
              <a:t> duct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Defective efferent duct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FUNICULITIS</a:t>
            </a:r>
            <a:r>
              <a:rPr lang="en-US" sz="2800" dirty="0" smtClean="0">
                <a:latin typeface="Arial Rounded MT Bold" pitchFamily="34" charset="0"/>
              </a:rPr>
              <a:t> – Infection and inflammation of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spermatic cord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TESTICULAR TORSION </a:t>
            </a:r>
            <a:r>
              <a:rPr lang="en-US" sz="2800" dirty="0" smtClean="0">
                <a:latin typeface="Arial Rounded MT Bold" pitchFamily="34" charset="0"/>
              </a:rPr>
              <a:t>- Torsion of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spermatic cord) – Obstructed blood flow and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lymphatic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SPERM GRANULOMA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Duct obstruction pressure (back pressure)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Faulty vasectomy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….. </a:t>
            </a:r>
            <a:r>
              <a:rPr lang="en-US" sz="2800" dirty="0" smtClean="0">
                <a:latin typeface="Arial Rounded MT Bold" pitchFamily="34" charset="0"/>
              </a:rPr>
              <a:t>Rupture </a:t>
            </a:r>
            <a:r>
              <a:rPr lang="en-US" sz="2800" dirty="0" smtClean="0">
                <a:latin typeface="Arial Rounded MT Bold" pitchFamily="34" charset="0"/>
              </a:rPr>
              <a:t>of </a:t>
            </a:r>
            <a:r>
              <a:rPr lang="en-US" sz="2800" dirty="0" err="1" smtClean="0">
                <a:latin typeface="Arial Rounded MT Bold" pitchFamily="34" charset="0"/>
              </a:rPr>
              <a:t>epididymis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….. </a:t>
            </a:r>
            <a:r>
              <a:rPr lang="en-US" sz="2800" dirty="0" smtClean="0">
                <a:latin typeface="Arial Rounded MT Bold" pitchFamily="34" charset="0"/>
              </a:rPr>
              <a:t>Sperm </a:t>
            </a:r>
            <a:r>
              <a:rPr lang="en-US" sz="2800" dirty="0" smtClean="0">
                <a:latin typeface="Arial Rounded MT Bold" pitchFamily="34" charset="0"/>
              </a:rPr>
              <a:t>leakage (Foreign sperms)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</a:t>
            </a:r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smtClean="0">
                <a:latin typeface="Arial Rounded MT Bold" pitchFamily="34" charset="0"/>
              </a:rPr>
              <a:t>(accumulates in surrounding </a:t>
            </a:r>
            <a:r>
              <a:rPr lang="en-US" sz="2800" dirty="0" err="1" smtClean="0">
                <a:latin typeface="Arial Rounded MT Bold" pitchFamily="34" charset="0"/>
              </a:rPr>
              <a:t>stroma</a:t>
            </a:r>
            <a:r>
              <a:rPr lang="en-US" sz="2800" dirty="0" smtClean="0">
                <a:latin typeface="Arial Rounded MT Bold" pitchFamily="34" charset="0"/>
              </a:rPr>
              <a:t>)     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….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ntigenic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inflammatory reaction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Degenerated sperms …. lipid and </a:t>
            </a:r>
            <a:r>
              <a:rPr lang="en-US" sz="2800" dirty="0" err="1" smtClean="0">
                <a:latin typeface="Arial Rounded MT Bold" pitchFamily="34" charset="0"/>
              </a:rPr>
              <a:t>mycolic</a:t>
            </a:r>
            <a:r>
              <a:rPr lang="en-US" sz="2800" dirty="0" smtClean="0">
                <a:latin typeface="Arial Rounded MT Bold" pitchFamily="34" charset="0"/>
              </a:rPr>
              <a:t> acid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Common in buck (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Libido may be normal</a:t>
            </a:r>
            <a:r>
              <a:rPr lang="en-US" sz="2800" dirty="0" smtClean="0">
                <a:latin typeface="Arial Rounded MT Bold" pitchFamily="34" charset="0"/>
              </a:rPr>
              <a:t>)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TESTICULAR HEMATOMA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TESTICULAR ABSCESS</a:t>
            </a:r>
          </a:p>
          <a:p>
            <a:pPr lvl="0"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TESTICULAR CYST</a:t>
            </a:r>
            <a:endParaRPr lang="en-US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IMPOTENTIA GENERANDI 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     (APPARENTLY NORMAL SEMEN OR   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     (ABNORMAL SPERMS)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Seminal quality …. normal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Sperm … not able to fertilize the ova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or early embryonic death / abortion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Disease conditions (Brucellosis,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err="1" smtClean="0">
                <a:latin typeface="Arial Rounded MT Bold" pitchFamily="34" charset="0"/>
              </a:rPr>
              <a:t>Campylobacteriosis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Trichomoniasis</a:t>
            </a:r>
            <a:r>
              <a:rPr lang="en-US" sz="2800" dirty="0" smtClean="0">
                <a:latin typeface="Arial Rounded MT Bold" pitchFamily="34" charset="0"/>
              </a:rPr>
              <a:t>, IBR-IPV)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Normal Seminal volume, color, pH, motility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Abnormal nuclear material / Nuclear shape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Abnormal sperm metabolism and abnormal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</a:t>
            </a:r>
            <a:r>
              <a:rPr lang="en-US" sz="2800" dirty="0" err="1" smtClean="0">
                <a:latin typeface="Arial Rounded MT Bold" pitchFamily="34" charset="0"/>
              </a:rPr>
              <a:t>acrosome</a:t>
            </a:r>
            <a:r>
              <a:rPr lang="en-US" sz="2800" dirty="0" smtClean="0">
                <a:latin typeface="Arial Rounded MT Bold" pitchFamily="34" charset="0"/>
              </a:rPr>
              <a:t> etc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Diadem defect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Invagination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/ pouching of nuclear material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Beaded structure at anterior border of post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nuclear cap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Single large vacuoles with distorted head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Defect due abnormal spermatogenesis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Diagnosed by </a:t>
            </a:r>
            <a:r>
              <a:rPr lang="en-US" sz="2800" dirty="0" err="1" smtClean="0">
                <a:latin typeface="Arial Rounded MT Bold" pitchFamily="34" charset="0"/>
              </a:rPr>
              <a:t>fuelgen</a:t>
            </a:r>
            <a:r>
              <a:rPr lang="en-US" sz="2800" dirty="0" smtClean="0">
                <a:latin typeface="Arial Rounded MT Bold" pitchFamily="34" charset="0"/>
              </a:rPr>
              <a:t> stain/wet mount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Observe under phase contrast microscope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or differential interference microscopy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Normal sperm motility and concentration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Major and </a:t>
            </a:r>
            <a:r>
              <a:rPr lang="en-US" sz="2800" dirty="0" err="1" smtClean="0">
                <a:latin typeface="Arial Rounded MT Bold" pitchFamily="34" charset="0"/>
              </a:rPr>
              <a:t>uncompensable</a:t>
            </a:r>
            <a:r>
              <a:rPr lang="en-US" sz="2800" dirty="0" smtClean="0">
                <a:latin typeface="Arial Rounded MT Bold" pitchFamily="34" charset="0"/>
              </a:rPr>
              <a:t> defect</a:t>
            </a: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93186" name="Picture 2" descr="G:\Andro and AI\diade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2895600" cy="4119093"/>
          </a:xfrm>
          <a:prstGeom prst="rect">
            <a:avLst/>
          </a:prstGeom>
          <a:noFill/>
        </p:spPr>
      </p:pic>
      <p:pic>
        <p:nvPicPr>
          <p:cNvPr id="93187" name="Picture 3" descr="G:\Andro and AI\diade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78732"/>
            <a:ext cx="3048000" cy="41504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52800" y="5257800"/>
            <a:ext cx="2381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Diadem defec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381000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 Rounded MT Bold" pitchFamily="34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Knobbed 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acrosome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sperm defect –</a:t>
            </a:r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</a:t>
            </a:r>
            <a:r>
              <a:rPr lang="en-US" sz="2800" dirty="0" err="1" smtClean="0">
                <a:latin typeface="Arial Rounded MT Bold" pitchFamily="34" charset="0"/>
              </a:rPr>
              <a:t>Accentrically</a:t>
            </a:r>
            <a:r>
              <a:rPr lang="en-US" sz="2800" dirty="0" smtClean="0">
                <a:latin typeface="Arial Rounded MT Bold" pitchFamily="34" charset="0"/>
              </a:rPr>
              <a:t> placed thickening of </a:t>
            </a:r>
            <a:r>
              <a:rPr lang="en-US" sz="2800" dirty="0" err="1" smtClean="0">
                <a:latin typeface="Arial Rounded MT Bold" pitchFamily="34" charset="0"/>
              </a:rPr>
              <a:t>acrosome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Defected </a:t>
            </a:r>
            <a:r>
              <a:rPr lang="en-US" sz="2800" dirty="0" err="1" smtClean="0">
                <a:latin typeface="Arial Rounded MT Bold" pitchFamily="34" charset="0"/>
              </a:rPr>
              <a:t>spermiogenesis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(involving </a:t>
            </a:r>
            <a:r>
              <a:rPr lang="en-US" sz="2800" dirty="0" err="1" smtClean="0">
                <a:latin typeface="Arial Rounded MT Bold" pitchFamily="34" charset="0"/>
              </a:rPr>
              <a:t>golgi</a:t>
            </a:r>
            <a:r>
              <a:rPr lang="en-US" sz="2800" dirty="0" smtClean="0">
                <a:latin typeface="Arial Rounded MT Bold" pitchFamily="34" charset="0"/>
              </a:rPr>
              <a:t> complex)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Inherited, </a:t>
            </a:r>
            <a:r>
              <a:rPr lang="en-US" sz="2800" dirty="0" err="1" smtClean="0">
                <a:latin typeface="Arial Rounded MT Bold" pitchFamily="34" charset="0"/>
              </a:rPr>
              <a:t>autosomal</a:t>
            </a:r>
            <a:r>
              <a:rPr lang="en-US" sz="2800" dirty="0" smtClean="0">
                <a:latin typeface="Arial Rounded MT Bold" pitchFamily="34" charset="0"/>
              </a:rPr>
              <a:t>, recessive and sex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linked sperm defect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Common in bull, boar and dog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Normal sperm motility and semen conc.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Sperm is unable to penetrate ova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Major and </a:t>
            </a:r>
            <a:r>
              <a:rPr lang="en-US" sz="2800" dirty="0" err="1" smtClean="0">
                <a:latin typeface="Arial Rounded MT Bold" pitchFamily="34" charset="0"/>
              </a:rPr>
              <a:t>uncompensable</a:t>
            </a:r>
            <a:r>
              <a:rPr lang="en-US" sz="2800" dirty="0" smtClean="0">
                <a:latin typeface="Arial Rounded MT Bold" pitchFamily="34" charset="0"/>
              </a:rPr>
              <a:t> sperm defect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- Diagnosed by </a:t>
            </a:r>
            <a:r>
              <a:rPr lang="en-US" sz="2800" dirty="0" err="1" smtClean="0">
                <a:latin typeface="Arial Rounded MT Bold" pitchFamily="34" charset="0"/>
              </a:rPr>
              <a:t>eosine-nigrosine</a:t>
            </a:r>
            <a:r>
              <a:rPr lang="en-US" sz="2800" dirty="0" smtClean="0">
                <a:latin typeface="Arial Rounded MT Bold" pitchFamily="34" charset="0"/>
              </a:rPr>
              <a:t>, </a:t>
            </a:r>
            <a:r>
              <a:rPr lang="en-US" sz="2800" dirty="0" err="1" smtClean="0">
                <a:latin typeface="Arial Rounded MT Bold" pitchFamily="34" charset="0"/>
              </a:rPr>
              <a:t>eosine</a:t>
            </a:r>
            <a:r>
              <a:rPr lang="en-US" sz="2800" dirty="0" smtClean="0">
                <a:latin typeface="Arial Rounded MT Bold" pitchFamily="34" charset="0"/>
              </a:rPr>
              <a:t>-B,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fast green stain (phase contrast microscopy)</a:t>
            </a: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94210" name="Picture 2" descr="G:\Andro and AI\KNOBBED SPER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047624" cy="3886200"/>
          </a:xfrm>
          <a:prstGeom prst="rect">
            <a:avLst/>
          </a:prstGeom>
          <a:noFill/>
        </p:spPr>
      </p:pic>
      <p:pic>
        <p:nvPicPr>
          <p:cNvPr id="94211" name="Picture 3" descr="G:\Andro and AI\knobbe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800600" y="838200"/>
            <a:ext cx="3943350" cy="38290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7400" y="5181600"/>
            <a:ext cx="522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Knobbed </a:t>
            </a:r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acrosome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 sperm defect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Acrosomal</a:t>
            </a:r>
            <a:r>
              <a:rPr lang="en-US" sz="2800" dirty="0" smtClean="0">
                <a:latin typeface="Arial Rounded MT Bold" pitchFamily="34" charset="0"/>
              </a:rPr>
              <a:t> crest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Acrosomal</a:t>
            </a:r>
            <a:r>
              <a:rPr lang="en-US" sz="2800" dirty="0" smtClean="0">
                <a:latin typeface="Arial Rounded MT Bold" pitchFamily="34" charset="0"/>
              </a:rPr>
              <a:t> fold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Deatched</a:t>
            </a:r>
            <a:r>
              <a:rPr lang="en-US" sz="2800" dirty="0" smtClean="0">
                <a:latin typeface="Arial Rounded MT Bold" pitchFamily="34" charset="0"/>
              </a:rPr>
              <a:t> or abnormal </a:t>
            </a:r>
            <a:r>
              <a:rPr lang="en-US" sz="2800" dirty="0" err="1" smtClean="0">
                <a:latin typeface="Arial Rounded MT Bold" pitchFamily="34" charset="0"/>
              </a:rPr>
              <a:t>acrosome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Sperm chromosomal aberrations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Abnormal nuclear protein formation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Inheritance of disturbed enzymatic activity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Sperm defects related to head, </a:t>
            </a:r>
            <a:r>
              <a:rPr lang="en-US" sz="2800" dirty="0" err="1" smtClean="0">
                <a:latin typeface="Arial Rounded MT Bold" pitchFamily="34" charset="0"/>
              </a:rPr>
              <a:t>midpiece</a:t>
            </a:r>
            <a:r>
              <a:rPr lang="en-US" sz="2800" dirty="0" smtClean="0">
                <a:latin typeface="Arial Rounded MT Bold" pitchFamily="34" charset="0"/>
              </a:rPr>
              <a:t> and tail due to abnormal spermatogenesis, maturation (protoplasmic droplets) etc also lead to infertility.</a:t>
            </a: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2359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Animals mount but dismount again and again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: Back pain during service test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Over Ca feeding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…… </a:t>
            </a:r>
            <a:r>
              <a:rPr lang="en-US" sz="2800" dirty="0" err="1" smtClean="0">
                <a:latin typeface="Arial Rounded MT Bold" pitchFamily="34" charset="0"/>
              </a:rPr>
              <a:t>Exostosis</a:t>
            </a:r>
            <a:r>
              <a:rPr lang="en-US" sz="2800" dirty="0" smtClean="0">
                <a:latin typeface="Arial Rounded MT Bold" pitchFamily="34" charset="0"/>
              </a:rPr>
              <a:t> of vertebrae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…… Degeneration of </a:t>
            </a:r>
            <a:r>
              <a:rPr lang="en-US" sz="2800" dirty="0" err="1" smtClean="0">
                <a:latin typeface="Arial Rounded MT Bold" pitchFamily="34" charset="0"/>
              </a:rPr>
              <a:t>intervertebral</a:t>
            </a:r>
            <a:r>
              <a:rPr lang="en-US" sz="2800" dirty="0" smtClean="0">
                <a:latin typeface="Arial Rounded MT Bold" pitchFamily="34" charset="0"/>
              </a:rPr>
              <a:t> joints       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…… Stiffness, paraplegia &amp; fracture tendency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Poor exercise : Back pain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Neuro-musculo</a:t>
            </a:r>
            <a:r>
              <a:rPr lang="en-US" sz="2800" dirty="0" smtClean="0">
                <a:latin typeface="Arial Rounded MT Bold" pitchFamily="34" charset="0"/>
              </a:rPr>
              <a:t> system</a:t>
            </a:r>
          </a:p>
          <a:p>
            <a:pPr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Limb confirmation &amp; joint angles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4443</Words>
  <Application>Microsoft Office PowerPoint</Application>
  <PresentationFormat>On-screen Show (4:3)</PresentationFormat>
  <Paragraphs>893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INFERTILITY  IN  MALE ANIMALS                                            Dr. VIKAS  SACHAN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BREEDING  SOUNDNESS EVALUATION                                           Dr. VIKAS  SACHAN</dc:title>
  <dc:creator>lenovo</dc:creator>
  <cp:lastModifiedBy>Rishab Sharma</cp:lastModifiedBy>
  <cp:revision>213</cp:revision>
  <dcterms:created xsi:type="dcterms:W3CDTF">2006-08-16T00:00:00Z</dcterms:created>
  <dcterms:modified xsi:type="dcterms:W3CDTF">2020-06-16T09:38:27Z</dcterms:modified>
</cp:coreProperties>
</file>