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10/09/2010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10/09/2010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10/09/2010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10/09/2010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10/09/2010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10/09/2010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10/09/2010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10/09/2010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10/09/2010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10/09/2010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10/09/2010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tile tx="0" ty="0" sx="65000" sy="65000" flip="x" algn="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10/09/2010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1143000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solidFill>
                  <a:srgbClr val="C00000"/>
                </a:solidFill>
              </a:rPr>
              <a:t>Diabetes-mellitus </a:t>
            </a:r>
            <a:r>
              <a:rPr lang="en-US" sz="6000" b="1" dirty="0" smtClean="0">
                <a:solidFill>
                  <a:srgbClr val="C00000"/>
                </a:solidFill>
              </a:rPr>
              <a:t/>
            </a:r>
            <a:br>
              <a:rPr lang="en-US" sz="6000" b="1" dirty="0" smtClean="0">
                <a:solidFill>
                  <a:srgbClr val="C00000"/>
                </a:solidFill>
              </a:rPr>
            </a:br>
            <a:r>
              <a:rPr lang="en-US" sz="6000" b="1" dirty="0" smtClean="0">
                <a:solidFill>
                  <a:srgbClr val="C00000"/>
                </a:solidFill>
              </a:rPr>
              <a:t>in </a:t>
            </a:r>
            <a:br>
              <a:rPr lang="en-US" sz="6000" b="1" dirty="0" smtClean="0">
                <a:solidFill>
                  <a:srgbClr val="C00000"/>
                </a:solidFill>
              </a:rPr>
            </a:br>
            <a:r>
              <a:rPr lang="en-US" sz="6000" b="1" dirty="0" smtClean="0">
                <a:solidFill>
                  <a:srgbClr val="C00000"/>
                </a:solidFill>
              </a:rPr>
              <a:t>Canines </a:t>
            </a:r>
            <a:endParaRPr lang="en-US" sz="6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3124201"/>
          </a:xfrm>
        </p:spPr>
        <p:txBody>
          <a:bodyPr>
            <a:normAutofit/>
          </a:bodyPr>
          <a:lstStyle/>
          <a:p>
            <a:pPr lvl="0" algn="just">
              <a:buNone/>
            </a:pPr>
            <a:r>
              <a:rPr lang="en-US" dirty="0" smtClean="0">
                <a:solidFill>
                  <a:srgbClr val="002060"/>
                </a:solidFill>
              </a:rPr>
              <a:t>(c)	Urinary glucose = 0%: give previous day’s dose minus 2 units</a:t>
            </a:r>
            <a:endParaRPr lang="en-US" dirty="0" smtClean="0">
              <a:solidFill>
                <a:srgbClr val="002060"/>
              </a:solidFill>
            </a:endParaRPr>
          </a:p>
          <a:p>
            <a:pPr lvl="0" algn="just">
              <a:buNone/>
            </a:pPr>
            <a:r>
              <a:rPr lang="en-US" dirty="0" smtClean="0">
                <a:solidFill>
                  <a:srgbClr val="002060"/>
                </a:solidFill>
              </a:rPr>
              <a:t>(d)     If </a:t>
            </a:r>
            <a:r>
              <a:rPr lang="en-US" dirty="0" smtClean="0">
                <a:solidFill>
                  <a:srgbClr val="002060"/>
                </a:solidFill>
              </a:rPr>
              <a:t>hypoglycemic signs or coma occurred on previous day: give previous day’s dose minus 4 or more </a:t>
            </a:r>
            <a:r>
              <a:rPr lang="en-US" dirty="0" smtClean="0">
                <a:solidFill>
                  <a:srgbClr val="002060"/>
                </a:solidFill>
              </a:rPr>
              <a:t>units</a:t>
            </a:r>
            <a:endParaRPr lang="en-US" dirty="0" smtClean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2743200"/>
            <a:ext cx="8153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dirty="0" err="1" smtClean="0">
                <a:solidFill>
                  <a:srgbClr val="C00000"/>
                </a:solidFill>
              </a:rPr>
              <a:t>Stabilisation</a:t>
            </a:r>
            <a:r>
              <a:rPr lang="en-US" sz="2800" dirty="0" smtClean="0">
                <a:solidFill>
                  <a:srgbClr val="C00000"/>
                </a:solidFill>
              </a:rPr>
              <a:t> on a more or less constant dose may take 3-4 weeks and then the same regimen may be </a:t>
            </a:r>
            <a:r>
              <a:rPr lang="en-US" sz="2800" dirty="0" smtClean="0">
                <a:solidFill>
                  <a:srgbClr val="C00000"/>
                </a:solidFill>
              </a:rPr>
              <a:t>followed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C00000"/>
                </a:solidFill>
              </a:rPr>
              <a:t>A </a:t>
            </a:r>
            <a:r>
              <a:rPr lang="en-US" sz="2800" dirty="0" smtClean="0">
                <a:solidFill>
                  <a:srgbClr val="C00000"/>
                </a:solidFill>
              </a:rPr>
              <a:t>single daily injection of insulin should be given in the mid morning after providing the dog with quarter of the daily </a:t>
            </a:r>
            <a:r>
              <a:rPr lang="en-US" sz="2800" dirty="0" smtClean="0">
                <a:solidFill>
                  <a:srgbClr val="C00000"/>
                </a:solidFill>
              </a:rPr>
              <a:t>food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C00000"/>
                </a:solidFill>
              </a:rPr>
              <a:t>If </a:t>
            </a:r>
            <a:r>
              <a:rPr lang="en-US" sz="2800" dirty="0" smtClean="0">
                <a:solidFill>
                  <a:srgbClr val="C00000"/>
                </a:solidFill>
              </a:rPr>
              <a:t>dog does not eat then don’t inject. Remainder food should be given after 8-9 hrs. when insulin has maximum </a:t>
            </a:r>
            <a:r>
              <a:rPr lang="en-US" sz="2800" dirty="0" smtClean="0">
                <a:solidFill>
                  <a:srgbClr val="C00000"/>
                </a:solidFill>
              </a:rPr>
              <a:t>effect</a:t>
            </a:r>
            <a:endParaRPr lang="en-US" sz="280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>
            <a:normAutofit lnSpcReduction="10000"/>
          </a:bodyPr>
          <a:lstStyle/>
          <a:p>
            <a:pPr marL="514350" lvl="0" indent="-514350" algn="just">
              <a:buFont typeface="+mj-lt"/>
              <a:buAutoNum type="arabicParenR" startAt="4"/>
            </a:pPr>
            <a:r>
              <a:rPr lang="en-US" dirty="0" smtClean="0">
                <a:solidFill>
                  <a:srgbClr val="00B050"/>
                </a:solidFill>
              </a:rPr>
              <a:t> Dietary </a:t>
            </a:r>
            <a:r>
              <a:rPr lang="en-US" dirty="0" smtClean="0">
                <a:solidFill>
                  <a:srgbClr val="00B050"/>
                </a:solidFill>
              </a:rPr>
              <a:t>control and exercise are important. Diet should be low in fat (80% meat + 20% carbohydrate) fed @ 1 oz/kg body wt. per </a:t>
            </a:r>
            <a:r>
              <a:rPr lang="en-US" dirty="0" smtClean="0">
                <a:solidFill>
                  <a:srgbClr val="00B050"/>
                </a:solidFill>
              </a:rPr>
              <a:t>day</a:t>
            </a:r>
            <a:endParaRPr lang="en-US" dirty="0" smtClean="0">
              <a:solidFill>
                <a:srgbClr val="00B050"/>
              </a:solidFill>
            </a:endParaRPr>
          </a:p>
          <a:p>
            <a:pPr algn="just">
              <a:buNone/>
            </a:pPr>
            <a:r>
              <a:rPr lang="en-US" dirty="0" smtClean="0">
                <a:solidFill>
                  <a:srgbClr val="00B050"/>
                </a:solidFill>
              </a:rPr>
              <a:t>(</a:t>
            </a:r>
            <a:r>
              <a:rPr lang="en-US" dirty="0" smtClean="0">
                <a:solidFill>
                  <a:srgbClr val="00B050"/>
                </a:solidFill>
              </a:rPr>
              <a:t>5)  Regular </a:t>
            </a:r>
            <a:r>
              <a:rPr lang="en-US" dirty="0" smtClean="0">
                <a:solidFill>
                  <a:srgbClr val="00B050"/>
                </a:solidFill>
              </a:rPr>
              <a:t>weighing and </a:t>
            </a:r>
            <a:r>
              <a:rPr lang="en-US" dirty="0" err="1" smtClean="0">
                <a:solidFill>
                  <a:srgbClr val="00B050"/>
                </a:solidFill>
              </a:rPr>
              <a:t>titbits</a:t>
            </a:r>
            <a:r>
              <a:rPr lang="en-US" dirty="0" smtClean="0">
                <a:solidFill>
                  <a:srgbClr val="00B050"/>
                </a:solidFill>
              </a:rPr>
              <a:t> must not be </a:t>
            </a:r>
            <a:r>
              <a:rPr lang="en-US" dirty="0" smtClean="0">
                <a:solidFill>
                  <a:srgbClr val="00B050"/>
                </a:solidFill>
              </a:rPr>
              <a:t>given</a:t>
            </a:r>
            <a:endParaRPr lang="en-US" dirty="0" smtClean="0">
              <a:solidFill>
                <a:srgbClr val="00B050"/>
              </a:solidFill>
            </a:endParaRPr>
          </a:p>
          <a:p>
            <a:pPr algn="just">
              <a:buNone/>
            </a:pPr>
            <a:r>
              <a:rPr lang="en-US" dirty="0" smtClean="0">
                <a:solidFill>
                  <a:srgbClr val="00B050"/>
                </a:solidFill>
              </a:rPr>
              <a:t>(</a:t>
            </a:r>
            <a:r>
              <a:rPr lang="en-US" dirty="0" smtClean="0">
                <a:solidFill>
                  <a:srgbClr val="00B050"/>
                </a:solidFill>
              </a:rPr>
              <a:t>6)  Ad </a:t>
            </a:r>
            <a:r>
              <a:rPr lang="en-US" dirty="0" smtClean="0">
                <a:solidFill>
                  <a:srgbClr val="00B050"/>
                </a:solidFill>
              </a:rPr>
              <a:t>lib provision of water should be made. Reduced consumption of water indicates successful </a:t>
            </a:r>
            <a:r>
              <a:rPr lang="en-US" dirty="0" smtClean="0">
                <a:solidFill>
                  <a:srgbClr val="00B050"/>
                </a:solidFill>
              </a:rPr>
              <a:t>therapy</a:t>
            </a:r>
            <a:endParaRPr lang="en-US" dirty="0" smtClean="0">
              <a:solidFill>
                <a:srgbClr val="00B05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7030A0"/>
                </a:solidFill>
              </a:rPr>
              <a:t>Etiology</a:t>
            </a:r>
            <a:r>
              <a:rPr lang="en-US" sz="4800" b="1" dirty="0" smtClean="0">
                <a:solidFill>
                  <a:srgbClr val="7030A0"/>
                </a:solidFill>
              </a:rPr>
              <a:t>:</a:t>
            </a:r>
            <a:endParaRPr lang="en-US" sz="4800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>
                <a:solidFill>
                  <a:srgbClr val="C00000"/>
                </a:solidFill>
              </a:rPr>
              <a:t>Diabetes mellitus (</a:t>
            </a:r>
            <a:r>
              <a:rPr lang="en-US" dirty="0" err="1" smtClean="0">
                <a:solidFill>
                  <a:srgbClr val="C00000"/>
                </a:solidFill>
              </a:rPr>
              <a:t>hypoinsulinism</a:t>
            </a:r>
            <a:r>
              <a:rPr lang="en-US" dirty="0" smtClean="0">
                <a:solidFill>
                  <a:srgbClr val="C00000"/>
                </a:solidFill>
              </a:rPr>
              <a:t>) is a complex disorder of carbohydrate, fat, and protein </a:t>
            </a:r>
            <a:r>
              <a:rPr lang="en-US" dirty="0" smtClean="0">
                <a:solidFill>
                  <a:srgbClr val="C00000"/>
                </a:solidFill>
              </a:rPr>
              <a:t>metabolism</a:t>
            </a:r>
          </a:p>
          <a:p>
            <a:pPr algn="just"/>
            <a:r>
              <a:rPr lang="en-US" dirty="0" smtClean="0">
                <a:solidFill>
                  <a:srgbClr val="C00000"/>
                </a:solidFill>
              </a:rPr>
              <a:t>Which </a:t>
            </a:r>
            <a:r>
              <a:rPr lang="en-US" dirty="0" smtClean="0">
                <a:solidFill>
                  <a:srgbClr val="C00000"/>
                </a:solidFill>
              </a:rPr>
              <a:t>results from an inability to produce or utilize adequate amounts of </a:t>
            </a:r>
            <a:r>
              <a:rPr lang="en-US" dirty="0" smtClean="0">
                <a:solidFill>
                  <a:srgbClr val="C00000"/>
                </a:solidFill>
              </a:rPr>
              <a:t>insulin</a:t>
            </a:r>
          </a:p>
          <a:p>
            <a:pPr algn="just"/>
            <a:r>
              <a:rPr lang="en-US" dirty="0" smtClean="0">
                <a:solidFill>
                  <a:srgbClr val="C00000"/>
                </a:solidFill>
              </a:rPr>
              <a:t>Most </a:t>
            </a:r>
            <a:r>
              <a:rPr lang="en-US" dirty="0" smtClean="0">
                <a:solidFill>
                  <a:srgbClr val="C00000"/>
                </a:solidFill>
              </a:rPr>
              <a:t>cases of diabetes mellitus in canines are associated with the destruction of the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</a:t>
            </a:r>
            <a:r>
              <a:rPr lang="en-US" dirty="0" smtClean="0">
                <a:solidFill>
                  <a:srgbClr val="C00000"/>
                </a:solidFill>
              </a:rPr>
              <a:t> cells, particularly following pancreatitis or with an idiopathic reduction in the number of </a:t>
            </a:r>
            <a:r>
              <a:rPr lang="en-US" dirty="0" smtClean="0">
                <a:solidFill>
                  <a:srgbClr val="C00000"/>
                </a:solidFill>
                <a:sym typeface="Symbol"/>
              </a:rPr>
              <a:t></a:t>
            </a:r>
            <a:r>
              <a:rPr lang="en-US" dirty="0" smtClean="0">
                <a:solidFill>
                  <a:srgbClr val="C00000"/>
                </a:solidFill>
              </a:rPr>
              <a:t> cells and even the disappearance of many of the </a:t>
            </a:r>
            <a:r>
              <a:rPr lang="en-US" dirty="0" smtClean="0">
                <a:solidFill>
                  <a:srgbClr val="C00000"/>
                </a:solidFill>
              </a:rPr>
              <a:t>islets</a:t>
            </a:r>
            <a:endParaRPr lang="en-US" dirty="0" smtClean="0">
              <a:solidFill>
                <a:srgbClr val="C0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7030A0"/>
                </a:solidFill>
              </a:rPr>
              <a:t>Incidence</a:t>
            </a:r>
            <a:r>
              <a:rPr lang="en-US" sz="4800" b="1" dirty="0" smtClean="0">
                <a:solidFill>
                  <a:srgbClr val="7030A0"/>
                </a:solidFill>
              </a:rPr>
              <a:t>:</a:t>
            </a:r>
            <a:endParaRPr lang="en-US" sz="4800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>
                <a:solidFill>
                  <a:srgbClr val="C00000"/>
                </a:solidFill>
              </a:rPr>
              <a:t>Diabetes mellitus is 3 times as common in bitches as in males and its onset often follows </a:t>
            </a:r>
            <a:r>
              <a:rPr lang="en-US" dirty="0" err="1" smtClean="0">
                <a:solidFill>
                  <a:srgbClr val="C00000"/>
                </a:solidFill>
              </a:rPr>
              <a:t>oestrus</a:t>
            </a:r>
            <a:endParaRPr lang="en-US" dirty="0" smtClean="0">
              <a:solidFill>
                <a:srgbClr val="C00000"/>
              </a:solidFill>
            </a:endParaRPr>
          </a:p>
          <a:p>
            <a:pPr algn="just"/>
            <a:r>
              <a:rPr lang="en-US" dirty="0" smtClean="0">
                <a:solidFill>
                  <a:srgbClr val="C00000"/>
                </a:solidFill>
              </a:rPr>
              <a:t>It </a:t>
            </a:r>
            <a:r>
              <a:rPr lang="en-US" dirty="0" smtClean="0">
                <a:solidFill>
                  <a:srgbClr val="C00000"/>
                </a:solidFill>
              </a:rPr>
              <a:t>appears more frequently in obese </a:t>
            </a:r>
            <a:r>
              <a:rPr lang="en-US" dirty="0" smtClean="0">
                <a:solidFill>
                  <a:srgbClr val="C00000"/>
                </a:solidFill>
              </a:rPr>
              <a:t>animals</a:t>
            </a:r>
          </a:p>
          <a:p>
            <a:pPr algn="just"/>
            <a:r>
              <a:rPr lang="en-US" dirty="0" smtClean="0">
                <a:solidFill>
                  <a:srgbClr val="C00000"/>
                </a:solidFill>
              </a:rPr>
              <a:t>It </a:t>
            </a:r>
            <a:r>
              <a:rPr lang="en-US" dirty="0" smtClean="0">
                <a:solidFill>
                  <a:srgbClr val="C00000"/>
                </a:solidFill>
              </a:rPr>
              <a:t>is also more common in dogs over 8 years old and in certain breeds especially </a:t>
            </a:r>
            <a:r>
              <a:rPr lang="en-US" dirty="0" smtClean="0">
                <a:solidFill>
                  <a:srgbClr val="C00000"/>
                </a:solidFill>
              </a:rPr>
              <a:t>Dachshund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Pathogenesis and clinical signs: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447800"/>
            <a:ext cx="8305800" cy="4800600"/>
          </a:xfrm>
        </p:spPr>
        <p:txBody>
          <a:bodyPr>
            <a:noAutofit/>
          </a:bodyPr>
          <a:lstStyle/>
          <a:p>
            <a:pPr algn="just"/>
            <a:r>
              <a:rPr lang="en-US" sz="2800" dirty="0" err="1" smtClean="0">
                <a:solidFill>
                  <a:srgbClr val="C00000"/>
                </a:solidFill>
              </a:rPr>
              <a:t>Polyuria</a:t>
            </a:r>
            <a:r>
              <a:rPr lang="en-US" sz="2800" dirty="0" smtClean="0">
                <a:solidFill>
                  <a:srgbClr val="C00000"/>
                </a:solidFill>
              </a:rPr>
              <a:t> and </a:t>
            </a:r>
            <a:r>
              <a:rPr lang="en-US" sz="2800" dirty="0" err="1" smtClean="0">
                <a:solidFill>
                  <a:srgbClr val="C00000"/>
                </a:solidFill>
              </a:rPr>
              <a:t>polydipsia</a:t>
            </a:r>
            <a:r>
              <a:rPr lang="en-US" sz="2800" dirty="0" smtClean="0">
                <a:solidFill>
                  <a:srgbClr val="C00000"/>
                </a:solidFill>
              </a:rPr>
              <a:t> are prime clinical </a:t>
            </a:r>
            <a:r>
              <a:rPr lang="en-US" sz="2800" dirty="0" smtClean="0">
                <a:solidFill>
                  <a:srgbClr val="C00000"/>
                </a:solidFill>
              </a:rPr>
              <a:t>signs</a:t>
            </a:r>
          </a:p>
          <a:p>
            <a:pPr algn="just"/>
            <a:r>
              <a:rPr lang="en-US" sz="2800" dirty="0" smtClean="0">
                <a:solidFill>
                  <a:srgbClr val="C00000"/>
                </a:solidFill>
              </a:rPr>
              <a:t>The </a:t>
            </a:r>
            <a:r>
              <a:rPr lang="en-US" sz="2800" dirty="0" smtClean="0">
                <a:solidFill>
                  <a:srgbClr val="C00000"/>
                </a:solidFill>
              </a:rPr>
              <a:t>renal threshold for glucose in dog lies between 175-220 mg/100 </a:t>
            </a:r>
            <a:r>
              <a:rPr lang="en-US" sz="2800" dirty="0" smtClean="0">
                <a:solidFill>
                  <a:srgbClr val="C00000"/>
                </a:solidFill>
              </a:rPr>
              <a:t>ml</a:t>
            </a:r>
          </a:p>
          <a:p>
            <a:pPr algn="just"/>
            <a:r>
              <a:rPr lang="en-US" sz="2800" dirty="0" smtClean="0">
                <a:solidFill>
                  <a:srgbClr val="C00000"/>
                </a:solidFill>
              </a:rPr>
              <a:t>Usually </a:t>
            </a:r>
            <a:r>
              <a:rPr lang="en-US" sz="2800" dirty="0" smtClean="0">
                <a:solidFill>
                  <a:srgbClr val="C00000"/>
                </a:solidFill>
              </a:rPr>
              <a:t>when blood glucose level exceeds 180 mg/100 ml, glucose is not completely reabsorbed from the renal tubules resulting in </a:t>
            </a:r>
            <a:r>
              <a:rPr lang="en-US" sz="2800" dirty="0" err="1" smtClean="0">
                <a:solidFill>
                  <a:srgbClr val="C00000"/>
                </a:solidFill>
              </a:rPr>
              <a:t>glycosuria</a:t>
            </a:r>
            <a:r>
              <a:rPr lang="en-US" sz="2800" dirty="0" smtClean="0">
                <a:solidFill>
                  <a:srgbClr val="C00000"/>
                </a:solidFill>
              </a:rPr>
              <a:t> and, because of osmotic </a:t>
            </a:r>
            <a:r>
              <a:rPr lang="en-US" sz="2800" dirty="0" err="1" smtClean="0">
                <a:solidFill>
                  <a:srgbClr val="C00000"/>
                </a:solidFill>
              </a:rPr>
              <a:t>diuresis</a:t>
            </a:r>
            <a:r>
              <a:rPr lang="en-US" sz="2800" dirty="0" smtClean="0">
                <a:solidFill>
                  <a:srgbClr val="C00000"/>
                </a:solidFill>
              </a:rPr>
              <a:t>, increased urine production and frequency of </a:t>
            </a:r>
            <a:r>
              <a:rPr lang="en-US" sz="2800" dirty="0" err="1" smtClean="0">
                <a:solidFill>
                  <a:srgbClr val="C00000"/>
                </a:solidFill>
              </a:rPr>
              <a:t>micturition</a:t>
            </a:r>
            <a:r>
              <a:rPr lang="en-US" sz="2800" dirty="0" smtClean="0">
                <a:solidFill>
                  <a:srgbClr val="C00000"/>
                </a:solidFill>
              </a:rPr>
              <a:t> (</a:t>
            </a:r>
            <a:r>
              <a:rPr lang="en-US" sz="2800" dirty="0" err="1" smtClean="0">
                <a:solidFill>
                  <a:srgbClr val="C00000"/>
                </a:solidFill>
              </a:rPr>
              <a:t>polyuria</a:t>
            </a:r>
            <a:r>
              <a:rPr lang="en-US" sz="2800" dirty="0" smtClean="0">
                <a:solidFill>
                  <a:srgbClr val="C00000"/>
                </a:solidFill>
              </a:rPr>
              <a:t>)</a:t>
            </a:r>
          </a:p>
          <a:p>
            <a:pPr algn="just"/>
            <a:r>
              <a:rPr lang="en-US" sz="2800" dirty="0" smtClean="0">
                <a:solidFill>
                  <a:srgbClr val="C00000"/>
                </a:solidFill>
              </a:rPr>
              <a:t>Additional </a:t>
            </a:r>
            <a:r>
              <a:rPr lang="en-US" sz="2800" dirty="0" smtClean="0">
                <a:solidFill>
                  <a:srgbClr val="C00000"/>
                </a:solidFill>
              </a:rPr>
              <a:t>water is consumed to compensate for this loss (</a:t>
            </a:r>
            <a:r>
              <a:rPr lang="en-US" sz="2800" dirty="0" err="1" smtClean="0">
                <a:solidFill>
                  <a:srgbClr val="C00000"/>
                </a:solidFill>
              </a:rPr>
              <a:t>polydipsia</a:t>
            </a:r>
            <a:r>
              <a:rPr lang="en-US" sz="2800" dirty="0" smtClean="0">
                <a:solidFill>
                  <a:srgbClr val="C00000"/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3000" dirty="0" err="1" smtClean="0">
                <a:solidFill>
                  <a:srgbClr val="C00000"/>
                </a:solidFill>
              </a:rPr>
              <a:t>Polyphagia</a:t>
            </a:r>
            <a:r>
              <a:rPr lang="en-US" sz="3000" dirty="0" smtClean="0">
                <a:solidFill>
                  <a:srgbClr val="C00000"/>
                </a:solidFill>
              </a:rPr>
              <a:t> is often present, but not invariably, until the </a:t>
            </a:r>
            <a:r>
              <a:rPr lang="en-US" sz="3000" dirty="0" err="1" smtClean="0">
                <a:solidFill>
                  <a:srgbClr val="C00000"/>
                </a:solidFill>
              </a:rPr>
              <a:t>ketotic</a:t>
            </a:r>
            <a:r>
              <a:rPr lang="en-US" sz="3000" dirty="0" smtClean="0">
                <a:solidFill>
                  <a:srgbClr val="C00000"/>
                </a:solidFill>
              </a:rPr>
              <a:t> stage is reached</a:t>
            </a:r>
          </a:p>
          <a:p>
            <a:pPr algn="just"/>
            <a:r>
              <a:rPr lang="en-US" sz="3000" dirty="0" smtClean="0">
                <a:solidFill>
                  <a:srgbClr val="C00000"/>
                </a:solidFill>
              </a:rPr>
              <a:t>Other common clinical signs are cataract (usually bilateral) in 10-40% cases, an enlarged liver in upto 50% dogs, and muscle wasting which produces weight loss</a:t>
            </a:r>
          </a:p>
          <a:p>
            <a:pPr algn="just"/>
            <a:r>
              <a:rPr lang="en-US" sz="3000" dirty="0" smtClean="0">
                <a:solidFill>
                  <a:srgbClr val="C00000"/>
                </a:solidFill>
              </a:rPr>
              <a:t>Neuropathy in canine diabetes mellitus is rarely recorded</a:t>
            </a:r>
          </a:p>
          <a:p>
            <a:pPr algn="just"/>
            <a:r>
              <a:rPr lang="en-US" sz="3000" dirty="0" smtClean="0">
                <a:solidFill>
                  <a:srgbClr val="C00000"/>
                </a:solidFill>
              </a:rPr>
              <a:t>In the terminal (</a:t>
            </a:r>
            <a:r>
              <a:rPr lang="en-US" sz="3000" dirty="0" err="1" smtClean="0">
                <a:solidFill>
                  <a:srgbClr val="C00000"/>
                </a:solidFill>
              </a:rPr>
              <a:t>ketoacidotic</a:t>
            </a:r>
            <a:r>
              <a:rPr lang="en-US" sz="3000" dirty="0" smtClean="0">
                <a:solidFill>
                  <a:srgbClr val="C00000"/>
                </a:solidFill>
              </a:rPr>
              <a:t>) stage, fat breakdown is increased, and because fatty acids are produced faster than they can be </a:t>
            </a:r>
            <a:r>
              <a:rPr lang="en-US" sz="3000" dirty="0" err="1" smtClean="0">
                <a:solidFill>
                  <a:srgbClr val="C00000"/>
                </a:solidFill>
              </a:rPr>
              <a:t>oxidised</a:t>
            </a:r>
            <a:r>
              <a:rPr lang="en-US" sz="3000" dirty="0" smtClean="0">
                <a:solidFill>
                  <a:srgbClr val="C00000"/>
                </a:solidFill>
              </a:rPr>
              <a:t>, </a:t>
            </a:r>
            <a:r>
              <a:rPr lang="en-US" sz="3000" dirty="0" err="1" smtClean="0">
                <a:solidFill>
                  <a:srgbClr val="C00000"/>
                </a:solidFill>
              </a:rPr>
              <a:t>acetoacetic</a:t>
            </a:r>
            <a:r>
              <a:rPr lang="en-US" sz="3000" dirty="0" smtClean="0">
                <a:solidFill>
                  <a:srgbClr val="C00000"/>
                </a:solidFill>
              </a:rPr>
              <a:t> acid is formed and then converted to acetone or beta </a:t>
            </a:r>
            <a:r>
              <a:rPr lang="en-US" sz="3000" dirty="0" err="1" smtClean="0">
                <a:solidFill>
                  <a:srgbClr val="C00000"/>
                </a:solidFill>
              </a:rPr>
              <a:t>hydroxybutyric</a:t>
            </a:r>
            <a:r>
              <a:rPr lang="en-US" sz="3000" dirty="0" smtClean="0">
                <a:solidFill>
                  <a:srgbClr val="C00000"/>
                </a:solidFill>
              </a:rPr>
              <a:t> acid</a:t>
            </a:r>
          </a:p>
          <a:p>
            <a:pPr algn="just"/>
            <a:r>
              <a:rPr lang="en-US" sz="3000" dirty="0" smtClean="0">
                <a:solidFill>
                  <a:srgbClr val="C00000"/>
                </a:solidFill>
              </a:rPr>
              <a:t>These 3 ketone bodies are excreted in the urine and acetone is also exhaled in the breath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228600"/>
            <a:ext cx="8229600" cy="65532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sz="3600" dirty="0" smtClean="0">
                <a:solidFill>
                  <a:srgbClr val="C00000"/>
                </a:solidFill>
              </a:rPr>
              <a:t>The </a:t>
            </a:r>
            <a:r>
              <a:rPr lang="en-US" sz="3600" dirty="0" smtClean="0">
                <a:solidFill>
                  <a:srgbClr val="C00000"/>
                </a:solidFill>
              </a:rPr>
              <a:t>above 3 acids produce metabolic acidosis and </a:t>
            </a:r>
            <a:r>
              <a:rPr lang="en-US" sz="3600" dirty="0" err="1" smtClean="0">
                <a:solidFill>
                  <a:srgbClr val="C00000"/>
                </a:solidFill>
              </a:rPr>
              <a:t>acetoacetic</a:t>
            </a:r>
            <a:r>
              <a:rPr lang="en-US" sz="3600" dirty="0" smtClean="0">
                <a:solidFill>
                  <a:srgbClr val="C00000"/>
                </a:solidFill>
              </a:rPr>
              <a:t> acid and acetone are directly toxic to the </a:t>
            </a:r>
            <a:r>
              <a:rPr lang="en-US" sz="3600" dirty="0" smtClean="0">
                <a:solidFill>
                  <a:srgbClr val="C00000"/>
                </a:solidFill>
              </a:rPr>
              <a:t>CNS</a:t>
            </a:r>
          </a:p>
          <a:p>
            <a:pPr algn="just"/>
            <a:r>
              <a:rPr lang="en-US" sz="3600" dirty="0" smtClean="0">
                <a:solidFill>
                  <a:srgbClr val="C00000"/>
                </a:solidFill>
              </a:rPr>
              <a:t>In </a:t>
            </a:r>
            <a:r>
              <a:rPr lang="en-US" sz="3600" dirty="0" smtClean="0">
                <a:solidFill>
                  <a:srgbClr val="C00000"/>
                </a:solidFill>
              </a:rPr>
              <a:t>this stage clinical signs like </a:t>
            </a:r>
            <a:r>
              <a:rPr lang="en-US" sz="3600" dirty="0" err="1" smtClean="0">
                <a:solidFill>
                  <a:srgbClr val="C00000"/>
                </a:solidFill>
              </a:rPr>
              <a:t>inappetance</a:t>
            </a:r>
            <a:r>
              <a:rPr lang="en-US" sz="3600" dirty="0" smtClean="0">
                <a:solidFill>
                  <a:srgbClr val="C00000"/>
                </a:solidFill>
              </a:rPr>
              <a:t>, increased rate and depth of breathing, vomiting, dehydration and listlessness progress to </a:t>
            </a:r>
            <a:r>
              <a:rPr lang="en-US" sz="3600" dirty="0" err="1" smtClean="0">
                <a:solidFill>
                  <a:srgbClr val="C00000"/>
                </a:solidFill>
              </a:rPr>
              <a:t>ketoacidotic</a:t>
            </a:r>
            <a:r>
              <a:rPr lang="en-US" sz="3600" dirty="0" smtClean="0">
                <a:solidFill>
                  <a:srgbClr val="C00000"/>
                </a:solidFill>
              </a:rPr>
              <a:t> (diabetic </a:t>
            </a:r>
            <a:r>
              <a:rPr lang="en-US" sz="3600" dirty="0" err="1" smtClean="0">
                <a:solidFill>
                  <a:srgbClr val="C00000"/>
                </a:solidFill>
              </a:rPr>
              <a:t>ketotic</a:t>
            </a:r>
            <a:r>
              <a:rPr lang="en-US" sz="3600" dirty="0" smtClean="0">
                <a:solidFill>
                  <a:srgbClr val="C00000"/>
                </a:solidFill>
              </a:rPr>
              <a:t>) coma and ultimately </a:t>
            </a:r>
            <a:r>
              <a:rPr lang="en-US" sz="3600" dirty="0" smtClean="0">
                <a:solidFill>
                  <a:srgbClr val="C00000"/>
                </a:solidFill>
              </a:rPr>
              <a:t>death</a:t>
            </a:r>
          </a:p>
          <a:p>
            <a:pPr algn="just"/>
            <a:r>
              <a:rPr lang="en-US" sz="3600" dirty="0" smtClean="0">
                <a:solidFill>
                  <a:srgbClr val="C00000"/>
                </a:solidFill>
              </a:rPr>
              <a:t>Animals </a:t>
            </a:r>
            <a:r>
              <a:rPr lang="en-US" sz="3600" dirty="0" smtClean="0">
                <a:solidFill>
                  <a:srgbClr val="C00000"/>
                </a:solidFill>
              </a:rPr>
              <a:t>which are markedly </a:t>
            </a:r>
            <a:r>
              <a:rPr lang="en-US" sz="3600" dirty="0" err="1" smtClean="0">
                <a:solidFill>
                  <a:srgbClr val="C00000"/>
                </a:solidFill>
              </a:rPr>
              <a:t>acidotic</a:t>
            </a:r>
            <a:r>
              <a:rPr lang="en-US" sz="3600" dirty="0" smtClean="0">
                <a:solidFill>
                  <a:srgbClr val="C00000"/>
                </a:solidFill>
              </a:rPr>
              <a:t>, depressed and dehydrated when presented are most likely to have very poor </a:t>
            </a:r>
            <a:r>
              <a:rPr lang="en-US" sz="3600" dirty="0" smtClean="0">
                <a:solidFill>
                  <a:srgbClr val="C00000"/>
                </a:solidFill>
              </a:rPr>
              <a:t>prognosis</a:t>
            </a:r>
          </a:p>
          <a:p>
            <a:pPr algn="just"/>
            <a:r>
              <a:rPr lang="en-US" sz="3600" dirty="0" smtClean="0">
                <a:solidFill>
                  <a:srgbClr val="C00000"/>
                </a:solidFill>
              </a:rPr>
              <a:t>There </a:t>
            </a:r>
            <a:r>
              <a:rPr lang="en-US" sz="3600" dirty="0" smtClean="0">
                <a:solidFill>
                  <a:srgbClr val="C00000"/>
                </a:solidFill>
              </a:rPr>
              <a:t>may be pain due to pancreatitis which is the most common complication of </a:t>
            </a:r>
            <a:r>
              <a:rPr lang="en-US" sz="3600" dirty="0" err="1" smtClean="0">
                <a:solidFill>
                  <a:srgbClr val="C00000"/>
                </a:solidFill>
              </a:rPr>
              <a:t>ketoacidosis</a:t>
            </a:r>
            <a:r>
              <a:rPr lang="en-US" sz="3600" dirty="0" smtClean="0">
                <a:solidFill>
                  <a:srgbClr val="C00000"/>
                </a:solidFill>
              </a:rPr>
              <a:t> in dogs vomiting more than two or three times per 48 hrs. Severe dehydration may lead to the onset of acute renal </a:t>
            </a:r>
            <a:r>
              <a:rPr lang="en-US" sz="3600" dirty="0" smtClean="0">
                <a:solidFill>
                  <a:srgbClr val="C00000"/>
                </a:solidFill>
              </a:rPr>
              <a:t>failure</a:t>
            </a:r>
            <a:endParaRPr lang="en-US" sz="3600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Diagnosis: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en-US" sz="4400" b="1" dirty="0" smtClean="0">
                <a:solidFill>
                  <a:srgbClr val="0070C0"/>
                </a:solidFill>
              </a:rPr>
              <a:t>      It  is </a:t>
            </a:r>
            <a:r>
              <a:rPr lang="en-US" sz="4400" b="1" dirty="0" smtClean="0">
                <a:solidFill>
                  <a:srgbClr val="0070C0"/>
                </a:solidFill>
              </a:rPr>
              <a:t>based chiefly on: </a:t>
            </a:r>
          </a:p>
          <a:p>
            <a:pPr algn="just"/>
            <a:endParaRPr lang="en-US" sz="4400" dirty="0" smtClean="0"/>
          </a:p>
          <a:p>
            <a:pPr marL="742950" lvl="0" indent="-742950" algn="just">
              <a:buFont typeface="+mj-lt"/>
              <a:buAutoNum type="arabicParenR"/>
            </a:pPr>
            <a:r>
              <a:rPr lang="en-US" sz="4400" b="1" dirty="0" smtClean="0">
                <a:solidFill>
                  <a:srgbClr val="00B050"/>
                </a:solidFill>
              </a:rPr>
              <a:t>Clinical </a:t>
            </a:r>
            <a:r>
              <a:rPr lang="en-US" sz="4400" b="1" dirty="0" smtClean="0">
                <a:solidFill>
                  <a:srgbClr val="00B050"/>
                </a:solidFill>
              </a:rPr>
              <a:t>signs</a:t>
            </a:r>
            <a:endParaRPr lang="en-US" sz="4400" b="1" dirty="0" smtClean="0">
              <a:solidFill>
                <a:srgbClr val="00B050"/>
              </a:solidFill>
            </a:endParaRPr>
          </a:p>
          <a:p>
            <a:pPr marL="742950" lvl="0" indent="-742950" algn="just">
              <a:buFont typeface="+mj-lt"/>
              <a:buAutoNum type="arabicParenR"/>
            </a:pPr>
            <a:r>
              <a:rPr lang="en-US" sz="4400" b="1" dirty="0" smtClean="0">
                <a:solidFill>
                  <a:srgbClr val="00B050"/>
                </a:solidFill>
              </a:rPr>
              <a:t>Findings of </a:t>
            </a:r>
            <a:r>
              <a:rPr lang="en-US" sz="4400" b="1" dirty="0" err="1" smtClean="0">
                <a:solidFill>
                  <a:srgbClr val="00B050"/>
                </a:solidFill>
              </a:rPr>
              <a:t>glycosuria</a:t>
            </a:r>
            <a:r>
              <a:rPr lang="en-US" sz="4400" b="1" dirty="0" smtClean="0">
                <a:solidFill>
                  <a:srgbClr val="00B050"/>
                </a:solidFill>
              </a:rPr>
              <a:t> and </a:t>
            </a:r>
            <a:r>
              <a:rPr lang="en-US" sz="4400" b="1" dirty="0" smtClean="0">
                <a:solidFill>
                  <a:srgbClr val="00B050"/>
                </a:solidFill>
              </a:rPr>
              <a:t>hyperglycemia</a:t>
            </a:r>
            <a:endParaRPr lang="en-US" sz="4400" b="1" dirty="0" smtClean="0">
              <a:solidFill>
                <a:srgbClr val="00B050"/>
              </a:solidFill>
            </a:endParaRPr>
          </a:p>
          <a:p>
            <a:pPr algn="just"/>
            <a:endParaRPr lang="en-US" sz="4400" dirty="0" smtClean="0"/>
          </a:p>
          <a:p>
            <a:pPr algn="just">
              <a:buNone/>
            </a:pPr>
            <a:r>
              <a:rPr lang="en-US" sz="4400" dirty="0" smtClean="0"/>
              <a:t>      </a:t>
            </a:r>
            <a:r>
              <a:rPr lang="en-US" sz="4400" dirty="0" smtClean="0"/>
              <a:t>	</a:t>
            </a:r>
            <a:r>
              <a:rPr lang="en-US" sz="4400" dirty="0" smtClean="0">
                <a:solidFill>
                  <a:srgbClr val="C00000"/>
                </a:solidFill>
              </a:rPr>
              <a:t>Glucose is usually absent from canine urine and its presence is mainly associated with diabetes mellitus. In 75% of newly diagnosed cases the glucose level is above 2</a:t>
            </a:r>
            <a:r>
              <a:rPr lang="en-US" sz="4400" dirty="0" smtClean="0">
                <a:solidFill>
                  <a:srgbClr val="C00000"/>
                </a:solidFill>
              </a:rPr>
              <a:t>%</a:t>
            </a:r>
            <a:endParaRPr lang="en-US" sz="4400" dirty="0" smtClean="0">
              <a:solidFill>
                <a:srgbClr val="C00000"/>
              </a:solidFill>
            </a:endParaRPr>
          </a:p>
          <a:p>
            <a:pPr algn="just">
              <a:buNone/>
            </a:pPr>
            <a:r>
              <a:rPr lang="en-US" sz="4400" dirty="0" smtClean="0">
                <a:solidFill>
                  <a:srgbClr val="C00000"/>
                </a:solidFill>
              </a:rPr>
              <a:t>              A </a:t>
            </a:r>
            <a:r>
              <a:rPr lang="en-US" sz="4400" dirty="0" smtClean="0">
                <a:solidFill>
                  <a:srgbClr val="C00000"/>
                </a:solidFill>
              </a:rPr>
              <a:t>fasting blood glucose level above 130 mg/100 ml (normal range 60-100 mg/ml) is most commonly due to diabetes </a:t>
            </a:r>
            <a:r>
              <a:rPr lang="en-US" sz="4400" dirty="0" smtClean="0">
                <a:solidFill>
                  <a:srgbClr val="C00000"/>
                </a:solidFill>
              </a:rPr>
              <a:t>mellitus</a:t>
            </a:r>
            <a:endParaRPr lang="en-US" sz="4400" dirty="0" smtClean="0">
              <a:solidFill>
                <a:srgbClr val="C00000"/>
              </a:solidFill>
            </a:endParaRPr>
          </a:p>
          <a:p>
            <a:pPr marL="742950" lvl="0" indent="-742950" algn="just">
              <a:buFont typeface="+mj-lt"/>
              <a:buAutoNum type="arabicParenR" startAt="3"/>
            </a:pPr>
            <a:r>
              <a:rPr lang="en-US" sz="4400" b="1" dirty="0" smtClean="0">
                <a:solidFill>
                  <a:srgbClr val="00B050"/>
                </a:solidFill>
              </a:rPr>
              <a:t>Ketone bodies are often present in diabetes mellitus and can be detected by </a:t>
            </a:r>
            <a:r>
              <a:rPr lang="en-US" sz="4400" b="1" dirty="0" err="1" smtClean="0">
                <a:solidFill>
                  <a:srgbClr val="00B050"/>
                </a:solidFill>
              </a:rPr>
              <a:t>Rothera’s</a:t>
            </a:r>
            <a:r>
              <a:rPr lang="en-US" sz="4400" b="1" dirty="0" smtClean="0">
                <a:solidFill>
                  <a:srgbClr val="00B050"/>
                </a:solidFill>
              </a:rPr>
              <a:t> </a:t>
            </a:r>
            <a:r>
              <a:rPr lang="en-US" sz="4400" b="1" dirty="0" smtClean="0">
                <a:solidFill>
                  <a:srgbClr val="00B050"/>
                </a:solidFill>
              </a:rPr>
              <a:t>test</a:t>
            </a:r>
            <a:endParaRPr lang="en-US" sz="4400" b="1" dirty="0" smtClean="0">
              <a:solidFill>
                <a:srgbClr val="00B050"/>
              </a:solidFill>
            </a:endParaRPr>
          </a:p>
          <a:p>
            <a:pPr marL="742950" lvl="0" indent="-742950" algn="just">
              <a:buFont typeface="+mj-lt"/>
              <a:buAutoNum type="arabicParenR" startAt="3"/>
            </a:pPr>
            <a:r>
              <a:rPr lang="en-US" sz="4400" b="1" dirty="0" smtClean="0">
                <a:solidFill>
                  <a:srgbClr val="00B050"/>
                </a:solidFill>
              </a:rPr>
              <a:t>Specific gravity of urine may be raised though often not sufficiently to put it above the normal </a:t>
            </a:r>
            <a:r>
              <a:rPr lang="en-US" sz="4400" b="1" dirty="0" smtClean="0">
                <a:solidFill>
                  <a:srgbClr val="00B050"/>
                </a:solidFill>
              </a:rPr>
              <a:t>range</a:t>
            </a:r>
            <a:endParaRPr lang="en-US" sz="4400" b="1" dirty="0" smtClean="0">
              <a:solidFill>
                <a:srgbClr val="00B050"/>
              </a:solidFill>
            </a:endParaRPr>
          </a:p>
          <a:p>
            <a:pPr marL="742950" lvl="0" indent="-742950" algn="just">
              <a:buFont typeface="+mj-lt"/>
              <a:buAutoNum type="arabicParenR" startAt="3"/>
            </a:pPr>
            <a:r>
              <a:rPr lang="en-US" sz="4400" b="1" dirty="0" smtClean="0">
                <a:solidFill>
                  <a:srgbClr val="00B050"/>
                </a:solidFill>
              </a:rPr>
              <a:t>Glucose tolerance test (GTT) is valuable in doubtful cases of </a:t>
            </a:r>
            <a:r>
              <a:rPr lang="en-US" sz="4400" b="1" dirty="0" smtClean="0">
                <a:solidFill>
                  <a:srgbClr val="00B050"/>
                </a:solidFill>
              </a:rPr>
              <a:t>DM</a:t>
            </a:r>
            <a:endParaRPr lang="en-US" sz="4400" b="1" dirty="0" smtClean="0">
              <a:solidFill>
                <a:srgbClr val="00B05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Treatment:  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838200"/>
            <a:ext cx="8305800" cy="6096000"/>
          </a:xfrm>
        </p:spPr>
        <p:txBody>
          <a:bodyPr>
            <a:normAutofit fontScale="62500" lnSpcReduction="20000"/>
          </a:bodyPr>
          <a:lstStyle/>
          <a:p>
            <a:pPr marL="514350" lvl="0" indent="-514350" algn="just">
              <a:buFont typeface="+mj-lt"/>
              <a:buAutoNum type="arabicParenR"/>
            </a:pPr>
            <a:r>
              <a:rPr lang="en-US" sz="3700" dirty="0" smtClean="0">
                <a:solidFill>
                  <a:srgbClr val="C00000"/>
                </a:solidFill>
              </a:rPr>
              <a:t>In mild diabetes mellitus the reduction of carbohydrate intake, (and it obese, fat intake also) is often sufficient to control hyperglycemia and </a:t>
            </a:r>
            <a:r>
              <a:rPr lang="en-US" sz="3700" dirty="0" err="1" smtClean="0">
                <a:solidFill>
                  <a:srgbClr val="C00000"/>
                </a:solidFill>
              </a:rPr>
              <a:t>glycosuria</a:t>
            </a:r>
            <a:endParaRPr lang="en-US" sz="3700" dirty="0" smtClean="0">
              <a:solidFill>
                <a:srgbClr val="C00000"/>
              </a:solidFill>
            </a:endParaRPr>
          </a:p>
          <a:p>
            <a:pPr marL="514350" lvl="0" indent="-514350" algn="just">
              <a:buFont typeface="+mj-lt"/>
              <a:buAutoNum type="arabicParenR"/>
            </a:pPr>
            <a:r>
              <a:rPr lang="en-US" sz="3700" dirty="0" smtClean="0">
                <a:solidFill>
                  <a:srgbClr val="C00000"/>
                </a:solidFill>
              </a:rPr>
              <a:t>Moderate cases may need in addition an oral </a:t>
            </a:r>
            <a:r>
              <a:rPr lang="en-US" sz="3700" dirty="0" err="1" smtClean="0">
                <a:solidFill>
                  <a:srgbClr val="C00000"/>
                </a:solidFill>
              </a:rPr>
              <a:t>hypoglycaemic</a:t>
            </a:r>
            <a:r>
              <a:rPr lang="en-US" sz="3700" dirty="0" smtClean="0">
                <a:solidFill>
                  <a:srgbClr val="C00000"/>
                </a:solidFill>
              </a:rPr>
              <a:t> drug to stimulate insulin secretion. The most commonly employed are </a:t>
            </a:r>
            <a:r>
              <a:rPr lang="en-US" sz="3700" dirty="0" err="1" smtClean="0">
                <a:solidFill>
                  <a:srgbClr val="C00000"/>
                </a:solidFill>
              </a:rPr>
              <a:t>sulphonylureas</a:t>
            </a:r>
            <a:r>
              <a:rPr lang="en-US" sz="3700" dirty="0" smtClean="0">
                <a:solidFill>
                  <a:srgbClr val="C00000"/>
                </a:solidFill>
              </a:rPr>
              <a:t> and among them </a:t>
            </a:r>
            <a:r>
              <a:rPr lang="en-US" sz="3700" dirty="0" err="1" smtClean="0">
                <a:solidFill>
                  <a:srgbClr val="C00000"/>
                </a:solidFill>
              </a:rPr>
              <a:t>chlorpropamide</a:t>
            </a:r>
            <a:endParaRPr lang="en-US" sz="3700" dirty="0" smtClean="0">
              <a:solidFill>
                <a:srgbClr val="C00000"/>
              </a:solidFill>
            </a:endParaRPr>
          </a:p>
          <a:p>
            <a:pPr marL="514350" lvl="0" indent="-514350" algn="just">
              <a:buFont typeface="+mj-lt"/>
              <a:buAutoNum type="arabicParenR"/>
            </a:pPr>
            <a:r>
              <a:rPr lang="en-US" sz="3700" dirty="0" smtClean="0">
                <a:solidFill>
                  <a:srgbClr val="C00000"/>
                </a:solidFill>
              </a:rPr>
              <a:t>Unfortunately, most diagnosed cases in the dog are severe (with </a:t>
            </a:r>
            <a:r>
              <a:rPr lang="en-US" sz="3700" dirty="0" err="1" smtClean="0">
                <a:solidFill>
                  <a:srgbClr val="C00000"/>
                </a:solidFill>
              </a:rPr>
              <a:t>ketonuria</a:t>
            </a:r>
            <a:r>
              <a:rPr lang="en-US" sz="3700" dirty="0" smtClean="0">
                <a:solidFill>
                  <a:srgbClr val="C00000"/>
                </a:solidFill>
              </a:rPr>
              <a:t>) and the above therapy will not control the </a:t>
            </a:r>
            <a:r>
              <a:rPr lang="en-US" sz="3700" dirty="0" smtClean="0">
                <a:solidFill>
                  <a:srgbClr val="C00000"/>
                </a:solidFill>
              </a:rPr>
              <a:t>disease</a:t>
            </a:r>
          </a:p>
          <a:p>
            <a:pPr marL="514350" indent="-514350" algn="just"/>
            <a:r>
              <a:rPr lang="en-US" sz="3700" dirty="0" smtClean="0">
                <a:solidFill>
                  <a:srgbClr val="0070C0"/>
                </a:solidFill>
              </a:rPr>
              <a:t>	</a:t>
            </a:r>
            <a:r>
              <a:rPr lang="en-US" sz="3700" dirty="0" smtClean="0">
                <a:solidFill>
                  <a:srgbClr val="0070C0"/>
                </a:solidFill>
              </a:rPr>
              <a:t>Successful </a:t>
            </a:r>
            <a:r>
              <a:rPr lang="en-US" sz="3700" dirty="0" smtClean="0">
                <a:solidFill>
                  <a:srgbClr val="0070C0"/>
                </a:solidFill>
              </a:rPr>
              <a:t>treatment in such cases requires routine (daily) subcutaneous injection of insulin after urine </a:t>
            </a:r>
            <a:r>
              <a:rPr lang="en-US" sz="3700" dirty="0" smtClean="0">
                <a:solidFill>
                  <a:srgbClr val="0070C0"/>
                </a:solidFill>
              </a:rPr>
              <a:t>testing</a:t>
            </a:r>
          </a:p>
          <a:p>
            <a:pPr marL="914400" lvl="1" indent="-514350" algn="just"/>
            <a:r>
              <a:rPr lang="en-US" sz="3700" dirty="0" smtClean="0">
                <a:solidFill>
                  <a:srgbClr val="0070C0"/>
                </a:solidFill>
              </a:rPr>
              <a:t>For </a:t>
            </a:r>
            <a:r>
              <a:rPr lang="en-US" sz="3700" dirty="0" smtClean="0">
                <a:solidFill>
                  <a:srgbClr val="0070C0"/>
                </a:solidFill>
              </a:rPr>
              <a:t>this, </a:t>
            </a:r>
            <a:r>
              <a:rPr lang="en-US" sz="3700" dirty="0" err="1" smtClean="0">
                <a:solidFill>
                  <a:srgbClr val="0070C0"/>
                </a:solidFill>
              </a:rPr>
              <a:t>stabilisation</a:t>
            </a:r>
            <a:r>
              <a:rPr lang="en-US" sz="3700" dirty="0" smtClean="0">
                <a:solidFill>
                  <a:srgbClr val="0070C0"/>
                </a:solidFill>
              </a:rPr>
              <a:t> (assessing and regulating the animal’s insulin requirements) is done. </a:t>
            </a:r>
            <a:r>
              <a:rPr lang="en-US" sz="3700" dirty="0" err="1" smtClean="0">
                <a:solidFill>
                  <a:srgbClr val="0070C0"/>
                </a:solidFill>
              </a:rPr>
              <a:t>Stabilisation</a:t>
            </a:r>
            <a:r>
              <a:rPr lang="en-US" sz="3700" dirty="0" smtClean="0">
                <a:solidFill>
                  <a:srgbClr val="0070C0"/>
                </a:solidFill>
              </a:rPr>
              <a:t> and maintenance can be done using a depot insulin with 24 hr action, e.g. </a:t>
            </a:r>
          </a:p>
          <a:p>
            <a:pPr algn="just">
              <a:buNone/>
            </a:pPr>
            <a:r>
              <a:rPr lang="en-US" sz="3700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n-US" sz="3700" dirty="0" smtClean="0">
                <a:solidFill>
                  <a:schemeClr val="accent6">
                    <a:lumMod val="50000"/>
                  </a:schemeClr>
                </a:solidFill>
              </a:rPr>
              <a:t>a)	</a:t>
            </a:r>
            <a:r>
              <a:rPr lang="en-US" sz="3700" dirty="0" err="1" smtClean="0">
                <a:solidFill>
                  <a:schemeClr val="accent6">
                    <a:lumMod val="50000"/>
                  </a:schemeClr>
                </a:solidFill>
              </a:rPr>
              <a:t>Lente</a:t>
            </a:r>
            <a:r>
              <a:rPr lang="en-US" sz="3700" dirty="0" smtClean="0">
                <a:solidFill>
                  <a:schemeClr val="accent6">
                    <a:lumMod val="50000"/>
                  </a:schemeClr>
                </a:solidFill>
              </a:rPr>
              <a:t> Insulin, a mixture of insulin zinc </a:t>
            </a:r>
            <a:r>
              <a:rPr lang="en-US" sz="3700" dirty="0" smtClean="0">
                <a:solidFill>
                  <a:schemeClr val="accent6">
                    <a:lumMod val="50000"/>
                  </a:schemeClr>
                </a:solidFill>
              </a:rPr>
              <a:t>suspensions</a:t>
            </a:r>
            <a:endParaRPr lang="en-US" sz="37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en-US" sz="3700" dirty="0" smtClean="0">
                <a:solidFill>
                  <a:schemeClr val="accent6">
                    <a:lumMod val="50000"/>
                  </a:schemeClr>
                </a:solidFill>
              </a:rPr>
              <a:t>(b)	</a:t>
            </a:r>
            <a:r>
              <a:rPr lang="en-US" sz="3700" dirty="0" err="1" smtClean="0">
                <a:solidFill>
                  <a:schemeClr val="accent6">
                    <a:lumMod val="50000"/>
                  </a:schemeClr>
                </a:solidFill>
              </a:rPr>
              <a:t>Isophane</a:t>
            </a:r>
            <a:r>
              <a:rPr lang="en-US" sz="3700" dirty="0" smtClean="0">
                <a:solidFill>
                  <a:schemeClr val="accent6">
                    <a:lumMod val="50000"/>
                  </a:schemeClr>
                </a:solidFill>
              </a:rPr>
              <a:t> Insulin (Neutral </a:t>
            </a:r>
            <a:r>
              <a:rPr lang="en-US" sz="3700" dirty="0" err="1" smtClean="0">
                <a:solidFill>
                  <a:schemeClr val="accent6">
                    <a:lumMod val="50000"/>
                  </a:schemeClr>
                </a:solidFill>
              </a:rPr>
              <a:t>Protamine</a:t>
            </a:r>
            <a:r>
              <a:rPr lang="en-US" sz="37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3700" dirty="0" err="1" smtClean="0">
                <a:solidFill>
                  <a:schemeClr val="accent6">
                    <a:lumMod val="50000"/>
                  </a:schemeClr>
                </a:solidFill>
              </a:rPr>
              <a:t>Hagedorn</a:t>
            </a:r>
            <a:r>
              <a:rPr lang="en-US" sz="3700" dirty="0" smtClean="0">
                <a:solidFill>
                  <a:schemeClr val="accent6">
                    <a:lumMod val="50000"/>
                  </a:schemeClr>
                </a:solidFill>
              </a:rPr>
              <a:t>-NPH) with action that lasts slightly less than 24 hrs.</a:t>
            </a:r>
          </a:p>
          <a:p>
            <a:pPr algn="just">
              <a:buNone/>
            </a:pPr>
            <a:r>
              <a:rPr lang="en-US" sz="3700" dirty="0" smtClean="0">
                <a:solidFill>
                  <a:schemeClr val="accent6">
                    <a:lumMod val="50000"/>
                  </a:schemeClr>
                </a:solidFill>
              </a:rPr>
              <a:t>(c)	</a:t>
            </a:r>
            <a:r>
              <a:rPr lang="en-US" sz="3700" dirty="0" err="1" smtClean="0">
                <a:solidFill>
                  <a:schemeClr val="accent6">
                    <a:lumMod val="50000"/>
                  </a:schemeClr>
                </a:solidFill>
              </a:rPr>
              <a:t>Protomine</a:t>
            </a:r>
            <a:r>
              <a:rPr lang="en-US" sz="3700" dirty="0" smtClean="0">
                <a:solidFill>
                  <a:schemeClr val="accent6">
                    <a:lumMod val="50000"/>
                  </a:schemeClr>
                </a:solidFill>
              </a:rPr>
              <a:t> Zinc Insulin (PZI) whose action lasts for slightly longer than 24 hrs.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381000"/>
            <a:ext cx="8229600" cy="5867400"/>
          </a:xfrm>
        </p:spPr>
        <p:txBody>
          <a:bodyPr>
            <a:noAutofit/>
          </a:bodyPr>
          <a:lstStyle/>
          <a:p>
            <a:pPr algn="just"/>
            <a:r>
              <a:rPr lang="en-US" sz="2400" dirty="0" smtClean="0">
                <a:solidFill>
                  <a:srgbClr val="C00000"/>
                </a:solidFill>
              </a:rPr>
              <a:t>Soluble insulin with a rapid, short acting effect is best for the emergency treatment of </a:t>
            </a:r>
            <a:r>
              <a:rPr lang="en-US" sz="2400" dirty="0" err="1" smtClean="0">
                <a:solidFill>
                  <a:srgbClr val="C00000"/>
                </a:solidFill>
              </a:rPr>
              <a:t>ketoacidotic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smtClean="0">
                <a:solidFill>
                  <a:srgbClr val="C00000"/>
                </a:solidFill>
              </a:rPr>
              <a:t>coma</a:t>
            </a:r>
          </a:p>
          <a:p>
            <a:pPr algn="just"/>
            <a:r>
              <a:rPr lang="en-US" sz="2400" dirty="0" smtClean="0">
                <a:solidFill>
                  <a:srgbClr val="C00000"/>
                </a:solidFill>
              </a:rPr>
              <a:t>For </a:t>
            </a:r>
            <a:r>
              <a:rPr lang="en-US" sz="2400" dirty="0" smtClean="0">
                <a:solidFill>
                  <a:srgbClr val="C00000"/>
                </a:solidFill>
              </a:rPr>
              <a:t>commencing insulin treatment, it is valuable to know exact glucose concentration and for this urine sample, collected first thing in the morning, are tested by Benedict’s quantitative </a:t>
            </a:r>
            <a:r>
              <a:rPr lang="en-US" sz="2400" dirty="0" smtClean="0">
                <a:solidFill>
                  <a:srgbClr val="C00000"/>
                </a:solidFill>
              </a:rPr>
              <a:t>test</a:t>
            </a:r>
            <a:endParaRPr lang="en-US" sz="2400" dirty="0" smtClean="0">
              <a:solidFill>
                <a:srgbClr val="C00000"/>
              </a:solidFill>
            </a:endParaRPr>
          </a:p>
          <a:p>
            <a:pPr algn="just"/>
            <a:r>
              <a:rPr lang="en-US" sz="2400" dirty="0" smtClean="0">
                <a:solidFill>
                  <a:srgbClr val="C00000"/>
                </a:solidFill>
              </a:rPr>
              <a:t>As a general guide the number of units in the first s/c injection should be twice the percentage of glucose concentration, i.e. if the glucose concentration is 4%, 8 units should be </a:t>
            </a:r>
            <a:r>
              <a:rPr lang="en-US" sz="2400" dirty="0" smtClean="0">
                <a:solidFill>
                  <a:srgbClr val="C00000"/>
                </a:solidFill>
              </a:rPr>
              <a:t>given</a:t>
            </a:r>
          </a:p>
          <a:p>
            <a:pPr algn="just"/>
            <a:r>
              <a:rPr lang="en-US" sz="2400" dirty="0" smtClean="0">
                <a:solidFill>
                  <a:srgbClr val="C00000"/>
                </a:solidFill>
              </a:rPr>
              <a:t>Subsequent </a:t>
            </a:r>
            <a:r>
              <a:rPr lang="en-US" sz="2400" dirty="0" smtClean="0">
                <a:solidFill>
                  <a:srgbClr val="C00000"/>
                </a:solidFill>
              </a:rPr>
              <a:t>daily injections are regulated according to that morning’s urinary glucose level (on the basis of quantitative Benedict’s  test) and the following rules:</a:t>
            </a:r>
          </a:p>
          <a:p>
            <a:pPr algn="just">
              <a:buNone/>
            </a:pPr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002060"/>
                </a:solidFill>
              </a:rPr>
              <a:t>(</a:t>
            </a:r>
            <a:r>
              <a:rPr lang="en-US" sz="2400" dirty="0" smtClean="0">
                <a:solidFill>
                  <a:srgbClr val="002060"/>
                </a:solidFill>
              </a:rPr>
              <a:t>a)	Urinary glucose = 1% or more: give previous day’s dose plus 2 </a:t>
            </a:r>
            <a:r>
              <a:rPr lang="en-US" sz="2400" dirty="0" smtClean="0">
                <a:solidFill>
                  <a:srgbClr val="002060"/>
                </a:solidFill>
              </a:rPr>
              <a:t>units</a:t>
            </a:r>
          </a:p>
          <a:p>
            <a:pPr algn="just">
              <a:buNone/>
            </a:pPr>
            <a:r>
              <a:rPr lang="en-US" sz="2400" dirty="0" smtClean="0">
                <a:solidFill>
                  <a:srgbClr val="002060"/>
                </a:solidFill>
              </a:rPr>
              <a:t>	(</a:t>
            </a:r>
            <a:r>
              <a:rPr lang="en-US" sz="2400" dirty="0" smtClean="0">
                <a:solidFill>
                  <a:srgbClr val="002060"/>
                </a:solidFill>
              </a:rPr>
              <a:t>b)	Urinary glucose = 0.1 – 0.5%: give previous day’s </a:t>
            </a:r>
            <a:r>
              <a:rPr lang="en-US" sz="2400" dirty="0" smtClean="0">
                <a:solidFill>
                  <a:srgbClr val="002060"/>
                </a:solidFill>
              </a:rPr>
              <a:t>dose</a:t>
            </a:r>
            <a:endParaRPr lang="en-US" sz="2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2500" dirty="0" smtClean="0"/>
              <a:t>	</a:t>
            </a:r>
            <a:endParaRPr lang="en-US" sz="25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746</Words>
  <Application>Microsoft Office PowerPoint</Application>
  <PresentationFormat>On-screen Show (4:3)</PresentationFormat>
  <Paragraphs>58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Diabetes-mellitus  in  Canines </vt:lpstr>
      <vt:lpstr>Etiology:</vt:lpstr>
      <vt:lpstr>Incidence:</vt:lpstr>
      <vt:lpstr>Pathogenesis and clinical signs:</vt:lpstr>
      <vt:lpstr>Slide 5</vt:lpstr>
      <vt:lpstr>Slide 6</vt:lpstr>
      <vt:lpstr>Diagnosis:</vt:lpstr>
      <vt:lpstr>Treatment:  </vt:lpstr>
      <vt:lpstr>Slide 9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Diabetes-mellitus in Canines </dc:title>
  <dc:creator/>
  <cp:lastModifiedBy>administrato</cp:lastModifiedBy>
  <cp:revision>9</cp:revision>
  <dcterms:created xsi:type="dcterms:W3CDTF">2006-08-16T00:00:00Z</dcterms:created>
  <dcterms:modified xsi:type="dcterms:W3CDTF">2010-09-10T19:27:02Z</dcterms:modified>
</cp:coreProperties>
</file>