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291" autoAdjust="0"/>
  </p:normalViewPr>
  <p:slideViewPr>
    <p:cSldViewPr>
      <p:cViewPr varScale="1">
        <p:scale>
          <a:sx n="69" d="100"/>
          <a:sy n="69" d="100"/>
        </p:scale>
        <p:origin x="-7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9AFC-A3E8-4ABC-9E65-3176B877F3D5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91B3-386F-4189-AD43-BDFDFCD02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88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91B3-386F-4189-AD43-BDFDFCD02B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1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91B3-386F-4189-AD43-BDFDFCD02B0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91B3-386F-4189-AD43-BDFDFCD02B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91B3-386F-4189-AD43-BDFDFCD02B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1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91B3-386F-4189-AD43-BDFDFCD02B0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91B3-386F-4189-AD43-BDFDFCD02B0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91B3-386F-4189-AD43-BDFDFCD02B0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91B3-386F-4189-AD43-BDFDFCD02B0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91B3-386F-4189-AD43-BDFDFCD02B0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91B3-386F-4189-AD43-BDFDFCD02B0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lameness</a:t>
            </a:r>
            <a:endParaRPr lang="en-US" sz="6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Gulshan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Kumar</a:t>
            </a:r>
          </a:p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MVSc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PhD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E6C854-2B41-4214-A86C-1732E4AB83DC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CAB5E0-F38B-46AF-884C-03D0D512C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6720992" cy="52016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Originally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reported as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 common affection in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draft breeds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(believed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to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be associated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with repeated trauma to the shoulder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region from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poorly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fitted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harness collars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.)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“Sweeny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”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atrophy of the shoulder muscles in horses 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Commonly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used synonym for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supra-scapular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nerve paralysis.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Suprascapular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nerve injury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(Sweeny/shoulder slip)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7" name="Picture 2" descr="Horse definition and meaning | Collins English Dictionary">
            <a:extLst>
              <a:ext uri="{FF2B5EF4-FFF2-40B4-BE49-F238E27FC236}">
                <a16:creationId xmlns:a16="http://schemas.microsoft.com/office/drawing/2014/main" xmlns="" id="{EE4A3888-5B90-4370-C52A-D99628DC8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14546" r="52655"/>
          <a:stretch/>
        </p:blipFill>
        <p:spPr bwMode="auto">
          <a:xfrm>
            <a:off x="9712036" y="516494"/>
            <a:ext cx="1496291" cy="5819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6720992" cy="5201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Ætiology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Trauma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to the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supra-scapular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nerve as it passes over the cranial thin border of the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scapula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(arises from the 6</a:t>
            </a:r>
            <a:r>
              <a:rPr lang="en-US" sz="18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&amp;7</a:t>
            </a:r>
            <a:r>
              <a:rPr lang="en-US" sz="1800" baseline="30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cervical)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“ROPE ON THE EDGE”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Results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atrophy of the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supra-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spinatus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&amp; infra-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spinatus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muscles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and,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Instability of the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shoulder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joint.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Suprascapular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nerve injury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(Sweeny/shoulder slip)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7" name="Picture 2" descr="Horse definition and meaning | Collins English Dictionary">
            <a:extLst>
              <a:ext uri="{FF2B5EF4-FFF2-40B4-BE49-F238E27FC236}">
                <a16:creationId xmlns:a16="http://schemas.microsoft.com/office/drawing/2014/main" xmlns="" id="{EE4A3888-5B90-4370-C52A-D99628DC8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6" t="27306" r="52655" b="39542"/>
          <a:stretch/>
        </p:blipFill>
        <p:spPr bwMode="auto">
          <a:xfrm>
            <a:off x="8229600" y="897437"/>
            <a:ext cx="3549258" cy="535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64"/>
          <a:stretch/>
        </p:blipFill>
        <p:spPr bwMode="auto">
          <a:xfrm>
            <a:off x="8299305" y="604838"/>
            <a:ext cx="3664095" cy="564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29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6225692" cy="5201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Clinical Signs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Depend on the extent of the nerve injury and the duration.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Pain immediately after injury leading to reluctance to bear wt. on the affected limb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When pain subsides, bears wt. “excursion of shoulder” because of 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instability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scapular spine becomes prominent due to………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Suprascapular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nerve injury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(Sweeny/shoulder slip)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397145"/>
            <a:ext cx="4762500" cy="410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6225692" cy="520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Diagnosis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Clinical signs and history.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Radiography rules out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omarthritis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or fracture of shoulder joint.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Suprascapular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nerve injury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(Sweeny/shoulder slip)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397145"/>
            <a:ext cx="4762500" cy="4105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3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27344" r="47934" b="7912"/>
          <a:stretch/>
        </p:blipFill>
        <p:spPr bwMode="auto">
          <a:xfrm>
            <a:off x="9560935" y="607398"/>
            <a:ext cx="2631065" cy="473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7951015" cy="520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Treatment: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Anti-inflammatories and cold applications and rest.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Conservative treatment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stall rest till shoulder stability returns.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Corticosteroid injection –intra-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articularly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Therapeutic ultrasound.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Surgical treatment: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Surgical decompression of scapular nerve.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Involves removing a small piece of bone from the cranial border of the scapula underlying the nerve.</a:t>
            </a:r>
            <a:endParaRPr lang="en-US" sz="24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Suprascapular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nerve injury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(</a:t>
            </a:r>
            <a:r>
              <a:rPr lang="en-US" sz="2000" kern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Sweeny/shoulder slip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)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34246" r="24378" b="6250"/>
          <a:stretch/>
        </p:blipFill>
        <p:spPr bwMode="auto">
          <a:xfrm>
            <a:off x="9154823" y="990601"/>
            <a:ext cx="3064886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15366" r="16718" b="53970"/>
          <a:stretch/>
        </p:blipFill>
        <p:spPr bwMode="auto">
          <a:xfrm>
            <a:off x="9526299" y="2209800"/>
            <a:ext cx="1976552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4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768992" cy="520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Inflammation of the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bicipital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bursa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bicipital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bursa is located between the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bilobed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tendon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of the origin of biceps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brachii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muscle and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M-shaped tubercles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at the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cranio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-proximal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aspect of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humerus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bicipital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bursitis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768992" cy="52016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Ætiology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Trauma to the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cranial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surface of the shoulder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region is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believed to be the most common cause of a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primary bursitis.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Stretching or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tearing of the bursa or biceps tendon during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cranial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phase of the stride with the limb in full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extension or 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all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or slip that results in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flexion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of the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shoulder with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extension of the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elbow. Or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Dislocation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of the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biceps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brachii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tendon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associated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with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congenital abnormality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of hypoplasia of the minor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tubercle.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Infection, either from an open or penetrating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wound or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from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hematogenous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spread to the bursa has also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been reported, e.g. </a:t>
            </a:r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Brucella</a:t>
            </a:r>
            <a:endParaRPr lang="en-US" sz="28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bicipital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bursitis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768992" cy="520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Clinical signs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Acute onset of lameness,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Swelling at the cranial aspect of the shoulder region, with or without a wound,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chronic cases,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generalised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atrophy of pectoral muscle.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Reluctance to bear full weight on the affected limb while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standing.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bicipital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bursitis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7192046" cy="520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Diagnosis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Clinical signs,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Physical examination, (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As the shoulder is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flexed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tension is created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the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tendon of the biceps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brachii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muscle. If the horse has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bicipital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bursitis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ossification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of the tendon, a painful response is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elicited).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Radiography of the affected joint.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bicipital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bursitis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8" t="23007" r="9886" b="30675"/>
          <a:stretch/>
        </p:blipFill>
        <p:spPr bwMode="auto">
          <a:xfrm>
            <a:off x="8395854" y="1676400"/>
            <a:ext cx="3796146" cy="31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6791"/>
            <a:ext cx="47625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" b="8466"/>
          <a:stretch/>
        </p:blipFill>
        <p:spPr bwMode="auto">
          <a:xfrm>
            <a:off x="7391400" y="416790"/>
            <a:ext cx="41148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4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10226192" cy="520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Treatment: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Conservative treatment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Anti-inflammatories and cold applications and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rest (up to 3 months).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animal will respond if the cause is non infectious. 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Extracorporeal Shock wave Therapy (ESWT) frequency is lower than Therapeutic ultrasound (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upto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20MHz).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Surgical treatment: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Surgical removal of calcification or fractured fragments.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case of infectious bursitis, drain, debride and lavage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coupiously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arthroscopically, followed by instillation of a broad spectrum antibiotic.</a:t>
            </a:r>
            <a:endParaRPr lang="en-US" sz="24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Bicipital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 bursitis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906000" cy="520168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Lameness is an indication of a structural or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functional disorder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one or more limbs or the back that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is evident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while the horse is standing or at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movement.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457200" lvl="1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OR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Lameness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is a term used to describe a horse’s change in gait, usually in response to pain somewhere in a limb, but also possibly as a result of a mechanical restriction on movement.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lameness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768992" cy="520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steoarthritis of the shoulder (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scapulo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-humeral) joint.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>
              <a:buNone/>
            </a:pPr>
            <a:r>
              <a:rPr lang="en-US" sz="2800" i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Ætiology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Multiple causes-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dysplasia of the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glenoid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cavity,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Injury to the joint capsule (resulting in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synovitis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and capsulitis)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Intra-articular fractures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omarthritis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768992" cy="520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Clinical signs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Swelling in the shoulder joint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Disuse atrophy of </a:t>
            </a: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extensor carpi </a:t>
            </a:r>
            <a:r>
              <a:rPr lang="en-US" sz="2800" i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radialis</a:t>
            </a:r>
            <a:endParaRPr lang="en-US" sz="2800" i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Fixing of the joint (to avoid pain)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Abnormal toe wear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Foot flight and flexion of carpus is reduced, stride is shortened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lame limb is advanced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 prominent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lifting of the head and neck occurs on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affected side.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omarthritis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768992" cy="520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Diagnosis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Radiography of the shoulder joint shows abnormalities of the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glenoid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and alterations in the humeral head.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Nuclear medicine-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may be useful to diagnose a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subtle shoulder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lameness with focal intense uptake of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radioisotope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most commonly in the humeral head.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omarthritis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0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768992" cy="520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Treatment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Conservative treatment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horses showing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no radiographic lesions and that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respond favorably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to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intra-synovial anesthesia. 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Involves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rest; controlled exercise;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anti-inflammatory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drugs; and relevant intra-articular therapy including corticosteroids, hyaluronic acid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etc.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Surgical: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Those not responding with conservative therapy may be subjects for arthroscopic debridement of damaged cartilage and removal of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osteo-chondral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fragments.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Arthrodesis of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scapulo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-humeral joint (especially in miniature ponies)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omarthritis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13037"/>
            <a:ext cx="10972800" cy="20875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239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Thanks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906000" cy="520168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Lameness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may be caused by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Trauma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Congenital or acquired anomalies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Infections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Metabolic disturbances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Circulatory or nervous disorders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4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Lameness due to pain is most common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lameness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906000" cy="52016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Objectives of examination for lameness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To know whether the horse is lame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Which limb or limbs are involved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site or sites of the problem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specific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cause of the problem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appropriate treatment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 prognosis for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recovery</a:t>
            </a:r>
            <a:endParaRPr lang="en-US" sz="2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Examination for lameness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906000" cy="52016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Steps in examination for lameness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Complete history including signalment and use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Visual exam of the horse at rest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Palpation of the musculoskeletal system including hoof tester examination of the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feet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Observation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of the horse in motion (usually at a straight walk and trot/lope followed by circling) appropriate treatment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Manipulative tests such as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flexion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tests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Diagnostic anesthesia if necessary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Diagnostic imaging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Examination for lameness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906000" cy="52016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Supporting limb lameness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Evident when supporting weight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Swinging limb lameness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Evident when the limb is in motion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Mixed lameness</a:t>
            </a:r>
          </a:p>
          <a:p>
            <a:pPr lvl="1"/>
            <a:r>
              <a:rPr lang="en-US" sz="25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Evident both when the limb is  moving (swing phase) and when it is supporting weight (stance phase). Mixed lameness can involve any combination of structures affected in swinging  or supporting-limb lameness.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classification of lameness….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906000" cy="520168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Primary or baseline lameness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To be examined before flexion tests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Compensatory/complementary lameness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Evident when the limb is in motion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….classification of lameness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808" y="990601"/>
            <a:ext cx="9906000" cy="52016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History (Questions to be asked)</a:t>
            </a:r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How long has the horse been lame? (Acute/chronic???)</a:t>
            </a:r>
          </a:p>
          <a:p>
            <a:pPr lvl="1"/>
            <a:r>
              <a:rPr lang="en-US" sz="2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Has the horse been rested or exercised during the lameness period?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Has the lameness worsened/stayed the same/improved?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Was the cause of lameness observed?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Does the horse warm out of lameness?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What treatment was given? Was it helpful?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When was the horse last shod /trimmed?</a:t>
            </a:r>
            <a:endParaRPr lang="en-US" sz="2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B1C39B-08AB-4705-A3CB-7FE87F3D17F6}"/>
              </a:ext>
            </a:extLst>
          </p:cNvPr>
          <p:cNvSpPr txBox="1"/>
          <p:nvPr/>
        </p:nvSpPr>
        <p:spPr>
          <a:xfrm>
            <a:off x="1415658" y="6336268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Dept. of VSR, College of Veterinary Science &amp; Animal Husbandry, DUVASU, Mathura- 281 001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86E1C0-555A-4E6F-A0E0-BEA73D8F3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80150"/>
            <a:ext cx="587682" cy="5016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C81D857-EC3A-A913-9F32-5075C82D1DC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6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</a:rPr>
              <a:t>steps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se definition and meaning | Collins English Dictionary">
            <a:extLst>
              <a:ext uri="{FF2B5EF4-FFF2-40B4-BE49-F238E27FC236}">
                <a16:creationId xmlns:a16="http://schemas.microsoft.com/office/drawing/2014/main" xmlns="" id="{EE4A3888-5B90-4370-C52A-D99628DC8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525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1556</Words>
  <Application>Microsoft Office PowerPoint</Application>
  <PresentationFormat>Custom</PresentationFormat>
  <Paragraphs>190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lameness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Ultrasonographic Image Interpretation</dc:title>
  <dc:creator>ishita</dc:creator>
  <cp:lastModifiedBy>sk</cp:lastModifiedBy>
  <cp:revision>93</cp:revision>
  <dcterms:created xsi:type="dcterms:W3CDTF">2006-08-16T00:00:00Z</dcterms:created>
  <dcterms:modified xsi:type="dcterms:W3CDTF">2022-07-22T03:02:26Z</dcterms:modified>
</cp:coreProperties>
</file>