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71" r:id="rId4"/>
    <p:sldId id="272" r:id="rId5"/>
    <p:sldId id="273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5" r:id="rId19"/>
    <p:sldId id="276" r:id="rId20"/>
    <p:sldId id="277" r:id="rId21"/>
    <p:sldId id="285" r:id="rId22"/>
    <p:sldId id="279" r:id="rId23"/>
    <p:sldId id="280" r:id="rId24"/>
    <p:sldId id="281" r:id="rId25"/>
    <p:sldId id="282" r:id="rId26"/>
    <p:sldId id="283" r:id="rId27"/>
    <p:sldId id="284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6AC56-C879-418E-8BC0-107D9D82B858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39E9B-DC64-4C07-BA08-4AC980AA193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39E9B-DC64-4C07-BA08-4AC980AA193C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60ED0D-287B-414C-BF0F-FFCA27811756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EB35AD-EBD7-43AE-A24B-CF29F5FED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Diagnostic Imaging Modalities in Veterinary Practice </a:t>
            </a:r>
            <a:br>
              <a:rPr lang="en-IN" dirty="0" smtClean="0"/>
            </a:br>
            <a:r>
              <a:rPr lang="en-IN" dirty="0" smtClean="0"/>
              <a:t>– An Introduction –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4744" y="4857760"/>
            <a:ext cx="4057656" cy="78104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dirty="0" smtClean="0"/>
              <a:t>Dr </a:t>
            </a:r>
            <a:r>
              <a:rPr lang="en-US" dirty="0" err="1" smtClean="0"/>
              <a:t>Rudra</a:t>
            </a:r>
            <a:r>
              <a:rPr lang="en-US" dirty="0" smtClean="0"/>
              <a:t> </a:t>
            </a:r>
            <a:r>
              <a:rPr lang="en-US" dirty="0" err="1" smtClean="0"/>
              <a:t>Pratap</a:t>
            </a:r>
            <a:r>
              <a:rPr lang="en-US" dirty="0" smtClean="0"/>
              <a:t> </a:t>
            </a:r>
            <a:r>
              <a:rPr lang="en-US" dirty="0" err="1" smtClean="0"/>
              <a:t>Pandey</a:t>
            </a:r>
            <a:endParaRPr lang="en-US" dirty="0" smtClean="0"/>
          </a:p>
          <a:p>
            <a:pPr algn="r"/>
            <a:r>
              <a:rPr lang="en-US" dirty="0" smtClean="0"/>
              <a:t>Prof. VSR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8638" indent="-514350">
              <a:buNone/>
            </a:pPr>
            <a:r>
              <a:rPr lang="en-US" dirty="0" smtClean="0"/>
              <a:t>B. Linear</a:t>
            </a:r>
          </a:p>
          <a:p>
            <a:pPr marL="1082675" indent="-514350">
              <a:buAutoNum type="arabicPeriod"/>
            </a:pPr>
            <a:r>
              <a:rPr lang="en-US" dirty="0" smtClean="0"/>
              <a:t>Crystal arrangement is parallel</a:t>
            </a:r>
          </a:p>
          <a:p>
            <a:pPr marL="1082675" indent="-514350">
              <a:buAutoNum type="arabicPeriod"/>
            </a:pPr>
            <a:r>
              <a:rPr lang="en-US" dirty="0" smtClean="0"/>
              <a:t>Available with high frequency</a:t>
            </a:r>
          </a:p>
          <a:p>
            <a:pPr marL="1082675" indent="-514350">
              <a:buAutoNum type="arabicPeriod"/>
            </a:pPr>
            <a:r>
              <a:rPr lang="en-US" dirty="0" smtClean="0"/>
              <a:t>Footprint is small</a:t>
            </a:r>
          </a:p>
          <a:p>
            <a:pPr marL="1082675" indent="-514350">
              <a:buAutoNum type="arabicPeriod"/>
            </a:pPr>
            <a:r>
              <a:rPr lang="en-US" dirty="0" smtClean="0"/>
              <a:t>Image area is rectangle or variable size</a:t>
            </a:r>
          </a:p>
          <a:p>
            <a:pPr marL="1082675" indent="-514350">
              <a:buAutoNum type="arabicPeriod"/>
            </a:pPr>
            <a:r>
              <a:rPr lang="en-US" dirty="0" smtClean="0"/>
              <a:t>Mainly used for superficial structures, tendons, muscles, </a:t>
            </a:r>
            <a:r>
              <a:rPr lang="en-US" dirty="0" err="1" smtClean="0"/>
              <a:t>vessles</a:t>
            </a: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Ultrasound Imaging – </a:t>
            </a:r>
            <a:r>
              <a:rPr lang="en-IN" dirty="0" err="1" smtClean="0"/>
              <a:t>Tranducers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8638" indent="-514350">
              <a:buNone/>
            </a:pPr>
            <a:r>
              <a:rPr lang="en-US" dirty="0" smtClean="0"/>
              <a:t>C. Phased Array</a:t>
            </a:r>
          </a:p>
          <a:p>
            <a:pPr marL="1082675" indent="-514350">
              <a:buAutoNum type="arabicPeriod"/>
            </a:pPr>
            <a:r>
              <a:rPr lang="en-US" dirty="0" smtClean="0"/>
              <a:t>Crystal arrangement is parallel – time delay effect allows steering</a:t>
            </a:r>
          </a:p>
          <a:p>
            <a:pPr marL="1082675" indent="-514350">
              <a:buAutoNum type="arabicPeriod"/>
            </a:pPr>
            <a:r>
              <a:rPr lang="en-US" dirty="0" smtClean="0"/>
              <a:t>Available with 2-7.5 </a:t>
            </a:r>
            <a:r>
              <a:rPr lang="en-US" dirty="0" err="1" smtClean="0"/>
              <a:t>mHz</a:t>
            </a:r>
            <a:r>
              <a:rPr lang="en-US" dirty="0" smtClean="0"/>
              <a:t> frequency</a:t>
            </a:r>
          </a:p>
          <a:p>
            <a:pPr marL="1082675" indent="-514350">
              <a:buAutoNum type="arabicPeriod"/>
            </a:pPr>
            <a:r>
              <a:rPr lang="en-US" dirty="0" smtClean="0"/>
              <a:t>Footprint is very small</a:t>
            </a:r>
          </a:p>
          <a:p>
            <a:pPr marL="1082675" indent="-514350">
              <a:buAutoNum type="arabicPeriod"/>
            </a:pPr>
            <a:r>
              <a:rPr lang="en-US" dirty="0" smtClean="0"/>
              <a:t>Image area is almost a </a:t>
            </a:r>
            <a:r>
              <a:rPr lang="en-US" dirty="0" err="1" smtClean="0"/>
              <a:t>traingle</a:t>
            </a:r>
            <a:r>
              <a:rPr lang="en-US" dirty="0" smtClean="0"/>
              <a:t> of variable size – poor resolution in near field</a:t>
            </a:r>
          </a:p>
          <a:p>
            <a:pPr marL="1082675" indent="-514350">
              <a:buAutoNum type="arabicPeriod"/>
            </a:pPr>
            <a:r>
              <a:rPr lang="en-US" dirty="0" smtClean="0"/>
              <a:t>Mainly used for cardiac (high frame rate) and brain examination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Ultrasound Imaging – </a:t>
            </a:r>
            <a:r>
              <a:rPr lang="en-IN" dirty="0" err="1" smtClean="0"/>
              <a:t>Tranducers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8638" indent="-514350">
              <a:buNone/>
            </a:pPr>
            <a:r>
              <a:rPr lang="en-US" dirty="0" smtClean="0"/>
              <a:t>Special types based on the shape:</a:t>
            </a:r>
          </a:p>
          <a:p>
            <a:pPr marL="1082675" indent="-514350">
              <a:buAutoNum type="arabicPeriod"/>
            </a:pPr>
            <a:r>
              <a:rPr lang="en-US" dirty="0" smtClean="0"/>
              <a:t>Side firing – linear or convex</a:t>
            </a:r>
          </a:p>
          <a:p>
            <a:pPr marL="1082675" indent="-514350">
              <a:buAutoNum type="arabicPeriod"/>
            </a:pPr>
            <a:r>
              <a:rPr lang="en-US" dirty="0" smtClean="0"/>
              <a:t>Pencil or front firing</a:t>
            </a:r>
          </a:p>
          <a:p>
            <a:pPr marL="1082675" indent="-514350">
              <a:buAutoNum type="arabicPeriod"/>
            </a:pPr>
            <a:r>
              <a:rPr lang="en-US" dirty="0" err="1" smtClean="0"/>
              <a:t>Endocavity</a:t>
            </a:r>
            <a:r>
              <a:rPr lang="en-US" dirty="0" smtClean="0"/>
              <a:t> – side or front firing</a:t>
            </a:r>
          </a:p>
          <a:p>
            <a:pPr marL="1082675" indent="-514350">
              <a:buAutoNum type="arabicPeriod"/>
            </a:pPr>
            <a:r>
              <a:rPr lang="en-US" dirty="0" err="1" smtClean="0"/>
              <a:t>Transesophageal</a:t>
            </a:r>
            <a:endParaRPr lang="en-US" dirty="0" smtClean="0"/>
          </a:p>
          <a:p>
            <a:pPr marL="1082675" indent="-514350">
              <a:buAutoNum type="arabicPeriod"/>
            </a:pPr>
            <a:r>
              <a:rPr lang="en-US" dirty="0" smtClean="0"/>
              <a:t>Endoscopic</a:t>
            </a:r>
          </a:p>
          <a:p>
            <a:pPr marL="1082675" indent="-514350">
              <a:buAutoNum type="arabicPeriod"/>
            </a:pPr>
            <a:r>
              <a:rPr lang="en-US" dirty="0" smtClean="0"/>
              <a:t>Motorized 3D or Volume Probe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Ultrasound Imaging – </a:t>
            </a:r>
            <a:r>
              <a:rPr lang="en-IN" dirty="0" err="1" smtClean="0"/>
              <a:t>Tranducers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82675" indent="-514350">
              <a:buAutoNum type="arabicPeriod"/>
            </a:pPr>
            <a:r>
              <a:rPr lang="en-US" dirty="0" smtClean="0"/>
              <a:t>Pulse echo</a:t>
            </a:r>
          </a:p>
          <a:p>
            <a:pPr marL="1082675" indent="-514350">
              <a:buAutoNum type="arabicPeriod"/>
            </a:pPr>
            <a:r>
              <a:rPr lang="en-US" dirty="0" smtClean="0"/>
              <a:t>Amplitude </a:t>
            </a:r>
            <a:r>
              <a:rPr lang="en-US" dirty="0" err="1" smtClean="0"/>
              <a:t>vs</a:t>
            </a:r>
            <a:r>
              <a:rPr lang="en-US" dirty="0" smtClean="0"/>
              <a:t> brightness</a:t>
            </a:r>
          </a:p>
          <a:p>
            <a:pPr marL="1082675" indent="-514350">
              <a:buAutoNum type="arabicPeriod"/>
            </a:pPr>
            <a:r>
              <a:rPr lang="en-US" dirty="0" smtClean="0"/>
              <a:t>Transmission / Reflection / enhancement / attenuation</a:t>
            </a:r>
          </a:p>
          <a:p>
            <a:pPr marL="1082675" indent="-514350">
              <a:buAutoNum type="arabicPeriod"/>
            </a:pPr>
            <a:r>
              <a:rPr lang="en-US" dirty="0" smtClean="0"/>
              <a:t>Sojourn through tissue interfaces</a:t>
            </a:r>
          </a:p>
          <a:p>
            <a:pPr marL="1082675" indent="-514350">
              <a:buAutoNum type="arabicPeriod"/>
            </a:pPr>
            <a:r>
              <a:rPr lang="en-US" dirty="0" smtClean="0"/>
              <a:t>Artifacts – acoustic enhancement / shadowing / reverberations</a:t>
            </a:r>
          </a:p>
          <a:p>
            <a:pPr marL="1082675" indent="-514350">
              <a:buAutoNum type="arabicPeriod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Ultrasound Imaging – Principles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82675" indent="-514350">
              <a:buAutoNum type="arabicPeriod"/>
            </a:pPr>
            <a:r>
              <a:rPr lang="en-US" dirty="0" smtClean="0"/>
              <a:t>Principles</a:t>
            </a:r>
          </a:p>
          <a:p>
            <a:pPr marL="1082675" indent="-514350">
              <a:buAutoNum type="arabicPeriod"/>
            </a:pPr>
            <a:r>
              <a:rPr lang="en-US" dirty="0" smtClean="0"/>
              <a:t>Types – Pulse wave (</a:t>
            </a:r>
            <a:r>
              <a:rPr lang="en-US" dirty="0"/>
              <a:t>D</a:t>
            </a:r>
            <a:r>
              <a:rPr lang="en-US" dirty="0" smtClean="0"/>
              <a:t>oppler gate in vessel…frequency shift displays as graph), Color (different color coding for blood flowing towards and away from probe)</a:t>
            </a:r>
          </a:p>
          <a:p>
            <a:pPr marL="1082675" indent="-514350">
              <a:buAutoNum type="arabicPeriod"/>
            </a:pPr>
            <a:r>
              <a:rPr lang="en-US" dirty="0" smtClean="0"/>
              <a:t>Clinical applications (vessels….valves)</a:t>
            </a:r>
          </a:p>
          <a:p>
            <a:pPr marL="1082675" indent="-514350">
              <a:buAutoNum type="arabicPeriod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Doppler Ultrasound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82675" indent="-514350">
              <a:buAutoNum type="arabicPeriod"/>
            </a:pPr>
            <a:r>
              <a:rPr lang="en-US" dirty="0" smtClean="0"/>
              <a:t>Post acquisition 3D image reconstruction </a:t>
            </a:r>
          </a:p>
          <a:p>
            <a:pPr marL="1082675" indent="-514350">
              <a:buAutoNum type="arabicPeriod"/>
            </a:pPr>
            <a:r>
              <a:rPr lang="en-US" dirty="0" smtClean="0"/>
              <a:t>Real time dynamic 3D image </a:t>
            </a:r>
          </a:p>
          <a:p>
            <a:pPr marL="1082675" indent="-514350">
              <a:buAutoNum type="arabicPeriod"/>
            </a:pPr>
            <a:r>
              <a:rPr lang="en-US" dirty="0" smtClean="0"/>
              <a:t>Purpose specific applications </a:t>
            </a:r>
          </a:p>
          <a:p>
            <a:pPr marL="1082675" indent="-514350">
              <a:buAutoNum type="arabicPeriod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3D and 4D Ultrasound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82675" indent="-514350">
              <a:buAutoNum type="arabicPeriod"/>
            </a:pPr>
            <a:r>
              <a:rPr lang="en-US" dirty="0" smtClean="0"/>
              <a:t>Use of non radiant energy </a:t>
            </a:r>
          </a:p>
          <a:p>
            <a:pPr marL="1082675" indent="-514350">
              <a:buAutoNum type="arabicPeriod"/>
            </a:pPr>
            <a:r>
              <a:rPr lang="en-US" dirty="0" smtClean="0"/>
              <a:t>Non invasive</a:t>
            </a:r>
          </a:p>
          <a:p>
            <a:pPr marL="1082675" indent="-514350">
              <a:buAutoNum type="arabicPeriod"/>
            </a:pPr>
            <a:r>
              <a:rPr lang="en-US" dirty="0" smtClean="0"/>
              <a:t>Purpose specific applications </a:t>
            </a:r>
          </a:p>
          <a:p>
            <a:pPr marL="1082675" indent="-514350">
              <a:buAutoNum type="arabicPeriod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Advantages &amp; Limitations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Autofit/>
          </a:bodyPr>
          <a:lstStyle/>
          <a:p>
            <a:pPr marL="541338" indent="-514350">
              <a:buAutoNum type="arabicPeriod"/>
            </a:pPr>
            <a:r>
              <a:rPr lang="en-IN" sz="2000" dirty="0" smtClean="0"/>
              <a:t>The </a:t>
            </a:r>
            <a:r>
              <a:rPr lang="en-IN" sz="2000" dirty="0"/>
              <a:t>patient is passed through a rotating gantry that has an X-ray tube on one side and a set of detectors on the other</a:t>
            </a:r>
            <a:r>
              <a:rPr lang="en-IN" sz="2000" dirty="0" smtClean="0"/>
              <a:t>.</a:t>
            </a:r>
          </a:p>
          <a:p>
            <a:pPr marL="541338" indent="-514350">
              <a:buAutoNum type="arabicPeriod"/>
            </a:pPr>
            <a:r>
              <a:rPr lang="en-US" sz="2000" dirty="0" smtClean="0"/>
              <a:t>Helical scanners… </a:t>
            </a:r>
            <a:r>
              <a:rPr lang="en-US" sz="2000" dirty="0" err="1" smtClean="0"/>
              <a:t>Multidetector</a:t>
            </a:r>
            <a:r>
              <a:rPr lang="en-US" sz="2000" dirty="0" smtClean="0"/>
              <a:t> row CT (MDCT)…8, 16, 32…256 n more allow good scanning speed, continuous data for 3D image reconstruction (CT angiography)</a:t>
            </a:r>
            <a:endParaRPr lang="en-IN" sz="2000" dirty="0" smtClean="0"/>
          </a:p>
          <a:p>
            <a:pPr marL="541338" indent="-514350">
              <a:buAutoNum type="arabicPeriod"/>
            </a:pPr>
            <a:r>
              <a:rPr lang="en-IN" sz="2000" dirty="0" smtClean="0"/>
              <a:t>Cross-sectional (transverse / coronal / </a:t>
            </a:r>
            <a:r>
              <a:rPr lang="en-IN" sz="2000" dirty="0" err="1" smtClean="0"/>
              <a:t>saggital</a:t>
            </a:r>
            <a:r>
              <a:rPr lang="en-IN" sz="2000" dirty="0" smtClean="0"/>
              <a:t>) images of desired width (slices of part) </a:t>
            </a:r>
            <a:r>
              <a:rPr lang="en-IN" sz="2000" dirty="0"/>
              <a:t>are </a:t>
            </a:r>
            <a:r>
              <a:rPr lang="en-IN" sz="2000" dirty="0" smtClean="0"/>
              <a:t>obtained.</a:t>
            </a:r>
          </a:p>
          <a:p>
            <a:pPr marL="541338" indent="-514350">
              <a:buAutoNum type="arabicPeriod"/>
            </a:pPr>
            <a:r>
              <a:rPr lang="en-US" sz="2000" dirty="0" smtClean="0"/>
              <a:t>Image reconstructed with computer. </a:t>
            </a:r>
            <a:r>
              <a:rPr lang="en-IN" sz="2000" dirty="0"/>
              <a:t>The relative density of an area of interest may be measured </a:t>
            </a:r>
            <a:r>
              <a:rPr lang="en-IN" sz="2000" dirty="0" smtClean="0"/>
              <a:t>electronically.</a:t>
            </a:r>
          </a:p>
          <a:p>
            <a:pPr marL="541338" indent="-514350">
              <a:buAutoNum type="arabicPeriod"/>
            </a:pPr>
            <a:r>
              <a:rPr lang="en-IN" sz="2000" dirty="0" smtClean="0"/>
              <a:t>Window setting – bone or brain n further e.g. </a:t>
            </a:r>
            <a:r>
              <a:rPr lang="en-IN" sz="2000" dirty="0" err="1" smtClean="0"/>
              <a:t>Mediastinal</a:t>
            </a:r>
            <a:r>
              <a:rPr lang="en-IN" sz="2000" dirty="0" smtClean="0"/>
              <a:t> (no lung parenchyma) or lung (good lung parenchyma)</a:t>
            </a:r>
          </a:p>
          <a:p>
            <a:pPr marL="541338" indent="-514350">
              <a:buFont typeface="Wingdings 3"/>
              <a:buAutoNum type="arabicPeriod"/>
            </a:pPr>
            <a:r>
              <a:rPr lang="en-US" sz="2000" dirty="0" smtClean="0"/>
              <a:t>Tissue density is measured in attenuation value (HU). Air to bone HU. Tissue density is measured in attenuation value (HU). Air to bone HU difference -1k to +1k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Computed Tomography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40671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Computed Tomography</a:t>
            </a:r>
            <a:endParaRPr lang="en-IN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357298"/>
            <a:ext cx="40767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785918" y="4929198"/>
            <a:ext cx="5674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0"/>
            <a:r>
              <a:rPr lang="en-US" sz="2400" dirty="0" err="1" smtClean="0"/>
              <a:t>Mediastinal</a:t>
            </a:r>
            <a:r>
              <a:rPr lang="en-US" sz="2400" dirty="0" smtClean="0"/>
              <a:t> window (a) </a:t>
            </a:r>
            <a:r>
              <a:rPr lang="en-US" sz="2400" dirty="0" err="1" smtClean="0"/>
              <a:t>vs</a:t>
            </a:r>
            <a:r>
              <a:rPr lang="en-US" sz="2400" dirty="0" smtClean="0"/>
              <a:t> Lung window (b)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Superior quality images of great diagnostic value, study of malignancies</a:t>
            </a:r>
          </a:p>
          <a:p>
            <a:r>
              <a:rPr lang="en-US" dirty="0" smtClean="0"/>
              <a:t>High cost of equipment</a:t>
            </a:r>
          </a:p>
          <a:p>
            <a:r>
              <a:rPr lang="en-US" dirty="0" smtClean="0"/>
              <a:t>High dose of ionizing radiation</a:t>
            </a:r>
          </a:p>
          <a:p>
            <a:r>
              <a:rPr lang="en-US" dirty="0" smtClean="0"/>
              <a:t>Possible side effects of contrast agents if used</a:t>
            </a:r>
          </a:p>
          <a:p>
            <a:r>
              <a:rPr lang="en-US" dirty="0" smtClean="0"/>
              <a:t>Equipment non portability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advantage </a:t>
            </a:r>
            <a:r>
              <a:rPr lang="en-US" dirty="0" err="1" smtClean="0"/>
              <a:t>vs</a:t>
            </a:r>
            <a:r>
              <a:rPr lang="en-US" dirty="0" smtClean="0"/>
              <a:t> disadvantages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89000" indent="-514350">
              <a:buAutoNum type="arabicPeriod"/>
            </a:pPr>
            <a:r>
              <a:rPr lang="en-US" dirty="0" smtClean="0"/>
              <a:t>Conventional radiography</a:t>
            </a:r>
          </a:p>
          <a:p>
            <a:pPr marL="889000" indent="-514350">
              <a:buAutoNum type="arabicPeriod"/>
            </a:pPr>
            <a:r>
              <a:rPr lang="en-US" dirty="0" smtClean="0"/>
              <a:t>Digital radiography (CR &amp; DR)</a:t>
            </a:r>
          </a:p>
          <a:p>
            <a:pPr marL="889000" indent="-514350">
              <a:buNone/>
            </a:pPr>
            <a:endParaRPr lang="en-US" dirty="0"/>
          </a:p>
          <a:p>
            <a:pPr marL="889000" indent="-514350">
              <a:buNone/>
            </a:pPr>
            <a:r>
              <a:rPr lang="en-US" dirty="0" smtClean="0"/>
              <a:t>A. Equipment details</a:t>
            </a:r>
          </a:p>
          <a:p>
            <a:pPr marL="889000" indent="-514350">
              <a:buNone/>
            </a:pPr>
            <a:r>
              <a:rPr lang="en-US" dirty="0" smtClean="0"/>
              <a:t>B.  Safety issues – Radiation </a:t>
            </a:r>
          </a:p>
          <a:p>
            <a:pPr marL="889000" indent="-514350">
              <a:buAutoNum type="alphaLcPeriod" startAt="3"/>
            </a:pPr>
            <a:r>
              <a:rPr lang="en-US" dirty="0" smtClean="0"/>
              <a:t>Advantages </a:t>
            </a:r>
            <a:r>
              <a:rPr lang="en-US" dirty="0" err="1" smtClean="0"/>
              <a:t>vs</a:t>
            </a:r>
            <a:r>
              <a:rPr lang="en-US" dirty="0" smtClean="0"/>
              <a:t> limitations</a:t>
            </a:r>
          </a:p>
          <a:p>
            <a:pPr marL="889000" indent="-514350">
              <a:buAutoNum type="alphaLcPeriod" startAt="3"/>
            </a:pPr>
            <a:r>
              <a:rPr lang="en-US" dirty="0" smtClean="0"/>
              <a:t>Analog </a:t>
            </a:r>
            <a:r>
              <a:rPr lang="en-US" dirty="0" err="1" smtClean="0"/>
              <a:t>vs</a:t>
            </a:r>
            <a:r>
              <a:rPr lang="en-US" dirty="0" smtClean="0"/>
              <a:t> HF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X-ray Imaging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92500" lnSpcReduction="20000"/>
          </a:bodyPr>
          <a:lstStyle/>
          <a:p>
            <a:pPr marL="541338" indent="-514350">
              <a:buAutoNum type="arabicPeriod"/>
            </a:pPr>
            <a:r>
              <a:rPr lang="en-IN" dirty="0"/>
              <a:t>application of a strong, external magnetic field </a:t>
            </a:r>
            <a:r>
              <a:rPr lang="en-IN" dirty="0" smtClean="0"/>
              <a:t>(0.3 </a:t>
            </a:r>
            <a:r>
              <a:rPr lang="en-IN" dirty="0" err="1" smtClean="0"/>
              <a:t>tesla</a:t>
            </a:r>
            <a:r>
              <a:rPr lang="en-IN" dirty="0" smtClean="0"/>
              <a:t> and above)</a:t>
            </a:r>
          </a:p>
          <a:p>
            <a:pPr marL="541338" indent="-514350">
              <a:buAutoNum type="arabicPeriod"/>
            </a:pPr>
            <a:r>
              <a:rPr lang="en-IN" dirty="0"/>
              <a:t>The hydrogen atoms within the patient align in a direction either parallel or </a:t>
            </a:r>
            <a:r>
              <a:rPr lang="en-IN" dirty="0" err="1"/>
              <a:t>antiparallel</a:t>
            </a:r>
            <a:r>
              <a:rPr lang="en-IN" dirty="0"/>
              <a:t> to the strong external field.</a:t>
            </a:r>
            <a:endParaRPr lang="en-IN" dirty="0" smtClean="0"/>
          </a:p>
          <a:p>
            <a:pPr marL="541338" indent="-514350">
              <a:buAutoNum type="arabicPeriod"/>
            </a:pPr>
            <a:r>
              <a:rPr lang="en-IN" dirty="0"/>
              <a:t>A greater proportion aligns in the parallel direction so that the net vector of their alignment, </a:t>
            </a:r>
            <a:r>
              <a:rPr lang="en-IN" dirty="0" smtClean="0"/>
              <a:t>(net </a:t>
            </a:r>
            <a:r>
              <a:rPr lang="en-IN" dirty="0"/>
              <a:t>magnetic </a:t>
            </a:r>
            <a:r>
              <a:rPr lang="en-IN" dirty="0" smtClean="0"/>
              <a:t>vector) </a:t>
            </a:r>
            <a:r>
              <a:rPr lang="en-IN" dirty="0"/>
              <a:t>will be in the direction of the external field. This is known as longitudinal magnetization.</a:t>
            </a:r>
            <a:endParaRPr lang="en-IN" dirty="0" smtClean="0"/>
          </a:p>
          <a:p>
            <a:pPr marL="541338" indent="-514350">
              <a:buAutoNum type="arabicPeriod"/>
            </a:pPr>
            <a:r>
              <a:rPr lang="en-IN" dirty="0"/>
              <a:t>A second magnetic field </a:t>
            </a:r>
            <a:r>
              <a:rPr lang="en-IN" dirty="0" smtClean="0"/>
              <a:t>(radiofrequency pulse -RF pulse) is </a:t>
            </a:r>
            <a:r>
              <a:rPr lang="en-IN" dirty="0"/>
              <a:t>applied at right angles to the original external field. </a:t>
            </a:r>
            <a:endParaRPr lang="en-IN" dirty="0" smtClean="0"/>
          </a:p>
          <a:p>
            <a:pPr marL="541338" indent="-514350">
              <a:buAutoNum type="arabicPeriod"/>
            </a:pPr>
            <a:r>
              <a:rPr lang="en-IN" dirty="0"/>
              <a:t>The RF pulse causes the net magnetization vector of the hydrogen atoms to turn towards the transverse </a:t>
            </a:r>
            <a:r>
              <a:rPr lang="en-IN" dirty="0" smtClean="0"/>
              <a:t>plane.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/>
              <a:t>MRI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	– Chamber: inside the main magnet generating the external magnetic filed B</a:t>
            </a:r>
            <a:r>
              <a:rPr lang="en-IN" sz="1800" dirty="0" smtClean="0"/>
              <a:t>0</a:t>
            </a:r>
            <a:r>
              <a:rPr lang="en-IN" dirty="0" smtClean="0"/>
              <a:t> to align the magnetic moments of hydrogen atoms</a:t>
            </a:r>
          </a:p>
          <a:p>
            <a:pPr>
              <a:buNone/>
            </a:pPr>
            <a:r>
              <a:rPr lang="en-IN" dirty="0" smtClean="0"/>
              <a:t>	– Correcting coils induce an additional magnetic field compensating for the non-uniformities of the B</a:t>
            </a:r>
            <a:r>
              <a:rPr lang="en-IN" sz="2000" dirty="0" smtClean="0"/>
              <a:t>0</a:t>
            </a:r>
            <a:r>
              <a:rPr lang="en-IN" sz="2800" dirty="0" smtClean="0"/>
              <a:t> </a:t>
            </a:r>
            <a:r>
              <a:rPr lang="en-IN" dirty="0" smtClean="0"/>
              <a:t>filed</a:t>
            </a:r>
          </a:p>
          <a:p>
            <a:pPr>
              <a:buNone/>
            </a:pPr>
            <a:r>
              <a:rPr lang="en-IN" dirty="0" smtClean="0"/>
              <a:t>	– Gradient coils to produce the linear field change (gradient)</a:t>
            </a:r>
          </a:p>
          <a:p>
            <a:pPr>
              <a:buNone/>
            </a:pPr>
            <a:r>
              <a:rPr lang="en-IN" dirty="0" smtClean="0"/>
              <a:t>	– Forcing and receiving coils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 Equipment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Physical basis: some atomic nuclei have a spin and exhibit a magnetic moment</a:t>
            </a:r>
          </a:p>
          <a:p>
            <a:r>
              <a:rPr lang="en-IN" dirty="0" smtClean="0"/>
              <a:t>Mainly uses hydrogen analysis: the generation of electromagnetic radiation by hydrogen atom nuclei (protons) in the organism is analyzed</a:t>
            </a:r>
          </a:p>
          <a:p>
            <a:r>
              <a:rPr lang="en-IN" dirty="0" smtClean="0"/>
              <a:t>The natural atoms have to be appropriately excited</a:t>
            </a:r>
          </a:p>
          <a:p>
            <a:pPr>
              <a:buNone/>
            </a:pPr>
            <a:r>
              <a:rPr lang="en-IN" dirty="0" smtClean="0"/>
              <a:t>	–Applies a strong magnetic field for imaging</a:t>
            </a:r>
          </a:p>
          <a:p>
            <a:pPr>
              <a:buNone/>
            </a:pPr>
            <a:r>
              <a:rPr lang="en-IN" dirty="0" smtClean="0"/>
              <a:t>	– This field causes the nuclei of atoms to be aligned and spatially oriented</a:t>
            </a:r>
          </a:p>
          <a:p>
            <a:pPr>
              <a:buNone/>
            </a:pPr>
            <a:r>
              <a:rPr lang="en-IN" dirty="0" smtClean="0"/>
              <a:t>	– When an external impulses comes to excite them, they respond with a harmonious tune, giving a clear and easily recordable signal revealing where they are abundant and where less.</a:t>
            </a:r>
          </a:p>
          <a:p>
            <a:pPr>
              <a:buNone/>
            </a:pPr>
            <a:r>
              <a:rPr lang="en-IN" dirty="0" smtClean="0"/>
              <a:t>	– Magnetic field intensity: 0.1-3.0 </a:t>
            </a:r>
            <a:r>
              <a:rPr lang="en-IN" dirty="0" err="1" smtClean="0"/>
              <a:t>Telsa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 Principles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471612" y="1796256"/>
            <a:ext cx="620077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59470"/>
            <a:ext cx="2786082" cy="291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57158" y="3286124"/>
            <a:ext cx="84296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 smtClean="0"/>
              <a:t>• All individual nuclei spin after the excitation, in the transverse plane, at the same frequency ω0 and in consistent phases</a:t>
            </a:r>
          </a:p>
          <a:p>
            <a:r>
              <a:rPr lang="en-IN" sz="2200" dirty="0" smtClean="0"/>
              <a:t>• The relationship between ω0 and the type of nucleus means that an impulse of the right frequency will excite only one type of nuclei</a:t>
            </a:r>
          </a:p>
          <a:p>
            <a:r>
              <a:rPr lang="en-IN" sz="2200" dirty="0" smtClean="0"/>
              <a:t>• The receiving coil (if placed at the vicinity of the excited tissue) will receive the current with ω0 (transverse component of M) as a signal that allows an image of the tissue to be examined</a:t>
            </a:r>
            <a:endParaRPr lang="en-IN" sz="2200" dirty="0"/>
          </a:p>
        </p:txBody>
      </p:sp>
      <p:sp>
        <p:nvSpPr>
          <p:cNvPr id="8" name="Rectangle 7"/>
          <p:cNvSpPr/>
          <p:nvPr/>
        </p:nvSpPr>
        <p:spPr>
          <a:xfrm>
            <a:off x="285720" y="214290"/>
            <a:ext cx="578647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 smtClean="0"/>
              <a:t>– External B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IN" sz="2200" dirty="0" smtClean="0"/>
              <a:t> field produces defined magnetization M</a:t>
            </a:r>
          </a:p>
          <a:p>
            <a:r>
              <a:rPr lang="en-IN" sz="2200" dirty="0" smtClean="0"/>
              <a:t>– </a:t>
            </a:r>
            <a:r>
              <a:rPr lang="en-IN" sz="2200" dirty="0" err="1" smtClean="0"/>
              <a:t>Electromagentic</a:t>
            </a:r>
            <a:r>
              <a:rPr lang="en-IN" sz="2200" dirty="0" smtClean="0"/>
              <a:t> impulse of a specific, defined frequency (</a:t>
            </a:r>
            <a:r>
              <a:rPr lang="en-IN" sz="2200" dirty="0" err="1" smtClean="0"/>
              <a:t>Larmor</a:t>
            </a:r>
            <a:r>
              <a:rPr lang="en-IN" sz="2200" dirty="0" smtClean="0"/>
              <a:t> frequency ω0) is applied with direction perpendicular to M and B0</a:t>
            </a:r>
          </a:p>
          <a:p>
            <a:r>
              <a:rPr lang="en-IN" sz="2200" dirty="0" smtClean="0"/>
              <a:t>– A nuclear resonance occurs: the M vector transits to the plane </a:t>
            </a:r>
            <a:r>
              <a:rPr lang="en-IN" sz="2200" dirty="0" err="1" smtClean="0"/>
              <a:t>perpendiculr</a:t>
            </a:r>
            <a:r>
              <a:rPr lang="en-IN" sz="2200" dirty="0" smtClean="0"/>
              <a:t> to B0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/>
              <a:t>Principle of signal acquisition</a:t>
            </a:r>
          </a:p>
          <a:p>
            <a:pPr>
              <a:buNone/>
            </a:pPr>
            <a:r>
              <a:rPr lang="en-IN" sz="2800" dirty="0" smtClean="0"/>
              <a:t>• Before excitation: transverse M (M</a:t>
            </a:r>
            <a:r>
              <a:rPr lang="en-IN" sz="2000" dirty="0" smtClean="0"/>
              <a:t>t</a:t>
            </a:r>
            <a:r>
              <a:rPr lang="en-IN" sz="2800" dirty="0" smtClean="0"/>
              <a:t>) = 0</a:t>
            </a:r>
          </a:p>
          <a:p>
            <a:pPr>
              <a:buNone/>
            </a:pPr>
            <a:r>
              <a:rPr lang="en-IN" sz="2800" dirty="0" smtClean="0"/>
              <a:t>• At the moment of excitation: longitudinal M (M</a:t>
            </a:r>
            <a:r>
              <a:rPr lang="en-IN" sz="2000" dirty="0" smtClean="0"/>
              <a:t>1</a:t>
            </a:r>
            <a:r>
              <a:rPr lang="en-IN" sz="2800" dirty="0" smtClean="0"/>
              <a:t>) = 0</a:t>
            </a:r>
          </a:p>
          <a:p>
            <a:pPr>
              <a:buNone/>
            </a:pPr>
            <a:r>
              <a:rPr lang="en-IN" sz="2800" dirty="0" smtClean="0"/>
              <a:t>• Relaxation: </a:t>
            </a:r>
            <a:br>
              <a:rPr lang="en-IN" sz="2800" dirty="0" smtClean="0"/>
            </a:br>
            <a:r>
              <a:rPr lang="en-IN" sz="2800" dirty="0" smtClean="0"/>
              <a:t>Longitudinal M is restored (T</a:t>
            </a:r>
            <a:r>
              <a:rPr lang="en-IN" sz="2000" dirty="0" smtClean="0"/>
              <a:t>1</a:t>
            </a:r>
            <a:r>
              <a:rPr lang="en-IN" sz="2800" dirty="0" smtClean="0"/>
              <a:t>: time for M</a:t>
            </a:r>
            <a:r>
              <a:rPr lang="en-IN" sz="2000" dirty="0" smtClean="0"/>
              <a:t>1</a:t>
            </a:r>
            <a:r>
              <a:rPr lang="en-IN" sz="2800" dirty="0" smtClean="0"/>
              <a:t> return 63%)</a:t>
            </a:r>
          </a:p>
          <a:p>
            <a:pPr>
              <a:buNone/>
            </a:pPr>
            <a:r>
              <a:rPr lang="en-IN" sz="2800" dirty="0" smtClean="0"/>
              <a:t>	Transverse M decays to 0 (T</a:t>
            </a:r>
            <a:r>
              <a:rPr lang="en-IN" sz="2000" dirty="0" smtClean="0"/>
              <a:t>2</a:t>
            </a:r>
            <a:r>
              <a:rPr lang="en-IN" sz="2800" dirty="0" smtClean="0"/>
              <a:t>: time for M</a:t>
            </a:r>
            <a:r>
              <a:rPr lang="en-IN" sz="2000" dirty="0" smtClean="0"/>
              <a:t>t</a:t>
            </a:r>
            <a:r>
              <a:rPr lang="en-IN" sz="2800" dirty="0" smtClean="0"/>
              <a:t> vanish 63%)</a:t>
            </a:r>
            <a:endParaRPr lang="en-IN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MRI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472006"/>
          </a:xfrm>
        </p:spPr>
        <p:txBody>
          <a:bodyPr>
            <a:normAutofit/>
          </a:bodyPr>
          <a:lstStyle/>
          <a:p>
            <a:r>
              <a:rPr lang="en-IN" dirty="0" smtClean="0"/>
              <a:t>MRI makes use of sequences of stimulating impulses</a:t>
            </a:r>
          </a:p>
          <a:p>
            <a:pPr>
              <a:buNone/>
            </a:pPr>
            <a:r>
              <a:rPr lang="en-IN" dirty="0" smtClean="0"/>
              <a:t>	• TR (time of repetition)</a:t>
            </a:r>
          </a:p>
          <a:p>
            <a:pPr>
              <a:buNone/>
            </a:pPr>
            <a:r>
              <a:rPr lang="en-IN" dirty="0" smtClean="0"/>
              <a:t>	• TE (time of echo)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 Principles</a:t>
            </a:r>
            <a:endParaRPr lang="en-IN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l="9398" r="11654"/>
          <a:stretch>
            <a:fillRect/>
          </a:stretch>
        </p:blipFill>
        <p:spPr bwMode="auto">
          <a:xfrm>
            <a:off x="4770499" y="2071678"/>
            <a:ext cx="3802029" cy="3338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dirty="0" smtClean="0"/>
              <a:t>• T1 weighted images: difference of T1</a:t>
            </a:r>
          </a:p>
          <a:p>
            <a:pPr>
              <a:buNone/>
            </a:pPr>
            <a:r>
              <a:rPr lang="en-IN" dirty="0" smtClean="0"/>
              <a:t>	– Tissue with shorter T1 has longer M magnetization length following the impulse, therefore brighter image</a:t>
            </a:r>
          </a:p>
          <a:p>
            <a:pPr>
              <a:buNone/>
            </a:pPr>
            <a:r>
              <a:rPr lang="en-IN" dirty="0" smtClean="0"/>
              <a:t>	– TR is the key parameter: can not be too long</a:t>
            </a:r>
          </a:p>
          <a:p>
            <a:pPr>
              <a:buNone/>
            </a:pPr>
            <a:r>
              <a:rPr lang="en-IN" dirty="0" smtClean="0"/>
              <a:t>	– Short TR and TE are used</a:t>
            </a:r>
          </a:p>
          <a:p>
            <a:pPr>
              <a:buNone/>
            </a:pPr>
            <a:r>
              <a:rPr lang="en-IN" dirty="0" smtClean="0"/>
              <a:t>• T2 weighted images: difference of T2</a:t>
            </a:r>
          </a:p>
          <a:p>
            <a:pPr>
              <a:buNone/>
            </a:pPr>
            <a:r>
              <a:rPr lang="en-IN" dirty="0" smtClean="0"/>
              <a:t>	– Tissue with longer T2 gives relatively stronger signal after appropriate TE time</a:t>
            </a:r>
          </a:p>
          <a:p>
            <a:pPr>
              <a:buNone/>
            </a:pPr>
            <a:r>
              <a:rPr lang="en-IN" dirty="0" smtClean="0"/>
              <a:t>	– TE is the key parameter: can not be short</a:t>
            </a:r>
          </a:p>
          <a:p>
            <a:pPr>
              <a:buNone/>
            </a:pPr>
            <a:r>
              <a:rPr lang="en-IN" dirty="0" smtClean="0"/>
              <a:t>	– Long TR and TE are used</a:t>
            </a:r>
          </a:p>
          <a:p>
            <a:pPr>
              <a:buNone/>
            </a:pPr>
            <a:r>
              <a:rPr lang="en-IN" dirty="0" smtClean="0"/>
              <a:t>• Proton density weighing (PD)</a:t>
            </a:r>
          </a:p>
          <a:p>
            <a:pPr>
              <a:buNone/>
            </a:pPr>
            <a:r>
              <a:rPr lang="en-IN" dirty="0" smtClean="0"/>
              <a:t>	– Based on differences in the density of protons in difference tissues, disregard the differences in T1 &amp; T2</a:t>
            </a:r>
          </a:p>
          <a:p>
            <a:pPr>
              <a:buNone/>
            </a:pPr>
            <a:r>
              <a:rPr lang="en-IN" dirty="0" smtClean="0"/>
              <a:t>	– Long TR &amp; short TE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 Principles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CT shows better anatomical details, MRI differentiates tissue of different biological functions better.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39348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Radiographic Image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643438" y="1500174"/>
            <a:ext cx="42862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IN" sz="2400" dirty="0" smtClean="0"/>
              <a:t>Air/gas</a:t>
            </a:r>
            <a:r>
              <a:rPr lang="en-IN" sz="2400" dirty="0"/>
              <a:t>: black, e.g. lungs, bowel and stomach </a:t>
            </a:r>
            <a:endParaRPr lang="en-IN" sz="2400" dirty="0" smtClean="0"/>
          </a:p>
          <a:p>
            <a:pPr marL="342900" indent="-342900">
              <a:buAutoNum type="arabicPeriod"/>
            </a:pPr>
            <a:r>
              <a:rPr lang="en-IN" sz="2400" dirty="0" smtClean="0"/>
              <a:t>Fat</a:t>
            </a:r>
            <a:r>
              <a:rPr lang="en-IN" sz="2400" dirty="0"/>
              <a:t>: dark grey, e.g. subcutaneous tissue layer, retroperitoneal fat </a:t>
            </a:r>
            <a:endParaRPr lang="en-IN" sz="2400" dirty="0" smtClean="0"/>
          </a:p>
          <a:p>
            <a:pPr marL="342900" indent="-342900">
              <a:buAutoNum type="arabicPeriod"/>
            </a:pPr>
            <a:r>
              <a:rPr lang="en-IN" sz="2400" dirty="0" smtClean="0"/>
              <a:t>Soft </a:t>
            </a:r>
            <a:r>
              <a:rPr lang="en-IN" sz="2400" dirty="0"/>
              <a:t>tissues/water: light grey, e.g. solid organs, heart, blood vessels, muscle and fluid-filled organs such as bladder </a:t>
            </a:r>
            <a:endParaRPr lang="en-IN" sz="2400" dirty="0" smtClean="0"/>
          </a:p>
          <a:p>
            <a:pPr marL="342900" indent="-342900">
              <a:buAutoNum type="arabicPeriod"/>
            </a:pPr>
            <a:r>
              <a:rPr lang="en-IN" sz="2400" dirty="0" smtClean="0"/>
              <a:t>Bone</a:t>
            </a:r>
            <a:r>
              <a:rPr lang="en-IN" sz="2400" dirty="0"/>
              <a:t>: off-white </a:t>
            </a:r>
            <a:endParaRPr lang="en-IN" sz="2400" dirty="0" smtClean="0"/>
          </a:p>
          <a:p>
            <a:pPr marL="342900" indent="-342900">
              <a:buAutoNum type="arabicPeriod"/>
            </a:pPr>
            <a:r>
              <a:rPr lang="en-IN" sz="2400" dirty="0" smtClean="0"/>
              <a:t>Contrast </a:t>
            </a:r>
            <a:r>
              <a:rPr lang="en-IN" sz="2400" dirty="0"/>
              <a:t>material/metal: bright white.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89000" indent="-514350">
              <a:buAutoNum type="arabicPeriod"/>
            </a:pPr>
            <a:r>
              <a:rPr lang="en-US" dirty="0" smtClean="0"/>
              <a:t>Computed radiography (CR) </a:t>
            </a:r>
            <a:r>
              <a:rPr lang="en-IN" dirty="0"/>
              <a:t>employs cassettes that are inserted into a laser reader following X-ray exposure. An analogue-digital converter (ADC) produces a digital </a:t>
            </a:r>
            <a:r>
              <a:rPr lang="en-IN" dirty="0" smtClean="0"/>
              <a:t>image with the help of computer. </a:t>
            </a:r>
            <a:endParaRPr lang="en-US" dirty="0" smtClean="0"/>
          </a:p>
          <a:p>
            <a:pPr marL="889000" indent="-514350">
              <a:buAutoNum type="arabicPeriod"/>
            </a:pPr>
            <a:r>
              <a:rPr lang="en-US" dirty="0" smtClean="0"/>
              <a:t>Direct digital radiography (DR)</a:t>
            </a:r>
            <a:r>
              <a:rPr lang="en-IN" dirty="0" smtClean="0"/>
              <a:t> </a:t>
            </a:r>
            <a:r>
              <a:rPr lang="en-IN" dirty="0"/>
              <a:t>uses a detector screen containing silicon detectors that produce an electrical signal when exposed to X-rays. This signal is analysed to produce a digital image. </a:t>
            </a:r>
            <a:endParaRPr lang="en-IN" dirty="0" smtClean="0"/>
          </a:p>
          <a:p>
            <a:pPr marL="889000" indent="-514350">
              <a:buAutoNum type="arabicPeriod"/>
            </a:pPr>
            <a:r>
              <a:rPr lang="en-IN" dirty="0"/>
              <a:t>Digital images obtained by CR and DR are sent to viewing workstations for interpretation. Images may also be recorded on X-ray film for portability and remote viewing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CR &amp; DR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89000" indent="-514350">
              <a:buAutoNum type="arabicPeriod"/>
            </a:pPr>
            <a:r>
              <a:rPr lang="en-IN" dirty="0" smtClean="0"/>
              <a:t>Magnification </a:t>
            </a:r>
            <a:r>
              <a:rPr lang="en-IN" dirty="0"/>
              <a:t>of areas of interest (Fig. </a:t>
            </a:r>
            <a:r>
              <a:rPr lang="en-IN" dirty="0" smtClean="0"/>
              <a:t>1.2)</a:t>
            </a:r>
          </a:p>
          <a:p>
            <a:pPr marL="889000" indent="-514350">
              <a:buAutoNum type="arabicPeriod"/>
            </a:pPr>
            <a:r>
              <a:rPr lang="en-IN" dirty="0" smtClean="0"/>
              <a:t>Alteration/optimization image attributes</a:t>
            </a:r>
          </a:p>
          <a:p>
            <a:pPr marL="889000" indent="-514350">
              <a:buAutoNum type="arabicPeriod"/>
            </a:pPr>
            <a:r>
              <a:rPr lang="en-IN" dirty="0" smtClean="0"/>
              <a:t>Measurements </a:t>
            </a:r>
            <a:r>
              <a:rPr lang="en-IN" dirty="0"/>
              <a:t>of distances and </a:t>
            </a:r>
            <a:r>
              <a:rPr lang="en-IN" dirty="0" smtClean="0"/>
              <a:t>angles</a:t>
            </a:r>
          </a:p>
          <a:p>
            <a:pPr marL="889000" indent="-514350">
              <a:buAutoNum type="arabicPeriod"/>
            </a:pPr>
            <a:r>
              <a:rPr lang="en-IN" dirty="0" smtClean="0"/>
              <a:t>Integration with PACS (with US/CT/MR images) </a:t>
            </a:r>
          </a:p>
          <a:p>
            <a:pPr marL="889000" indent="-514350">
              <a:buAutoNum type="arabicPeriod"/>
            </a:pPr>
            <a:r>
              <a:rPr lang="en-IN" dirty="0" smtClean="0"/>
              <a:t>Cost of establishment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 n Cons of Digital Radiography</a:t>
            </a:r>
            <a:endParaRPr lang="en-I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– as per need </a:t>
            </a:r>
          </a:p>
          <a:p>
            <a:pPr marL="717550">
              <a:buNone/>
            </a:pPr>
            <a:r>
              <a:rPr lang="en-US" dirty="0" smtClean="0"/>
              <a:t>A – mode </a:t>
            </a:r>
          </a:p>
          <a:p>
            <a:pPr marL="717550">
              <a:buNone/>
            </a:pPr>
            <a:r>
              <a:rPr lang="en-US" dirty="0" smtClean="0"/>
              <a:t>B – Mode </a:t>
            </a:r>
          </a:p>
          <a:p>
            <a:pPr marL="717550">
              <a:buNone/>
            </a:pPr>
            <a:r>
              <a:rPr lang="en-US" dirty="0" smtClean="0"/>
              <a:t>M – Mode </a:t>
            </a:r>
          </a:p>
          <a:p>
            <a:pPr marL="717550">
              <a:buNone/>
            </a:pPr>
            <a:r>
              <a:rPr lang="en-US" dirty="0" smtClean="0"/>
              <a:t>Doppler Ultrasound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Ultrasound Imaging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>
              <a:buNone/>
            </a:pPr>
            <a:r>
              <a:rPr lang="en-US" dirty="0" smtClean="0"/>
              <a:t>Transducer or Probe…as generator + sensor</a:t>
            </a:r>
          </a:p>
          <a:p>
            <a:pPr marL="528638" indent="-514350">
              <a:buAutoNum type="arabicPeriod"/>
            </a:pPr>
            <a:r>
              <a:rPr lang="en-US" dirty="0" smtClean="0"/>
              <a:t>Arrangement of Piezoelectric crystals</a:t>
            </a:r>
          </a:p>
          <a:p>
            <a:pPr marL="528638" indent="-514350">
              <a:buAutoNum type="arabicPeriod"/>
            </a:pPr>
            <a:r>
              <a:rPr lang="en-US" dirty="0" smtClean="0"/>
              <a:t>Frequency</a:t>
            </a:r>
          </a:p>
          <a:p>
            <a:pPr marL="528638" indent="-514350">
              <a:buAutoNum type="arabicPeriod"/>
            </a:pPr>
            <a:r>
              <a:rPr lang="en-US" dirty="0" smtClean="0"/>
              <a:t>Footprint or aperture</a:t>
            </a:r>
          </a:p>
          <a:p>
            <a:pPr marL="528638" indent="-51435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Ultrasound Imaging – </a:t>
            </a:r>
            <a:r>
              <a:rPr lang="en-US" dirty="0" smtClean="0"/>
              <a:t>Machine details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>
              <a:buNone/>
            </a:pPr>
            <a:r>
              <a:rPr lang="en-US" dirty="0" smtClean="0"/>
              <a:t>A. Transducer or Probe…as generator + sensor</a:t>
            </a:r>
          </a:p>
          <a:p>
            <a:pPr marL="901700" indent="-514350">
              <a:buAutoNum type="arabicPeriod"/>
            </a:pPr>
            <a:r>
              <a:rPr lang="en-US" dirty="0" smtClean="0"/>
              <a:t>Arrangement of Piezoelectric crystals</a:t>
            </a:r>
          </a:p>
          <a:p>
            <a:pPr marL="901700" indent="-514350">
              <a:buAutoNum type="arabicPeriod"/>
            </a:pPr>
            <a:r>
              <a:rPr lang="en-US" dirty="0" smtClean="0"/>
              <a:t>Frequency</a:t>
            </a:r>
          </a:p>
          <a:p>
            <a:pPr marL="901700" indent="-514350">
              <a:buAutoNum type="arabicPeriod"/>
            </a:pPr>
            <a:r>
              <a:rPr lang="en-US" dirty="0" smtClean="0"/>
              <a:t>Footprint or aperture size</a:t>
            </a:r>
          </a:p>
          <a:p>
            <a:pPr marL="528638" indent="-514350">
              <a:buNone/>
            </a:pPr>
            <a:r>
              <a:rPr lang="en-US" dirty="0" smtClean="0"/>
              <a:t>B. Computer for analyzing the US signals</a:t>
            </a:r>
          </a:p>
          <a:p>
            <a:pPr marL="528638" indent="-514350">
              <a:buNone/>
            </a:pPr>
            <a:r>
              <a:rPr lang="en-US" dirty="0" smtClean="0"/>
              <a:t>C. Control Panel (</a:t>
            </a:r>
            <a:r>
              <a:rPr lang="en-US" dirty="0" err="1" smtClean="0"/>
              <a:t>Knobology</a:t>
            </a:r>
            <a:r>
              <a:rPr lang="en-US" dirty="0" smtClean="0"/>
              <a:t>?!)</a:t>
            </a:r>
          </a:p>
          <a:p>
            <a:pPr marL="528638" indent="-514350">
              <a:buNone/>
            </a:pPr>
            <a:r>
              <a:rPr lang="en-US" dirty="0" smtClean="0"/>
              <a:t>D. Display unit CRT/TFT/LCD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Ultrasound Imaging – </a:t>
            </a:r>
            <a:r>
              <a:rPr lang="en-US" dirty="0" smtClean="0"/>
              <a:t>Machine details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8638" indent="-514350">
              <a:buAutoNum type="alphaUcPeriod"/>
            </a:pPr>
            <a:r>
              <a:rPr lang="en-US" dirty="0" smtClean="0"/>
              <a:t>Convex or Curved (Regular or </a:t>
            </a:r>
            <a:r>
              <a:rPr lang="en-US" dirty="0" err="1" smtClean="0"/>
              <a:t>Microcovex</a:t>
            </a:r>
            <a:r>
              <a:rPr lang="en-US" dirty="0" smtClean="0"/>
              <a:t>)</a:t>
            </a:r>
          </a:p>
          <a:p>
            <a:pPr marL="1082675" indent="-514350">
              <a:buAutoNum type="arabicPeriod"/>
            </a:pPr>
            <a:r>
              <a:rPr lang="en-US" dirty="0" smtClean="0"/>
              <a:t>Crystal arrangement is curvilinear</a:t>
            </a:r>
          </a:p>
          <a:p>
            <a:pPr marL="1082675" indent="-514350">
              <a:buAutoNum type="arabicPeriod"/>
            </a:pPr>
            <a:r>
              <a:rPr lang="en-US" dirty="0" smtClean="0"/>
              <a:t>Available with fixed or variable frequency</a:t>
            </a:r>
          </a:p>
          <a:p>
            <a:pPr marL="1082675" indent="-514350">
              <a:buAutoNum type="arabicPeriod"/>
            </a:pPr>
            <a:r>
              <a:rPr lang="en-US" dirty="0" smtClean="0"/>
              <a:t>Footprint is large convex</a:t>
            </a:r>
          </a:p>
          <a:p>
            <a:pPr marL="1082675" indent="-514350">
              <a:buAutoNum type="arabicPeriod"/>
            </a:pPr>
            <a:r>
              <a:rPr lang="en-US" dirty="0" smtClean="0"/>
              <a:t>Image area is diverging convex of variable size</a:t>
            </a:r>
          </a:p>
          <a:p>
            <a:pPr marL="1082675" indent="-514350">
              <a:buAutoNum type="arabicPeriod"/>
            </a:pPr>
            <a:r>
              <a:rPr lang="en-US" dirty="0" smtClean="0"/>
              <a:t>Of most versatile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Ultrasound Imaging – </a:t>
            </a:r>
            <a:r>
              <a:rPr lang="en-IN" dirty="0" err="1" smtClean="0"/>
              <a:t>Tranducers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329</TotalTime>
  <Words>1138</Words>
  <Application>Microsoft Office PowerPoint</Application>
  <PresentationFormat>On-screen Show (4:3)</PresentationFormat>
  <Paragraphs>158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Diagnostic Imaging Modalities in Veterinary Practice  – An Introduction – </vt:lpstr>
      <vt:lpstr>X-ray Imaging</vt:lpstr>
      <vt:lpstr>Radiographic Image</vt:lpstr>
      <vt:lpstr>CR &amp; DR</vt:lpstr>
      <vt:lpstr>Pros n Cons of Digital Radiography</vt:lpstr>
      <vt:lpstr>Ultrasound Imaging</vt:lpstr>
      <vt:lpstr>Ultrasound Imaging – Machine details</vt:lpstr>
      <vt:lpstr>Ultrasound Imaging – Machine details</vt:lpstr>
      <vt:lpstr>Ultrasound Imaging – Tranducers</vt:lpstr>
      <vt:lpstr>Ultrasound Imaging – Tranducers</vt:lpstr>
      <vt:lpstr>Ultrasound Imaging – Tranducers</vt:lpstr>
      <vt:lpstr>Ultrasound Imaging – Tranducers</vt:lpstr>
      <vt:lpstr>Ultrasound Imaging – Principles</vt:lpstr>
      <vt:lpstr>Doppler Ultrasound</vt:lpstr>
      <vt:lpstr>3D and 4D Ultrasound</vt:lpstr>
      <vt:lpstr>Advantages &amp; Limitations</vt:lpstr>
      <vt:lpstr>Computed Tomography</vt:lpstr>
      <vt:lpstr>Computed Tomography</vt:lpstr>
      <vt:lpstr>CT advantage vs disadvantages</vt:lpstr>
      <vt:lpstr>MRI</vt:lpstr>
      <vt:lpstr>MRI Equipment</vt:lpstr>
      <vt:lpstr>MRI Principles</vt:lpstr>
      <vt:lpstr>MRI</vt:lpstr>
      <vt:lpstr>Slide 24</vt:lpstr>
      <vt:lpstr>MRI</vt:lpstr>
      <vt:lpstr>MRI Principles</vt:lpstr>
      <vt:lpstr>MRI Principles</vt:lpstr>
      <vt:lpstr>Slide 28</vt:lpstr>
    </vt:vector>
  </TitlesOfParts>
  <Company>Self 2007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 Imaging Modalities in Veterinary Practice  – An Introduction –</dc:title>
  <dc:creator>Rishab Sharma</dc:creator>
  <cp:lastModifiedBy>Rudra</cp:lastModifiedBy>
  <cp:revision>32</cp:revision>
  <dcterms:created xsi:type="dcterms:W3CDTF">2018-04-28T17:47:16Z</dcterms:created>
  <dcterms:modified xsi:type="dcterms:W3CDTF">2018-11-30T03:30:56Z</dcterms:modified>
</cp:coreProperties>
</file>