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0" y="1524000"/>
            <a:ext cx="83058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lgerian" pitchFamily="82" charset="0"/>
                <a:ea typeface="Times New Roman" pitchFamily="18" charset="0"/>
                <a:cs typeface="Mangal" pitchFamily="18" charset="0"/>
              </a:rPr>
              <a:t>Puberty  &amp;  sexual maturity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lgerian" pitchFamily="82" charset="0"/>
                <a:ea typeface="Times New Roman" pitchFamily="18" charset="0"/>
                <a:cs typeface="Mangal" pitchFamily="18" charset="0"/>
              </a:rPr>
              <a:t>in  male  animals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Algerian" pitchFamily="82" charset="0"/>
              <a:cs typeface="Mangal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Algerian" pitchFamily="82" charset="0"/>
              <a:cs typeface="Mangal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latin typeface="Algerian" pitchFamily="82" charset="0"/>
              <a:cs typeface="Mangal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Arial Rounded MT Bold" pitchFamily="34" charset="0"/>
                <a:cs typeface="Mangal" pitchFamily="18" charset="0"/>
              </a:rPr>
              <a:t>- Dr. </a:t>
            </a:r>
            <a:r>
              <a:rPr lang="en-US" sz="2800" b="1" dirty="0" err="1" smtClean="0">
                <a:latin typeface="Arial Rounded MT Bold" pitchFamily="34" charset="0"/>
                <a:cs typeface="Mangal" pitchFamily="18" charset="0"/>
              </a:rPr>
              <a:t>Vikas</a:t>
            </a:r>
            <a:r>
              <a:rPr lang="en-US" sz="2800" b="1" dirty="0" smtClean="0">
                <a:latin typeface="Arial Rounded MT Bold" pitchFamily="34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Arial Rounded MT Bold" pitchFamily="34" charset="0"/>
                <a:cs typeface="Mangal" pitchFamily="18" charset="0"/>
              </a:rPr>
              <a:t>Sachan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09600"/>
            <a:ext cx="8839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4. Hormonal </a:t>
            </a:r>
            <a:r>
              <a:rPr lang="en-US" sz="2400" dirty="0" err="1" smtClean="0">
                <a:latin typeface="Arial Rounded MT Bold" pitchFamily="34" charset="0"/>
              </a:rPr>
              <a:t>inbalance</a:t>
            </a:r>
            <a:r>
              <a:rPr lang="en-US" sz="2400" dirty="0" smtClean="0">
                <a:latin typeface="Arial Rounded MT Bold" pitchFamily="34" charset="0"/>
              </a:rPr>
              <a:t> (</a:t>
            </a:r>
            <a:r>
              <a:rPr lang="en-US" sz="2400" dirty="0" err="1" smtClean="0">
                <a:latin typeface="Arial Rounded MT Bold" pitchFamily="34" charset="0"/>
              </a:rPr>
              <a:t>GnRH</a:t>
            </a:r>
            <a:r>
              <a:rPr lang="en-US" sz="2400" dirty="0" smtClean="0">
                <a:latin typeface="Arial Rounded MT Bold" pitchFamily="34" charset="0"/>
              </a:rPr>
              <a:t>---</a:t>
            </a:r>
            <a:r>
              <a:rPr lang="en-US" sz="2400" dirty="0" err="1" smtClean="0">
                <a:latin typeface="Arial Rounded MT Bold" pitchFamily="34" charset="0"/>
              </a:rPr>
              <a:t>Gn</a:t>
            </a:r>
            <a:r>
              <a:rPr lang="en-US" sz="2400" dirty="0" smtClean="0">
                <a:latin typeface="Arial Rounded MT Bold" pitchFamily="34" charset="0"/>
              </a:rPr>
              <a:t>---Testosterone)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- Melatonin from pineal gland 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.. Increases the brain steroid receptors sensitivity 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.. Delayed puberty</a:t>
            </a:r>
          </a:p>
          <a:p>
            <a:pPr marL="457200" lvl="0" indent="-457200"/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5. Social factors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- Rearing in isolation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- Presence of female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</a:t>
            </a:r>
          </a:p>
          <a:p>
            <a:pPr marL="457200" lvl="0" indent="-457200"/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6. Environmental factors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- Extreme cold/hot/humid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- Reducing day light (In ram) .. Poor </a:t>
            </a:r>
            <a:r>
              <a:rPr lang="en-US" sz="2400" dirty="0" err="1" smtClean="0">
                <a:latin typeface="Arial Rounded MT Bold" pitchFamily="34" charset="0"/>
              </a:rPr>
              <a:t>prolactin</a:t>
            </a:r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                                                     .. More </a:t>
            </a:r>
            <a:r>
              <a:rPr lang="en-US" sz="2400" dirty="0" err="1" smtClean="0">
                <a:latin typeface="Arial Rounded MT Bold" pitchFamily="34" charset="0"/>
              </a:rPr>
              <a:t>Gn</a:t>
            </a:r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                                                     .. More testosterone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IN" sz="2800" dirty="0">
              <a:latin typeface="Arial Rounded MT Bold" pitchFamily="34" charset="0"/>
            </a:endParaRPr>
          </a:p>
        </p:txBody>
      </p:sp>
      <p:pic>
        <p:nvPicPr>
          <p:cNvPr id="4" name="Picture 3" descr="http://www.asianweek.com/wp-content/uploads/2008/12/thank-yo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10825"/>
            <a:ext cx="8839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Tx/>
              <a:buChar char="-"/>
            </a:pPr>
            <a:r>
              <a:rPr lang="en-US" sz="2400" dirty="0" smtClean="0">
                <a:latin typeface="Arial Rounded MT Bold" pitchFamily="34" charset="0"/>
              </a:rPr>
              <a:t> </a:t>
            </a:r>
            <a:r>
              <a:rPr lang="en-US" sz="2400" dirty="0" smtClean="0">
                <a:latin typeface="Arial Rounded MT Bold" pitchFamily="34" charset="0"/>
              </a:rPr>
              <a:t> </a:t>
            </a:r>
            <a:r>
              <a:rPr lang="en-US" sz="2400" dirty="0" smtClean="0">
                <a:latin typeface="Arial Rounded MT Bold" pitchFamily="34" charset="0"/>
              </a:rPr>
              <a:t> </a:t>
            </a:r>
            <a:r>
              <a:rPr lang="en-US" sz="2400" dirty="0" smtClean="0">
                <a:latin typeface="Arial Rounded MT Bold" pitchFamily="34" charset="0"/>
              </a:rPr>
              <a:t>Reduced brain steroid receptor sensitivity 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 … Increased </a:t>
            </a:r>
            <a:r>
              <a:rPr lang="en-US" sz="2400" dirty="0" err="1" smtClean="0">
                <a:latin typeface="Arial Rounded MT Bold" pitchFamily="34" charset="0"/>
              </a:rPr>
              <a:t>gonadotrophins</a:t>
            </a:r>
            <a:r>
              <a:rPr lang="en-US" sz="2400" dirty="0" smtClean="0">
                <a:latin typeface="Arial Rounded MT Bold" pitchFamily="34" charset="0"/>
              </a:rPr>
              <a:t> secretion</a:t>
            </a: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- Age </a:t>
            </a:r>
            <a:r>
              <a:rPr lang="en-US" sz="2400" dirty="0" smtClean="0">
                <a:latin typeface="Arial Rounded MT Bold" pitchFamily="34" charset="0"/>
              </a:rPr>
              <a:t>at which 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  … Sexual organs - functionally developed 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  … Gonads start responding to </a:t>
            </a:r>
            <a:r>
              <a:rPr lang="en-US" sz="2400" dirty="0" err="1" smtClean="0">
                <a:latin typeface="Arial Rounded MT Bold" pitchFamily="34" charset="0"/>
              </a:rPr>
              <a:t>Gn</a:t>
            </a:r>
            <a:endParaRPr lang="en-US" sz="2400" dirty="0" smtClean="0">
              <a:latin typeface="Arial Rounded MT Bold" pitchFamily="34" charset="0"/>
            </a:endParaRP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  … Start </a:t>
            </a:r>
            <a:r>
              <a:rPr lang="en-US" sz="2400" dirty="0" err="1" smtClean="0">
                <a:latin typeface="Arial Rounded MT Bold" pitchFamily="34" charset="0"/>
              </a:rPr>
              <a:t>steroidogenesis</a:t>
            </a:r>
            <a:r>
              <a:rPr lang="en-US" sz="2400" dirty="0" smtClean="0">
                <a:latin typeface="Arial Rounded MT Bold" pitchFamily="34" charset="0"/>
              </a:rPr>
              <a:t> and spermatogenesis       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  … Secondary sexual characters with proper libido</a:t>
            </a: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 Rounded MT Bold" pitchFamily="34" charset="0"/>
              </a:rPr>
              <a:t> Functionally developed </a:t>
            </a:r>
            <a:r>
              <a:rPr lang="en-US" sz="2400" dirty="0" err="1" smtClean="0">
                <a:latin typeface="Arial Rounded MT Bold" pitchFamily="34" charset="0"/>
              </a:rPr>
              <a:t>Gonadotrophic</a:t>
            </a:r>
            <a:r>
              <a:rPr lang="en-US" sz="2400" dirty="0" smtClean="0">
                <a:latin typeface="Arial Rounded MT Bold" pitchFamily="34" charset="0"/>
              </a:rPr>
              <a:t> cells (in pituitary)       </a:t>
            </a:r>
          </a:p>
          <a:p>
            <a:r>
              <a:rPr lang="en-US" sz="2400" dirty="0" smtClean="0">
                <a:latin typeface="Arial Rounded MT Bold" pitchFamily="34" charset="0"/>
              </a:rPr>
              <a:t>       … </a:t>
            </a:r>
            <a:r>
              <a:rPr lang="en-US" sz="2400" dirty="0" err="1" smtClean="0">
                <a:latin typeface="Arial Rounded MT Bold" pitchFamily="34" charset="0"/>
              </a:rPr>
              <a:t>Gonadal</a:t>
            </a:r>
            <a:r>
              <a:rPr lang="en-US" sz="2400" dirty="0" smtClean="0">
                <a:latin typeface="Arial Rounded MT Bold" pitchFamily="34" charset="0"/>
              </a:rPr>
              <a:t> maturation</a:t>
            </a:r>
          </a:p>
          <a:p>
            <a:r>
              <a:rPr lang="en-US" sz="2400" dirty="0" smtClean="0">
                <a:latin typeface="Arial Rounded MT Bold" pitchFamily="34" charset="0"/>
              </a:rPr>
              <a:t>       … </a:t>
            </a:r>
            <a:r>
              <a:rPr lang="en-US" sz="2400" dirty="0" err="1" smtClean="0">
                <a:latin typeface="Arial Rounded MT Bold" pitchFamily="34" charset="0"/>
              </a:rPr>
              <a:t>Steroidogenesis</a:t>
            </a:r>
            <a:r>
              <a:rPr lang="en-US" sz="2400" dirty="0" smtClean="0">
                <a:latin typeface="Arial Rounded MT Bold" pitchFamily="34" charset="0"/>
              </a:rPr>
              <a:t> starts </a:t>
            </a:r>
          </a:p>
          <a:p>
            <a:r>
              <a:rPr lang="en-US" sz="2400" dirty="0" smtClean="0">
                <a:latin typeface="Arial Rounded MT Bold" pitchFamily="34" charset="0"/>
              </a:rPr>
              <a:t>                … Development of genital organs </a:t>
            </a:r>
          </a:p>
          <a:p>
            <a:r>
              <a:rPr lang="en-US" sz="2400" dirty="0" smtClean="0">
                <a:latin typeface="Arial Rounded MT Bold" pitchFamily="34" charset="0"/>
              </a:rPr>
              <a:t>                … Secondary sexual </a:t>
            </a:r>
            <a:r>
              <a:rPr lang="en-US" sz="2400" dirty="0" err="1" smtClean="0">
                <a:latin typeface="Arial Rounded MT Bold" pitchFamily="34" charset="0"/>
              </a:rPr>
              <a:t>charcters</a:t>
            </a:r>
            <a:endParaRPr lang="en-US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68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-"/>
            </a:pPr>
            <a:r>
              <a:rPr lang="en-US" sz="2400" dirty="0" smtClean="0">
                <a:latin typeface="Arial Rounded MT Bold" pitchFamily="34" charset="0"/>
              </a:rPr>
              <a:t> At puberty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  … Production of 50 million spermatozoa with 10%   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       progressive motility in 1</a:t>
            </a:r>
            <a:r>
              <a:rPr lang="en-US" sz="2400" baseline="30000" dirty="0" smtClean="0">
                <a:latin typeface="Arial Rounded MT Bold" pitchFamily="34" charset="0"/>
              </a:rPr>
              <a:t>st</a:t>
            </a:r>
            <a:r>
              <a:rPr lang="en-US" sz="2400" dirty="0" smtClean="0">
                <a:latin typeface="Arial Rounded MT Bold" pitchFamily="34" charset="0"/>
              </a:rPr>
              <a:t> seminal ejaculate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       (100 million spermatozoa in case of stallion)</a:t>
            </a: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400" dirty="0" smtClean="0">
                <a:latin typeface="Arial Rounded MT Bold" pitchFamily="34" charset="0"/>
              </a:rPr>
              <a:t> Sexual maturity</a:t>
            </a:r>
          </a:p>
          <a:p>
            <a:pPr lvl="0" algn="just"/>
            <a:r>
              <a:rPr lang="en-US" sz="2400" dirty="0" smtClean="0">
                <a:latin typeface="Arial Rounded MT Bold" pitchFamily="34" charset="0"/>
              </a:rPr>
              <a:t>      … Age at which there is complete physiological   </a:t>
            </a:r>
          </a:p>
          <a:p>
            <a:pPr lvl="0" algn="just"/>
            <a:r>
              <a:rPr lang="en-US" sz="2400" dirty="0" smtClean="0">
                <a:latin typeface="Arial Rounded MT Bold" pitchFamily="34" charset="0"/>
              </a:rPr>
              <a:t>           (behavioral &amp; </a:t>
            </a:r>
            <a:r>
              <a:rPr lang="en-US" sz="2400" dirty="0" err="1" smtClean="0">
                <a:latin typeface="Arial Rounded MT Bold" pitchFamily="34" charset="0"/>
              </a:rPr>
              <a:t>spermatogenic</a:t>
            </a:r>
            <a:r>
              <a:rPr lang="en-US" sz="2400" dirty="0" smtClean="0">
                <a:latin typeface="Arial Rounded MT Bold" pitchFamily="34" charset="0"/>
              </a:rPr>
              <a:t>) reproductive </a:t>
            </a:r>
          </a:p>
          <a:p>
            <a:pPr lvl="0" algn="just"/>
            <a:r>
              <a:rPr lang="en-US" sz="2400" dirty="0" smtClean="0">
                <a:latin typeface="Arial Rounded MT Bold" pitchFamily="34" charset="0"/>
              </a:rPr>
              <a:t>           development of male animal </a:t>
            </a:r>
            <a:r>
              <a:rPr lang="en-US" sz="2400" dirty="0" smtClean="0">
                <a:solidFill>
                  <a:srgbClr val="00B050"/>
                </a:solidFill>
                <a:latin typeface="Arial Rounded MT Bold" pitchFamily="34" charset="0"/>
              </a:rPr>
              <a:t>which results into  </a:t>
            </a:r>
          </a:p>
          <a:p>
            <a:pPr lvl="0" algn="just"/>
            <a:r>
              <a:rPr lang="en-US" sz="2400" dirty="0" smtClean="0">
                <a:solidFill>
                  <a:srgbClr val="00B050"/>
                </a:solidFill>
                <a:latin typeface="Arial Rounded MT Bold" pitchFamily="34" charset="0"/>
              </a:rPr>
              <a:t>           fertile services with normal reproductive capacity</a:t>
            </a: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-  </a:t>
            </a:r>
            <a:r>
              <a:rPr lang="en-US" sz="2400" dirty="0" smtClean="0">
                <a:solidFill>
                  <a:srgbClr val="FF0000"/>
                </a:solidFill>
                <a:latin typeface="Arial Rounded MT Bold" pitchFamily="34" charset="0"/>
              </a:rPr>
              <a:t>“Adolescence”</a:t>
            </a:r>
          </a:p>
          <a:p>
            <a:pPr lvl="0"/>
            <a:endParaRPr lang="en-US" sz="24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278553"/>
            <a:ext cx="8686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dirty="0" smtClean="0">
                <a:latin typeface="Arial Rounded MT Bold" pitchFamily="34" charset="0"/>
              </a:rPr>
              <a:t>First mounting of a male animal</a:t>
            </a:r>
          </a:p>
          <a:p>
            <a:pPr lvl="0" algn="ctr"/>
            <a:endParaRPr lang="en-US" sz="2400" dirty="0" smtClean="0">
              <a:latin typeface="Arial Rounded MT Bold" pitchFamily="34" charset="0"/>
            </a:endParaRPr>
          </a:p>
          <a:p>
            <a:pPr lvl="0" algn="ctr"/>
            <a:endParaRPr lang="en-US" sz="2400" dirty="0" smtClean="0">
              <a:latin typeface="Arial Rounded MT Bold" pitchFamily="34" charset="0"/>
            </a:endParaRPr>
          </a:p>
          <a:p>
            <a:pPr lvl="0" algn="ctr"/>
            <a:r>
              <a:rPr lang="en-US" sz="2400" dirty="0" smtClean="0">
                <a:latin typeface="Arial Rounded MT Bold" pitchFamily="34" charset="0"/>
              </a:rPr>
              <a:t>Development of penile structure, its shape and size</a:t>
            </a:r>
          </a:p>
          <a:p>
            <a:pPr lvl="0" algn="ctr"/>
            <a:endParaRPr lang="en-US" sz="2400" dirty="0" smtClean="0">
              <a:latin typeface="Arial Rounded MT Bold" pitchFamily="34" charset="0"/>
            </a:endParaRPr>
          </a:p>
          <a:p>
            <a:pPr lvl="0" algn="ctr"/>
            <a:endParaRPr lang="en-US" sz="2400" dirty="0" smtClean="0">
              <a:latin typeface="Arial Rounded MT Bold" pitchFamily="34" charset="0"/>
            </a:endParaRPr>
          </a:p>
          <a:p>
            <a:pPr lvl="0" algn="ctr"/>
            <a:r>
              <a:rPr lang="en-US" sz="2400" dirty="0" smtClean="0">
                <a:latin typeface="Arial Rounded MT Bold" pitchFamily="34" charset="0"/>
              </a:rPr>
              <a:t>Detachment of penile </a:t>
            </a:r>
            <a:r>
              <a:rPr lang="en-US" sz="2400" dirty="0" err="1" smtClean="0">
                <a:latin typeface="Arial Rounded MT Bold" pitchFamily="34" charset="0"/>
              </a:rPr>
              <a:t>frenulum</a:t>
            </a:r>
            <a:endParaRPr lang="en-US" sz="2400" dirty="0" smtClean="0">
              <a:latin typeface="Arial Rounded MT Bold" pitchFamily="34" charset="0"/>
            </a:endParaRPr>
          </a:p>
          <a:p>
            <a:pPr lvl="0" algn="ctr"/>
            <a:endParaRPr lang="en-US" sz="2400" dirty="0" smtClean="0">
              <a:latin typeface="Arial Rounded MT Bold" pitchFamily="34" charset="0"/>
            </a:endParaRPr>
          </a:p>
          <a:p>
            <a:pPr lvl="0" algn="ctr"/>
            <a:endParaRPr lang="en-US" sz="2400" dirty="0" smtClean="0">
              <a:latin typeface="Arial Rounded MT Bold" pitchFamily="34" charset="0"/>
            </a:endParaRPr>
          </a:p>
          <a:p>
            <a:pPr lvl="0" algn="ctr"/>
            <a:r>
              <a:rPr lang="en-US" sz="2400" dirty="0" smtClean="0">
                <a:latin typeface="Arial Rounded MT Bold" pitchFamily="34" charset="0"/>
              </a:rPr>
              <a:t>First ejaculate</a:t>
            </a:r>
          </a:p>
          <a:p>
            <a:pPr lvl="0" algn="ctr"/>
            <a:endParaRPr lang="en-US" sz="2400" dirty="0" smtClean="0">
              <a:latin typeface="Arial Rounded MT Bold" pitchFamily="34" charset="0"/>
            </a:endParaRPr>
          </a:p>
          <a:p>
            <a:pPr lvl="0" algn="ctr"/>
            <a:endParaRPr lang="en-US" sz="2400" dirty="0" smtClean="0">
              <a:latin typeface="Arial Rounded MT Bold" pitchFamily="34" charset="0"/>
            </a:endParaRPr>
          </a:p>
          <a:p>
            <a:pPr lvl="0"/>
            <a:endParaRPr lang="en-US" sz="2400" dirty="0" smtClean="0">
              <a:latin typeface="Arial Rounded MT Bold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572000" y="1676400"/>
            <a:ext cx="1524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4572000" y="2743200"/>
            <a:ext cx="1524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572000" y="3886200"/>
            <a:ext cx="1524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5105400" y="4572000"/>
            <a:ext cx="1676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28600" y="1395948"/>
            <a:ext cx="8686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2400" dirty="0" smtClean="0">
                <a:latin typeface="Arial Rounded MT Bold" pitchFamily="34" charset="0"/>
              </a:rPr>
              <a:t> Increasing STH………Body growth</a:t>
            </a:r>
          </a:p>
          <a:p>
            <a:pPr lvl="0">
              <a:buFont typeface="Wingdings" pitchFamily="2" charset="2"/>
              <a:buChar char="Ø"/>
            </a:pPr>
            <a:endParaRPr lang="en-US" sz="2400" dirty="0" smtClean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en-US" sz="2400" dirty="0" smtClean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dirty="0" smtClean="0">
                <a:latin typeface="Arial Rounded MT Bold" pitchFamily="34" charset="0"/>
              </a:rPr>
              <a:t> Stop/slow body growth ……. Reducing STH</a:t>
            </a:r>
          </a:p>
          <a:p>
            <a:pPr lvl="0">
              <a:buFont typeface="Wingdings" pitchFamily="2" charset="2"/>
              <a:buChar char="Ø"/>
            </a:pPr>
            <a:endParaRPr lang="en-US" sz="2400" dirty="0" smtClean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en-US" sz="2400" dirty="0" smtClean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dirty="0" smtClean="0">
                <a:latin typeface="Arial Rounded MT Bold" pitchFamily="34" charset="0"/>
              </a:rPr>
              <a:t> Increasing ICSH ….. Increasing testosterone</a:t>
            </a:r>
          </a:p>
          <a:p>
            <a:pPr lvl="0">
              <a:buFont typeface="Wingdings" pitchFamily="2" charset="2"/>
              <a:buChar char="Ø"/>
            </a:pPr>
            <a:endParaRPr lang="en-US" sz="2400" dirty="0" smtClean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en-US" sz="2400" dirty="0" smtClean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dirty="0" smtClean="0">
                <a:latin typeface="Arial Rounded MT Bold" pitchFamily="34" charset="0"/>
              </a:rPr>
              <a:t> Libido &amp; sexual characters…… PUBERTY</a:t>
            </a:r>
          </a:p>
          <a:p>
            <a:pPr lvl="0">
              <a:buFont typeface="Wingdings" pitchFamily="2" charset="2"/>
              <a:buChar char="Ø"/>
            </a:pPr>
            <a:endParaRPr lang="en-US" sz="2400" dirty="0" smtClean="0">
              <a:latin typeface="Arial Rounded MT Bold" pitchFamily="34" charset="0"/>
            </a:endParaRPr>
          </a:p>
          <a:p>
            <a:pPr lvl="0"/>
            <a:endParaRPr lang="en-US" sz="24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09221"/>
            <a:ext cx="8839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latin typeface="Arial Rounded MT Bold" pitchFamily="34" charset="0"/>
              </a:rPr>
              <a:t> - Age of 2 months to 6 months in bulls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… Poor sensitivity of </a:t>
            </a:r>
            <a:r>
              <a:rPr lang="en-US" sz="2400" dirty="0" err="1" smtClean="0">
                <a:latin typeface="Arial Rounded MT Bold" pitchFamily="34" charset="0"/>
              </a:rPr>
              <a:t>leydig</a:t>
            </a:r>
            <a:r>
              <a:rPr lang="en-US" sz="2400" dirty="0" smtClean="0">
                <a:latin typeface="Arial Rounded MT Bold" pitchFamily="34" charset="0"/>
              </a:rPr>
              <a:t> cells to ICSH / LH</a:t>
            </a: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>
              <a:buFontTx/>
              <a:buChar char="-"/>
            </a:pPr>
            <a:r>
              <a:rPr lang="en-US" sz="2400" dirty="0" smtClean="0">
                <a:latin typeface="Arial Rounded MT Bold" pitchFamily="34" charset="0"/>
              </a:rPr>
              <a:t>From 6 months of age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… Sensitivity of </a:t>
            </a:r>
            <a:r>
              <a:rPr lang="en-US" sz="2400" dirty="0" err="1" smtClean="0">
                <a:latin typeface="Arial Rounded MT Bold" pitchFamily="34" charset="0"/>
              </a:rPr>
              <a:t>leydig</a:t>
            </a:r>
            <a:r>
              <a:rPr lang="en-US" sz="2400" dirty="0" smtClean="0">
                <a:latin typeface="Arial Rounded MT Bold" pitchFamily="34" charset="0"/>
              </a:rPr>
              <a:t> cells to LH increases gradually </a:t>
            </a: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… Androgen increases in blood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    (1</a:t>
            </a:r>
            <a:r>
              <a:rPr lang="en-US" sz="2400" baseline="30000" dirty="0" smtClean="0">
                <a:latin typeface="Arial Rounded MT Bold" pitchFamily="34" charset="0"/>
              </a:rPr>
              <a:t>st</a:t>
            </a:r>
            <a:r>
              <a:rPr lang="en-US" sz="2400" dirty="0" smtClean="0">
                <a:latin typeface="Arial Rounded MT Bold" pitchFamily="34" charset="0"/>
              </a:rPr>
              <a:t> </a:t>
            </a:r>
            <a:r>
              <a:rPr lang="en-US" sz="2400" dirty="0" err="1" smtClean="0">
                <a:latin typeface="Arial Rounded MT Bold" pitchFamily="34" charset="0"/>
              </a:rPr>
              <a:t>androstenedione</a:t>
            </a:r>
            <a:r>
              <a:rPr lang="en-US" sz="2400" dirty="0" smtClean="0">
                <a:latin typeface="Arial Rounded MT Bold" pitchFamily="34" charset="0"/>
              </a:rPr>
              <a:t> and later on testosterone) </a:t>
            </a: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… Animal attains puberty at particular age</a:t>
            </a:r>
            <a:endParaRPr lang="en-US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09600"/>
            <a:ext cx="8839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latin typeface="Arial Rounded MT Bold" pitchFamily="34" charset="0"/>
              </a:rPr>
              <a:t> - Testicular circumference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… </a:t>
            </a:r>
            <a:r>
              <a:rPr lang="en-US" sz="2400" dirty="0" smtClean="0">
                <a:solidFill>
                  <a:srgbClr val="FF0000"/>
                </a:solidFill>
                <a:latin typeface="Arial Rounded MT Bold" pitchFamily="34" charset="0"/>
              </a:rPr>
              <a:t>More accurate predictor of puberty 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     (than body weight and age)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… 25 to 27 cm at the age of puberty in bulls</a:t>
            </a: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- Age of puberty :  </a:t>
            </a:r>
          </a:p>
          <a:p>
            <a:pPr lvl="0"/>
            <a:r>
              <a:rPr lang="en-US" sz="2400" dirty="0" smtClean="0">
                <a:latin typeface="Arial Rounded MT Bold" pitchFamily="34" charset="0"/>
              </a:rPr>
              <a:t>            Cattle bull (exotic)           - 1.0 to 1.5 yrs</a:t>
            </a:r>
          </a:p>
          <a:p>
            <a:r>
              <a:rPr lang="en-US" sz="2400" dirty="0" smtClean="0">
                <a:latin typeface="Arial Rounded MT Bold" pitchFamily="34" charset="0"/>
              </a:rPr>
              <a:t>            Cattle bull (indigenous) - 1.5 to 2.0 yrs</a:t>
            </a:r>
          </a:p>
          <a:p>
            <a:r>
              <a:rPr lang="en-US" sz="2400" dirty="0" smtClean="0">
                <a:latin typeface="Arial Rounded MT Bold" pitchFamily="34" charset="0"/>
              </a:rPr>
              <a:t>            Buffalo bulls                      -  14 to 16 months </a:t>
            </a:r>
          </a:p>
          <a:p>
            <a:r>
              <a:rPr lang="en-US" sz="2400" dirty="0" smtClean="0">
                <a:latin typeface="Arial Rounded MT Bold" pitchFamily="34" charset="0"/>
              </a:rPr>
              <a:t>            Stallion                               -  1.5 to 2.0 yrs</a:t>
            </a:r>
          </a:p>
          <a:p>
            <a:r>
              <a:rPr lang="en-US" sz="2400" dirty="0" smtClean="0">
                <a:latin typeface="Arial Rounded MT Bold" pitchFamily="34" charset="0"/>
              </a:rPr>
              <a:t>            Camel                                 - 3 yrs.</a:t>
            </a:r>
          </a:p>
          <a:p>
            <a:r>
              <a:rPr lang="en-US" sz="2400" dirty="0" smtClean="0">
                <a:latin typeface="Arial Rounded MT Bold" pitchFamily="34" charset="0"/>
              </a:rPr>
              <a:t> </a:t>
            </a:r>
            <a:r>
              <a:rPr lang="en-US" sz="2400" dirty="0" smtClean="0">
                <a:latin typeface="Arial Rounded MT Bold" pitchFamily="34" charset="0"/>
              </a:rPr>
              <a:t>           </a:t>
            </a:r>
            <a:r>
              <a:rPr lang="en-US" sz="2400" dirty="0" smtClean="0">
                <a:latin typeface="Arial Rounded MT Bold" pitchFamily="34" charset="0"/>
              </a:rPr>
              <a:t>Boar                                    </a:t>
            </a:r>
            <a:r>
              <a:rPr lang="en-US" sz="2400" dirty="0" smtClean="0">
                <a:latin typeface="Arial Rounded MT Bold" pitchFamily="34" charset="0"/>
              </a:rPr>
              <a:t>- 6.0 to 7.0 months </a:t>
            </a:r>
            <a:endParaRPr lang="en-US" sz="2400" dirty="0" smtClean="0">
              <a:latin typeface="Arial Rounded MT Bold" pitchFamily="34" charset="0"/>
            </a:endParaRPr>
          </a:p>
          <a:p>
            <a:r>
              <a:rPr lang="en-US" sz="2400" dirty="0" smtClean="0">
                <a:latin typeface="Arial Rounded MT Bold" pitchFamily="34" charset="0"/>
              </a:rPr>
              <a:t> </a:t>
            </a:r>
            <a:r>
              <a:rPr lang="en-US" sz="2400" dirty="0" smtClean="0">
                <a:latin typeface="Arial Rounded MT Bold" pitchFamily="34" charset="0"/>
              </a:rPr>
              <a:t>           Ram                                     </a:t>
            </a:r>
            <a:r>
              <a:rPr lang="en-US" sz="2400" dirty="0" smtClean="0">
                <a:latin typeface="Arial Rounded MT Bold" pitchFamily="34" charset="0"/>
              </a:rPr>
              <a:t>- 7.0 to 8.0 months</a:t>
            </a:r>
          </a:p>
          <a:p>
            <a:r>
              <a:rPr lang="en-US" sz="2400" dirty="0" smtClean="0">
                <a:latin typeface="Arial Rounded MT Bold" pitchFamily="34" charset="0"/>
              </a:rPr>
              <a:t>            </a:t>
            </a:r>
            <a:r>
              <a:rPr lang="en-US" sz="2400" dirty="0" smtClean="0">
                <a:latin typeface="Arial Rounded MT Bold" pitchFamily="34" charset="0"/>
              </a:rPr>
              <a:t>Dog </a:t>
            </a:r>
            <a:r>
              <a:rPr lang="en-US" sz="2400" dirty="0" smtClean="0">
                <a:latin typeface="Arial Rounded MT Bold" pitchFamily="34" charset="0"/>
              </a:rPr>
              <a:t>and tom                     - 8.0 to 10 months</a:t>
            </a:r>
            <a:endParaRPr lang="en-US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45153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dirty="0" smtClean="0">
                <a:latin typeface="Arial Rounded MT Bold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rial Rounded MT Bold" pitchFamily="34" charset="0"/>
              </a:rPr>
              <a:t>FACTORS AFFECTING PUBERTY  &amp;  SEXUAL MATURITY</a:t>
            </a:r>
          </a:p>
          <a:p>
            <a:pPr lvl="0"/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>
              <a:buAutoNum type="arabicPeriod"/>
            </a:pPr>
            <a:r>
              <a:rPr lang="en-US" sz="2400" dirty="0" smtClean="0">
                <a:latin typeface="Arial Rounded MT Bold" pitchFamily="34" charset="0"/>
              </a:rPr>
              <a:t>Genetic makeup and environment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- Species, breed, Individual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(Exotic and cross </a:t>
            </a:r>
            <a:r>
              <a:rPr lang="en-US" sz="2400" dirty="0" err="1" smtClean="0">
                <a:latin typeface="Arial Rounded MT Bold" pitchFamily="34" charset="0"/>
              </a:rPr>
              <a:t>breds</a:t>
            </a:r>
            <a:r>
              <a:rPr lang="en-US" sz="2400" dirty="0" smtClean="0">
                <a:latin typeface="Arial Rounded MT Bold" pitchFamily="34" charset="0"/>
              </a:rPr>
              <a:t> &lt; Indigenous and inbred)</a:t>
            </a:r>
          </a:p>
          <a:p>
            <a:pPr marL="457200" lvl="0" indent="-457200">
              <a:buAutoNum type="arabicPeriod"/>
            </a:pPr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>
              <a:buAutoNum type="arabicPeriod"/>
            </a:pPr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2.  Body weight (Cattle bull    – 240 kg)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                     </a:t>
            </a:r>
            <a:r>
              <a:rPr lang="en-US" sz="2400" dirty="0" smtClean="0">
                <a:latin typeface="Arial Rounded MT Bold" pitchFamily="34" charset="0"/>
              </a:rPr>
              <a:t>(</a:t>
            </a:r>
            <a:r>
              <a:rPr lang="en-US" sz="2400" dirty="0" smtClean="0">
                <a:latin typeface="Arial Rounded MT Bold" pitchFamily="34" charset="0"/>
              </a:rPr>
              <a:t>Buffalo bull – 280 kg)  </a:t>
            </a:r>
          </a:p>
          <a:p>
            <a:pPr marL="457200" lvl="0" indent="-457200"/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.. At puberty .. Ram </a:t>
            </a:r>
            <a:r>
              <a:rPr lang="en-US" sz="2400" dirty="0" smtClean="0">
                <a:latin typeface="Arial Rounded MT Bold" pitchFamily="34" charset="0"/>
              </a:rPr>
              <a:t>          – </a:t>
            </a:r>
            <a:r>
              <a:rPr lang="en-US" sz="2400" dirty="0" smtClean="0">
                <a:latin typeface="Arial Rounded MT Bold" pitchFamily="34" charset="0"/>
              </a:rPr>
              <a:t>60 % of adult </a:t>
            </a:r>
            <a:r>
              <a:rPr lang="en-US" sz="2400" dirty="0" err="1" smtClean="0">
                <a:latin typeface="Arial Rounded MT Bold" pitchFamily="34" charset="0"/>
              </a:rPr>
              <a:t>bw</a:t>
            </a:r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                        Cattle bull </a:t>
            </a:r>
            <a:r>
              <a:rPr lang="en-US" sz="2400" dirty="0" smtClean="0">
                <a:latin typeface="Arial Rounded MT Bold" pitchFamily="34" charset="0"/>
              </a:rPr>
              <a:t> – </a:t>
            </a:r>
            <a:r>
              <a:rPr lang="en-US" sz="2400" dirty="0" smtClean="0">
                <a:latin typeface="Arial Rounded MT Bold" pitchFamily="34" charset="0"/>
              </a:rPr>
              <a:t>45 % of adult </a:t>
            </a:r>
            <a:r>
              <a:rPr lang="en-US" sz="2400" dirty="0" err="1" smtClean="0">
                <a:latin typeface="Arial Rounded MT Bold" pitchFamily="34" charset="0"/>
              </a:rPr>
              <a:t>bw</a:t>
            </a:r>
            <a:r>
              <a:rPr lang="en-US" sz="2400" dirty="0" smtClean="0">
                <a:latin typeface="Arial Rounded MT Bold" pitchFamily="34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09600"/>
            <a:ext cx="883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/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>
              <a:buAutoNum type="arabicPeriod" startAt="3"/>
            </a:pPr>
            <a:r>
              <a:rPr lang="en-US" sz="2400" dirty="0" err="1" smtClean="0">
                <a:latin typeface="Arial Rounded MT Bold" pitchFamily="34" charset="0"/>
              </a:rPr>
              <a:t>Nutriton</a:t>
            </a:r>
            <a:r>
              <a:rPr lang="en-US" sz="2400" dirty="0" smtClean="0">
                <a:latin typeface="Arial Rounded MT Bold" pitchFamily="34" charset="0"/>
              </a:rPr>
              <a:t> … Body growth rate/weight  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             … Endocrine function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… High plane – Deposition of fat over gonads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   Poor secretion of male hormones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   Hormone absorbed by the fat … Less </a:t>
            </a:r>
            <a:r>
              <a:rPr lang="en-US" sz="2400" dirty="0" err="1" smtClean="0">
                <a:latin typeface="Arial Rounded MT Bold" pitchFamily="34" charset="0"/>
              </a:rPr>
              <a:t>conc</a:t>
            </a:r>
            <a:r>
              <a:rPr lang="en-US" sz="2400" dirty="0" smtClean="0">
                <a:latin typeface="Arial Rounded MT Bold" pitchFamily="34" charset="0"/>
              </a:rPr>
              <a:t> in blood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   Poor thermoregulation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   Obesity, </a:t>
            </a:r>
            <a:r>
              <a:rPr lang="en-US" sz="2400" dirty="0" err="1" smtClean="0">
                <a:latin typeface="Arial Rounded MT Bold" pitchFamily="34" charset="0"/>
              </a:rPr>
              <a:t>Letharginess</a:t>
            </a:r>
            <a:r>
              <a:rPr lang="en-US" sz="2400" dirty="0" smtClean="0">
                <a:latin typeface="Arial Rounded MT Bold" pitchFamily="34" charset="0"/>
              </a:rPr>
              <a:t> &amp; </a:t>
            </a:r>
            <a:r>
              <a:rPr lang="en-US" sz="2400" dirty="0" err="1" smtClean="0">
                <a:latin typeface="Arial Rounded MT Bold" pitchFamily="34" charset="0"/>
              </a:rPr>
              <a:t>Lazyness</a:t>
            </a:r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/>
            <a:endParaRPr lang="en-US" sz="2400" dirty="0" smtClean="0">
              <a:latin typeface="Arial Rounded MT Bold" pitchFamily="34" charset="0"/>
            </a:endParaRP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… Low plane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   Poor endocrine regulation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   Def. of Vitamins (A &amp; E)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     High Mo &amp; Cu</a:t>
            </a:r>
          </a:p>
          <a:p>
            <a:pPr marL="457200" lvl="0" indent="-457200"/>
            <a:r>
              <a:rPr lang="en-US" sz="2400" dirty="0" smtClean="0">
                <a:latin typeface="Arial Rounded MT Bold" pitchFamily="34" charset="0"/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573</Words>
  <Application>Microsoft Office PowerPoint</Application>
  <PresentationFormat>On-screen Show (4:3)</PresentationFormat>
  <Paragraphs>127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Rishab Sharma</cp:lastModifiedBy>
  <cp:revision>47</cp:revision>
  <dcterms:created xsi:type="dcterms:W3CDTF">2006-08-16T00:00:00Z</dcterms:created>
  <dcterms:modified xsi:type="dcterms:W3CDTF">2021-01-18T05:59:41Z</dcterms:modified>
</cp:coreProperties>
</file>