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P. Pandey" userId="4fd726c25d318b83" providerId="LiveId" clId="{1136F280-8D6B-43B1-9B45-C05CCECD09D2}"/>
    <pc:docChg chg="modSld">
      <pc:chgData name="R.P. Pandey" userId="4fd726c25d318b83" providerId="LiveId" clId="{1136F280-8D6B-43B1-9B45-C05CCECD09D2}" dt="2022-07-27T03:31:27.226" v="23" actId="20577"/>
      <pc:docMkLst>
        <pc:docMk/>
      </pc:docMkLst>
      <pc:sldChg chg="modSp mod">
        <pc:chgData name="R.P. Pandey" userId="4fd726c25d318b83" providerId="LiveId" clId="{1136F280-8D6B-43B1-9B45-C05CCECD09D2}" dt="2022-07-27T03:31:27.226" v="23" actId="20577"/>
        <pc:sldMkLst>
          <pc:docMk/>
          <pc:sldMk cId="0" sldId="256"/>
        </pc:sldMkLst>
        <pc:spChg chg="mod">
          <ac:chgData name="R.P. Pandey" userId="4fd726c25d318b83" providerId="LiveId" clId="{1136F280-8D6B-43B1-9B45-C05CCECD09D2}" dt="2022-07-27T03:31:27.226" v="23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Inhalation Anesthesia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Rudra Pratap Pandey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Vaporizer in circuit - VIC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en-IN" sz="2800" dirty="0"/>
              <a:t>Tube size in dogs ranges from 1.5 to 15 mm</a:t>
            </a:r>
          </a:p>
          <a:p>
            <a:pPr marL="0" indent="0"/>
            <a:r>
              <a:rPr lang="en-IN" sz="2800" dirty="0" err="1"/>
              <a:t>Brachycephalics</a:t>
            </a:r>
            <a:r>
              <a:rPr lang="en-IN" sz="2800" dirty="0"/>
              <a:t> need less diameter ET)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/>
              <a:t>Parts of standard Murphy cuffed ET tube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General </a:t>
            </a:r>
            <a:r>
              <a:rPr lang="en-IN" dirty="0" err="1"/>
              <a:t>anesthesia</a:t>
            </a:r>
            <a:r>
              <a:rPr lang="en-IN" dirty="0"/>
              <a:t> can be induced by administering </a:t>
            </a:r>
            <a:r>
              <a:rPr lang="en-IN" dirty="0" err="1"/>
              <a:t>anesthetic</a:t>
            </a:r>
            <a:r>
              <a:rPr lang="en-IN" dirty="0"/>
              <a:t> gas mix via a facemask or other suitable delivery system connected to ET tube.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Lignocaine</a:t>
            </a:r>
            <a:r>
              <a:rPr lang="en-IN" dirty="0"/>
              <a:t> spray can be used in dogs but not needed in cats for intubation.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Forcing the ET tube may damage the mucosa and lead to post anaesthetic </a:t>
            </a:r>
            <a:r>
              <a:rPr lang="en-IN" dirty="0" err="1"/>
              <a:t>edema</a:t>
            </a:r>
            <a:r>
              <a:rPr lang="en-IN" dirty="0"/>
              <a:t> and obstruction.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Laryngeal spasm is common in cats during </a:t>
            </a:r>
            <a:r>
              <a:rPr lang="en-IN" dirty="0" err="1"/>
              <a:t>extubation</a:t>
            </a:r>
            <a:r>
              <a:rPr lang="en-IN" dirty="0"/>
              <a:t> so tube should be removed when its in proper GA.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Induction-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There are two methods; ‘incremental’ or ‘crash’ induction.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‘Incremental’ induction technique uses 3 min of </a:t>
            </a:r>
            <a:r>
              <a:rPr lang="en-IN" dirty="0" err="1"/>
              <a:t>preoxygenation</a:t>
            </a:r>
            <a:r>
              <a:rPr lang="en-IN" dirty="0"/>
              <a:t> and then introduction of 0.5 % </a:t>
            </a:r>
            <a:r>
              <a:rPr lang="en-IN" dirty="0" err="1"/>
              <a:t>vapor</a:t>
            </a:r>
            <a:r>
              <a:rPr lang="en-IN" dirty="0"/>
              <a:t> setting for 30-60 seconds and then 0.5 % increment for the same period.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‘Crash’ induction is achieved with 3-5 % </a:t>
            </a:r>
            <a:r>
              <a:rPr lang="en-IN" dirty="0" err="1"/>
              <a:t>vapor</a:t>
            </a:r>
            <a:r>
              <a:rPr lang="en-IN" dirty="0"/>
              <a:t> set of </a:t>
            </a:r>
            <a:r>
              <a:rPr lang="en-IN" dirty="0" err="1"/>
              <a:t>isoflurane</a:t>
            </a:r>
            <a:r>
              <a:rPr lang="en-IN" dirty="0"/>
              <a:t> following pre-oxygenation. 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It is preferable to use non-</a:t>
            </a:r>
            <a:r>
              <a:rPr lang="en-IN" dirty="0" err="1"/>
              <a:t>rebreathing</a:t>
            </a:r>
            <a:r>
              <a:rPr lang="en-IN" dirty="0"/>
              <a:t> circuits for quicker induction and then switched to the circle </a:t>
            </a:r>
            <a:r>
              <a:rPr lang="en-IN" dirty="0" err="1"/>
              <a:t>rebreathing</a:t>
            </a:r>
            <a:r>
              <a:rPr lang="en-IN" dirty="0"/>
              <a:t> systems even for animals weighing more than 6 kg.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-4763">
              <a:buNone/>
            </a:pPr>
            <a:r>
              <a:rPr lang="en-IN" dirty="0"/>
              <a:t>General </a:t>
            </a:r>
            <a:r>
              <a:rPr lang="en-IN" dirty="0" err="1"/>
              <a:t>anesthesia</a:t>
            </a:r>
            <a:r>
              <a:rPr lang="en-IN" dirty="0"/>
              <a:t> can be induced by administering via a facemask or other suitable delivery system connected to ET tube.</a:t>
            </a:r>
          </a:p>
          <a:p>
            <a:pPr marL="114300" lvl="0" indent="-4763">
              <a:buNone/>
            </a:pPr>
            <a:endParaRPr lang="en-IN" dirty="0"/>
          </a:p>
          <a:p>
            <a:pPr lvl="0"/>
            <a:r>
              <a:rPr lang="en-IN" dirty="0"/>
              <a:t>halothane (having </a:t>
            </a:r>
            <a:r>
              <a:rPr lang="en-IN" dirty="0" err="1"/>
              <a:t>Cl</a:t>
            </a:r>
            <a:r>
              <a:rPr lang="en-IN" dirty="0"/>
              <a:t>, Br and F), </a:t>
            </a:r>
          </a:p>
          <a:p>
            <a:pPr lvl="0"/>
            <a:r>
              <a:rPr lang="en-IN" dirty="0" err="1"/>
              <a:t>isoflurane</a:t>
            </a:r>
            <a:r>
              <a:rPr lang="en-IN" dirty="0"/>
              <a:t> (having </a:t>
            </a:r>
            <a:r>
              <a:rPr lang="en-IN" dirty="0" err="1"/>
              <a:t>Cl</a:t>
            </a:r>
            <a:r>
              <a:rPr lang="en-IN" dirty="0"/>
              <a:t> and F), </a:t>
            </a:r>
          </a:p>
          <a:p>
            <a:pPr lvl="0"/>
            <a:r>
              <a:rPr lang="en-IN" dirty="0" err="1"/>
              <a:t>sevoflurane</a:t>
            </a:r>
            <a:r>
              <a:rPr lang="en-IN" dirty="0"/>
              <a:t> (having only F), or </a:t>
            </a:r>
            <a:r>
              <a:rPr lang="en-IN" dirty="0" err="1"/>
              <a:t>desflurane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Agents -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 fontScale="85000" lnSpcReduction="20000"/>
          </a:bodyPr>
          <a:lstStyle/>
          <a:p>
            <a:pPr marL="457200"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1 MAC halothane in dog is 0.8 %.</a:t>
            </a:r>
            <a:endParaRPr lang="en-US" dirty="0"/>
          </a:p>
          <a:p>
            <a:pPr marL="457200" lvl="0"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Vapor</a:t>
            </a:r>
            <a:r>
              <a:rPr lang="en-IN" dirty="0"/>
              <a:t> setting is at 3-4 % at induction with oxygen flow at 60 ml/kg/min </a:t>
            </a:r>
          </a:p>
          <a:p>
            <a:pPr marL="457200" lvl="0"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Vapor</a:t>
            </a:r>
            <a:r>
              <a:rPr lang="en-IN" dirty="0"/>
              <a:t> setting between 1-3 % during the maintenance with oxygen flow at 20 ml/kg/min.</a:t>
            </a:r>
            <a:endParaRPr lang="en-US" dirty="0"/>
          </a:p>
          <a:p>
            <a:pPr marL="457200"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Halothane is largely being replaced by </a:t>
            </a:r>
            <a:r>
              <a:rPr lang="en-IN" dirty="0" err="1"/>
              <a:t>isoflurane</a:t>
            </a:r>
            <a:r>
              <a:rPr lang="en-IN" dirty="0"/>
              <a:t> everywhere due to its adverse effect on liver.</a:t>
            </a:r>
            <a:endParaRPr lang="en-US" dirty="0"/>
          </a:p>
          <a:p>
            <a:pPr marL="457200"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As </a:t>
            </a:r>
            <a:r>
              <a:rPr lang="en-IN" dirty="0" err="1"/>
              <a:t>anesthesia</a:t>
            </a:r>
            <a:r>
              <a:rPr lang="en-IN" dirty="0"/>
              <a:t> is deepened by increasing halothane concentration, CO and arterial pressure decrease further. HR usually remains constant.</a:t>
            </a:r>
            <a:endParaRPr lang="en-US" dirty="0"/>
          </a:p>
          <a:p>
            <a:pPr marL="45720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Halothane can be used in </a:t>
            </a:r>
            <a:r>
              <a:rPr lang="en-IN" dirty="0" err="1"/>
              <a:t>isoflurane</a:t>
            </a:r>
            <a:r>
              <a:rPr lang="en-IN" dirty="0"/>
              <a:t> vaporizer and vice versa in emergency as the vapour pressure is almost equal for both.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Halothane (halogenated with Br, </a:t>
            </a:r>
            <a:r>
              <a:rPr lang="en-IN" dirty="0" err="1"/>
              <a:t>Cl</a:t>
            </a:r>
            <a:r>
              <a:rPr lang="en-IN" dirty="0"/>
              <a:t>, F)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08037"/>
            <a:ext cx="8839200" cy="4525963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/>
              <a:t>1 MAC in dogs is 1.3% </a:t>
            </a:r>
            <a:endParaRPr lang="en-US" sz="20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 err="1"/>
              <a:t>Isoflurane</a:t>
            </a:r>
            <a:r>
              <a:rPr lang="en-IN" sz="2000" dirty="0"/>
              <a:t> has replaced halothane both in human and veterinary markets worldwide </a:t>
            </a:r>
            <a:endParaRPr lang="en-US" sz="20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/>
              <a:t>Quicker </a:t>
            </a:r>
            <a:r>
              <a:rPr lang="en-IN" sz="2000" dirty="0" err="1"/>
              <a:t>anesthetic</a:t>
            </a:r>
            <a:r>
              <a:rPr lang="en-IN" sz="2000" dirty="0"/>
              <a:t> stabilization and more rapid recovery than halothane due to its lower blood gas solubility. </a:t>
            </a:r>
            <a:endParaRPr lang="en-US" sz="20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 err="1"/>
              <a:t>Vapor</a:t>
            </a:r>
            <a:r>
              <a:rPr lang="en-IN" sz="2000" dirty="0"/>
              <a:t> setting is at 3-4 % in dogs at induction with oxygen flow at 60 ml/kg/min and is reduced between 1.5-3 % during the maintenance with oxygen flow at 20 ml/kg/min </a:t>
            </a:r>
            <a:endParaRPr lang="en-US" sz="20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 err="1"/>
              <a:t>Isoflurane</a:t>
            </a:r>
            <a:r>
              <a:rPr lang="en-IN" sz="2000" dirty="0"/>
              <a:t>, similar to halothane, induces a dose-dependent cardiovascular depression. </a:t>
            </a:r>
            <a:endParaRPr lang="en-US" sz="20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sz="2000" dirty="0" err="1"/>
              <a:t>Isoflurane</a:t>
            </a:r>
            <a:r>
              <a:rPr lang="en-IN" sz="2000" dirty="0"/>
              <a:t> causes more peripheral </a:t>
            </a:r>
            <a:r>
              <a:rPr lang="en-IN" sz="2000" dirty="0" err="1"/>
              <a:t>vasodilation</a:t>
            </a:r>
            <a:r>
              <a:rPr lang="en-IN" sz="2000" dirty="0"/>
              <a:t> than halothane, which is responsible for a low arterial blood pressure, but tissue looks more bright and pink indicating better perfusion. 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000" dirty="0" err="1"/>
              <a:t>Isoflurane</a:t>
            </a:r>
            <a:r>
              <a:rPr lang="en-IN" sz="2000" dirty="0"/>
              <a:t> is less prone to cause arrhythmia compared to halothane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IN" dirty="0" err="1"/>
              <a:t>Isoflurane</a:t>
            </a:r>
            <a:r>
              <a:rPr lang="en-IN" dirty="0"/>
              <a:t> (halogenated with </a:t>
            </a:r>
            <a:r>
              <a:rPr lang="en-IN" dirty="0" err="1"/>
              <a:t>Cl</a:t>
            </a:r>
            <a:r>
              <a:rPr lang="en-IN" dirty="0"/>
              <a:t> &amp; F)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686800" cy="4525963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Sevoflurane</a:t>
            </a:r>
            <a:r>
              <a:rPr lang="en-IN" dirty="0"/>
              <a:t> (1 MAC = 2.3 %) is less potent than halothane or </a:t>
            </a:r>
            <a:r>
              <a:rPr lang="en-IN" dirty="0" err="1"/>
              <a:t>isoflurane</a:t>
            </a:r>
            <a:r>
              <a:rPr lang="en-IN" dirty="0"/>
              <a:t>.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Anesthetic</a:t>
            </a:r>
            <a:r>
              <a:rPr lang="en-IN" dirty="0"/>
              <a:t> induction, recovery, and </a:t>
            </a:r>
            <a:r>
              <a:rPr lang="en-IN" dirty="0" err="1"/>
              <a:t>intraoperative</a:t>
            </a:r>
            <a:r>
              <a:rPr lang="en-IN" dirty="0"/>
              <a:t> modulation of </a:t>
            </a:r>
            <a:r>
              <a:rPr lang="en-IN" dirty="0" err="1"/>
              <a:t>anesthetic</a:t>
            </a:r>
            <a:r>
              <a:rPr lang="en-IN" dirty="0"/>
              <a:t> depths are faster than halothane and </a:t>
            </a:r>
            <a:r>
              <a:rPr lang="en-IN" dirty="0" err="1"/>
              <a:t>isoflurane</a:t>
            </a:r>
            <a:r>
              <a:rPr lang="en-IN" dirty="0"/>
              <a:t>. 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More expensive than halothane and </a:t>
            </a:r>
            <a:r>
              <a:rPr lang="en-IN" dirty="0" err="1"/>
              <a:t>isoflurane</a:t>
            </a:r>
            <a:r>
              <a:rPr lang="en-IN" dirty="0"/>
              <a:t>. 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dirty="0" err="1"/>
              <a:t>Sevoflurane</a:t>
            </a:r>
            <a:r>
              <a:rPr lang="en-IN" dirty="0"/>
              <a:t> induces dose-dependent cardiovascular depression to a degree similar to that of </a:t>
            </a:r>
            <a:r>
              <a:rPr lang="en-IN" dirty="0" err="1"/>
              <a:t>isoflurane</a:t>
            </a:r>
            <a:r>
              <a:rPr lang="en-IN" dirty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err="1"/>
              <a:t>Sevoflurane</a:t>
            </a:r>
            <a:r>
              <a:rPr lang="en-IN" dirty="0"/>
              <a:t> (halogenated with F)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IN" dirty="0"/>
              <a:t>Inhalation </a:t>
            </a:r>
            <a:r>
              <a:rPr lang="en-IN" dirty="0" err="1"/>
              <a:t>anesthetics</a:t>
            </a:r>
            <a:r>
              <a:rPr lang="en-IN" dirty="0"/>
              <a:t> are administered, and in large part removed from the body, via the lungs. </a:t>
            </a:r>
            <a:endParaRPr lang="en-US" sz="3600" dirty="0"/>
          </a:p>
          <a:p>
            <a:pPr lvl="0"/>
            <a:r>
              <a:rPr lang="en-IN" dirty="0"/>
              <a:t>Their pharmacokinetic characteristics favour predictable and rapid adjustment of </a:t>
            </a:r>
            <a:r>
              <a:rPr lang="en-IN" dirty="0" err="1"/>
              <a:t>anesthetic</a:t>
            </a:r>
            <a:r>
              <a:rPr lang="en-IN" dirty="0"/>
              <a:t> depth (advantage) but for delivery, a special apparatus is required (disadvantage). </a:t>
            </a:r>
            <a:endParaRPr lang="en-US" sz="3600" dirty="0"/>
          </a:p>
          <a:p>
            <a:pPr lvl="0"/>
            <a:r>
              <a:rPr lang="en-IN" dirty="0"/>
              <a:t>This apparatus includes a source of oxygen (O2) and a patient breathing circuit that in turn usually includes an </a:t>
            </a:r>
            <a:r>
              <a:rPr lang="en-IN" dirty="0" err="1"/>
              <a:t>endotracheal</a:t>
            </a:r>
            <a:r>
              <a:rPr lang="en-IN" dirty="0"/>
              <a:t> tube or face mask, a means of eliminating carbon dioxide (CO2), and a gas reservoir or vaporizer.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/>
              <a:t>A vaporizer is a device to permit controlled exit of aesthetic vapours (concentration calibrated or measured flow mechanism) in measured concentration. Basically of 4 types</a:t>
            </a:r>
            <a:endParaRPr lang="en-US" sz="3600" dirty="0"/>
          </a:p>
          <a:p>
            <a:pPr marL="1257300" lvl="7"/>
            <a:r>
              <a:rPr lang="en-IN" sz="3200" dirty="0"/>
              <a:t>FO or flow over type</a:t>
            </a:r>
            <a:endParaRPr lang="en-US" sz="3200" dirty="0"/>
          </a:p>
          <a:p>
            <a:pPr marL="1257300" lvl="7"/>
            <a:r>
              <a:rPr lang="en-IN" sz="3200" dirty="0"/>
              <a:t>Wick type</a:t>
            </a:r>
            <a:endParaRPr lang="en-US" sz="3200" dirty="0"/>
          </a:p>
          <a:p>
            <a:pPr marL="1257300" lvl="7"/>
            <a:r>
              <a:rPr lang="en-IN" sz="3200" dirty="0"/>
              <a:t>Inject type</a:t>
            </a:r>
            <a:endParaRPr lang="en-US" sz="3200" dirty="0"/>
          </a:p>
          <a:p>
            <a:pPr marL="1257300" lvl="7"/>
            <a:r>
              <a:rPr lang="en-IN" sz="3200" dirty="0"/>
              <a:t>Bubble through type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Vaporizer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Oxygen cylinder: 7000L (H type) has approx. 2200 psi pressure which is reduced to 35 -50 psi after passing through regulators, meter and conduits. </a:t>
            </a:r>
          </a:p>
          <a:p>
            <a:pPr lvl="0"/>
            <a:r>
              <a:rPr lang="en-US" dirty="0"/>
              <a:t>Oxygen cylinder has a white neck and is connected to anesthesia machine. </a:t>
            </a:r>
          </a:p>
          <a:p>
            <a:pPr lvl="0"/>
            <a:r>
              <a:rPr lang="en-US" dirty="0"/>
              <a:t>Usually oxygen flow rate of 0.5-2.0 L/min is adequate for various species.</a:t>
            </a:r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Cylinder &amp; regulators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CBF and intracranial pressure increases in inhalation </a:t>
            </a:r>
            <a:r>
              <a:rPr lang="en-IN" dirty="0" err="1"/>
              <a:t>anesthesia</a:t>
            </a:r>
            <a:r>
              <a:rPr lang="en-IN" dirty="0"/>
              <a:t>.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MAC is standard index of measuring potency of inhalation anaesthetics.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MAC is defined as the minimum alveolar concentration of an anaesthetic at 1 atmosphere that produces immobility in 50% of subjects exposed to a </a:t>
            </a:r>
            <a:r>
              <a:rPr lang="en-IN" dirty="0" err="1"/>
              <a:t>supramaximal</a:t>
            </a:r>
            <a:r>
              <a:rPr lang="en-IN" dirty="0"/>
              <a:t> noxious stimulus (</a:t>
            </a:r>
            <a:r>
              <a:rPr lang="en-IN" b="1" dirty="0"/>
              <a:t>50% of the subjects get anaesthetized whereas, remaining 50% do not get to the desired level</a:t>
            </a:r>
            <a:r>
              <a:rPr lang="en-IN" dirty="0"/>
              <a:t>).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MAC is not affected by duration of anaesthesia, </a:t>
            </a:r>
            <a:r>
              <a:rPr lang="en-IN" dirty="0" err="1"/>
              <a:t>anticholinergic</a:t>
            </a:r>
            <a:r>
              <a:rPr lang="en-IN" dirty="0"/>
              <a:t> </a:t>
            </a:r>
            <a:r>
              <a:rPr lang="en-IN" dirty="0" err="1"/>
              <a:t>premedicants</a:t>
            </a:r>
            <a:r>
              <a:rPr lang="en-IN" dirty="0"/>
              <a:t>, &gt;50mm Hg arterial pressure, gender, hyper or </a:t>
            </a:r>
            <a:r>
              <a:rPr lang="en-IN" dirty="0" err="1"/>
              <a:t>hypokalemia</a:t>
            </a:r>
            <a:r>
              <a:rPr lang="en-IN" dirty="0"/>
              <a:t>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MAC increases in hyperthermia or CNS stimulation and decreases due to drugs causing CNS depression.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General Information - 1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 fontScale="85000"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Blood gas partition coefficient also called </a:t>
            </a:r>
            <a:r>
              <a:rPr lang="en-IN" b="1" dirty="0"/>
              <a:t>Ostwald coefficient</a:t>
            </a:r>
            <a:r>
              <a:rPr lang="en-IN" dirty="0"/>
              <a:t> is the ratio of concentration of one compound in one solvent to the concentration in other solvent in state of equilibrium.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BG partition coefficient of 1.7 means at equilibrium the concentration of gas in blood is 1.7 times more than in alveoli.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The relationship is: Higher partition coefficient – higher </a:t>
            </a:r>
            <a:r>
              <a:rPr lang="en-IN" dirty="0" err="1"/>
              <a:t>lipophilicity</a:t>
            </a:r>
            <a:r>
              <a:rPr lang="en-IN" dirty="0"/>
              <a:t> – higher potency – higher solubility – more anaesthetic needs to be dissolved – slower onset.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IN" dirty="0"/>
              <a:t>MAC decreases as partition coefficient increases generally.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General Information - 2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Inhalation anesthetic delivery systems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38979" y="3364468"/>
            <a:ext cx="2866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Mapleson</a:t>
            </a:r>
            <a:r>
              <a:rPr lang="en-US" dirty="0"/>
              <a:t> breathing systems</a:t>
            </a:r>
          </a:p>
        </p:txBody>
      </p:sp>
      <p:pic>
        <p:nvPicPr>
          <p:cNvPr id="15" name="Picture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733800"/>
            <a:ext cx="6019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5334000" y="5181600"/>
            <a:ext cx="1409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Magil</a:t>
            </a:r>
            <a:r>
              <a:rPr lang="en-US" dirty="0"/>
              <a:t> system</a:t>
            </a:r>
          </a:p>
        </p:txBody>
      </p:sp>
      <p:pic>
        <p:nvPicPr>
          <p:cNvPr id="17" name="Picture 16" descr="Picture1.png"/>
          <p:cNvPicPr>
            <a:picLocks noChangeAspect="1"/>
          </p:cNvPicPr>
          <p:nvPr/>
        </p:nvPicPr>
        <p:blipFill>
          <a:blip r:embed="rId3" cstate="print"/>
          <a:srcRect b="8562"/>
          <a:stretch>
            <a:fillRect/>
          </a:stretch>
        </p:blipFill>
        <p:spPr>
          <a:xfrm>
            <a:off x="762000" y="1725315"/>
            <a:ext cx="7637657" cy="162748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57200" y="6096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Breathing circuits should have minimum dead space, low resistance with a reservoir bag (capacity = body weight x 60 ml rounded off)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73550" y="2678159"/>
            <a:ext cx="5796900" cy="213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Bains</a:t>
            </a:r>
            <a:r>
              <a:rPr lang="en-US" dirty="0"/>
              <a:t> co-axial system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8305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Vaporizer out of circuit - VOC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988</Words>
  <Application>Microsoft Office PowerPoint</Application>
  <PresentationFormat>On-screen Show (4:3)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Concourse</vt:lpstr>
      <vt:lpstr>Inhalation Anesthesia</vt:lpstr>
      <vt:lpstr>PowerPoint Presentation</vt:lpstr>
      <vt:lpstr>Vaporizer</vt:lpstr>
      <vt:lpstr>Cylinder &amp; regulators</vt:lpstr>
      <vt:lpstr>General Information - 1</vt:lpstr>
      <vt:lpstr>General Information - 2</vt:lpstr>
      <vt:lpstr>Inhalation anesthetic delivery systems</vt:lpstr>
      <vt:lpstr>Bains co-axial system</vt:lpstr>
      <vt:lpstr>Vaporizer out of circuit - VOC</vt:lpstr>
      <vt:lpstr>Vaporizer in circuit - VIC</vt:lpstr>
      <vt:lpstr>Parts of standard Murphy cuffed ET tube</vt:lpstr>
      <vt:lpstr>Induction-</vt:lpstr>
      <vt:lpstr>Induction-</vt:lpstr>
      <vt:lpstr>Agents - </vt:lpstr>
      <vt:lpstr>Halothane (halogenated with Br, Cl, F)</vt:lpstr>
      <vt:lpstr>Isoflurane (halogenated with Cl &amp; F)</vt:lpstr>
      <vt:lpstr>Sevoflurane (halogenated with 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10</dc:creator>
  <cp:lastModifiedBy>R.P. Pandey</cp:lastModifiedBy>
  <cp:revision>12</cp:revision>
  <dcterms:created xsi:type="dcterms:W3CDTF">2006-08-16T00:00:00Z</dcterms:created>
  <dcterms:modified xsi:type="dcterms:W3CDTF">2022-07-27T03:31:32Z</dcterms:modified>
</cp:coreProperties>
</file>