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9" r:id="rId3"/>
    <p:sldId id="280" r:id="rId4"/>
    <p:sldId id="283" r:id="rId5"/>
    <p:sldId id="257" r:id="rId6"/>
    <p:sldId id="258" r:id="rId7"/>
    <p:sldId id="270" r:id="rId8"/>
    <p:sldId id="271" r:id="rId9"/>
    <p:sldId id="272" r:id="rId10"/>
    <p:sldId id="276" r:id="rId11"/>
    <p:sldId id="277" r:id="rId12"/>
    <p:sldId id="278" r:id="rId13"/>
    <p:sldId id="28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>
        <p:scale>
          <a:sx n="83" d="100"/>
          <a:sy n="83" d="100"/>
        </p:scale>
        <p:origin x="-1584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10-Jul-23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10-Jul-23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10-Jul-23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10-Jul-23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10-Jul-23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10-Jul-23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10-Jul-23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10-Jul-23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10-Jul-23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10-Jul-23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10-Jul-23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10-Jul-23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jpeg"/><Relationship Id="rId3" Type="http://schemas.openxmlformats.org/officeDocument/2006/relationships/image" Target="../media/image35.jpeg"/><Relationship Id="rId7" Type="http://schemas.openxmlformats.org/officeDocument/2006/relationships/image" Target="../media/image39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jpeg"/><Relationship Id="rId5" Type="http://schemas.openxmlformats.org/officeDocument/2006/relationships/image" Target="../media/image37.jpeg"/><Relationship Id="rId4" Type="http://schemas.openxmlformats.org/officeDocument/2006/relationships/image" Target="../media/image3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Instrument handling and various skills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Dr. </a:t>
            </a:r>
            <a:r>
              <a:rPr lang="en-US" dirty="0" err="1" smtClean="0"/>
              <a:t>Rudra</a:t>
            </a:r>
            <a:r>
              <a:rPr lang="en-US" dirty="0" smtClean="0"/>
              <a:t> </a:t>
            </a:r>
            <a:r>
              <a:rPr lang="en-US" dirty="0" err="1" smtClean="0"/>
              <a:t>Pratap</a:t>
            </a:r>
            <a:r>
              <a:rPr lang="en-US" dirty="0" smtClean="0"/>
              <a:t> </a:t>
            </a:r>
            <a:r>
              <a:rPr lang="en-US" dirty="0" err="1" smtClean="0"/>
              <a:t>Pandey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534400" cy="868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Thumb forceps </a:t>
            </a:r>
            <a:r>
              <a:rPr lang="en-US" dirty="0" err="1" smtClean="0"/>
              <a:t>vs</a:t>
            </a:r>
            <a:r>
              <a:rPr lang="en-US" dirty="0" smtClean="0"/>
              <a:t> rat tooth forceps</a:t>
            </a:r>
            <a:endParaRPr lang="en-US" dirty="0"/>
          </a:p>
        </p:txBody>
      </p:sp>
      <p:pic>
        <p:nvPicPr>
          <p:cNvPr id="45058" name="Picture 2" descr="Thumb forcep tips"/>
          <p:cNvPicPr>
            <a:picLocks noChangeAspect="1" noChangeArrowheads="1"/>
          </p:cNvPicPr>
          <p:nvPr/>
        </p:nvPicPr>
        <p:blipFill>
          <a:blip r:embed="rId2" cstate="print"/>
          <a:srcRect t="28000" b="32000"/>
          <a:stretch>
            <a:fillRect/>
          </a:stretch>
        </p:blipFill>
        <p:spPr bwMode="auto">
          <a:xfrm rot="5400000">
            <a:off x="2019300" y="2324100"/>
            <a:ext cx="3657600" cy="1447800"/>
          </a:xfrm>
          <a:prstGeom prst="rect">
            <a:avLst/>
          </a:prstGeom>
          <a:noFill/>
        </p:spPr>
      </p:pic>
      <p:pic>
        <p:nvPicPr>
          <p:cNvPr id="45060" name="Picture 4" descr="https://wcvm.usask.ca/vsac205/Lab1/lab_1_images/tissueforceps1.jpg"/>
          <p:cNvPicPr>
            <a:picLocks noChangeAspect="1" noChangeArrowheads="1"/>
          </p:cNvPicPr>
          <p:nvPr/>
        </p:nvPicPr>
        <p:blipFill>
          <a:blip r:embed="rId3" cstate="print"/>
          <a:srcRect l="47933" t="8288" r="33462" b="22147"/>
          <a:stretch>
            <a:fillRect/>
          </a:stretch>
        </p:blipFill>
        <p:spPr bwMode="auto">
          <a:xfrm>
            <a:off x="762000" y="990600"/>
            <a:ext cx="1371600" cy="3810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819400" y="49530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Poor hold, tissue strangulation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49530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Good hold, less tissue strangulation</a:t>
            </a:r>
            <a:endParaRPr lang="en-US" dirty="0"/>
          </a:p>
        </p:txBody>
      </p:sp>
      <p:pic>
        <p:nvPicPr>
          <p:cNvPr id="45062" name="Picture 6" descr="https://wcvm.usask.ca/vsac205/Lab1/lab_1_images/DSCF3073.jpg"/>
          <p:cNvPicPr>
            <a:picLocks noChangeAspect="1" noChangeArrowheads="1"/>
          </p:cNvPicPr>
          <p:nvPr/>
        </p:nvPicPr>
        <p:blipFill>
          <a:blip r:embed="rId4" cstate="print"/>
          <a:srcRect t="24044" b="27869"/>
          <a:stretch>
            <a:fillRect/>
          </a:stretch>
        </p:blipFill>
        <p:spPr bwMode="auto">
          <a:xfrm rot="16200000">
            <a:off x="4876800" y="2133600"/>
            <a:ext cx="3810000" cy="16764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5105400" y="5029200"/>
            <a:ext cx="3505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Brown-</a:t>
            </a:r>
            <a:r>
              <a:rPr lang="en-US" b="1" dirty="0" err="1" smtClean="0"/>
              <a:t>Adson</a:t>
            </a:r>
            <a:endParaRPr lang="en-US" b="1" dirty="0" smtClean="0"/>
          </a:p>
          <a:p>
            <a:r>
              <a:rPr lang="en-US" dirty="0" smtClean="0"/>
              <a:t>fine tips..broad handle for delicate secure grasp also for manipulating small needles during suturing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Forceps holding</a:t>
            </a:r>
            <a:endParaRPr lang="en-US" dirty="0"/>
          </a:p>
        </p:txBody>
      </p:sp>
      <p:pic>
        <p:nvPicPr>
          <p:cNvPr id="47106" name="Picture 2" descr="https://wcvm.usask.ca/vsac205/Lab1/lab_1_images/DSCF31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00200"/>
            <a:ext cx="4000500" cy="2667000"/>
          </a:xfrm>
          <a:prstGeom prst="rect">
            <a:avLst/>
          </a:prstGeom>
          <a:noFill/>
        </p:spPr>
      </p:pic>
      <p:pic>
        <p:nvPicPr>
          <p:cNvPr id="47108" name="Picture 4" descr="Palm Gri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1600200"/>
            <a:ext cx="3886200" cy="25908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09600" y="46482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Correct pencil grip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876800" y="45720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Poor control…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Tissue forceps…self holding</a:t>
            </a:r>
            <a:endParaRPr lang="en-US" dirty="0"/>
          </a:p>
        </p:txBody>
      </p:sp>
      <p:pic>
        <p:nvPicPr>
          <p:cNvPr id="48130" name="Picture 2" descr="https://wcvm.usask.ca/vsac205/Lab1/lab_1_images/DSCF307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342900" y="2247900"/>
            <a:ext cx="3886200" cy="2590800"/>
          </a:xfrm>
          <a:prstGeom prst="rect">
            <a:avLst/>
          </a:prstGeom>
          <a:noFill/>
        </p:spPr>
      </p:pic>
      <p:pic>
        <p:nvPicPr>
          <p:cNvPr id="48132" name="Picture 4" descr="https://wcvm.usask.ca/vsac205/Lab1/lab_1_images/DSCF307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5410200" y="2209800"/>
            <a:ext cx="3657600" cy="24384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81000" y="56388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Allis tissue forceps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91200" y="56388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Babcock tissue forceps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581400" y="2743200"/>
            <a:ext cx="1752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Consider replacing with stay sutures for prolonged grip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Hemostats </a:t>
            </a:r>
            <a:endParaRPr lang="en-US" dirty="0"/>
          </a:p>
        </p:txBody>
      </p:sp>
      <p:pic>
        <p:nvPicPr>
          <p:cNvPr id="1026" name="Picture 2" descr="Halstead mosquito forcep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136525" y="1082675"/>
            <a:ext cx="2381250" cy="1587500"/>
          </a:xfrm>
          <a:prstGeom prst="rect">
            <a:avLst/>
          </a:prstGeom>
          <a:noFill/>
        </p:spPr>
      </p:pic>
      <p:pic>
        <p:nvPicPr>
          <p:cNvPr id="1028" name="Picture 4" descr="Halstead mosquito forcep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1981200" y="914400"/>
            <a:ext cx="1371600" cy="914400"/>
          </a:xfrm>
          <a:prstGeom prst="rect">
            <a:avLst/>
          </a:prstGeom>
          <a:noFill/>
        </p:spPr>
      </p:pic>
      <p:pic>
        <p:nvPicPr>
          <p:cNvPr id="1030" name="Picture 6" descr="Halstead mosquito forcep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57150" y="3829050"/>
            <a:ext cx="2857500" cy="1905000"/>
          </a:xfrm>
          <a:prstGeom prst="rect">
            <a:avLst/>
          </a:prstGeom>
          <a:noFill/>
        </p:spPr>
      </p:pic>
      <p:pic>
        <p:nvPicPr>
          <p:cNvPr id="1032" name="Picture 8" descr="Kelly forceps"/>
          <p:cNvPicPr>
            <a:picLocks noChangeAspect="1" noChangeArrowheads="1"/>
          </p:cNvPicPr>
          <p:nvPr/>
        </p:nvPicPr>
        <p:blipFill>
          <a:blip r:embed="rId5" cstate="print"/>
          <a:srcRect b="12000"/>
          <a:stretch>
            <a:fillRect/>
          </a:stretch>
        </p:blipFill>
        <p:spPr bwMode="auto">
          <a:xfrm rot="16200000">
            <a:off x="2214997" y="3422074"/>
            <a:ext cx="1818410" cy="1066801"/>
          </a:xfrm>
          <a:prstGeom prst="rect">
            <a:avLst/>
          </a:prstGeom>
          <a:noFill/>
        </p:spPr>
      </p:pic>
      <p:pic>
        <p:nvPicPr>
          <p:cNvPr id="1034" name="Picture 10" descr="Rochester-Carmalt forcep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5400000" flipV="1">
            <a:off x="6000750" y="1047750"/>
            <a:ext cx="2857500" cy="1905000"/>
          </a:xfrm>
          <a:prstGeom prst="rect">
            <a:avLst/>
          </a:prstGeom>
          <a:noFill/>
        </p:spPr>
      </p:pic>
      <p:pic>
        <p:nvPicPr>
          <p:cNvPr id="1036" name="Picture 12" descr="Rochester-Carmalt forceps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16200000">
            <a:off x="4724400" y="685800"/>
            <a:ext cx="1828800" cy="1219200"/>
          </a:xfrm>
          <a:prstGeom prst="rect">
            <a:avLst/>
          </a:prstGeom>
          <a:noFill/>
        </p:spPr>
      </p:pic>
      <p:pic>
        <p:nvPicPr>
          <p:cNvPr id="1038" name="Picture 14" descr="Holding Hemostatic forceps"/>
          <p:cNvPicPr>
            <a:picLocks noChangeAspect="1" noChangeArrowheads="1"/>
          </p:cNvPicPr>
          <p:nvPr/>
        </p:nvPicPr>
        <p:blipFill>
          <a:blip r:embed="rId8" cstate="print">
            <a:lum bright="-10000" contrast="10000"/>
          </a:blip>
          <a:srcRect/>
          <a:stretch>
            <a:fillRect/>
          </a:stretch>
        </p:blipFill>
        <p:spPr bwMode="auto">
          <a:xfrm>
            <a:off x="4800600" y="3886200"/>
            <a:ext cx="3352800" cy="190500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209800" y="2133600"/>
            <a:ext cx="1752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Mosquito straight n curved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514600" y="502027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Crile curved stout large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572000" y="2286000"/>
            <a:ext cx="175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Rochester </a:t>
            </a:r>
            <a:r>
              <a:rPr lang="en-US" dirty="0" err="1" smtClean="0"/>
              <a:t>Carmalt</a:t>
            </a:r>
            <a:r>
              <a:rPr lang="en-US" dirty="0" smtClean="0"/>
              <a:t> large crushing for pedicles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800600" y="593467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Wide base tripod grip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57200" y="640080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Dunhill, Spencer Wells, Kocher’s, </a:t>
            </a:r>
            <a:r>
              <a:rPr lang="en-US" b="1" dirty="0" err="1" smtClean="0"/>
              <a:t>Ochsner’s</a:t>
            </a:r>
            <a:r>
              <a:rPr lang="en-US" b="1" dirty="0" smtClean="0"/>
              <a:t> are some other artery forceps</a:t>
            </a:r>
            <a:endParaRPr lang="en-U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Needle holders</a:t>
            </a:r>
            <a:endParaRPr lang="en-US" dirty="0"/>
          </a:p>
        </p:txBody>
      </p:sp>
      <p:pic>
        <p:nvPicPr>
          <p:cNvPr id="49154" name="Picture 2" descr="Needle Holde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209550" y="2381250"/>
            <a:ext cx="2857500" cy="1905000"/>
          </a:xfrm>
          <a:prstGeom prst="rect">
            <a:avLst/>
          </a:prstGeom>
          <a:noFill/>
        </p:spPr>
      </p:pic>
      <p:pic>
        <p:nvPicPr>
          <p:cNvPr id="49156" name="Picture 4" descr="Needle Holder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2952750" y="2381250"/>
            <a:ext cx="2857500" cy="1905000"/>
          </a:xfrm>
          <a:prstGeom prst="rect">
            <a:avLst/>
          </a:prstGeom>
          <a:noFill/>
        </p:spPr>
      </p:pic>
      <p:pic>
        <p:nvPicPr>
          <p:cNvPr id="49158" name="Picture 6" descr="SURTEX® Barraquer Micro Needle Holder: Roung Handles - Smooth Jaws"/>
          <p:cNvPicPr>
            <a:picLocks noChangeAspect="1" noChangeArrowheads="1"/>
          </p:cNvPicPr>
          <p:nvPr/>
        </p:nvPicPr>
        <p:blipFill>
          <a:blip r:embed="rId4" cstate="print"/>
          <a:srcRect l="69715" t="3429" r="12000" b="9714"/>
          <a:stretch>
            <a:fillRect/>
          </a:stretch>
        </p:blipFill>
        <p:spPr bwMode="auto">
          <a:xfrm>
            <a:off x="6705600" y="1066800"/>
            <a:ext cx="1219200" cy="3810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57200" y="50292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Mayo-</a:t>
            </a:r>
            <a:r>
              <a:rPr lang="en-US" b="1" dirty="0" err="1" smtClean="0"/>
              <a:t>Hegar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352800" y="50292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Olsen-</a:t>
            </a:r>
            <a:r>
              <a:rPr lang="en-US" b="1" dirty="0" err="1" smtClean="0"/>
              <a:t>Hegar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96000" y="50292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Micro-spring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Needle holder grip</a:t>
            </a:r>
            <a:endParaRPr lang="en-US" dirty="0"/>
          </a:p>
        </p:txBody>
      </p:sp>
      <p:pic>
        <p:nvPicPr>
          <p:cNvPr id="50178" name="Picture 2" descr="Wide-based tripod gri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066800"/>
            <a:ext cx="2857500" cy="1905000"/>
          </a:xfrm>
          <a:prstGeom prst="rect">
            <a:avLst/>
          </a:prstGeom>
          <a:noFill/>
        </p:spPr>
      </p:pic>
      <p:pic>
        <p:nvPicPr>
          <p:cNvPr id="50180" name="Picture 4" descr="Wide-based tripod gri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685800"/>
            <a:ext cx="2857500" cy="1905000"/>
          </a:xfrm>
          <a:prstGeom prst="rect">
            <a:avLst/>
          </a:prstGeom>
          <a:noFill/>
        </p:spPr>
      </p:pic>
      <p:pic>
        <p:nvPicPr>
          <p:cNvPr id="50182" name="Picture 6" descr="Wide-based tripod gri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990600"/>
            <a:ext cx="2857500" cy="1905000"/>
          </a:xfrm>
          <a:prstGeom prst="rect">
            <a:avLst/>
          </a:prstGeom>
          <a:noFill/>
        </p:spPr>
      </p:pic>
      <p:pic>
        <p:nvPicPr>
          <p:cNvPr id="50184" name="Picture 8" descr="Pencil Gri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0400" y="2667000"/>
            <a:ext cx="2857500" cy="19050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28600" y="4648200"/>
            <a:ext cx="8686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Needle grasped perpendicular to the jaws</a:t>
            </a:r>
          </a:p>
          <a:p>
            <a:r>
              <a:rPr lang="en-US" sz="2000" dirty="0" smtClean="0"/>
              <a:t>Grasp near the center of the curve for most situations </a:t>
            </a:r>
          </a:p>
          <a:p>
            <a:r>
              <a:rPr lang="en-US" sz="2000" dirty="0" smtClean="0"/>
              <a:t>Grasp near tip if penetrating tough tissue</a:t>
            </a:r>
          </a:p>
          <a:p>
            <a:r>
              <a:rPr lang="en-US" sz="2000" dirty="0" smtClean="0"/>
              <a:t>Grasp near eye or </a:t>
            </a:r>
            <a:r>
              <a:rPr lang="en-US" sz="2000" dirty="0" err="1" smtClean="0"/>
              <a:t>swedged</a:t>
            </a:r>
            <a:r>
              <a:rPr lang="en-US" sz="2000" dirty="0" smtClean="0"/>
              <a:t>-on end for large amount of tissue</a:t>
            </a:r>
          </a:p>
          <a:p>
            <a:r>
              <a:rPr lang="en-US" sz="2000" b="1" dirty="0" smtClean="0"/>
              <a:t>Rotating the wrist while the needle is penetrating the tissue uses the arc of needle so less force is needed</a:t>
            </a: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Towel clamps</a:t>
            </a:r>
            <a:endParaRPr lang="en-US" dirty="0"/>
          </a:p>
        </p:txBody>
      </p:sp>
      <p:pic>
        <p:nvPicPr>
          <p:cNvPr id="40962" name="Picture 2" descr="Backhaus Towel Clamp | Sklar Surgical Instruments"/>
          <p:cNvPicPr>
            <a:picLocks noChangeAspect="1" noChangeArrowheads="1"/>
          </p:cNvPicPr>
          <p:nvPr/>
        </p:nvPicPr>
        <p:blipFill>
          <a:blip r:embed="rId2" cstate="print"/>
          <a:srcRect l="24000" r="22000"/>
          <a:stretch>
            <a:fillRect/>
          </a:stretch>
        </p:blipFill>
        <p:spPr bwMode="auto">
          <a:xfrm>
            <a:off x="685800" y="1143000"/>
            <a:ext cx="1687068" cy="3124200"/>
          </a:xfrm>
          <a:prstGeom prst="rect">
            <a:avLst/>
          </a:prstGeom>
          <a:noFill/>
        </p:spPr>
      </p:pic>
      <p:pic>
        <p:nvPicPr>
          <p:cNvPr id="40964" name="Picture 4" descr="JONES TOWEL CLAMP"/>
          <p:cNvPicPr>
            <a:picLocks noChangeAspect="1" noChangeArrowheads="1"/>
          </p:cNvPicPr>
          <p:nvPr/>
        </p:nvPicPr>
        <p:blipFill>
          <a:blip r:embed="rId3" cstate="print"/>
          <a:srcRect l="25926" r="25926"/>
          <a:stretch>
            <a:fillRect/>
          </a:stretch>
        </p:blipFill>
        <p:spPr bwMode="auto">
          <a:xfrm rot="5400000">
            <a:off x="914400" y="4191000"/>
            <a:ext cx="990600" cy="20574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28600" y="43434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Backhaus towel clamp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56388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Cross action towel clamp</a:t>
            </a:r>
            <a:endParaRPr lang="en-US" dirty="0"/>
          </a:p>
        </p:txBody>
      </p:sp>
      <p:pic>
        <p:nvPicPr>
          <p:cNvPr id="40966" name="Picture 6" descr="Edna or Lorna towel clamp"/>
          <p:cNvPicPr>
            <a:picLocks noChangeAspect="1" noChangeArrowheads="1"/>
          </p:cNvPicPr>
          <p:nvPr/>
        </p:nvPicPr>
        <p:blipFill>
          <a:blip r:embed="rId4" cstate="print">
            <a:grayscl/>
            <a:lum contrast="20000"/>
          </a:blip>
          <a:srcRect/>
          <a:stretch>
            <a:fillRect/>
          </a:stretch>
        </p:blipFill>
        <p:spPr bwMode="auto">
          <a:xfrm>
            <a:off x="5257800" y="381000"/>
            <a:ext cx="2857500" cy="19050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3657600" y="2438400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Wide based tripod grip..concavity downward</a:t>
            </a:r>
            <a:endParaRPr lang="en-US" dirty="0"/>
          </a:p>
        </p:txBody>
      </p:sp>
      <p:pic>
        <p:nvPicPr>
          <p:cNvPr id="40970" name="Picture 10" descr="https://wcvm.usask.ca/vsac205/Lab1/lab_1_images/draping08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29100" y="2921000"/>
            <a:ext cx="4076700" cy="271780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3505200" y="5791200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 fix the drape…drape to drape and skin grip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Scalpel…BP or Bard Parker blade and handle</a:t>
            </a:r>
            <a:endParaRPr lang="en-US" dirty="0"/>
          </a:p>
        </p:txBody>
      </p:sp>
      <p:pic>
        <p:nvPicPr>
          <p:cNvPr id="1026" name="Picture 2" descr="BP Blade for Human Body Operation, Rs 200 /box Radhey Metal Crafts | ID:  20320157955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381000" y="1143000"/>
            <a:ext cx="5257800" cy="5557928"/>
          </a:xfrm>
          <a:prstGeom prst="rect">
            <a:avLst/>
          </a:prstGeom>
          <a:noFill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/>
          <a:srcRect l="39584" t="14435" r="33333" b="12522"/>
          <a:stretch>
            <a:fillRect/>
          </a:stretch>
        </p:blipFill>
        <p:spPr bwMode="auto">
          <a:xfrm flipV="1">
            <a:off x="6172200" y="1524000"/>
            <a:ext cx="2057400" cy="4408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934200" y="52578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772400" y="48768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Scalpel </a:t>
            </a:r>
            <a:r>
              <a:rPr lang="en-US" dirty="0" err="1" smtClean="0"/>
              <a:t>handlig</a:t>
            </a:r>
            <a:endParaRPr lang="en-US" dirty="0"/>
          </a:p>
        </p:txBody>
      </p:sp>
      <p:pic>
        <p:nvPicPr>
          <p:cNvPr id="27650" name="Picture 2" descr="https://wcvm.usask.ca/vsac205/Lab1/lab_1_images/DSCF309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990600"/>
            <a:ext cx="3505200" cy="2235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90600" y="32004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Finger tip grip</a:t>
            </a:r>
            <a:endParaRPr lang="en-US" dirty="0"/>
          </a:p>
        </p:txBody>
      </p:sp>
      <p:pic>
        <p:nvPicPr>
          <p:cNvPr id="27652" name="Picture 4" descr="https://wcvm.usask.ca/vsac205/Lab1/lab_1_images/DSCF309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657600"/>
            <a:ext cx="3314700" cy="22098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486400" y="58674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Reverse pencil grip</a:t>
            </a:r>
            <a:endParaRPr lang="en-US" dirty="0"/>
          </a:p>
        </p:txBody>
      </p:sp>
      <p:pic>
        <p:nvPicPr>
          <p:cNvPr id="27656" name="Picture 8" descr="https://wcvm.usask.ca/vsac205/Lab1/lab_1_images/DSCF309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05400" y="990600"/>
            <a:ext cx="3352800" cy="2235200"/>
          </a:xfrm>
          <a:prstGeom prst="rect">
            <a:avLst/>
          </a:prstGeom>
          <a:noFill/>
        </p:spPr>
      </p:pic>
      <p:pic>
        <p:nvPicPr>
          <p:cNvPr id="27657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05400" y="3638051"/>
            <a:ext cx="3352800" cy="2229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1371600" y="58674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Palm grip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486400" y="32004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Pencil grip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Scissors…Mayo’s </a:t>
            </a:r>
            <a:endParaRPr lang="en-US" dirty="0"/>
          </a:p>
        </p:txBody>
      </p:sp>
      <p:pic>
        <p:nvPicPr>
          <p:cNvPr id="32772" name="Picture 4" descr="Scisso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371600"/>
            <a:ext cx="4138997" cy="2971800"/>
          </a:xfrm>
          <a:prstGeom prst="rect">
            <a:avLst/>
          </a:prstGeom>
          <a:noFill/>
        </p:spPr>
      </p:pic>
      <p:pic>
        <p:nvPicPr>
          <p:cNvPr id="32774" name="Picture 6" descr="https://wcvm.usask.ca/vsac205/Lab1/lab_1_images/DSCF309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4800600"/>
            <a:ext cx="2171700" cy="14478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352800" y="6324600"/>
            <a:ext cx="2438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Curved </a:t>
            </a:r>
            <a:r>
              <a:rPr lang="en-US" dirty="0" err="1" smtClean="0"/>
              <a:t>vs</a:t>
            </a:r>
            <a:r>
              <a:rPr lang="en-US" dirty="0" smtClean="0"/>
              <a:t> Straight</a:t>
            </a:r>
            <a:endParaRPr lang="en-US" dirty="0"/>
          </a:p>
        </p:txBody>
      </p:sp>
      <p:pic>
        <p:nvPicPr>
          <p:cNvPr id="32776" name="Picture 8" descr="Mayo Scissors"/>
          <p:cNvPicPr>
            <a:picLocks noChangeAspect="1" noChangeArrowheads="1"/>
          </p:cNvPicPr>
          <p:nvPr/>
        </p:nvPicPr>
        <p:blipFill>
          <a:blip r:embed="rId4" cstate="print"/>
          <a:srcRect t="20000" b="16000"/>
          <a:stretch>
            <a:fillRect/>
          </a:stretch>
        </p:blipFill>
        <p:spPr bwMode="auto">
          <a:xfrm rot="5400000">
            <a:off x="5505450" y="2190750"/>
            <a:ext cx="2857500" cy="1219200"/>
          </a:xfrm>
          <a:prstGeom prst="rect">
            <a:avLst/>
          </a:prstGeom>
          <a:noFill/>
        </p:spPr>
      </p:pic>
      <p:pic>
        <p:nvPicPr>
          <p:cNvPr id="32778" name="Picture 10" descr="Metzenbaum Scissors"/>
          <p:cNvPicPr>
            <a:picLocks noChangeAspect="1" noChangeArrowheads="1"/>
          </p:cNvPicPr>
          <p:nvPr/>
        </p:nvPicPr>
        <p:blipFill>
          <a:blip r:embed="rId5" cstate="print"/>
          <a:srcRect t="24000" b="20000"/>
          <a:stretch>
            <a:fillRect/>
          </a:stretch>
        </p:blipFill>
        <p:spPr bwMode="auto">
          <a:xfrm rot="5400000">
            <a:off x="6953250" y="2266950"/>
            <a:ext cx="2857500" cy="1066800"/>
          </a:xfrm>
          <a:prstGeom prst="rect">
            <a:avLst/>
          </a:prstGeom>
          <a:noFill/>
        </p:spPr>
      </p:pic>
      <p:pic>
        <p:nvPicPr>
          <p:cNvPr id="32780" name="Picture 12" descr="General Purpose Scissors"/>
          <p:cNvPicPr>
            <a:picLocks noChangeAspect="1" noChangeArrowheads="1"/>
          </p:cNvPicPr>
          <p:nvPr/>
        </p:nvPicPr>
        <p:blipFill>
          <a:blip r:embed="rId6" cstate="print"/>
          <a:srcRect t="20000" b="20000"/>
          <a:stretch>
            <a:fillRect/>
          </a:stretch>
        </p:blipFill>
        <p:spPr bwMode="auto">
          <a:xfrm rot="5400000">
            <a:off x="4019550" y="2228850"/>
            <a:ext cx="2857500" cy="114300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4800600" y="4343400"/>
            <a:ext cx="121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General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172200" y="4343400"/>
            <a:ext cx="121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Mayo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543800" y="43434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Metzbaum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Wide base tripod grip..forward</a:t>
            </a:r>
            <a:endParaRPr lang="en-US" dirty="0"/>
          </a:p>
        </p:txBody>
      </p:sp>
      <p:pic>
        <p:nvPicPr>
          <p:cNvPr id="31746" name="Picture 2" descr="https://wcvm.usask.ca/vsac205/Lab1/lab_1_images/DSCF31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676400"/>
            <a:ext cx="5943600" cy="3962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Backhand cutting</a:t>
            </a:r>
            <a:endParaRPr lang="en-US" dirty="0"/>
          </a:p>
        </p:txBody>
      </p:sp>
      <p:pic>
        <p:nvPicPr>
          <p:cNvPr id="30725" name="Picture 5"/>
          <p:cNvPicPr>
            <a:picLocks noChangeAspect="1" noChangeArrowheads="1"/>
          </p:cNvPicPr>
          <p:nvPr/>
        </p:nvPicPr>
        <p:blipFill>
          <a:blip r:embed="rId2" cstate="print"/>
          <a:srcRect t="16667" r="13481" b="13889"/>
          <a:stretch>
            <a:fillRect/>
          </a:stretch>
        </p:blipFill>
        <p:spPr bwMode="auto">
          <a:xfrm>
            <a:off x="685800" y="1066800"/>
            <a:ext cx="5029200" cy="267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8" name="Picture 8"/>
          <p:cNvPicPr>
            <a:picLocks noChangeAspect="1" noChangeArrowheads="1"/>
          </p:cNvPicPr>
          <p:nvPr/>
        </p:nvPicPr>
        <p:blipFill>
          <a:blip r:embed="rId3" cstate="print"/>
          <a:srcRect b="12791"/>
          <a:stretch>
            <a:fillRect/>
          </a:stretch>
        </p:blipFill>
        <p:spPr bwMode="auto">
          <a:xfrm>
            <a:off x="3657600" y="3886200"/>
            <a:ext cx="5047488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317</TotalTime>
  <Words>224</Words>
  <Application>Microsoft Office PowerPoint</Application>
  <PresentationFormat>On-screen Show (4:3)</PresentationFormat>
  <Paragraphs>51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Instrument handling and various skills</vt:lpstr>
      <vt:lpstr>Needle holders</vt:lpstr>
      <vt:lpstr>Needle holder grip</vt:lpstr>
      <vt:lpstr>Towel clamps</vt:lpstr>
      <vt:lpstr>Scalpel…BP or Bard Parker blade and handle</vt:lpstr>
      <vt:lpstr>Scalpel handlig</vt:lpstr>
      <vt:lpstr>Scissors…Mayo’s </vt:lpstr>
      <vt:lpstr>Wide base tripod grip..forward</vt:lpstr>
      <vt:lpstr>Backhand cutting</vt:lpstr>
      <vt:lpstr>Thumb forceps vs rat tooth forceps</vt:lpstr>
      <vt:lpstr>Forceps holding</vt:lpstr>
      <vt:lpstr>Tissue forceps…self holding</vt:lpstr>
      <vt:lpstr>Hemostats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Instrument handling and various skills</dc:title>
  <dc:creator>win 10</dc:creator>
  <cp:lastModifiedBy>DELL</cp:lastModifiedBy>
  <cp:revision>27</cp:revision>
  <dcterms:created xsi:type="dcterms:W3CDTF">2006-08-16T00:00:00Z</dcterms:created>
  <dcterms:modified xsi:type="dcterms:W3CDTF">2023-07-10T04:51:37Z</dcterms:modified>
</cp:coreProperties>
</file>