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32" r:id="rId1"/>
  </p:sldMasterIdLst>
  <p:notesMasterIdLst>
    <p:notesMasterId r:id="rId16"/>
  </p:notesMasterIdLst>
  <p:sldIdLst>
    <p:sldId id="263" r:id="rId2"/>
    <p:sldId id="284" r:id="rId3"/>
    <p:sldId id="265" r:id="rId4"/>
    <p:sldId id="262" r:id="rId5"/>
    <p:sldId id="256" r:id="rId6"/>
    <p:sldId id="285" r:id="rId7"/>
    <p:sldId id="286" r:id="rId8"/>
    <p:sldId id="287" r:id="rId9"/>
    <p:sldId id="288" r:id="rId10"/>
    <p:sldId id="292" r:id="rId11"/>
    <p:sldId id="290" r:id="rId12"/>
    <p:sldId id="291" r:id="rId13"/>
    <p:sldId id="289" r:id="rId14"/>
    <p:sldId id="293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40A03E-904C-4C18-A4DD-E920FB7C4D0A}" type="datetimeFigureOut">
              <a:rPr lang="en-US" smtClean="0"/>
              <a:pPr/>
              <a:t>7/26/2022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1FE255-A664-4193-AF6D-2AE8B2ADB4E7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1FE255-A664-4193-AF6D-2AE8B2ADB4E7}" type="slidenum">
              <a:rPr lang="en-IN" smtClean="0"/>
              <a:pPr/>
              <a:t>1</a:t>
            </a:fld>
            <a:endParaRPr lang="en-I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21115F1A-F832-4484-B942-32E85FDAFCB2}" type="datetime1">
              <a:rPr lang="en-US" smtClean="0"/>
              <a:pPr/>
              <a:t>7/26/2022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36D38-46E6-4795-B8A3-9D17746C72F0}" type="datetime1">
              <a:rPr lang="en-US" smtClean="0"/>
              <a:pPr/>
              <a:t>7/26/2022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F79C2-1EED-462E-B422-0A7A6B8BD1CE}" type="datetime1">
              <a:rPr lang="en-US" smtClean="0"/>
              <a:pPr/>
              <a:t>7/26/2022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D6825AA7-FE14-4AC5-9790-CF76A6AACC1D}" type="datetime1">
              <a:rPr lang="en-US" smtClean="0"/>
              <a:pPr/>
              <a:t>7/26/2022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CFA93750-BB0C-47E3-B331-DC18BE2BB9AA}" type="datetime1">
              <a:rPr lang="en-US" smtClean="0"/>
              <a:pPr/>
              <a:t>7/26/2022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BFABF659-F5C0-421A-8619-7B2471690C30}" type="datetime1">
              <a:rPr lang="en-US" smtClean="0"/>
              <a:pPr/>
              <a:t>7/26/2022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27C0F4D9-5F3F-425E-9E20-C0300B7F97DA}" type="datetime1">
              <a:rPr lang="en-US" smtClean="0"/>
              <a:pPr/>
              <a:t>7/26/2022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903C5-E38B-4FEB-94E5-538CA4AF90A6}" type="datetime1">
              <a:rPr lang="en-US" smtClean="0"/>
              <a:pPr/>
              <a:t>7/26/2022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40885030-A94B-44BC-9FAE-1CE6CF65B0D4}" type="datetime1">
              <a:rPr lang="en-US" smtClean="0"/>
              <a:pPr/>
              <a:t>7/26/2022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ECCB7766-9EA1-4765-8975-F8854EDA0509}" type="datetime1">
              <a:rPr lang="en-US" smtClean="0"/>
              <a:pPr/>
              <a:t>7/26/2022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70EA4F71-4A4A-46F1-8B26-C34C8F3FFAD1}" type="datetime1">
              <a:rPr lang="en-US" smtClean="0"/>
              <a:pPr/>
              <a:t>7/26/2022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BCAF9360-C2FA-4259-A72A-36A89D3F60A7}" type="datetime1">
              <a:rPr lang="en-US" smtClean="0"/>
              <a:pPr/>
              <a:t>7/26/2022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hdr="0" ftr="0" dt="0"/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228600" y="609600"/>
            <a:ext cx="9144000" cy="6400800"/>
          </a:xfrm>
        </p:spPr>
        <p:txBody>
          <a:bodyPr>
            <a:normAutofit fontScale="90000"/>
          </a:bodyPr>
          <a:lstStyle/>
          <a:p>
            <a:pPr algn="ctr"/>
            <a:r>
              <a:rPr lang="en-IN" dirty="0" smtClean="0"/>
              <a:t>Basic Concept of Radiographic Evaluation of Veterinary Patients </a:t>
            </a:r>
            <a:br>
              <a:rPr lang="en-IN" dirty="0" smtClean="0"/>
            </a:br>
            <a:r>
              <a:rPr lang="en-IN" dirty="0" smtClean="0"/>
              <a:t/>
            </a:r>
            <a:br>
              <a:rPr lang="en-IN" dirty="0" smtClean="0"/>
            </a:br>
            <a:r>
              <a:rPr lang="en-IN" dirty="0" smtClean="0">
                <a:solidFill>
                  <a:srgbClr val="FF0000"/>
                </a:solidFill>
              </a:rPr>
              <a:t>Dr Sanjay Purohit</a:t>
            </a:r>
            <a:br>
              <a:rPr lang="en-IN" dirty="0" smtClean="0">
                <a:solidFill>
                  <a:srgbClr val="FF0000"/>
                </a:solidFill>
              </a:rPr>
            </a:br>
            <a:r>
              <a:rPr lang="en-IN" dirty="0" smtClean="0">
                <a:solidFill>
                  <a:srgbClr val="FF0000"/>
                </a:solidFill>
              </a:rPr>
              <a:t/>
            </a:r>
            <a:br>
              <a:rPr lang="en-IN" dirty="0" smtClean="0">
                <a:solidFill>
                  <a:srgbClr val="FF0000"/>
                </a:solidFill>
              </a:rPr>
            </a:br>
            <a:r>
              <a:rPr lang="en-IN" dirty="0" smtClean="0">
                <a:solidFill>
                  <a:srgbClr val="FF0000"/>
                </a:solidFill>
              </a:rPr>
              <a:t/>
            </a:r>
            <a:br>
              <a:rPr lang="en-IN" dirty="0" smtClean="0">
                <a:solidFill>
                  <a:srgbClr val="FF0000"/>
                </a:solidFill>
              </a:rPr>
            </a:br>
            <a:r>
              <a:rPr lang="en-IN" dirty="0" smtClean="0">
                <a:solidFill>
                  <a:srgbClr val="FF0000"/>
                </a:solidFill>
              </a:rPr>
              <a:t/>
            </a:r>
            <a:br>
              <a:rPr lang="en-IN" dirty="0" smtClean="0">
                <a:solidFill>
                  <a:srgbClr val="FF0000"/>
                </a:solidFill>
              </a:rPr>
            </a:br>
            <a:r>
              <a:rPr lang="en-IN" dirty="0" smtClean="0">
                <a:solidFill>
                  <a:srgbClr val="FF0000"/>
                </a:solidFill>
              </a:rPr>
              <a:t/>
            </a:r>
            <a:br>
              <a:rPr lang="en-IN" dirty="0" smtClean="0">
                <a:solidFill>
                  <a:srgbClr val="FF0000"/>
                </a:solidFill>
              </a:rPr>
            </a:br>
            <a:r>
              <a:rPr lang="en-IN" dirty="0" smtClean="0"/>
              <a:t>Department of Surgery and </a:t>
            </a:r>
            <a:r>
              <a:rPr lang="en-IN" dirty="0" smtClean="0"/>
              <a:t>Radiology, DUVASU</a:t>
            </a:r>
            <a:r>
              <a:rPr lang="en-IN" dirty="0" smtClean="0"/>
              <a:t>, Mathura</a:t>
            </a:r>
            <a:r>
              <a:rPr smtClean="0"/>
              <a:t/>
            </a:r>
            <a:br>
              <a:rPr smtClean="0"/>
            </a:br>
            <a:r>
              <a:rPr smtClean="0"/>
              <a:t/>
            </a:r>
            <a:br>
              <a:rPr smtClean="0"/>
            </a:br>
            <a:endParaRPr lang="en-IN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  <p:pic>
        <p:nvPicPr>
          <p:cNvPr id="1026" name="Picture 2" descr="E:\Department\Vat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24200" y="2765197"/>
            <a:ext cx="2231136" cy="2187803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0" y="6150114"/>
            <a:ext cx="9144000" cy="707886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Prof. Sanjay </a:t>
            </a:r>
            <a:r>
              <a:rPr lang="en-US" dirty="0" err="1"/>
              <a:t>Purohit</a:t>
            </a:r>
            <a:r>
              <a:rPr lang="en-US" dirty="0"/>
              <a:t> – Educational &amp; Confidential - contents – collected from different sources -not permitted for replication &amp; commercial purposes  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524000" y="733246"/>
            <a:ext cx="5257800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Film Marking:</a:t>
            </a:r>
          </a:p>
          <a:p>
            <a:endParaRPr lang="en-US" sz="2800" dirty="0" smtClean="0"/>
          </a:p>
          <a:p>
            <a:pPr marL="342900" indent="-342900">
              <a:buAutoNum type="alphaUcPeriod"/>
            </a:pPr>
            <a:r>
              <a:rPr lang="en-US" sz="2800" dirty="0" smtClean="0"/>
              <a:t>White ink:</a:t>
            </a:r>
          </a:p>
          <a:p>
            <a:pPr marL="342900" indent="-342900">
              <a:buAutoNum type="alphaUcPeriod"/>
            </a:pPr>
            <a:r>
              <a:rPr lang="en-US" sz="2800" dirty="0" smtClean="0"/>
              <a:t>Lead Marking</a:t>
            </a:r>
          </a:p>
          <a:p>
            <a:pPr marL="342900" indent="-342900">
              <a:buAutoNum type="alphaUcPeriod"/>
            </a:pPr>
            <a:endParaRPr lang="en-US" sz="2800" dirty="0" smtClean="0"/>
          </a:p>
          <a:p>
            <a:pPr marL="342900" indent="-342900"/>
            <a:r>
              <a:rPr lang="en-US" sz="2800" dirty="0" smtClean="0">
                <a:solidFill>
                  <a:srgbClr val="FF0000"/>
                </a:solidFill>
              </a:rPr>
              <a:t>About:</a:t>
            </a:r>
          </a:p>
          <a:p>
            <a:pPr marL="800100" lvl="1" indent="-342900">
              <a:buFont typeface="Wingdings" pitchFamily="2" charset="2"/>
              <a:buChar char="ü"/>
            </a:pPr>
            <a:r>
              <a:rPr lang="en-US" sz="2800" dirty="0" smtClean="0"/>
              <a:t>Radiographic View</a:t>
            </a:r>
          </a:p>
          <a:p>
            <a:pPr marL="800100" lvl="1" indent="-342900">
              <a:buFont typeface="Wingdings" pitchFamily="2" charset="2"/>
              <a:buChar char="ü"/>
            </a:pPr>
            <a:r>
              <a:rPr lang="en-US" sz="2800" dirty="0" smtClean="0"/>
              <a:t>Body part</a:t>
            </a:r>
          </a:p>
          <a:p>
            <a:pPr marL="800100" lvl="1" indent="-342900">
              <a:buFont typeface="Wingdings" pitchFamily="2" charset="2"/>
              <a:buChar char="ü"/>
            </a:pPr>
            <a:r>
              <a:rPr lang="en-US" sz="2800" dirty="0" smtClean="0"/>
              <a:t>Place</a:t>
            </a:r>
          </a:p>
          <a:p>
            <a:pPr marL="800100" lvl="1" indent="-342900">
              <a:buFont typeface="Wingdings" pitchFamily="2" charset="2"/>
              <a:buChar char="ü"/>
            </a:pPr>
            <a:r>
              <a:rPr lang="en-US" sz="2800" dirty="0" smtClean="0"/>
              <a:t>Date</a:t>
            </a:r>
          </a:p>
          <a:p>
            <a:pPr marL="800100" lvl="1" indent="-342900">
              <a:buFont typeface="Wingdings" pitchFamily="2" charset="2"/>
              <a:buChar char="ü"/>
            </a:pPr>
            <a:r>
              <a:rPr lang="en-US" sz="2800" dirty="0" smtClean="0"/>
              <a:t>Age</a:t>
            </a:r>
          </a:p>
          <a:p>
            <a:pPr marL="800100" lvl="1" indent="-342900">
              <a:buFont typeface="Wingdings" pitchFamily="2" charset="2"/>
              <a:buChar char="ü"/>
            </a:pPr>
            <a:r>
              <a:rPr lang="en-US" sz="2800" dirty="0" smtClean="0"/>
              <a:t>Sex</a:t>
            </a:r>
          </a:p>
          <a:p>
            <a:pPr marL="800100" lvl="1" indent="-342900">
              <a:buFont typeface="Wingdings" pitchFamily="2" charset="2"/>
              <a:buChar char="ü"/>
            </a:pPr>
            <a:r>
              <a:rPr lang="en-US" sz="2800" dirty="0" smtClean="0"/>
              <a:t>etc</a:t>
            </a:r>
          </a:p>
          <a:p>
            <a:pPr marL="342900" indent="-342900"/>
            <a:endParaRPr lang="en-IN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1"/>
          <p:cNvSpPr>
            <a:spLocks noChangeArrowheads="1"/>
          </p:cNvSpPr>
          <p:nvPr/>
        </p:nvSpPr>
        <p:spPr bwMode="auto">
          <a:xfrm>
            <a:off x="304800" y="76201"/>
            <a:ext cx="8534400" cy="6924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Radiographic evaluation: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lvl="1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Step 1: Case History</a:t>
            </a:r>
          </a:p>
          <a:p>
            <a:pPr lvl="1" fontAlgn="base">
              <a:spcBef>
                <a:spcPct val="0"/>
              </a:spcBef>
              <a:spcAft>
                <a:spcPct val="0"/>
              </a:spcAft>
            </a:pP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lvl="1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Step 2: Physical examination</a:t>
            </a:r>
          </a:p>
          <a:p>
            <a:pPr lvl="1" fontAlgn="base">
              <a:spcBef>
                <a:spcPct val="0"/>
              </a:spcBef>
              <a:spcAft>
                <a:spcPct val="0"/>
              </a:spcAft>
            </a:pP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lvl="1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Step 3: Correct Radiographic procedure; Two views</a:t>
            </a:r>
          </a:p>
          <a:p>
            <a:pPr lvl="1" fontAlgn="base">
              <a:spcBef>
                <a:spcPct val="0"/>
              </a:spcBef>
              <a:spcAft>
                <a:spcPct val="0"/>
              </a:spcAft>
            </a:pP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lvl="1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Step 4: Location of Lesion: </a:t>
            </a:r>
          </a:p>
          <a:p>
            <a:pPr lvl="1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	Knowledge of anatomy</a:t>
            </a:r>
          </a:p>
          <a:p>
            <a:pPr lvl="1" fontAlgn="base">
              <a:spcBef>
                <a:spcPct val="0"/>
              </a:spcBef>
              <a:spcAft>
                <a:spcPct val="0"/>
              </a:spcAft>
            </a:pP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lvl="1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	Basic Roentgen signs of pathology</a:t>
            </a:r>
          </a:p>
          <a:p>
            <a:pPr lvl="4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Size</a:t>
            </a:r>
          </a:p>
          <a:p>
            <a:pPr lvl="4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Architecture</a:t>
            </a:r>
          </a:p>
          <a:p>
            <a:pPr lvl="4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Contour</a:t>
            </a:r>
          </a:p>
          <a:p>
            <a:pPr lvl="4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Density</a:t>
            </a:r>
          </a:p>
          <a:p>
            <a:pPr lvl="4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Position</a:t>
            </a:r>
          </a:p>
          <a:p>
            <a:pPr lvl="4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Function			</a:t>
            </a:r>
          </a:p>
          <a:p>
            <a:pPr lvl="1" fontAlgn="base">
              <a:spcBef>
                <a:spcPct val="0"/>
              </a:spcBef>
              <a:spcAft>
                <a:spcPct val="0"/>
              </a:spcAft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0" y="838200"/>
            <a:ext cx="86106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Lesions Which can be diagnosed </a:t>
            </a:r>
            <a:r>
              <a:rPr lang="en-US" sz="2800" dirty="0" err="1" smtClean="0"/>
              <a:t>Radiographically</a:t>
            </a:r>
            <a:r>
              <a:rPr lang="en-US" sz="2800" dirty="0" smtClean="0"/>
              <a:t> </a:t>
            </a:r>
          </a:p>
          <a:p>
            <a:endParaRPr lang="en-US" sz="2800" dirty="0" smtClean="0"/>
          </a:p>
          <a:p>
            <a:pPr marL="800100" lvl="1" indent="-342900">
              <a:buFont typeface="+mj-lt"/>
              <a:buAutoNum type="arabicPeriod"/>
            </a:pPr>
            <a:r>
              <a:rPr lang="en-US" sz="2800" dirty="0" smtClean="0"/>
              <a:t> Developmental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2800" dirty="0" smtClean="0"/>
              <a:t>Metabolic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2800" dirty="0" smtClean="0"/>
              <a:t>Traumatic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2800" dirty="0" smtClean="0"/>
              <a:t>Infectious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2800" dirty="0" err="1" smtClean="0"/>
              <a:t>Neoplastic</a:t>
            </a:r>
            <a:endParaRPr lang="en-US" sz="2800" dirty="0" smtClean="0"/>
          </a:p>
          <a:p>
            <a:pPr marL="800100" lvl="1" indent="-342900">
              <a:buFont typeface="+mj-lt"/>
              <a:buAutoNum type="arabicPeriod"/>
            </a:pPr>
            <a:r>
              <a:rPr lang="en-US" sz="2800" dirty="0" smtClean="0"/>
              <a:t>Degenerative</a:t>
            </a:r>
            <a:endParaRPr lang="en-IN" sz="2800" dirty="0" smtClean="0"/>
          </a:p>
          <a:p>
            <a:pPr marL="342900" indent="-342900"/>
            <a:endParaRPr lang="en-US" sz="2800" dirty="0" smtClean="0"/>
          </a:p>
          <a:p>
            <a:pPr marL="342900" indent="-342900"/>
            <a:r>
              <a:rPr lang="en-US" sz="2800" dirty="0" smtClean="0"/>
              <a:t>	Radiographic finding must be interpreted in term of anatomy, physiology and pathology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/>
          <a:srcRect l="2500" t="14002" r="3333" b="18072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1716090" y="2967334"/>
            <a:ext cx="5218110" cy="1569660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96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Thanks</a:t>
            </a:r>
            <a:endParaRPr lang="en-US" sz="9600" b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" y="762000"/>
            <a:ext cx="76200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2400" dirty="0" smtClean="0"/>
              <a:t>Radiograph </a:t>
            </a:r>
          </a:p>
          <a:p>
            <a:pPr>
              <a:buFont typeface="Wingdings" pitchFamily="2" charset="2"/>
              <a:buChar char="Ø"/>
            </a:pPr>
            <a:r>
              <a:rPr lang="en-IN" sz="2400" dirty="0" smtClean="0"/>
              <a:t> </a:t>
            </a:r>
            <a:r>
              <a:rPr lang="en-IN" sz="2400" b="1" i="1" dirty="0" smtClean="0"/>
              <a:t>shadowgraph…..</a:t>
            </a:r>
            <a:r>
              <a:rPr lang="en-IN" sz="2400" dirty="0" smtClean="0"/>
              <a:t>geometric rules applicable to the formation of 	shadows are also valid for 	radiographs.</a:t>
            </a:r>
          </a:p>
          <a:p>
            <a:pPr>
              <a:buFont typeface="Wingdings" pitchFamily="2" charset="2"/>
              <a:buChar char="Ø"/>
            </a:pPr>
            <a:endParaRPr lang="en-US" sz="2400" dirty="0" smtClean="0"/>
          </a:p>
          <a:p>
            <a:endParaRPr lang="en-IN" sz="2400" dirty="0" smtClean="0"/>
          </a:p>
          <a:p>
            <a:pPr>
              <a:buFont typeface="Wingdings" pitchFamily="2" charset="2"/>
              <a:buChar char="Ø"/>
            </a:pPr>
            <a:r>
              <a:rPr lang="en-IN" sz="2400" dirty="0" smtClean="0"/>
              <a:t>Outlines an object in only two planes, at least two views, made at right angles to one another (orthogonal views), are required to demonstrate the object in a three-dimensional representation</a:t>
            </a:r>
            <a:endParaRPr lang="en-IN" sz="24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1600200" y="228600"/>
            <a:ext cx="6858000" cy="560388"/>
          </a:xfrm>
          <a:prstGeom prst="rect">
            <a:avLst/>
          </a:prstGeom>
          <a:noFill/>
          <a:ln/>
        </p:spPr>
        <p:txBody>
          <a:bodyPr lIns="92075" tIns="46038" rIns="92075" bIns="46038" anchorCtr="0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X-ray production</a:t>
            </a:r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228600" y="914400"/>
            <a:ext cx="8686800" cy="1447800"/>
          </a:xfrm>
          <a:prstGeom prst="rect">
            <a:avLst/>
          </a:prstGeom>
          <a:noFill/>
          <a:ln/>
        </p:spPr>
        <p:txBody>
          <a:bodyPr lIns="92075" tIns="46038" rIns="92075" bIns="46038"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High energy electrons, accelerated by thousands of kilovolts of potential, interact with a metal target in an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x-ray tube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4" name="Picture 4" descr="xtub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00200" y="2568575"/>
            <a:ext cx="5943600" cy="3832225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1371600" y="228600"/>
            <a:ext cx="6858000" cy="560388"/>
          </a:xfrm>
          <a:prstGeom prst="rect">
            <a:avLst/>
          </a:prstGeom>
          <a:noFill/>
          <a:ln/>
        </p:spPr>
        <p:txBody>
          <a:bodyPr lIns="92075" tIns="46038" rIns="92075" bIns="46038" anchorCtr="0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X-rays</a:t>
            </a:r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2667000" y="5029200"/>
            <a:ext cx="4876800" cy="990600"/>
          </a:xfrm>
          <a:prstGeom prst="rect">
            <a:avLst/>
          </a:prstGeom>
          <a:noFill/>
          <a:ln/>
        </p:spPr>
        <p:txBody>
          <a:bodyPr lIns="92075" tIns="46038" rIns="92075" bIns="46038"/>
          <a:lstStyle/>
          <a:p>
            <a:pPr marL="342900" marR="0" lvl="0" indent="-34290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Frequencies: &gt;3 x 10</a:t>
            </a:r>
            <a:r>
              <a:rPr kumimoji="0" lang="en-US" sz="2000" b="0" i="0" u="none" strike="noStrike" kern="1200" cap="none" spc="0" normalizeH="0" baseline="3000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16</a:t>
            </a:r>
            <a:r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Hz.</a:t>
            </a:r>
          </a:p>
          <a:p>
            <a:pPr marL="342900" marR="0" lvl="0" indent="-34290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Wavelengths: &lt;10 nm.</a:t>
            </a:r>
          </a:p>
          <a:p>
            <a:pPr marL="342900" marR="0" lvl="0" indent="-34290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Quantum energies: &gt;124 eV.</a:t>
            </a: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4" name="Picture 4" descr="EM_Spectrum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1295400"/>
            <a:ext cx="7924800" cy="3260725"/>
          </a:xfrm>
          <a:prstGeom prst="rect">
            <a:avLst/>
          </a:prstGeom>
          <a:noFill/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04800" y="838200"/>
            <a:ext cx="80772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2400" dirty="0" smtClean="0"/>
              <a:t>Five radiographic opacities can be recognized: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IN" sz="2400" dirty="0" smtClean="0"/>
              <a:t>Metal……..</a:t>
            </a:r>
            <a:r>
              <a:rPr lang="en-US" sz="2400" dirty="0" smtClean="0">
                <a:latin typeface="BaskervilleNewBQ-Roman" charset="0"/>
              </a:rPr>
              <a:t> ………………….Bright white </a:t>
            </a:r>
            <a:endParaRPr lang="en-IN" sz="2400" dirty="0" smtClean="0"/>
          </a:p>
          <a:p>
            <a:pPr marL="457200" lvl="0" indent="-457200">
              <a:buFont typeface="+mj-lt"/>
              <a:buAutoNum type="arabicPeriod"/>
            </a:pPr>
            <a:r>
              <a:rPr lang="en-IN" sz="2400" dirty="0" smtClean="0"/>
              <a:t>Bone or mineral………………….</a:t>
            </a:r>
            <a:r>
              <a:rPr lang="en-US" sz="2400" dirty="0" smtClean="0">
                <a:latin typeface="BaskervilleNewBQ-Roman" charset="0"/>
              </a:rPr>
              <a:t> White</a:t>
            </a:r>
            <a:endParaRPr lang="en-IN" sz="2400" dirty="0" smtClean="0"/>
          </a:p>
          <a:p>
            <a:pPr marL="457200" lvl="0" indent="-457200">
              <a:buFont typeface="+mj-lt"/>
              <a:buAutoNum type="arabicPeriod"/>
            </a:pPr>
            <a:r>
              <a:rPr lang="en-IN" sz="2400" dirty="0" smtClean="0"/>
              <a:t>Fluid or soft tissue………………</a:t>
            </a:r>
            <a:r>
              <a:rPr lang="en-US" sz="2400" dirty="0" smtClean="0">
                <a:latin typeface="BaskervilleNewBQ-Roman" charset="0"/>
              </a:rPr>
              <a:t> Grey</a:t>
            </a:r>
            <a:endParaRPr lang="en-IN" sz="2400" dirty="0" smtClean="0"/>
          </a:p>
          <a:p>
            <a:pPr marL="457200" indent="-457200">
              <a:buFont typeface="+mj-lt"/>
              <a:buAutoNum type="arabicPeriod"/>
            </a:pPr>
            <a:r>
              <a:rPr lang="en-IN" sz="2400" dirty="0" smtClean="0"/>
              <a:t>Fat.</a:t>
            </a:r>
            <a:r>
              <a:rPr lang="en-US" sz="2400" dirty="0" smtClean="0">
                <a:latin typeface="BaskervilleNewBQ-Roman" charset="0"/>
              </a:rPr>
              <a:t> …………………………..Darker grey</a:t>
            </a:r>
            <a:endParaRPr lang="en-IN" sz="2400" dirty="0" smtClean="0"/>
          </a:p>
          <a:p>
            <a:pPr marL="457200" lvl="0" indent="-457200">
              <a:buFont typeface="+mj-lt"/>
              <a:buAutoNum type="arabicPeriod"/>
            </a:pPr>
            <a:r>
              <a:rPr lang="en-IN" sz="2400" dirty="0" smtClean="0"/>
              <a:t>Gas (air)……………………………..</a:t>
            </a:r>
            <a:r>
              <a:rPr lang="en-US" sz="2400" dirty="0" smtClean="0">
                <a:latin typeface="BaskervilleNewBQ-Roman" charset="0"/>
              </a:rPr>
              <a:t> Black</a:t>
            </a:r>
            <a:endParaRPr lang="en-IN" sz="2400" dirty="0" smtClean="0"/>
          </a:p>
        </p:txBody>
      </p:sp>
      <p:pic>
        <p:nvPicPr>
          <p:cNvPr id="5" name="Picture 4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3239135"/>
            <a:ext cx="8458200" cy="36188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990600" y="1143000"/>
            <a:ext cx="5715000" cy="32316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RADIOLOGIC CHANGES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ü"/>
            </a:pPr>
            <a:r>
              <a:rPr lang="en-IN" sz="4000" dirty="0" smtClean="0"/>
              <a:t>Changes in outline.</a:t>
            </a:r>
          </a:p>
          <a:p>
            <a:pPr lvl="0">
              <a:buFont typeface="Wingdings" pitchFamily="2" charset="2"/>
              <a:buChar char="ü"/>
            </a:pPr>
            <a:r>
              <a:rPr lang="en-IN" sz="4000" dirty="0" smtClean="0"/>
              <a:t>Changes in position.</a:t>
            </a:r>
          </a:p>
          <a:p>
            <a:pPr>
              <a:buFont typeface="Wingdings" pitchFamily="2" charset="2"/>
              <a:buChar char="ü"/>
            </a:pPr>
            <a:r>
              <a:rPr lang="en-IN" sz="4000" dirty="0" smtClean="0"/>
              <a:t>Changes in opacity</a:t>
            </a:r>
            <a:endParaRPr kumimoji="0" lang="en-US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>
            <a:lum bright="-20000" contrast="40000"/>
          </a:blip>
          <a:srcRect/>
          <a:stretch>
            <a:fillRect/>
          </a:stretch>
        </p:blipFill>
        <p:spPr bwMode="auto">
          <a:xfrm>
            <a:off x="0" y="990600"/>
            <a:ext cx="9144000" cy="58674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4033" name="Rectangle 1"/>
          <p:cNvSpPr>
            <a:spLocks noChangeArrowheads="1"/>
          </p:cNvSpPr>
          <p:nvPr/>
        </p:nvSpPr>
        <p:spPr bwMode="auto">
          <a:xfrm>
            <a:off x="0" y="-76200"/>
            <a:ext cx="538589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STANDARD</a:t>
            </a: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VIEWS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1"/>
          <p:cNvSpPr>
            <a:spLocks noChangeArrowheads="1"/>
          </p:cNvSpPr>
          <p:nvPr/>
        </p:nvSpPr>
        <p:spPr bwMode="auto">
          <a:xfrm>
            <a:off x="381000" y="914400"/>
            <a:ext cx="8763000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Factors affecting image detail: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Motion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Film speed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Focal spot size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Focal spot-film distance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Object-film distance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Intensifying screens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Grids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Distortion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endParaRPr kumimoji="0" lang="en-US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>
            <a:lum bright="-10000" contrast="10000"/>
          </a:blip>
          <a:srcRect t="4444" r="1667" b="5556"/>
          <a:stretch>
            <a:fillRect/>
          </a:stretch>
        </p:blipFill>
        <p:spPr bwMode="auto">
          <a:xfrm>
            <a:off x="0" y="7620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199</TotalTime>
  <Words>233</Words>
  <Application>Microsoft Office PowerPoint</Application>
  <PresentationFormat>On-screen Show (4:3)</PresentationFormat>
  <Paragraphs>92</Paragraphs>
  <Slides>14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Verve</vt:lpstr>
      <vt:lpstr>Basic Concept of Radiographic Evaluation of Veterinary Patients   Dr Sanjay Purohit     Department of Surgery and Radiology, DUVASU, Mathura  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Dr. Sanjay</dc:creator>
  <cp:lastModifiedBy>Rishab Sharma</cp:lastModifiedBy>
  <cp:revision>66</cp:revision>
  <dcterms:created xsi:type="dcterms:W3CDTF">2006-08-16T00:00:00Z</dcterms:created>
  <dcterms:modified xsi:type="dcterms:W3CDTF">2022-07-26T10:46:05Z</dcterms:modified>
</cp:coreProperties>
</file>