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9" r:id="rId3"/>
    <p:sldId id="260" r:id="rId4"/>
    <p:sldId id="262" r:id="rId5"/>
    <p:sldId id="263" r:id="rId6"/>
    <p:sldId id="265" r:id="rId7"/>
    <p:sldId id="266" r:id="rId8"/>
    <p:sldId id="267" r:id="rId9"/>
    <p:sldId id="26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2CCEB59-82DF-48C4-BEEE-E1D00B007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860425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Principles of Radiation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Therapy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" name="Picture 2" descr="E:\Department\Va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05000"/>
            <a:ext cx="2002536" cy="196364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95400" y="4419600"/>
            <a:ext cx="6248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Department of Surgery and Radiology</a:t>
            </a:r>
          </a:p>
          <a:p>
            <a:pPr algn="ctr"/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College of Veterinary Science and Animal Husbandry, </a:t>
            </a:r>
            <a:b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DUVASU, Mathura, U.P.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12954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 SANJAY PUROHIT</a:t>
            </a:r>
            <a:endParaRPr lang="en-I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Prof. Sanjay </a:t>
            </a:r>
            <a:r>
              <a:rPr lang="en-US" dirty="0" err="1" smtClean="0"/>
              <a:t>Purohit</a:t>
            </a:r>
            <a:r>
              <a:rPr lang="en-US" dirty="0" smtClean="0"/>
              <a:t> – Educational &amp; Confidential - contents – collected from different sources -not permitted for replication &amp; commercial purposes 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Fractionation Schedules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Conventional</a:t>
            </a:r>
          </a:p>
          <a:p>
            <a:pPr lvl="1">
              <a:lnSpc>
                <a:spcPct val="90000"/>
              </a:lnSpc>
            </a:pPr>
            <a:r>
              <a:rPr lang="en-US"/>
              <a:t>1.8 to 2.0 Gy given 5 times/week</a:t>
            </a:r>
          </a:p>
          <a:p>
            <a:pPr lvl="1">
              <a:lnSpc>
                <a:spcPct val="90000"/>
              </a:lnSpc>
            </a:pPr>
            <a:r>
              <a:rPr lang="en-US"/>
              <a:t>Total of 6 to 8 weeks</a:t>
            </a:r>
          </a:p>
          <a:p>
            <a:pPr lvl="1">
              <a:lnSpc>
                <a:spcPct val="90000"/>
              </a:lnSpc>
            </a:pPr>
            <a:r>
              <a:rPr lang="en-US"/>
              <a:t>Effort to minimize late complications </a:t>
            </a:r>
          </a:p>
          <a:p>
            <a:pPr>
              <a:lnSpc>
                <a:spcPct val="90000"/>
              </a:lnSpc>
            </a:pPr>
            <a:r>
              <a:rPr lang="en-US"/>
              <a:t>Accelerated fractionation</a:t>
            </a:r>
          </a:p>
          <a:p>
            <a:pPr lvl="1">
              <a:lnSpc>
                <a:spcPct val="90000"/>
              </a:lnSpc>
            </a:pPr>
            <a:r>
              <a:rPr lang="en-US"/>
              <a:t>1.8 to 2.0 Gy given bid/tid</a:t>
            </a:r>
          </a:p>
          <a:p>
            <a:pPr lvl="1">
              <a:lnSpc>
                <a:spcPct val="90000"/>
              </a:lnSpc>
            </a:pPr>
            <a:r>
              <a:rPr lang="en-US"/>
              <a:t>Similar total dose (less treatment time)</a:t>
            </a:r>
          </a:p>
          <a:p>
            <a:pPr lvl="1">
              <a:lnSpc>
                <a:spcPct val="90000"/>
              </a:lnSpc>
            </a:pPr>
            <a:r>
              <a:rPr lang="en-US"/>
              <a:t>Minimize tumor repopulation (increase local control)</a:t>
            </a:r>
          </a:p>
          <a:p>
            <a:pPr lvl="1">
              <a:lnSpc>
                <a:spcPct val="90000"/>
              </a:lnSpc>
            </a:pPr>
            <a:r>
              <a:rPr lang="en-US"/>
              <a:t>Tolerable acute complications (increased)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Fractionation Schedules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Hyperfractionation</a:t>
            </a:r>
          </a:p>
          <a:p>
            <a:pPr lvl="1"/>
            <a:r>
              <a:rPr lang="en-US"/>
              <a:t>1.0 to 1.2 Gy bid/tid, 5 times/week</a:t>
            </a:r>
          </a:p>
          <a:p>
            <a:pPr lvl="1"/>
            <a:r>
              <a:rPr lang="en-US"/>
              <a:t>Similar total treatment time (increased total dose)</a:t>
            </a:r>
          </a:p>
          <a:p>
            <a:pPr lvl="1"/>
            <a:r>
              <a:rPr lang="en-US"/>
              <a:t>Increases total dose </a:t>
            </a:r>
          </a:p>
          <a:p>
            <a:pPr lvl="1"/>
            <a:r>
              <a:rPr lang="en-US"/>
              <a:t>Potentially increases local control</a:t>
            </a:r>
          </a:p>
          <a:p>
            <a:pPr lvl="1"/>
            <a:r>
              <a:rPr lang="en-US"/>
              <a:t>Same rates of late complications</a:t>
            </a:r>
          </a:p>
          <a:p>
            <a:pPr lvl="1"/>
            <a:r>
              <a:rPr lang="en-US"/>
              <a:t>Increased acute reactions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362200"/>
            <a:ext cx="840005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dirty="0" smtClean="0">
                <a:solidFill>
                  <a:schemeClr val="accent6"/>
                </a:solidFill>
              </a:rPr>
              <a:t>Thanks</a:t>
            </a:r>
            <a:endParaRPr lang="en-IN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Radiation Physics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Basis – ionizing particles interact with cellular molecules</a:t>
            </a:r>
          </a:p>
          <a:p>
            <a:r>
              <a:rPr lang="en-US" dirty="0"/>
              <a:t>Relies on transfer of energy created by secondary charged particles (usually electrons)</a:t>
            </a:r>
          </a:p>
          <a:p>
            <a:r>
              <a:rPr lang="en-US" dirty="0"/>
              <a:t>Break chemical bonds</a:t>
            </a:r>
          </a:p>
          <a:p>
            <a:r>
              <a:rPr lang="en-US" dirty="0" err="1" smtClean="0"/>
              <a:t>Teletherapy</a:t>
            </a:r>
            <a:r>
              <a:rPr lang="en-US" dirty="0" smtClean="0"/>
              <a:t> </a:t>
            </a:r>
            <a:r>
              <a:rPr lang="en-US" dirty="0"/>
              <a:t>vs. </a:t>
            </a:r>
            <a:r>
              <a:rPr lang="en-US" dirty="0" err="1" smtClean="0"/>
              <a:t>Brachytherapy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Teletherapy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Radiation source—kept –distance from the lesion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4 types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1. Superficial X-ray therapy: Given through X-ray machine 	(60-100 </a:t>
            </a:r>
            <a:r>
              <a:rPr lang="en-US" dirty="0" err="1" smtClean="0"/>
              <a:t>keV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2. Deep x-ray therapy: Given through X-ray machine 	200-300 </a:t>
            </a:r>
            <a:r>
              <a:rPr lang="en-US" dirty="0" err="1" smtClean="0"/>
              <a:t>keV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3. Super voltage therapy: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Provided through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X-ray machine having linear accelerator (1 -20 </a:t>
            </a:r>
            <a:r>
              <a:rPr lang="en-US" dirty="0" err="1" smtClean="0"/>
              <a:t>MeV</a:t>
            </a:r>
            <a:r>
              <a:rPr lang="en-US" dirty="0" smtClean="0"/>
              <a:t>) or </a:t>
            </a:r>
            <a:r>
              <a:rPr lang="en-US" dirty="0" err="1" smtClean="0"/>
              <a:t>Betatron</a:t>
            </a:r>
            <a:r>
              <a:rPr lang="en-US" dirty="0" smtClean="0"/>
              <a:t> (20-100 </a:t>
            </a:r>
            <a:r>
              <a:rPr lang="en-US" dirty="0" err="1" smtClean="0"/>
              <a:t>MeV</a:t>
            </a:r>
            <a:r>
              <a:rPr lang="en-US" dirty="0" smtClean="0"/>
              <a:t>) or cyclotron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Isotopic X-ray machine with Cobalt and Cesium in a sealed form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4. Particulate beam therapy: Electron, Proton and neutron used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Brachytherapy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Radioactive source in direct contact with </a:t>
            </a:r>
            <a:r>
              <a:rPr lang="en-US" dirty="0" smtClean="0"/>
              <a:t>tumor</a:t>
            </a:r>
          </a:p>
          <a:p>
            <a:r>
              <a:rPr lang="en-US" dirty="0" smtClean="0"/>
              <a:t>3 types</a:t>
            </a:r>
          </a:p>
          <a:p>
            <a:pPr lvl="1">
              <a:buNone/>
            </a:pPr>
            <a:r>
              <a:rPr lang="en-US" dirty="0" smtClean="0"/>
              <a:t>1.Interstitial </a:t>
            </a:r>
            <a:r>
              <a:rPr lang="en-US" dirty="0" err="1" smtClean="0"/>
              <a:t>brachytherapy</a:t>
            </a:r>
            <a:r>
              <a:rPr lang="en-US" dirty="0" smtClean="0"/>
              <a:t>: </a:t>
            </a:r>
            <a:r>
              <a:rPr lang="en-US" baseline="30000" dirty="0" smtClean="0"/>
              <a:t>198</a:t>
            </a:r>
            <a:r>
              <a:rPr lang="en-US" dirty="0" smtClean="0"/>
              <a:t>Au, </a:t>
            </a:r>
            <a:r>
              <a:rPr lang="en-US" baseline="30000" dirty="0" smtClean="0"/>
              <a:t>60</a:t>
            </a:r>
            <a:r>
              <a:rPr lang="en-US" dirty="0" smtClean="0"/>
              <a:t>CO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Pliesotherapy</a:t>
            </a:r>
            <a:r>
              <a:rPr lang="en-US" dirty="0" smtClean="0"/>
              <a:t> (Surface </a:t>
            </a:r>
            <a:r>
              <a:rPr lang="en-US" dirty="0" err="1" smtClean="0"/>
              <a:t>brachytherapy</a:t>
            </a:r>
            <a:r>
              <a:rPr lang="en-US" dirty="0" smtClean="0"/>
              <a:t>): </a:t>
            </a:r>
            <a:r>
              <a:rPr lang="en-US" baseline="30000" dirty="0" smtClean="0"/>
              <a:t>90</a:t>
            </a:r>
            <a:r>
              <a:rPr lang="en-US" dirty="0" smtClean="0"/>
              <a:t>Sr</a:t>
            </a:r>
          </a:p>
          <a:p>
            <a:pPr lvl="1">
              <a:buNone/>
            </a:pPr>
            <a:r>
              <a:rPr lang="en-US" dirty="0" smtClean="0"/>
              <a:t>3. Systemic </a:t>
            </a:r>
            <a:r>
              <a:rPr lang="en-US" dirty="0" err="1" smtClean="0"/>
              <a:t>brachytherapy</a:t>
            </a:r>
            <a:r>
              <a:rPr lang="en-US" dirty="0" smtClean="0"/>
              <a:t>: </a:t>
            </a:r>
            <a:r>
              <a:rPr lang="en-US" baseline="30000" dirty="0" smtClean="0"/>
              <a:t>131</a:t>
            </a:r>
            <a:r>
              <a:rPr lang="en-US" dirty="0" smtClean="0"/>
              <a:t>I and </a:t>
            </a:r>
            <a:r>
              <a:rPr lang="en-US" baseline="30000" dirty="0" smtClean="0"/>
              <a:t>32</a:t>
            </a:r>
            <a:r>
              <a:rPr lang="en-US" dirty="0" smtClean="0"/>
              <a:t>P</a:t>
            </a:r>
          </a:p>
          <a:p>
            <a:r>
              <a:rPr lang="en-US" dirty="0" smtClean="0"/>
              <a:t>Greater </a:t>
            </a:r>
            <a:r>
              <a:rPr lang="en-US" dirty="0"/>
              <a:t>deliverable dose</a:t>
            </a:r>
          </a:p>
          <a:p>
            <a:r>
              <a:rPr lang="en-US" dirty="0"/>
              <a:t>Continuous low dose rate</a:t>
            </a:r>
          </a:p>
          <a:p>
            <a:r>
              <a:rPr lang="en-US" dirty="0"/>
              <a:t>Advantage for hypoxic or slow proliferators</a:t>
            </a:r>
          </a:p>
          <a:p>
            <a:r>
              <a:rPr lang="en-US" dirty="0"/>
              <a:t>Shorter treatment times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Brachytherapy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Limitations</a:t>
            </a:r>
          </a:p>
          <a:p>
            <a:pPr lvl="1"/>
            <a:r>
              <a:rPr lang="en-US"/>
              <a:t>Tumor must be accessible</a:t>
            </a:r>
          </a:p>
          <a:p>
            <a:pPr lvl="1"/>
            <a:r>
              <a:rPr lang="en-US"/>
              <a:t>Well-demarcated</a:t>
            </a:r>
          </a:p>
          <a:p>
            <a:pPr lvl="1"/>
            <a:r>
              <a:rPr lang="en-US"/>
              <a:t>Cannot be only modality for tumors with high risk of regional lymph node metastasis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Radiobiology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Ionizing radiation ejects an electron from a target molecule</a:t>
            </a:r>
          </a:p>
          <a:p>
            <a:r>
              <a:rPr lang="en-US"/>
              <a:t>Distributed randomly within cell</a:t>
            </a:r>
          </a:p>
          <a:p>
            <a:r>
              <a:rPr lang="en-US"/>
              <a:t>Double-strand DNA breaks – lethal</a:t>
            </a:r>
          </a:p>
          <a:p>
            <a:r>
              <a:rPr lang="en-US"/>
              <a:t>Cell death:  no longer able to undergo unlimited cell division</a:t>
            </a:r>
          </a:p>
          <a:p>
            <a:r>
              <a:rPr lang="en-US"/>
              <a:t>Direct vs. Indirect injury (free radicals – O</a:t>
            </a:r>
            <a:r>
              <a:rPr lang="en-US" baseline="-25000"/>
              <a:t>2</a:t>
            </a:r>
            <a:r>
              <a:rPr lang="en-US"/>
              <a:t>)</a:t>
            </a:r>
          </a:p>
          <a:p>
            <a:r>
              <a:rPr lang="en-US"/>
              <a:t>Inadequate cellular repair mechanisms implied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Radiobiology</a:t>
            </a:r>
          </a:p>
        </p:txBody>
      </p:sp>
      <p:pic>
        <p:nvPicPr>
          <p:cNvPr id="58372" name="Picture 4" descr="EMR action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1031" y="1882775"/>
            <a:ext cx="3581937" cy="457200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Radiobiology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Random cell death</a:t>
            </a:r>
          </a:p>
          <a:p>
            <a:pPr lvl="1"/>
            <a:r>
              <a:rPr lang="en-US"/>
              <a:t>Deposition of energy &amp; injury is random event</a:t>
            </a:r>
          </a:p>
          <a:p>
            <a:pPr lvl="1"/>
            <a:r>
              <a:rPr lang="en-US"/>
              <a:t>Same proportion of cells is damaged per dose</a:t>
            </a:r>
          </a:p>
          <a:p>
            <a:pPr lvl="1"/>
            <a:r>
              <a:rPr lang="en-US"/>
              <a:t>100 to 10 cell reduction = 10</a:t>
            </a:r>
            <a:r>
              <a:rPr lang="en-US" baseline="30000"/>
              <a:t>6</a:t>
            </a:r>
            <a:r>
              <a:rPr lang="en-US"/>
              <a:t> to 10</a:t>
            </a:r>
            <a:r>
              <a:rPr lang="en-US" baseline="30000"/>
              <a:t>5 </a:t>
            </a:r>
            <a:r>
              <a:rPr lang="en-US"/>
              <a:t>cell reduction</a:t>
            </a:r>
          </a:p>
          <a:p>
            <a:pPr lvl="1"/>
            <a:r>
              <a:rPr lang="en-US"/>
              <a:t> Larger tumors require more radiation</a:t>
            </a:r>
          </a:p>
          <a:p>
            <a:pPr lvl="1"/>
            <a:r>
              <a:rPr lang="en-US"/>
              <a:t>10</a:t>
            </a:r>
            <a:r>
              <a:rPr lang="en-US" baseline="30000"/>
              <a:t>5</a:t>
            </a:r>
            <a:r>
              <a:rPr lang="en-US"/>
              <a:t> cells = nonpalpable</a:t>
            </a:r>
          </a:p>
          <a:p>
            <a:pPr lvl="1"/>
            <a:r>
              <a:rPr lang="en-US"/>
              <a:t>Applies to normal tissue also</a:t>
            </a:r>
          </a:p>
          <a:p>
            <a:r>
              <a:rPr lang="en-US"/>
              <a:t>Therapeutic advantage – 4 R’s of radiobiology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 R’s of radiation biology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u="sng"/>
              <a:t>R</a:t>
            </a:r>
            <a:r>
              <a:rPr lang="en-US" sz="2800"/>
              <a:t>epair of cellular damage</a:t>
            </a:r>
          </a:p>
          <a:p>
            <a:r>
              <a:rPr lang="en-US" sz="2800" u="sng"/>
              <a:t>R</a:t>
            </a:r>
            <a:r>
              <a:rPr lang="en-US" sz="2800"/>
              <a:t>eoxygenation of the tumor</a:t>
            </a:r>
          </a:p>
          <a:p>
            <a:r>
              <a:rPr lang="en-US" sz="2800" u="sng"/>
              <a:t>R</a:t>
            </a:r>
            <a:r>
              <a:rPr lang="en-US" sz="2800"/>
              <a:t>edistribution within the cell cycle</a:t>
            </a:r>
          </a:p>
          <a:p>
            <a:r>
              <a:rPr lang="en-US" sz="2800" u="sng"/>
              <a:t>R</a:t>
            </a:r>
            <a:r>
              <a:rPr lang="en-US" sz="2800"/>
              <a:t>epopulation of cells</a:t>
            </a:r>
            <a:endParaRPr lang="en-US" sz="2800" u="sng"/>
          </a:p>
        </p:txBody>
      </p:sp>
      <p:pic>
        <p:nvPicPr>
          <p:cNvPr id="15365" name="Picture 5" descr="Four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57800" y="1600200"/>
            <a:ext cx="3417888" cy="3862388"/>
          </a:xfrm>
          <a:noFill/>
          <a:ln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371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Principles of Radiation Therapy</vt:lpstr>
      <vt:lpstr>Radiation Physics</vt:lpstr>
      <vt:lpstr>Teletherapy</vt:lpstr>
      <vt:lpstr>Brachytherapy</vt:lpstr>
      <vt:lpstr>Brachytherapy</vt:lpstr>
      <vt:lpstr>Radiobiology</vt:lpstr>
      <vt:lpstr>Radiobiology</vt:lpstr>
      <vt:lpstr>Radiobiology</vt:lpstr>
      <vt:lpstr>4 R’s of radiation biology</vt:lpstr>
      <vt:lpstr>Fractionation Schedules</vt:lpstr>
      <vt:lpstr>Fractionation Schedules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Sanjay</dc:creator>
  <cp:lastModifiedBy>Rishab Sharma</cp:lastModifiedBy>
  <cp:revision>9</cp:revision>
  <dcterms:created xsi:type="dcterms:W3CDTF">2006-08-16T00:00:00Z</dcterms:created>
  <dcterms:modified xsi:type="dcterms:W3CDTF">2022-07-26T10:52:24Z</dcterms:modified>
</cp:coreProperties>
</file>