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1065074"/>
            <a:ext cx="7010400" cy="1754326"/>
          </a:xfrm>
          <a:prstGeom prst="rect">
            <a:avLst/>
          </a:prstGeom>
          <a:noFill/>
        </p:spPr>
        <p:txBody>
          <a:bodyPr wrap="square" rtlCol="0">
            <a:spAutoFit/>
          </a:bodyPr>
          <a:lstStyle/>
          <a:p>
            <a:r>
              <a:rPr lang="en-US" sz="5400" b="1" dirty="0" smtClean="0">
                <a:solidFill>
                  <a:srgbClr val="002060"/>
                </a:solidFill>
              </a:rPr>
              <a:t>Downer Cow Syndrome    </a:t>
            </a:r>
          </a:p>
          <a:p>
            <a:r>
              <a:rPr lang="en-US" sz="5400" b="1" dirty="0" smtClean="0">
                <a:solidFill>
                  <a:srgbClr val="002060"/>
                </a:solidFill>
              </a:rPr>
              <a:t>                (DCS)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buFont typeface="Wingdings" pitchFamily="2" charset="2"/>
              <a:buChar char="v"/>
            </a:pPr>
            <a:r>
              <a:rPr lang="en-US" b="1" dirty="0" smtClean="0">
                <a:solidFill>
                  <a:srgbClr val="7030A0"/>
                </a:solidFill>
              </a:rPr>
              <a:t>Treatment: </a:t>
            </a:r>
            <a:endParaRPr lang="en-US" dirty="0">
              <a:solidFill>
                <a:srgbClr val="7030A0"/>
              </a:solidFill>
            </a:endParaRPr>
          </a:p>
        </p:txBody>
      </p:sp>
      <p:sp>
        <p:nvSpPr>
          <p:cNvPr id="3" name="Content Placeholder 2"/>
          <p:cNvSpPr>
            <a:spLocks noGrp="1"/>
          </p:cNvSpPr>
          <p:nvPr>
            <p:ph idx="1"/>
          </p:nvPr>
        </p:nvSpPr>
        <p:spPr>
          <a:xfrm>
            <a:off x="457200" y="1066800"/>
            <a:ext cx="8229600" cy="5486400"/>
          </a:xfrm>
        </p:spPr>
        <p:txBody>
          <a:bodyPr>
            <a:normAutofit fontScale="92500" lnSpcReduction="20000"/>
          </a:bodyPr>
          <a:lstStyle/>
          <a:p>
            <a:pPr marL="514350" lvl="0" indent="-514350" algn="just">
              <a:buAutoNum type="arabicPeriod"/>
            </a:pPr>
            <a:r>
              <a:rPr lang="en-US" dirty="0" smtClean="0">
                <a:solidFill>
                  <a:srgbClr val="0070C0"/>
                </a:solidFill>
              </a:rPr>
              <a:t>Basic aim to get the cow onto her feet i.e. Hoisting a cow with hip clamps</a:t>
            </a:r>
          </a:p>
          <a:p>
            <a:pPr marL="514350" lvl="0" indent="-514350" algn="just">
              <a:buAutoNum type="arabicPeriod"/>
            </a:pPr>
            <a:endParaRPr lang="en-US" sz="1200" dirty="0" smtClean="0">
              <a:solidFill>
                <a:srgbClr val="0070C0"/>
              </a:solidFill>
            </a:endParaRPr>
          </a:p>
          <a:p>
            <a:pPr lvl="0" algn="just">
              <a:buNone/>
            </a:pPr>
            <a:r>
              <a:rPr lang="en-US" dirty="0" smtClean="0">
                <a:solidFill>
                  <a:srgbClr val="0070C0"/>
                </a:solidFill>
              </a:rPr>
              <a:t>2. Cow that show relapses after treatment with calcium alone are given </a:t>
            </a:r>
            <a:r>
              <a:rPr lang="en-US" dirty="0" smtClean="0">
                <a:solidFill>
                  <a:srgbClr val="FF0000"/>
                </a:solidFill>
              </a:rPr>
              <a:t>more calcium </a:t>
            </a:r>
            <a:r>
              <a:rPr lang="en-US" dirty="0" smtClean="0">
                <a:solidFill>
                  <a:srgbClr val="0070C0"/>
                </a:solidFill>
              </a:rPr>
              <a:t>intravenously or solution containing </a:t>
            </a:r>
            <a:r>
              <a:rPr lang="en-US" dirty="0" smtClean="0">
                <a:solidFill>
                  <a:srgbClr val="00B050"/>
                </a:solidFill>
              </a:rPr>
              <a:t>Ca, P, Mg, glucose </a:t>
            </a:r>
            <a:r>
              <a:rPr lang="en-US" dirty="0" smtClean="0">
                <a:solidFill>
                  <a:srgbClr val="0070C0"/>
                </a:solidFill>
              </a:rPr>
              <a:t>and </a:t>
            </a:r>
            <a:r>
              <a:rPr lang="en-US" b="1" dirty="0" smtClean="0">
                <a:solidFill>
                  <a:srgbClr val="00B050"/>
                </a:solidFill>
              </a:rPr>
              <a:t>K</a:t>
            </a:r>
          </a:p>
          <a:p>
            <a:pPr lvl="0" algn="just">
              <a:buNone/>
            </a:pPr>
            <a:endParaRPr lang="en-US" sz="1200" dirty="0" smtClean="0">
              <a:solidFill>
                <a:srgbClr val="0070C0"/>
              </a:solidFill>
            </a:endParaRPr>
          </a:p>
          <a:p>
            <a:pPr lvl="0" algn="just">
              <a:buNone/>
            </a:pPr>
            <a:r>
              <a:rPr lang="en-US" dirty="0" smtClean="0">
                <a:solidFill>
                  <a:srgbClr val="0070C0"/>
                </a:solidFill>
              </a:rPr>
              <a:t>3. </a:t>
            </a:r>
            <a:r>
              <a:rPr lang="en-US" dirty="0" smtClean="0">
                <a:solidFill>
                  <a:schemeClr val="accent2"/>
                </a:solidFill>
              </a:rPr>
              <a:t>Phosphorus</a:t>
            </a:r>
            <a:r>
              <a:rPr lang="en-US" dirty="0" smtClean="0">
                <a:solidFill>
                  <a:srgbClr val="0070C0"/>
                </a:solidFill>
              </a:rPr>
              <a:t> (30 gm sodium acid phosphate in 300 ml water intravenously) or ‘</a:t>
            </a:r>
            <a:r>
              <a:rPr lang="en-US" dirty="0" smtClean="0">
                <a:solidFill>
                  <a:schemeClr val="accent2"/>
                </a:solidFill>
              </a:rPr>
              <a:t>Tonophosphan</a:t>
            </a:r>
            <a:r>
              <a:rPr lang="en-US" dirty="0" smtClean="0">
                <a:solidFill>
                  <a:srgbClr val="0070C0"/>
                </a:solidFill>
              </a:rPr>
              <a:t>’ is given as downer cow show persistent hypophosphatemia</a:t>
            </a:r>
          </a:p>
          <a:p>
            <a:pPr lvl="0" algn="just">
              <a:buNone/>
            </a:pPr>
            <a:endParaRPr lang="en-US" sz="1200" dirty="0" smtClean="0">
              <a:solidFill>
                <a:srgbClr val="0070C0"/>
              </a:solidFill>
            </a:endParaRPr>
          </a:p>
          <a:p>
            <a:pPr algn="just">
              <a:buNone/>
            </a:pPr>
            <a:r>
              <a:rPr lang="en-US" dirty="0" smtClean="0">
                <a:solidFill>
                  <a:srgbClr val="0070C0"/>
                </a:solidFill>
              </a:rPr>
              <a:t>4. CNS stimulants e.g. </a:t>
            </a:r>
            <a:r>
              <a:rPr lang="en-US" dirty="0" smtClean="0">
                <a:solidFill>
                  <a:schemeClr val="accent2"/>
                </a:solidFill>
              </a:rPr>
              <a:t>tripelennamine HCl </a:t>
            </a:r>
            <a:r>
              <a:rPr lang="en-US" dirty="0" smtClean="0">
                <a:solidFill>
                  <a:srgbClr val="0070C0"/>
                </a:solidFill>
              </a:rPr>
              <a:t>@ 0.5 mg/kg body weight by slow intravenous injection</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01000" cy="6019800"/>
          </a:xfrm>
        </p:spPr>
        <p:txBody>
          <a:bodyPr>
            <a:normAutofit fontScale="92500" lnSpcReduction="20000"/>
          </a:bodyPr>
          <a:lstStyle/>
          <a:p>
            <a:pPr lvl="0" algn="just">
              <a:buNone/>
            </a:pPr>
            <a:r>
              <a:rPr lang="en-US" dirty="0" smtClean="0">
                <a:solidFill>
                  <a:srgbClr val="0070C0"/>
                </a:solidFill>
              </a:rPr>
              <a:t>5. Serum potassium and skeletal muscle potassium conc. are found to be low in downer cows. 10 liters of water containing 80gm </a:t>
            </a:r>
            <a:r>
              <a:rPr lang="en-US" dirty="0" err="1" smtClean="0">
                <a:solidFill>
                  <a:srgbClr val="0070C0"/>
                </a:solidFill>
              </a:rPr>
              <a:t>NaCl</a:t>
            </a:r>
            <a:r>
              <a:rPr lang="en-US" dirty="0" smtClean="0">
                <a:solidFill>
                  <a:srgbClr val="0070C0"/>
                </a:solidFill>
              </a:rPr>
              <a:t> and 20gm </a:t>
            </a:r>
            <a:r>
              <a:rPr lang="en-US" dirty="0" err="1" smtClean="0">
                <a:solidFill>
                  <a:srgbClr val="0070C0"/>
                </a:solidFill>
              </a:rPr>
              <a:t>KCl</a:t>
            </a:r>
            <a:r>
              <a:rPr lang="en-US" dirty="0" smtClean="0">
                <a:solidFill>
                  <a:srgbClr val="0070C0"/>
                </a:solidFill>
              </a:rPr>
              <a:t> are given by stomach tube and a similar solution is provided in a bucket for the cows to drink. Another container with fresh water is provided</a:t>
            </a:r>
          </a:p>
          <a:p>
            <a:pPr lvl="0" algn="just">
              <a:buNone/>
            </a:pPr>
            <a:endParaRPr lang="en-US" sz="1200" dirty="0" smtClean="0">
              <a:solidFill>
                <a:srgbClr val="0070C0"/>
              </a:solidFill>
            </a:endParaRPr>
          </a:p>
          <a:p>
            <a:pPr lvl="0" algn="just">
              <a:buNone/>
            </a:pPr>
            <a:r>
              <a:rPr lang="en-US" dirty="0" smtClean="0">
                <a:solidFill>
                  <a:srgbClr val="0070C0"/>
                </a:solidFill>
              </a:rPr>
              <a:t>6. Treatment of septic conditions like mastitis and metritis with broad-spectrum antibiotics</a:t>
            </a:r>
          </a:p>
          <a:p>
            <a:pPr lvl="0" algn="just">
              <a:buNone/>
            </a:pPr>
            <a:endParaRPr lang="en-US" sz="1200" dirty="0" smtClean="0">
              <a:solidFill>
                <a:srgbClr val="0070C0"/>
              </a:solidFill>
            </a:endParaRPr>
          </a:p>
          <a:p>
            <a:pPr lvl="0" algn="just">
              <a:buNone/>
            </a:pPr>
            <a:r>
              <a:rPr lang="en-US" dirty="0" smtClean="0">
                <a:solidFill>
                  <a:srgbClr val="0070C0"/>
                </a:solidFill>
              </a:rPr>
              <a:t>7. Provision of shelter, bedding and food to cows without obvious bone fractures and joint dislocations</a:t>
            </a:r>
          </a:p>
          <a:p>
            <a:pPr lvl="0" algn="just">
              <a:buNone/>
            </a:pPr>
            <a:endParaRPr lang="en-US" sz="1200" dirty="0" smtClean="0">
              <a:solidFill>
                <a:srgbClr val="0070C0"/>
              </a:solidFill>
            </a:endParaRPr>
          </a:p>
          <a:p>
            <a:pPr lvl="0" algn="just">
              <a:buNone/>
            </a:pPr>
            <a:r>
              <a:rPr lang="en-US" dirty="0" smtClean="0">
                <a:solidFill>
                  <a:srgbClr val="0070C0"/>
                </a:solidFill>
              </a:rPr>
              <a:t>8. Cows should be turned frequently (every 4-6 hr) from one side to other side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b="1" dirty="0" smtClean="0">
                <a:solidFill>
                  <a:srgbClr val="7030A0"/>
                </a:solidFill>
              </a:rPr>
              <a:t>Preventions:</a:t>
            </a:r>
            <a:endParaRPr lang="en-US" dirty="0">
              <a:solidFill>
                <a:srgbClr val="7030A0"/>
              </a:solidFill>
            </a:endParaRPr>
          </a:p>
        </p:txBody>
      </p:sp>
      <p:sp>
        <p:nvSpPr>
          <p:cNvPr id="3" name="Content Placeholder 2"/>
          <p:cNvSpPr>
            <a:spLocks noGrp="1"/>
          </p:cNvSpPr>
          <p:nvPr>
            <p:ph idx="1"/>
          </p:nvPr>
        </p:nvSpPr>
        <p:spPr>
          <a:xfrm>
            <a:off x="457200" y="1295400"/>
            <a:ext cx="8229600" cy="5181600"/>
          </a:xfrm>
        </p:spPr>
        <p:txBody>
          <a:bodyPr>
            <a:normAutofit fontScale="92500"/>
          </a:bodyPr>
          <a:lstStyle/>
          <a:p>
            <a:pPr algn="just"/>
            <a:r>
              <a:rPr lang="en-US" sz="3000" dirty="0" smtClean="0">
                <a:solidFill>
                  <a:srgbClr val="0070C0"/>
                </a:solidFill>
              </a:rPr>
              <a:t>Attention to nutrition to avoid excessively fat cows</a:t>
            </a:r>
          </a:p>
          <a:p>
            <a:pPr algn="just"/>
            <a:endParaRPr lang="en-US" sz="1100" dirty="0" smtClean="0">
              <a:solidFill>
                <a:srgbClr val="0070C0"/>
              </a:solidFill>
            </a:endParaRPr>
          </a:p>
          <a:p>
            <a:pPr algn="just"/>
            <a:r>
              <a:rPr lang="en-US" sz="3000" dirty="0" smtClean="0">
                <a:solidFill>
                  <a:srgbClr val="0070C0"/>
                </a:solidFill>
              </a:rPr>
              <a:t>Low calcium intake in the preparturient period</a:t>
            </a:r>
          </a:p>
          <a:p>
            <a:pPr algn="just"/>
            <a:endParaRPr lang="en-US" sz="1100" dirty="0" smtClean="0">
              <a:solidFill>
                <a:srgbClr val="0070C0"/>
              </a:solidFill>
            </a:endParaRPr>
          </a:p>
          <a:p>
            <a:pPr algn="just"/>
            <a:r>
              <a:rPr lang="en-US" sz="3000" dirty="0" smtClean="0">
                <a:solidFill>
                  <a:srgbClr val="0070C0"/>
                </a:solidFill>
              </a:rPr>
              <a:t>Early treatment of PP with sufficient calcium. At least 8 gm calcium is required for complete cure. Close observation should be made after treatment for relapses</a:t>
            </a:r>
          </a:p>
          <a:p>
            <a:pPr algn="just"/>
            <a:endParaRPr lang="en-US" sz="1100" dirty="0" smtClean="0">
              <a:solidFill>
                <a:srgbClr val="0070C0"/>
              </a:solidFill>
            </a:endParaRPr>
          </a:p>
          <a:p>
            <a:pPr algn="just"/>
            <a:r>
              <a:rPr lang="en-US" sz="3000" dirty="0" smtClean="0">
                <a:solidFill>
                  <a:srgbClr val="0070C0"/>
                </a:solidFill>
              </a:rPr>
              <a:t>Provision of adequate bedding for cows during parturition and supervision of cows to minimize prolonged dystocia to prevent traumatic nerve and muscular damage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Content Placeholder 5"/>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r>
              <a:rPr lang="en-US" dirty="0" smtClean="0">
                <a:solidFill>
                  <a:srgbClr val="0070C0"/>
                </a:solidFill>
              </a:rPr>
              <a:t>The common clinical sign :The </a:t>
            </a:r>
            <a:r>
              <a:rPr lang="en-US" dirty="0" smtClean="0">
                <a:solidFill>
                  <a:srgbClr val="FF0000"/>
                </a:solidFill>
              </a:rPr>
              <a:t>inability to rise</a:t>
            </a:r>
          </a:p>
          <a:p>
            <a:r>
              <a:rPr lang="en-US" dirty="0" smtClean="0">
                <a:solidFill>
                  <a:srgbClr val="0070C0"/>
                </a:solidFill>
              </a:rPr>
              <a:t>They do not respond to treatment for hypocalcemia </a:t>
            </a:r>
          </a:p>
          <a:p>
            <a:r>
              <a:rPr lang="en-US" dirty="0" smtClean="0">
                <a:solidFill>
                  <a:srgbClr val="0070C0"/>
                </a:solidFill>
              </a:rPr>
              <a:t>It can be seen at all stages of the production cycles</a:t>
            </a:r>
          </a:p>
          <a:p>
            <a:r>
              <a:rPr lang="en-US" dirty="0" smtClean="0">
                <a:solidFill>
                  <a:srgbClr val="0070C0"/>
                </a:solidFill>
              </a:rPr>
              <a:t>Most are affected between 2 days before and 10 days after parturation</a:t>
            </a:r>
          </a:p>
          <a:p>
            <a:r>
              <a:rPr lang="en-US" dirty="0" smtClean="0">
                <a:solidFill>
                  <a:srgbClr val="0070C0"/>
                </a:solidFill>
              </a:rPr>
              <a:t>They are high producers</a:t>
            </a:r>
          </a:p>
          <a:p>
            <a:r>
              <a:rPr lang="en-US" dirty="0" smtClean="0">
                <a:solidFill>
                  <a:srgbClr val="0070C0"/>
                </a:solidFill>
              </a:rPr>
              <a:t>They suffer from </a:t>
            </a:r>
            <a:r>
              <a:rPr lang="en-US" dirty="0" smtClean="0">
                <a:solidFill>
                  <a:srgbClr val="FF0000"/>
                </a:solidFill>
              </a:rPr>
              <a:t>parturient paresis </a:t>
            </a:r>
            <a:r>
              <a:rPr lang="en-US" dirty="0" smtClean="0">
                <a:solidFill>
                  <a:srgbClr val="0070C0"/>
                </a:solidFill>
              </a:rPr>
              <a:t>i.e. partially paralyzed during labor</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v"/>
            </a:pPr>
            <a:r>
              <a:rPr lang="en-US" b="1" dirty="0" smtClean="0">
                <a:solidFill>
                  <a:srgbClr val="7030A0"/>
                </a:solidFill>
              </a:rPr>
              <a:t>Etiology and pathogenesis</a:t>
            </a:r>
            <a:endParaRPr lang="en-US" dirty="0">
              <a:solidFill>
                <a:srgbClr val="7030A0"/>
              </a:solidFill>
            </a:endParaRPr>
          </a:p>
        </p:txBody>
      </p:sp>
      <p:sp>
        <p:nvSpPr>
          <p:cNvPr id="3" name="Content Placeholder 2"/>
          <p:cNvSpPr>
            <a:spLocks noGrp="1"/>
          </p:cNvSpPr>
          <p:nvPr>
            <p:ph idx="1"/>
          </p:nvPr>
        </p:nvSpPr>
        <p:spPr/>
        <p:txBody>
          <a:bodyPr/>
          <a:lstStyle/>
          <a:p>
            <a:r>
              <a:rPr lang="en-US" dirty="0" smtClean="0">
                <a:solidFill>
                  <a:srgbClr val="0070C0"/>
                </a:solidFill>
              </a:rPr>
              <a:t>A sequela to parturient paresis :</a:t>
            </a:r>
          </a:p>
          <a:p>
            <a:pPr marL="514350" lvl="0" indent="-514350">
              <a:buFont typeface="+mj-lt"/>
              <a:buAutoNum type="arabicPeriod"/>
            </a:pPr>
            <a:r>
              <a:rPr lang="en-US" dirty="0" smtClean="0">
                <a:solidFill>
                  <a:srgbClr val="0070C0"/>
                </a:solidFill>
              </a:rPr>
              <a:t>Metabolic disorders </a:t>
            </a:r>
          </a:p>
          <a:p>
            <a:pPr marL="514350" lvl="0" indent="-514350">
              <a:buFont typeface="+mj-lt"/>
              <a:buAutoNum type="arabicPeriod"/>
            </a:pPr>
            <a:r>
              <a:rPr lang="en-US" dirty="0" smtClean="0">
                <a:solidFill>
                  <a:srgbClr val="0070C0"/>
                </a:solidFill>
              </a:rPr>
              <a:t>Physical injuries during parturition </a:t>
            </a:r>
          </a:p>
          <a:p>
            <a:pPr marL="514350" indent="-514350">
              <a:buFont typeface="+mj-lt"/>
              <a:buAutoNum type="arabicPeriod"/>
            </a:pPr>
            <a:r>
              <a:rPr lang="en-US" dirty="0" smtClean="0">
                <a:solidFill>
                  <a:srgbClr val="0070C0"/>
                </a:solidFill>
              </a:rPr>
              <a:t>Traumatic muscular injuries associated with attempts to rise from prolonged recumbency contribute to the Downer condition</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pPr>
              <a:buFont typeface="Wingdings" pitchFamily="2" charset="2"/>
              <a:buChar char="v"/>
            </a:pPr>
            <a:r>
              <a:rPr lang="en-US" sz="3600" dirty="0" smtClean="0">
                <a:solidFill>
                  <a:srgbClr val="7030A0"/>
                </a:solidFill>
              </a:rPr>
              <a:t>The risk factors associated with the development of DCS</a:t>
            </a:r>
            <a:endParaRPr lang="en-US" sz="3600" dirty="0">
              <a:solidFill>
                <a:srgbClr val="7030A0"/>
              </a:solidFill>
            </a:endParaRPr>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marL="514350" lvl="0" indent="-514350">
              <a:buFont typeface="+mj-lt"/>
              <a:buAutoNum type="arabicPeriod"/>
            </a:pPr>
            <a:r>
              <a:rPr lang="en-US" u="sng" dirty="0" smtClean="0">
                <a:solidFill>
                  <a:srgbClr val="0070C0"/>
                </a:solidFill>
              </a:rPr>
              <a:t>Parturient paresis</a:t>
            </a:r>
          </a:p>
          <a:p>
            <a:pPr marL="514350" lvl="0" indent="-514350">
              <a:buNone/>
            </a:pPr>
            <a:r>
              <a:rPr lang="en-US" dirty="0" smtClean="0"/>
              <a:t>        As a result of delayed or incomplete treatment for hypocalcemia</a:t>
            </a:r>
          </a:p>
          <a:p>
            <a:pPr marL="514350" indent="-514350">
              <a:buNone/>
            </a:pPr>
            <a:r>
              <a:rPr lang="en-US" dirty="0" smtClean="0"/>
              <a:t>        It may lead to ischemic muscle necrosis and nerve paralysis when the cow may be lying on one hind limb for 6-12 hrs. </a:t>
            </a:r>
            <a:endParaRPr lang="en-US" u="sng" dirty="0" smtClean="0">
              <a:solidFill>
                <a:srgbClr val="0070C0"/>
              </a:solidFill>
            </a:endParaRPr>
          </a:p>
          <a:p>
            <a:pPr marL="514350" lvl="0" indent="-514350">
              <a:buFont typeface="+mj-lt"/>
              <a:buAutoNum type="arabicPeriod"/>
            </a:pPr>
            <a:endParaRPr lang="en-US" sz="1500" dirty="0" smtClean="0">
              <a:solidFill>
                <a:srgbClr val="0070C0"/>
              </a:solidFill>
            </a:endParaRPr>
          </a:p>
          <a:p>
            <a:pPr marL="514350" lvl="0" indent="-514350">
              <a:buFont typeface="+mj-lt"/>
              <a:buAutoNum type="arabicPeriod" startAt="2"/>
            </a:pPr>
            <a:r>
              <a:rPr lang="en-US" u="sng" dirty="0" smtClean="0">
                <a:solidFill>
                  <a:srgbClr val="0070C0"/>
                </a:solidFill>
              </a:rPr>
              <a:t>Poor housing conditions</a:t>
            </a:r>
          </a:p>
          <a:p>
            <a:pPr marL="514350" lvl="0" indent="-514350">
              <a:buNone/>
            </a:pPr>
            <a:r>
              <a:rPr lang="en-US" dirty="0" smtClean="0"/>
              <a:t>        Hard and slippery floors predispose them to traumatic bone, ligament, joint, tendon, muscle and nerve injuries when they attempt to stand </a:t>
            </a:r>
            <a:endParaRPr lang="en-US" u="sng" dirty="0" smtClean="0">
              <a:solidFill>
                <a:srgbClr val="0070C0"/>
              </a:solidFill>
            </a:endParaRPr>
          </a:p>
          <a:p>
            <a:pPr marL="514350" lvl="0" indent="-514350">
              <a:buFont typeface="+mj-lt"/>
              <a:buAutoNum type="arabicPeriod"/>
            </a:pPr>
            <a:endParaRPr lang="en-US" sz="1500" u="sng" dirty="0" smtClean="0">
              <a:solidFill>
                <a:srgbClr val="0070C0"/>
              </a:solidFill>
            </a:endParaRPr>
          </a:p>
          <a:p>
            <a:pPr marL="514350" indent="-514350">
              <a:buFont typeface="+mj-lt"/>
              <a:buAutoNum type="arabicPeriod" startAt="3"/>
            </a:pPr>
            <a:r>
              <a:rPr lang="en-US" u="sng" dirty="0" smtClean="0">
                <a:solidFill>
                  <a:srgbClr val="0070C0"/>
                </a:solidFill>
              </a:rPr>
              <a:t>Excess fat</a:t>
            </a:r>
          </a:p>
          <a:p>
            <a:pPr marL="514350" indent="-514350">
              <a:buNone/>
            </a:pPr>
            <a:r>
              <a:rPr lang="en-US" dirty="0" smtClean="0"/>
              <a:t>        Lead to traumatic nerve injury at parturition and muscle degeneration during prolonged recumbency</a:t>
            </a:r>
          </a:p>
          <a:p>
            <a:pPr marL="514350" indent="-514350">
              <a:buNone/>
            </a:pPr>
            <a:r>
              <a:rPr lang="en-US" dirty="0" smtClean="0"/>
              <a:t>       More susceptible to incidences of Downer cow in herds</a:t>
            </a:r>
          </a:p>
          <a:p>
            <a:pPr marL="514350" indent="-514350">
              <a:buFont typeface="+mj-lt"/>
              <a:buAutoNum type="arabicPeriod" startAt="3"/>
            </a:pPr>
            <a:endParaRPr lang="en-US" sz="1500" u="sng" dirty="0" smtClean="0">
              <a:solidFill>
                <a:srgbClr val="0070C0"/>
              </a:solidFill>
            </a:endParaRPr>
          </a:p>
          <a:p>
            <a:pPr marL="514350" indent="-514350">
              <a:buFont typeface="+mj-lt"/>
              <a:buAutoNum type="arabicPeriod" startAt="3"/>
            </a:pPr>
            <a:endParaRPr lang="en-US" sz="1300" dirty="0" smtClean="0">
              <a:solidFill>
                <a:srgbClr val="0070C0"/>
              </a:solidFill>
            </a:endParaRPr>
          </a:p>
          <a:p>
            <a:pPr marL="514350" indent="-514350">
              <a:buFont typeface="+mj-lt"/>
              <a:buAutoNum type="arabicPeriod" startAt="4"/>
            </a:pPr>
            <a:r>
              <a:rPr lang="en-US" u="sng" dirty="0" smtClean="0">
                <a:solidFill>
                  <a:srgbClr val="0070C0"/>
                </a:solidFill>
              </a:rPr>
              <a:t>Septic conditions</a:t>
            </a:r>
          </a:p>
          <a:p>
            <a:pPr marL="514350" indent="-514350">
              <a:buNone/>
            </a:pPr>
            <a:r>
              <a:rPr lang="en-US" dirty="0" smtClean="0"/>
              <a:t>        Mastitis, metritis, and traumatic pericarditis</a:t>
            </a:r>
            <a:endParaRPr lang="en-US" u="sng" dirty="0" smtClean="0">
              <a:solidFill>
                <a:srgbClr val="0070C0"/>
              </a:solidFill>
            </a:endParaRPr>
          </a:p>
          <a:p>
            <a:pPr marL="514350" indent="-514350">
              <a:buFont typeface="+mj-lt"/>
              <a:buAutoNum type="arabicPeriod" startAt="3"/>
            </a:pPr>
            <a:endParaRPr lang="en-US" sz="1500" dirty="0" smtClean="0">
              <a:solidFill>
                <a:srgbClr val="0070C0"/>
              </a:solidFill>
            </a:endParaRPr>
          </a:p>
          <a:p>
            <a:pPr marL="514350" indent="-514350">
              <a:buFont typeface="+mj-lt"/>
              <a:buAutoNum type="arabicPeriod" startAt="5"/>
            </a:pPr>
            <a:r>
              <a:rPr lang="en-US" u="sng" dirty="0" smtClean="0">
                <a:solidFill>
                  <a:srgbClr val="0070C0"/>
                </a:solidFill>
              </a:rPr>
              <a:t>Malnutrition</a:t>
            </a:r>
          </a:p>
          <a:p>
            <a:pPr marL="514350" indent="-514350">
              <a:buNone/>
            </a:pPr>
            <a:r>
              <a:rPr lang="en-US" dirty="0" smtClean="0"/>
              <a:t>        During periods of prolonged starvation, malnutrition contributes to the development of the DCS</a:t>
            </a:r>
            <a:endParaRPr lang="en-US" dirty="0" smtClean="0">
              <a:solidFill>
                <a:srgbClr val="0070C0"/>
              </a:solidFill>
            </a:endParaRPr>
          </a:p>
          <a:p>
            <a:pPr marL="514350" lvl="0" indent="-514350">
              <a:buFont typeface="+mj-lt"/>
              <a:buAutoNum type="arabicPeriod" startAt="3"/>
            </a:pPr>
            <a:endParaRPr lang="en-US" u="sng"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b="1" dirty="0" smtClean="0">
                <a:solidFill>
                  <a:srgbClr val="7030A0"/>
                </a:solidFill>
              </a:rPr>
              <a:t>Clinical signs</a:t>
            </a:r>
            <a:r>
              <a:rPr lang="en-US" dirty="0" smtClean="0">
                <a:solidFill>
                  <a:srgbClr val="7030A0"/>
                </a:solidFill>
              </a:rPr>
              <a:t>:</a:t>
            </a:r>
            <a:endParaRPr lang="en-US" dirty="0">
              <a:solidFill>
                <a:srgbClr val="7030A0"/>
              </a:solidFill>
            </a:endParaRPr>
          </a:p>
        </p:txBody>
      </p:sp>
      <p:sp>
        <p:nvSpPr>
          <p:cNvPr id="3" name="Content Placeholder 2"/>
          <p:cNvSpPr>
            <a:spLocks noGrp="1"/>
          </p:cNvSpPr>
          <p:nvPr>
            <p:ph idx="1"/>
          </p:nvPr>
        </p:nvSpPr>
        <p:spPr>
          <a:xfrm>
            <a:off x="457200" y="1219200"/>
            <a:ext cx="8229600" cy="5638800"/>
          </a:xfrm>
        </p:spPr>
        <p:txBody>
          <a:bodyPr>
            <a:normAutofit/>
          </a:bodyPr>
          <a:lstStyle/>
          <a:p>
            <a:pPr>
              <a:buFont typeface="Wingdings" pitchFamily="2" charset="2"/>
              <a:buChar char="§"/>
            </a:pPr>
            <a:r>
              <a:rPr lang="en-US" dirty="0" smtClean="0">
                <a:solidFill>
                  <a:srgbClr val="FF0000"/>
                </a:solidFill>
              </a:rPr>
              <a:t>Cows may appear </a:t>
            </a:r>
          </a:p>
          <a:p>
            <a:pPr>
              <a:buFont typeface="Wingdings" pitchFamily="2" charset="2"/>
              <a:buChar char="Ø"/>
            </a:pPr>
            <a:r>
              <a:rPr lang="en-US" dirty="0" smtClean="0">
                <a:solidFill>
                  <a:srgbClr val="0070C0"/>
                </a:solidFill>
              </a:rPr>
              <a:t>Bright and or alert</a:t>
            </a:r>
          </a:p>
          <a:p>
            <a:pPr>
              <a:buFont typeface="Wingdings" pitchFamily="2" charset="2"/>
              <a:buChar char="Ø"/>
            </a:pPr>
            <a:r>
              <a:rPr lang="en-US" dirty="0" smtClean="0">
                <a:solidFill>
                  <a:srgbClr val="0070C0"/>
                </a:solidFill>
              </a:rPr>
              <a:t>Dull and depressed</a:t>
            </a:r>
          </a:p>
          <a:p>
            <a:pPr>
              <a:buFont typeface="Wingdings" pitchFamily="2" charset="2"/>
              <a:buChar char="Ø"/>
            </a:pPr>
            <a:r>
              <a:rPr lang="en-US" dirty="0" smtClean="0">
                <a:solidFill>
                  <a:srgbClr val="0070C0"/>
                </a:solidFill>
              </a:rPr>
              <a:t>Hyper excited</a:t>
            </a:r>
          </a:p>
          <a:p>
            <a:pPr>
              <a:buNone/>
            </a:pPr>
            <a:endParaRPr lang="en-US" dirty="0" smtClean="0">
              <a:solidFill>
                <a:srgbClr val="0070C0"/>
              </a:solidFill>
            </a:endParaRPr>
          </a:p>
          <a:p>
            <a:pPr>
              <a:buFont typeface="Wingdings" pitchFamily="2" charset="2"/>
              <a:buChar char="§"/>
            </a:pPr>
            <a:r>
              <a:rPr lang="en-US" dirty="0" smtClean="0">
                <a:solidFill>
                  <a:srgbClr val="0070C0"/>
                </a:solidFill>
              </a:rPr>
              <a:t>After treatment for hypocalcemia</a:t>
            </a:r>
          </a:p>
          <a:p>
            <a:pPr>
              <a:buNone/>
            </a:pPr>
            <a:r>
              <a:rPr lang="en-US" sz="2400" dirty="0" smtClean="0">
                <a:solidFill>
                  <a:srgbClr val="0070C0"/>
                </a:solidFill>
                <a:sym typeface="Wingdings" pitchFamily="2" charset="2"/>
              </a:rPr>
              <a:t></a:t>
            </a:r>
            <a:r>
              <a:rPr lang="en-US" dirty="0" smtClean="0">
                <a:solidFill>
                  <a:srgbClr val="0070C0"/>
                </a:solidFill>
              </a:rPr>
              <a:t>The cows usually appear alert and normal in most respects but are weak in the limbs or make no effort to rise</a:t>
            </a:r>
          </a:p>
          <a:p>
            <a:pPr>
              <a:buFont typeface="Wingdings" pitchFamily="2" charset="2"/>
              <a:buChar char="Ø"/>
            </a:pPr>
            <a:endParaRPr lang="en-US"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v"/>
            </a:pPr>
            <a:r>
              <a:rPr lang="en-US" b="1" dirty="0" smtClean="0">
                <a:solidFill>
                  <a:srgbClr val="7030A0"/>
                </a:solidFill>
              </a:rPr>
              <a:t>Clinical pathology</a:t>
            </a:r>
            <a:endParaRPr lang="en-US" dirty="0">
              <a:solidFill>
                <a:srgbClr val="7030A0"/>
              </a:solidFill>
            </a:endParaRPr>
          </a:p>
        </p:txBody>
      </p:sp>
      <p:sp>
        <p:nvSpPr>
          <p:cNvPr id="3" name="Content Placeholder 2"/>
          <p:cNvSpPr>
            <a:spLocks noGrp="1"/>
          </p:cNvSpPr>
          <p:nvPr>
            <p:ph idx="1"/>
          </p:nvPr>
        </p:nvSpPr>
        <p:spPr>
          <a:xfrm>
            <a:off x="457200" y="1219200"/>
            <a:ext cx="8077200" cy="4525963"/>
          </a:xfrm>
        </p:spPr>
        <p:txBody>
          <a:bodyPr>
            <a:normAutofit fontScale="25000" lnSpcReduction="20000"/>
          </a:bodyPr>
          <a:lstStyle/>
          <a:p>
            <a:pPr marL="514350" indent="-514350">
              <a:buNone/>
            </a:pPr>
            <a:r>
              <a:rPr lang="en-US" sz="9600" dirty="0" smtClean="0">
                <a:solidFill>
                  <a:srgbClr val="0070C0"/>
                </a:solidFill>
              </a:rPr>
              <a:t>1. Cows have </a:t>
            </a:r>
            <a:r>
              <a:rPr lang="en-US" sz="9600" dirty="0" smtClean="0">
                <a:solidFill>
                  <a:srgbClr val="FF0000"/>
                </a:solidFill>
              </a:rPr>
              <a:t>hypocalcemia</a:t>
            </a:r>
            <a:r>
              <a:rPr lang="en-US" sz="9600" dirty="0" smtClean="0">
                <a:solidFill>
                  <a:srgbClr val="0070C0"/>
                </a:solidFill>
              </a:rPr>
              <a:t> (&lt; 8mg Ca/ 100 ml) and </a:t>
            </a:r>
            <a:r>
              <a:rPr lang="en-US" sz="9600" dirty="0" smtClean="0">
                <a:solidFill>
                  <a:srgbClr val="00B050"/>
                </a:solidFill>
              </a:rPr>
              <a:t>hypophosphatemia </a:t>
            </a:r>
            <a:r>
              <a:rPr lang="en-US" sz="9600" dirty="0" smtClean="0">
                <a:solidFill>
                  <a:srgbClr val="0070C0"/>
                </a:solidFill>
              </a:rPr>
              <a:t>(&lt; 3mg P / 100ml) </a:t>
            </a:r>
          </a:p>
          <a:p>
            <a:pPr marL="514350" indent="-514350"/>
            <a:r>
              <a:rPr lang="en-US" sz="9600" dirty="0" smtClean="0">
                <a:solidFill>
                  <a:srgbClr val="0070C0"/>
                </a:solidFill>
              </a:rPr>
              <a:t>Serum Mg conc. may be low (&lt; 1.5mg /100ml) showing muscle tremors or excitability</a:t>
            </a:r>
          </a:p>
          <a:p>
            <a:pPr marL="514350" indent="-514350">
              <a:buNone/>
            </a:pPr>
            <a:r>
              <a:rPr lang="en-US" sz="9600" dirty="0" smtClean="0">
                <a:solidFill>
                  <a:srgbClr val="0070C0"/>
                </a:solidFill>
              </a:rPr>
              <a:t>2. Serum aspartate transaminase (</a:t>
            </a:r>
            <a:r>
              <a:rPr lang="en-US" sz="9600" dirty="0" smtClean="0">
                <a:solidFill>
                  <a:schemeClr val="accent6"/>
                </a:solidFill>
              </a:rPr>
              <a:t>AST</a:t>
            </a:r>
            <a:r>
              <a:rPr lang="en-US" sz="9600" dirty="0" smtClean="0">
                <a:solidFill>
                  <a:srgbClr val="0070C0"/>
                </a:solidFill>
              </a:rPr>
              <a:t>) and creatine phosphokinase (</a:t>
            </a:r>
            <a:r>
              <a:rPr lang="en-US" sz="9600" dirty="0" smtClean="0">
                <a:solidFill>
                  <a:schemeClr val="accent6"/>
                </a:solidFill>
              </a:rPr>
              <a:t>CPK</a:t>
            </a:r>
            <a:r>
              <a:rPr lang="en-US" sz="9600" dirty="0" smtClean="0">
                <a:solidFill>
                  <a:srgbClr val="0070C0"/>
                </a:solidFill>
              </a:rPr>
              <a:t>) are elevated indicating muscle damage</a:t>
            </a:r>
          </a:p>
          <a:p>
            <a:pPr>
              <a:buNone/>
            </a:pPr>
            <a:r>
              <a:rPr lang="en-US" sz="9600" dirty="0" smtClean="0">
                <a:solidFill>
                  <a:srgbClr val="0070C0"/>
                </a:solidFill>
              </a:rPr>
              <a:t>3. Urinalysis:  </a:t>
            </a:r>
          </a:p>
          <a:p>
            <a:pPr>
              <a:buNone/>
            </a:pPr>
            <a:r>
              <a:rPr lang="en-US" sz="9600" dirty="0" smtClean="0">
                <a:solidFill>
                  <a:srgbClr val="0070C0"/>
                </a:solidFill>
              </a:rPr>
              <a:t>      Animal shows proteinuria 2-3 days after extensive muscle damage   </a:t>
            </a:r>
          </a:p>
          <a:p>
            <a:pPr>
              <a:buNone/>
            </a:pPr>
            <a:r>
              <a:rPr lang="en-US" sz="9600" dirty="0" smtClean="0">
                <a:solidFill>
                  <a:srgbClr val="0070C0"/>
                </a:solidFill>
              </a:rPr>
              <a:t>     </a:t>
            </a:r>
            <a:r>
              <a:rPr lang="en-US" sz="9600" dirty="0" smtClean="0">
                <a:solidFill>
                  <a:schemeClr val="accent3"/>
                </a:solidFill>
              </a:rPr>
              <a:t>Myoglobinuria: </a:t>
            </a:r>
            <a:r>
              <a:rPr lang="en-US" sz="9600" dirty="0" smtClean="0">
                <a:solidFill>
                  <a:srgbClr val="0070C0"/>
                </a:solidFill>
              </a:rPr>
              <a:t>Should be differentiated from haemoglobinuria</a:t>
            </a:r>
          </a:p>
          <a:p>
            <a:pPr>
              <a:buNone/>
            </a:pPr>
            <a:endParaRPr lang="en-US" sz="9600" dirty="0" smtClean="0">
              <a:solidFill>
                <a:srgbClr val="0070C0"/>
              </a:solidFill>
            </a:endParaRPr>
          </a:p>
          <a:p>
            <a:pPr>
              <a:buNone/>
            </a:pPr>
            <a:r>
              <a:rPr lang="en-US" sz="9600" dirty="0" smtClean="0">
                <a:solidFill>
                  <a:srgbClr val="0070C0"/>
                </a:solidFill>
              </a:rPr>
              <a:t>          Ketonuria</a:t>
            </a:r>
          </a:p>
          <a:p>
            <a:pPr>
              <a:buNone/>
            </a:pPr>
            <a:r>
              <a:rPr lang="en-US" sz="9600" dirty="0" smtClean="0">
                <a:solidFill>
                  <a:srgbClr val="0070C0"/>
                </a:solidFill>
              </a:rPr>
              <a:t>				May also be present in complicated cases            Bilirubinuria </a:t>
            </a:r>
          </a:p>
          <a:p>
            <a:pPr marL="514350" indent="-514350">
              <a:buNone/>
            </a:pPr>
            <a:endParaRPr lang="en-US" dirty="0"/>
          </a:p>
        </p:txBody>
      </p:sp>
      <p:sp>
        <p:nvSpPr>
          <p:cNvPr id="4" name="Right Brace 3"/>
          <p:cNvSpPr/>
          <p:nvPr/>
        </p:nvSpPr>
        <p:spPr>
          <a:xfrm>
            <a:off x="2590800" y="5715000"/>
            <a:ext cx="609600" cy="6858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b="1" dirty="0" smtClean="0">
                <a:solidFill>
                  <a:srgbClr val="7030A0"/>
                </a:solidFill>
              </a:rPr>
              <a:t>Necropsy: </a:t>
            </a:r>
            <a:endParaRPr lang="en-US" dirty="0">
              <a:solidFill>
                <a:srgbClr val="7030A0"/>
              </a:solidFill>
            </a:endParaRPr>
          </a:p>
        </p:txBody>
      </p:sp>
      <p:sp>
        <p:nvSpPr>
          <p:cNvPr id="3" name="Content Placeholder 2"/>
          <p:cNvSpPr>
            <a:spLocks noGrp="1"/>
          </p:cNvSpPr>
          <p:nvPr>
            <p:ph idx="1"/>
          </p:nvPr>
        </p:nvSpPr>
        <p:spPr/>
        <p:txBody>
          <a:bodyPr/>
          <a:lstStyle/>
          <a:p>
            <a:pPr lvl="1">
              <a:buFont typeface="Arial" pitchFamily="34" charset="0"/>
              <a:buChar char="•"/>
            </a:pPr>
            <a:r>
              <a:rPr lang="en-US" sz="3200" dirty="0" smtClean="0">
                <a:solidFill>
                  <a:srgbClr val="0070C0"/>
                </a:solidFill>
              </a:rPr>
              <a:t>No specific lesions</a:t>
            </a:r>
            <a:endParaRPr lang="en-US" sz="3200" b="1" dirty="0" smtClean="0">
              <a:solidFill>
                <a:srgbClr val="0070C0"/>
              </a:solidFill>
            </a:endParaRPr>
          </a:p>
          <a:p>
            <a:pPr lvl="1">
              <a:buFont typeface="Arial" pitchFamily="34" charset="0"/>
              <a:buChar char="•"/>
            </a:pPr>
            <a:r>
              <a:rPr lang="en-US" sz="3200" dirty="0" smtClean="0">
                <a:solidFill>
                  <a:srgbClr val="0070C0"/>
                </a:solidFill>
              </a:rPr>
              <a:t>Hemorrhage and degeneration of the upper hind limb musculature and nerves</a:t>
            </a:r>
          </a:p>
          <a:p>
            <a:pPr lvl="1">
              <a:buFont typeface="Arial" pitchFamily="34" charset="0"/>
              <a:buChar char="•"/>
            </a:pPr>
            <a:r>
              <a:rPr lang="en-US" sz="3200" dirty="0" smtClean="0">
                <a:solidFill>
                  <a:srgbClr val="0070C0"/>
                </a:solidFill>
              </a:rPr>
              <a:t>Myocarditis in some cases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buFont typeface="Wingdings" pitchFamily="2" charset="2"/>
              <a:buChar char="v"/>
            </a:pPr>
            <a:r>
              <a:rPr lang="en-US" b="1" dirty="0" smtClean="0">
                <a:solidFill>
                  <a:srgbClr val="7030A0"/>
                </a:solidFill>
              </a:rPr>
              <a:t>Diagnosis</a:t>
            </a:r>
            <a:r>
              <a:rPr lang="en-US" dirty="0" smtClean="0">
                <a:solidFill>
                  <a:srgbClr val="7030A0"/>
                </a:solidFill>
              </a:rPr>
              <a:t>: </a:t>
            </a:r>
            <a:endParaRPr lang="en-US" dirty="0">
              <a:solidFill>
                <a:srgbClr val="7030A0"/>
              </a:solidFill>
            </a:endParaRPr>
          </a:p>
        </p:txBody>
      </p:sp>
      <p:sp>
        <p:nvSpPr>
          <p:cNvPr id="3" name="Content Placeholder 2"/>
          <p:cNvSpPr>
            <a:spLocks noGrp="1"/>
          </p:cNvSpPr>
          <p:nvPr>
            <p:ph idx="1"/>
          </p:nvPr>
        </p:nvSpPr>
        <p:spPr>
          <a:xfrm>
            <a:off x="152400" y="990600"/>
            <a:ext cx="8229600" cy="5791200"/>
          </a:xfrm>
        </p:spPr>
        <p:txBody>
          <a:bodyPr>
            <a:normAutofit fontScale="92500" lnSpcReduction="20000"/>
          </a:bodyPr>
          <a:lstStyle/>
          <a:p>
            <a:pPr marL="971550" lvl="1" indent="-514350" algn="just">
              <a:buFont typeface="+mj-lt"/>
              <a:buAutoNum type="arabicPeriod"/>
            </a:pPr>
            <a:r>
              <a:rPr lang="en-US" dirty="0" smtClean="0">
                <a:solidFill>
                  <a:srgbClr val="0070C0"/>
                </a:solidFill>
              </a:rPr>
              <a:t>Clinical signs is the basis of diagnosis</a:t>
            </a:r>
          </a:p>
          <a:p>
            <a:pPr marL="971550" lvl="1" indent="-514350" algn="just">
              <a:buFont typeface="+mj-lt"/>
              <a:buAutoNum type="arabicPeriod"/>
            </a:pPr>
            <a:endParaRPr lang="en-US" sz="900" dirty="0" smtClean="0">
              <a:solidFill>
                <a:srgbClr val="0070C0"/>
              </a:solidFill>
            </a:endParaRPr>
          </a:p>
          <a:p>
            <a:pPr marL="971550" lvl="1" indent="-514350" algn="just">
              <a:buFont typeface="+mj-lt"/>
              <a:buAutoNum type="arabicPeriod"/>
            </a:pPr>
            <a:r>
              <a:rPr lang="en-US" dirty="0" smtClean="0">
                <a:solidFill>
                  <a:srgbClr val="0070C0"/>
                </a:solidFill>
              </a:rPr>
              <a:t>Clinical exam for differential diagnosis by paying special attention to the caudal part of the spine, including the tail, the pelvic ring and the hind legs. Rectal examination should be done</a:t>
            </a:r>
          </a:p>
          <a:p>
            <a:pPr marL="971550" lvl="1" indent="-514350" algn="just">
              <a:buFont typeface="+mj-lt"/>
              <a:buAutoNum type="arabicPeriod"/>
            </a:pPr>
            <a:endParaRPr lang="en-US" sz="900" dirty="0" smtClean="0">
              <a:solidFill>
                <a:srgbClr val="0070C0"/>
              </a:solidFill>
            </a:endParaRPr>
          </a:p>
          <a:p>
            <a:pPr marL="971550" lvl="1" indent="-514350" algn="just">
              <a:buFont typeface="+mj-lt"/>
              <a:buAutoNum type="arabicPeriod"/>
            </a:pPr>
            <a:r>
              <a:rPr lang="en-US" dirty="0" smtClean="0">
                <a:solidFill>
                  <a:srgbClr val="0070C0"/>
                </a:solidFill>
              </a:rPr>
              <a:t>Painful reaction to manipulation, abnormal mobility, lack of motor and sensory responses, or audible crepitation may reveal the site and nature of physical injuries responsible for prolonged recumbency</a:t>
            </a:r>
          </a:p>
          <a:p>
            <a:pPr marL="971550" lvl="1" indent="-514350" algn="just">
              <a:buFont typeface="+mj-lt"/>
              <a:buAutoNum type="arabicPeriod"/>
            </a:pPr>
            <a:endParaRPr lang="en-US" sz="900" dirty="0" smtClean="0">
              <a:solidFill>
                <a:srgbClr val="0070C0"/>
              </a:solidFill>
            </a:endParaRPr>
          </a:p>
          <a:p>
            <a:pPr marL="971550" lvl="1" indent="-514350" algn="just">
              <a:buFont typeface="+mj-lt"/>
              <a:buAutoNum type="arabicPeriod"/>
            </a:pPr>
            <a:r>
              <a:rPr lang="en-US" dirty="0" smtClean="0">
                <a:solidFill>
                  <a:srgbClr val="0070C0"/>
                </a:solidFill>
              </a:rPr>
              <a:t>AST &gt; 200mU /ml indicates guarded prognosis, &gt;500mU /ml indicates hopeless prognosis; increased CPK</a:t>
            </a:r>
          </a:p>
          <a:p>
            <a:pPr marL="971550" lvl="1" indent="-514350" algn="just">
              <a:buFont typeface="+mj-lt"/>
              <a:buAutoNum type="arabicPeriod"/>
            </a:pPr>
            <a:endParaRPr lang="en-US" sz="900" dirty="0" smtClean="0">
              <a:solidFill>
                <a:srgbClr val="0070C0"/>
              </a:solidFill>
            </a:endParaRPr>
          </a:p>
          <a:p>
            <a:pPr marL="971550" lvl="1" indent="-514350" algn="just">
              <a:buFont typeface="+mj-lt"/>
              <a:buAutoNum type="arabicPeriod"/>
            </a:pPr>
            <a:r>
              <a:rPr lang="en-US" dirty="0" smtClean="0">
                <a:solidFill>
                  <a:srgbClr val="0070C0"/>
                </a:solidFill>
              </a:rPr>
              <a:t>Hypoglycemia, proteinuria, ketosis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b="1" dirty="0" smtClean="0">
                <a:solidFill>
                  <a:srgbClr val="7030A0"/>
                </a:solidFill>
              </a:rPr>
              <a:t>Differential Diagnosis</a:t>
            </a:r>
            <a:r>
              <a:rPr lang="en-US" dirty="0" smtClean="0">
                <a:solidFill>
                  <a:srgbClr val="7030A0"/>
                </a:solidFill>
              </a:rPr>
              <a:t>: </a:t>
            </a:r>
            <a:endParaRPr lang="en-US" dirty="0">
              <a:solidFill>
                <a:srgbClr val="7030A0"/>
              </a:solidFill>
            </a:endParaRPr>
          </a:p>
        </p:txBody>
      </p:sp>
      <p:sp>
        <p:nvSpPr>
          <p:cNvPr id="3" name="Content Placeholder 2"/>
          <p:cNvSpPr>
            <a:spLocks noGrp="1"/>
          </p:cNvSpPr>
          <p:nvPr>
            <p:ph idx="1"/>
          </p:nvPr>
        </p:nvSpPr>
        <p:spPr/>
        <p:txBody>
          <a:bodyPr/>
          <a:lstStyle/>
          <a:p>
            <a:pPr algn="just"/>
            <a:r>
              <a:rPr lang="en-US" dirty="0" smtClean="0">
                <a:solidFill>
                  <a:srgbClr val="0070C0"/>
                </a:solidFill>
              </a:rPr>
              <a:t> Some conditions causing prolonged recumbency are bone fracture of pelvis, luxation of hip joints, and rupture of major muscles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730</Words>
  <Application>Microsoft Office PowerPoint</Application>
  <PresentationFormat>On-screen Show (4:3)</PresentationFormat>
  <Paragraphs>88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Etiology and pathogenesis</vt:lpstr>
      <vt:lpstr>The risk factors associated with the development of DCS</vt:lpstr>
      <vt:lpstr>Clinical signs:</vt:lpstr>
      <vt:lpstr>Clinical pathology</vt:lpstr>
      <vt:lpstr>Necropsy: </vt:lpstr>
      <vt:lpstr>Diagnosis: </vt:lpstr>
      <vt:lpstr>Differential Diagnosis: </vt:lpstr>
      <vt:lpstr>Treatment: </vt:lpstr>
      <vt:lpstr>PowerPoint Presentation</vt:lpstr>
      <vt:lpstr>Preventions: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Lenovo</cp:lastModifiedBy>
  <cp:revision>40</cp:revision>
  <dcterms:created xsi:type="dcterms:W3CDTF">2006-08-16T00:00:00Z</dcterms:created>
  <dcterms:modified xsi:type="dcterms:W3CDTF">2023-07-10T05:16:14Z</dcterms:modified>
</cp:coreProperties>
</file>