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4" r:id="rId4"/>
    <p:sldId id="283" r:id="rId5"/>
    <p:sldId id="259" r:id="rId6"/>
    <p:sldId id="260" r:id="rId7"/>
    <p:sldId id="261" r:id="rId8"/>
    <p:sldId id="262" r:id="rId9"/>
    <p:sldId id="263" r:id="rId10"/>
    <p:sldId id="287" r:id="rId11"/>
    <p:sldId id="286" r:id="rId12"/>
    <p:sldId id="264" r:id="rId13"/>
    <p:sldId id="265" r:id="rId14"/>
    <p:sldId id="269" r:id="rId15"/>
    <p:sldId id="266" r:id="rId16"/>
    <p:sldId id="267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8" r:id="rId31"/>
    <p:sldId id="282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0E12-5B6A-4A48-9ECA-B7AA07E1E936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2505-4AFF-41F0-BEF6-89CF1BF6EE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3800" spc="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SHOCK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Dr. </a:t>
            </a:r>
            <a:r>
              <a:rPr lang="en-I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Gulshan</a:t>
            </a:r>
            <a:r>
              <a:rPr lang="en-IN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Kumar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Pathophysiology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7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E8E84D-E328-4396-B1EE-10969C3F3D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67" t="23320" r="20000" b="8499"/>
          <a:stretch/>
        </p:blipFill>
        <p:spPr>
          <a:xfrm>
            <a:off x="172602" y="228600"/>
            <a:ext cx="8789502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3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Compensated stage</a:t>
            </a:r>
          </a:p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Progressive stage</a:t>
            </a:r>
          </a:p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Irreversible stage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Compensated stage (non-progressive)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Neurological response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Endocrinal response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(Neuro) Sympathetic Responses: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Increased HR, peripheral vasoconstriction, increased CO and venous return</a:t>
            </a:r>
          </a:p>
          <a:p>
            <a:pPr lvl="2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Compensated stage (non-progressive)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(Neuro) Sympathetic Responses:</a:t>
            </a:r>
          </a:p>
          <a:p>
            <a:pPr marL="457200" lvl="1" indent="0">
              <a:buNone/>
            </a:pPr>
            <a:r>
              <a:rPr lang="en-US" sz="2800" dirty="0">
                <a:solidFill>
                  <a:schemeClr val="bg1"/>
                </a:solidFill>
                <a:latin typeface="Imprint MT Shadow" pitchFamily="82" charset="0"/>
              </a:rPr>
              <a:t>Decreased BP and increased CO2 sensed by baroceptors in the carotid sinus and aorta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- </a:t>
            </a:r>
            <a:r>
              <a:rPr lang="en-US" sz="2800" dirty="0">
                <a:solidFill>
                  <a:schemeClr val="bg1"/>
                </a:solidFill>
                <a:latin typeface="Imprint MT Shadow" pitchFamily="82" charset="0"/>
              </a:rPr>
              <a:t>impu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lses to medulla oblongata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More sympathetic impulses and less para-sympathetic impulses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Increased HR, peripheral vasoconstriction, increased Cardiac Output and venous return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More RENIN and Adrenalin and nor Adrenalin</a:t>
            </a:r>
          </a:p>
          <a:p>
            <a:pPr lvl="2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Compensated stage (non-progressive)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Endocrinal Responses-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Adrenalin secretion just like sympathetic response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JG complex in kidney sense falling BP-RENIN released</a:t>
            </a:r>
          </a:p>
          <a:p>
            <a:pPr lvl="2"/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Renin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acts on circulating ANGIOTENSINOGEN (produced in liver) to form  ANGIOTENSIN-I (10 amino acid protein)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Some vasoconstriction + secretion of ALDOSTERONE from the adrenal cortex to retain Na</a:t>
            </a:r>
            <a:r>
              <a:rPr lang="en-US" dirty="0">
                <a:solidFill>
                  <a:schemeClr val="bg1"/>
                </a:solidFill>
              </a:rPr>
              <a:t>++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in renal tubules.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Retains water  increases IV volume –increased venous return hence Cardiac Output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Compensated stage (non-progressive)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Endocrinal Responses-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Circulating ANGIOTENSIN-I reaches lungs where ACE (angiotensin converting enzyme )converts to ANGIOTENSIN-II by removing 2 amino acids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ANGIOTENSIN-II –more profound vasoconstriction increased peripheral resistance,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veinular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constriction-increased venous return-increased preload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Even more ALDOSTERONE it also stimulates osmoreceptors in the hypothalamus-- THIRST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78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Compensated stage (non-progressive)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Endocrinal Responses-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THIRST to drink more- increased fluid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ADH (vasopressin) due to decreased B volume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Increased reabsorption of water in kidneys +Vaso constriction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626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Progressiv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(Decompensated) stage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Compensatory mechanisms are no longer working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Progressive fall in BP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Deleterious effects on vessels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Overall condition deteriorates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Increased hypoperfusion of the kidney, brain, GIT, myocardium, lungs, medulla oblongata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Over some period of time the patient passes into stage of irreversible shock. Difficult to tell the difference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Last window of opportunity to save the animal-aggressive therapy required- INTERVENE now</a:t>
            </a: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460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Stages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Irreversible stage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Irreversible changes in the animal’s body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The animal is still alive but because of irreversible damage progresses towards death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Treat before it  progresses to irreversible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Preferably within an hour……more likely to survive.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The GOLDEN HOUR.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49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Can be defined as…</a:t>
            </a:r>
          </a:p>
          <a:p>
            <a:pPr marL="457200" lvl="1" indent="0" algn="just">
              <a:buNone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 imbalance between oxygen delivery and oxygen consumption such that the delivery of oxygen does not meet the needs of the tissue.</a:t>
            </a:r>
          </a:p>
          <a:p>
            <a:pPr marL="457200" lvl="1" indent="0" algn="ctr">
              <a:buNone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OR</a:t>
            </a:r>
          </a:p>
          <a:p>
            <a:pPr marL="457200" lvl="1" indent="0" algn="just">
              <a:buNone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 acute clinical syndrome characterized by progressive circulatory failure that leads to inadequate capillary perfusion and cellular hypoxia.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The first hour is crucial hence called the GOLDEN HOUR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The single most important factor in a successful resuscitation from shock is time……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Rapid expeditious therapy in early therapy may lead to good results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The basis of initial therapy is constituted by: 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A, B, C &amp; D.</a:t>
            </a: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511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“A”: establish a patent airway and maintain it at all times</a:t>
            </a:r>
          </a:p>
          <a:p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Check for any obstruction in the airway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Ensure a patent airway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Most post-op patients have ET in place….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200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“B”: Check breathing</a:t>
            </a:r>
          </a:p>
          <a:p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Supplemental oxygen-@ 5L/minute by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Facemask or a tube directed towards nostril/mouth</a:t>
            </a:r>
          </a:p>
          <a:p>
            <a:pPr lvl="3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If no ET try to place one so that Oxygen can be administered through anaesthesia machine.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Administer respiratory stimulant if needed (Doxapram @ 1-2 mg/kg b.w.t., IV)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137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“C”: Check circulation- the cardiovascular system</a:t>
            </a:r>
          </a:p>
          <a:p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Control of haemorrhage (internal and external)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Compression if necessary. As in CPR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Defibrillator etc.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46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Vascular access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Catheterise the peripheral veins namely the cephalic and saphenous (lateral in dog, medial in cat)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 case of GDV never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catheterise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saphenous which is compromised Dilated stomach prevents adequate caudal venous return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Catheterise more than one veins with large bore catheters.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Try jugular …. Later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Venous cutdown in those with collapsed veins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64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Fluids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Crystalloids replenish fluids effectively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Eg.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RL, Physiological saline,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normosol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, etc.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Infusion rate of crystalloids: (50-100 mL/kg/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hr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)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90 mL/kg/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hr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in dogs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55 mL/kg/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hr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in cats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The entire dose to be given in 10-15 minutes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85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Fluids</a:t>
            </a:r>
          </a:p>
          <a:p>
            <a:pPr lvl="3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But in due course of time:…..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Dilution of proteins hence decreased oncotic pressure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Promotes extravasation of fluids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Brain/Lungs…..catastrophic due to oedema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Hence to maintain fluids in circulation colloids are required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3 times more fluid is held by colloids as compared to crystalloids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81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Fluids</a:t>
            </a:r>
          </a:p>
          <a:p>
            <a:pPr lvl="3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Colloids are required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Maintain fluid balance between intravascular and interstitial compartments.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Biological colloids: blood, albumin, plasma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Synthetic colloids: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Hetastarch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oxyglobin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, etc.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48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Fluids</a:t>
            </a:r>
          </a:p>
          <a:p>
            <a:pPr lvl="3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Whole blood not to exceed 22 mL/kg/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hr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Albumin 5% @ 10-20 mL/kg/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hr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Volume expansion and oncotic pr.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Draw Na and water from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interstitium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Hetastarch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@ 20 mL/kg in dog &amp; 15 20 mL/kg in cat</a:t>
            </a: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4667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Drugs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After adequate fluid replenishment: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Antagonise anaesthetics and preanaesthetics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Adrenaline in anaphylactic shock (remove cause of allergy)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Antihistamines in anaphylactic shock</a:t>
            </a:r>
          </a:p>
          <a:p>
            <a:pPr lvl="2"/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Inotrops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Dopamine (vasopressor) 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@ 3-10 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  <a:sym typeface="Symbol" panose="05050102010706020507" pitchFamily="18" charset="2"/>
              </a:rPr>
              <a:t>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g/kg b.w.t., IV</a:t>
            </a:r>
            <a:endParaRPr lang="en-IN" dirty="0">
              <a:solidFill>
                <a:schemeClr val="bg1"/>
              </a:solidFill>
              <a:latin typeface="Imprint MT Shadow" pitchFamily="82" charset="0"/>
            </a:endParaRPr>
          </a:p>
          <a:p>
            <a:pPr lvl="3"/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Calcium chloride soln. 10% @ 1ml/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10 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kg b.w.t., IV.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sz="2000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2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828800"/>
          </a:xfrm>
        </p:spPr>
        <p:txBody>
          <a:bodyPr>
            <a:normAutofit/>
          </a:bodyPr>
          <a:lstStyle/>
          <a:p>
            <a:pPr algn="just"/>
            <a:r>
              <a:rPr lang="en-GB" dirty="0">
                <a:solidFill>
                  <a:schemeClr val="bg1"/>
                </a:solidFill>
                <a:latin typeface="Imprint MT Shadow" pitchFamily="82" charset="0"/>
              </a:rPr>
              <a:t>Shock is a complex, </a:t>
            </a:r>
            <a:r>
              <a:rPr lang="en-IN" dirty="0">
                <a:solidFill>
                  <a:schemeClr val="bg1"/>
                </a:solidFill>
                <a:latin typeface="Imprint MT Shadow" pitchFamily="82" charset="0"/>
              </a:rPr>
              <a:t>multisystem disorder that may be caused by a variety of insults.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14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Drugs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After adequate fluid replenishment: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Antibiotics and corticosteroids in septic shock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Potent analgesics for pain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Antiarrhythmics </a:t>
            </a:r>
          </a:p>
          <a:p>
            <a:pPr lvl="3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lidocaine @ 2-4 mg/kg IV</a:t>
            </a:r>
          </a:p>
          <a:p>
            <a:pPr lvl="3"/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Propranolol @ 0.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0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5 mg/kg b.w.t., IV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Counter acidosis: 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Sodium bicarbonate saline 5% @ 3-4 ml/kg b.w.t., IV</a:t>
            </a:r>
            <a:r>
              <a:rPr lang="en-IN" dirty="0">
                <a:solidFill>
                  <a:schemeClr val="bg1"/>
                </a:solidFill>
                <a:latin typeface="Imprint MT Shadow" pitchFamily="82" charset="0"/>
              </a:rPr>
              <a:t> (?????)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169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Drugs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Glucocorticoids?????????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Potent anti inflammatory agents, so have role in septic shock and perfusion injury suspicion in which inflammatory mediators are released from traumatized cells.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After normalization of CVP, 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dexamethasone may be given @ 4mg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-6mg</a:t>
            </a: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/ kg b.w.t.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Not given in hypovolemic shock as they cause peripheral vascular relaxation causing hypotension</a:t>
            </a: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74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Management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209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i-IN" dirty="0">
                <a:solidFill>
                  <a:schemeClr val="bg1"/>
                </a:solidFill>
                <a:latin typeface="Imprint MT Shadow" pitchFamily="82" charset="0"/>
              </a:rPr>
              <a:t>Surgical removal of the cause (if any) eg. Bowel obstruction, abscess, gangrene or crushed extremity, decompression or radical surgery.</a:t>
            </a:r>
            <a:endParaRPr lang="en-GB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0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Classification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Hypovolaemic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Haemorrhage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Dehydration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Diarrhoea &amp; vomiting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Hypoglycaemia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Burns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Third spacing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Pleural /Peritoneal sac, (hydro-thorax/peritoneum)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Fluid accumulation in GI proximal to obstruction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4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Classification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Cardiogenic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Myocardial infarction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Valvular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dysfunction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Dysrrhythmia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Cardiomyopathy (myocarditis,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Classification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Obstructive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Obstruction within the veins (Emboli etc.)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Compression of the heart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Pressure on the vessels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Classification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Distributive (Vasogenic)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Septic-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vasodilation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-permeable vessels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G -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ve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dead cell wall inflammatory Chemicals-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vasodilation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-septic shock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G +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ve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live cell wall-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exotoxins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antigens + inflammation-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vasodilation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-toxic shock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Allergic: </a:t>
            </a:r>
            <a:r>
              <a:rPr lang="en-US" sz="2400" dirty="0">
                <a:solidFill>
                  <a:schemeClr val="bg1"/>
                </a:solidFill>
                <a:latin typeface="Imprint MT Shadow" pitchFamily="82" charset="0"/>
              </a:rPr>
              <a:t>allergen*-mass interaction with antibodies on mast cells release histamines </a:t>
            </a:r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  <a:p>
            <a:pPr lvl="1">
              <a:buNone/>
            </a:pPr>
            <a:r>
              <a:rPr lang="en-US" sz="2000" dirty="0">
                <a:solidFill>
                  <a:schemeClr val="bg1"/>
                </a:solidFill>
                <a:latin typeface="Imprint MT Shadow" pitchFamily="82" charset="0"/>
              </a:rPr>
              <a:t>*Allergens: vaccines, antibiotics, NSAIDS, latex, etc.</a:t>
            </a:r>
            <a:endParaRPr lang="en-US" sz="2000" dirty="0"/>
          </a:p>
        </p:txBody>
      </p:sp>
      <p:sp>
        <p:nvSpPr>
          <p:cNvPr id="4" name="Right Brace 3"/>
          <p:cNvSpPr/>
          <p:nvPr/>
        </p:nvSpPr>
        <p:spPr>
          <a:xfrm>
            <a:off x="7696200" y="2271932"/>
            <a:ext cx="533400" cy="3276600"/>
          </a:xfrm>
          <a:prstGeom prst="rightBrac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7203133" y="3679399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Hot/warm shock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Classification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3048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Distributive (Vasogenic)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Neurogenic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-</a:t>
            </a:r>
          </a:p>
          <a:p>
            <a:pPr lvl="2"/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Equillibrium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disturbed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Decreased sympathetic </a:t>
            </a:r>
            <a:r>
              <a:rPr lang="en-US" sz="1400" dirty="0">
                <a:solidFill>
                  <a:schemeClr val="bg1"/>
                </a:solidFill>
                <a:latin typeface="Imprint MT Shadow" pitchFamily="82" charset="0"/>
              </a:rPr>
              <a:t>(mainly </a:t>
            </a:r>
            <a:r>
              <a:rPr lang="en-US" sz="1400" dirty="0" err="1">
                <a:solidFill>
                  <a:schemeClr val="bg1"/>
                </a:solidFill>
                <a:latin typeface="Imprint MT Shadow" pitchFamily="82" charset="0"/>
              </a:rPr>
              <a:t>thoraco</a:t>
            </a:r>
            <a:r>
              <a:rPr lang="en-US" sz="1400" dirty="0">
                <a:solidFill>
                  <a:schemeClr val="bg1"/>
                </a:solidFill>
                <a:latin typeface="Imprint MT Shadow" pitchFamily="82" charset="0"/>
              </a:rPr>
              <a:t>-lumbar  T1-L3 nerves) 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out flow</a:t>
            </a:r>
            <a:endParaRPr lang="en-US" sz="1400" dirty="0">
              <a:solidFill>
                <a:schemeClr val="bg1"/>
              </a:solidFill>
              <a:latin typeface="Imprint MT Shadow" pitchFamily="82" charset="0"/>
            </a:endParaRPr>
          </a:p>
          <a:p>
            <a:pPr lvl="3">
              <a:buNone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OR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Increased parasympathetic </a:t>
            </a:r>
            <a:r>
              <a:rPr lang="en-US" sz="1400" dirty="0">
                <a:solidFill>
                  <a:schemeClr val="bg1"/>
                </a:solidFill>
                <a:latin typeface="Imprint MT Shadow" pitchFamily="82" charset="0"/>
              </a:rPr>
              <a:t>(mainly cranial nerves) 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out flow</a:t>
            </a:r>
          </a:p>
          <a:p>
            <a:pPr lvl="2"/>
            <a:endParaRPr lang="en-US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Shock: Classification</a:t>
            </a:r>
            <a:br>
              <a:rPr lang="en-US" dirty="0">
                <a:solidFill>
                  <a:schemeClr val="bg1"/>
                </a:solidFill>
                <a:latin typeface="Imprint MT Shadow" pitchFamily="8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3048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Distributive (Vasogenic)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Spinal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Spinal injury mainly to thoracic spine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Vasovagal syncope</a:t>
            </a:r>
          </a:p>
          <a:p>
            <a:pPr lvl="2"/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Vasodilatation + </a:t>
            </a:r>
            <a:r>
              <a:rPr lang="en-US" dirty="0" err="1">
                <a:solidFill>
                  <a:schemeClr val="bg1"/>
                </a:solidFill>
                <a:latin typeface="Imprint MT Shadow" pitchFamily="82" charset="0"/>
              </a:rPr>
              <a:t>vagal</a:t>
            </a: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 outflow due to severe pain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Imprint MT Shadow" pitchFamily="82" charset="0"/>
              </a:rPr>
              <a:t>Systemic Inflammatory Response Syndrome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1314</Words>
  <Application>Microsoft Office PowerPoint</Application>
  <PresentationFormat>On-screen Show (4:3)</PresentationFormat>
  <Paragraphs>257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Imprint MT Shadow</vt:lpstr>
      <vt:lpstr>Office Theme</vt:lpstr>
      <vt:lpstr>SHOCK</vt:lpstr>
      <vt:lpstr>Shock</vt:lpstr>
      <vt:lpstr>Shock</vt:lpstr>
      <vt:lpstr>Shock: Classification </vt:lpstr>
      <vt:lpstr>Shock: Classification </vt:lpstr>
      <vt:lpstr>Shock: Classification </vt:lpstr>
      <vt:lpstr>Shock: Classification </vt:lpstr>
      <vt:lpstr>Shock: Classification </vt:lpstr>
      <vt:lpstr>Shock: Classification </vt:lpstr>
      <vt:lpstr>Shock: Pathophysiology </vt:lpstr>
      <vt:lpstr>PowerPoint Presentation</vt:lpstr>
      <vt:lpstr>Shock: Stages </vt:lpstr>
      <vt:lpstr>Shock: Stages </vt:lpstr>
      <vt:lpstr>Shock: Stages </vt:lpstr>
      <vt:lpstr>Shock: Stages </vt:lpstr>
      <vt:lpstr>Shock: Stages </vt:lpstr>
      <vt:lpstr>Shock: Stages </vt:lpstr>
      <vt:lpstr>Shock: Stages </vt:lpstr>
      <vt:lpstr>Shock: Stages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  <vt:lpstr>Shock: Management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sk</dc:creator>
  <cp:lastModifiedBy>Gulshan</cp:lastModifiedBy>
  <cp:revision>38</cp:revision>
  <dcterms:created xsi:type="dcterms:W3CDTF">2020-12-28T14:40:47Z</dcterms:created>
  <dcterms:modified xsi:type="dcterms:W3CDTF">2021-01-04T16:27:14Z</dcterms:modified>
</cp:coreProperties>
</file>