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7" r:id="rId2"/>
    <p:sldId id="30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1D8BD707-D9CF-40AE-B4C6-C98DA3205C09}" type="datetimeFigureOut">
              <a:rPr lang="en-US" smtClean="0"/>
              <a:pPr/>
              <a:t>7/26/2022</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931863" y="96838"/>
            <a:ext cx="7158037" cy="1412875"/>
          </a:xfrm>
        </p:spPr>
        <p:txBody>
          <a:bodyPr/>
          <a:lstStyle/>
          <a:p>
            <a:r>
              <a:rPr lang="en-US" smtClean="0"/>
              <a:t>Click to edit Master title style</a:t>
            </a:r>
            <a:endParaRPr lang="en-IN"/>
          </a:p>
        </p:txBody>
      </p:sp>
      <p:sp>
        <p:nvSpPr>
          <p:cNvPr id="3" name="Content Placeholder 2"/>
          <p:cNvSpPr>
            <a:spLocks noGrp="1"/>
          </p:cNvSpPr>
          <p:nvPr>
            <p:ph sz="half" idx="1"/>
          </p:nvPr>
        </p:nvSpPr>
        <p:spPr>
          <a:xfrm>
            <a:off x="949325" y="1981200"/>
            <a:ext cx="3754438"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856163" y="1981200"/>
            <a:ext cx="3754437"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C77CD6E4-79B8-451A-A300-DDA036244AF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1D8BD707-D9CF-40AE-B4C6-C98DA3205C09}" type="datetimeFigureOut">
              <a:rPr lang="en-US" smtClean="0"/>
              <a:pPr/>
              <a:t>7/26/2022</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1D8BD707-D9CF-40AE-B4C6-C98DA3205C09}" type="datetimeFigureOut">
              <a:rPr lang="en-US" smtClean="0"/>
              <a:pPr/>
              <a:t>7/26/2022</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B6F15528-21DE-4FAA-801E-634DDDAF4B2B}"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1D8BD707-D9CF-40AE-B4C6-C98DA3205C09}" type="datetimeFigureOut">
              <a:rPr lang="en-US" smtClean="0"/>
              <a:pPr/>
              <a:t>7/26/2022</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1D8BD707-D9CF-40AE-B4C6-C98DA3205C09}" type="datetimeFigureOut">
              <a:rPr lang="en-US" smtClean="0"/>
              <a:pPr/>
              <a:t>7/26/2022</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7/26/2022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1D8BD707-D9CF-40AE-B4C6-C98DA3205C09}" type="datetimeFigureOut">
              <a:rPr lang="en-US" smtClean="0"/>
              <a:pPr/>
              <a:t>7/26/2022</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1D8BD707-D9CF-40AE-B4C6-C98DA3205C09}" type="datetimeFigureOut">
              <a:rPr lang="en-US" smtClean="0"/>
              <a:pPr/>
              <a:t>7/26/2022</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1D8BD707-D9CF-40AE-B4C6-C98DA3205C09}" type="datetimeFigureOut">
              <a:rPr lang="en-US" smtClean="0"/>
              <a:pPr/>
              <a:t>7/26/2022</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D8BD707-D9CF-40AE-B4C6-C98DA3205C09}" type="datetimeFigureOut">
              <a:rPr lang="en-US" smtClean="0"/>
              <a:pPr/>
              <a:t>7/26/2022</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228600" y="457200"/>
            <a:ext cx="8229600" cy="1399032"/>
          </a:xfrm>
        </p:spPr>
        <p:txBody>
          <a:bodyPr>
            <a:normAutofit fontScale="90000"/>
          </a:bodyPr>
          <a:lstStyle/>
          <a:p>
            <a:pPr marL="484632" indent="0" algn="ctr" eaLnBrk="1" fontAlgn="auto" hangingPunct="1">
              <a:spcAft>
                <a:spcPts val="0"/>
              </a:spcAft>
              <a:defRPr/>
            </a:pPr>
            <a:r>
              <a:rPr lang="en-US" sz="10700" b="1" dirty="0" smtClean="0">
                <a:solidFill>
                  <a:schemeClr val="accent1">
                    <a:tint val="83000"/>
                    <a:satMod val="150000"/>
                  </a:schemeClr>
                </a:solidFill>
              </a:rPr>
              <a:t>Fluoroscopy</a:t>
            </a:r>
            <a:r>
              <a:rPr lang="en-US" dirty="0" smtClean="0">
                <a:solidFill>
                  <a:schemeClr val="accent1">
                    <a:tint val="83000"/>
                    <a:satMod val="150000"/>
                  </a:schemeClr>
                </a:solidFill>
              </a:rPr>
              <a:t/>
            </a:r>
            <a:br>
              <a:rPr lang="en-US" dirty="0" smtClean="0">
                <a:solidFill>
                  <a:schemeClr val="accent1">
                    <a:tint val="83000"/>
                    <a:satMod val="150000"/>
                  </a:schemeClr>
                </a:solidFill>
              </a:rPr>
            </a:br>
            <a:endParaRPr lang="en-US" dirty="0" smtClean="0">
              <a:solidFill>
                <a:schemeClr val="accent1">
                  <a:tint val="83000"/>
                  <a:satMod val="150000"/>
                </a:schemeClr>
              </a:solidFill>
            </a:endParaRPr>
          </a:p>
        </p:txBody>
      </p:sp>
      <p:sp>
        <p:nvSpPr>
          <p:cNvPr id="5" name="TextBox 4"/>
          <p:cNvSpPr txBox="1"/>
          <p:nvPr/>
        </p:nvSpPr>
        <p:spPr>
          <a:xfrm>
            <a:off x="2133600" y="1905000"/>
            <a:ext cx="4572000" cy="523220"/>
          </a:xfrm>
          <a:prstGeom prst="rect">
            <a:avLst/>
          </a:prstGeom>
          <a:noFill/>
        </p:spPr>
        <p:txBody>
          <a:bodyPr>
            <a:spAutoFit/>
          </a:bodyPr>
          <a:lstStyle/>
          <a:p>
            <a:pPr algn="ctr">
              <a:defRPr/>
            </a:pPr>
            <a:r>
              <a:rPr lang="en-US" sz="2800" b="1" dirty="0">
                <a:ln w="18000">
                  <a:solidFill>
                    <a:schemeClr val="accent2">
                      <a:satMod val="140000"/>
                    </a:schemeClr>
                  </a:solidFill>
                  <a:prstDash val="solid"/>
                  <a:miter lim="800000"/>
                </a:ln>
                <a:solidFill>
                  <a:schemeClr val="accent4">
                    <a:lumMod val="40000"/>
                    <a:lumOff val="60000"/>
                  </a:schemeClr>
                </a:solidFill>
                <a:effectLst>
                  <a:outerShdw blurRad="25500" dist="23000" dir="7020000" algn="tl">
                    <a:srgbClr val="000000">
                      <a:alpha val="50000"/>
                    </a:srgbClr>
                  </a:outerShdw>
                </a:effectLst>
              </a:rPr>
              <a:t>Dr SANJAY PUROHIT</a:t>
            </a:r>
            <a:endParaRPr lang="en-IN" sz="2800" b="1" dirty="0">
              <a:ln w="18000">
                <a:solidFill>
                  <a:schemeClr val="accent2">
                    <a:satMod val="140000"/>
                  </a:schemeClr>
                </a:solidFill>
                <a:prstDash val="solid"/>
                <a:miter lim="800000"/>
              </a:ln>
              <a:solidFill>
                <a:schemeClr val="accent4">
                  <a:lumMod val="40000"/>
                  <a:lumOff val="60000"/>
                </a:schemeClr>
              </a:solidFill>
              <a:effectLst>
                <a:outerShdw blurRad="25500" dist="23000" dir="7020000" algn="tl">
                  <a:srgbClr val="000000">
                    <a:alpha val="50000"/>
                  </a:srgbClr>
                </a:outerShdw>
              </a:effectLst>
            </a:endParaRPr>
          </a:p>
        </p:txBody>
      </p:sp>
      <p:pic>
        <p:nvPicPr>
          <p:cNvPr id="6" name="Picture 2" descr="E:\Department\Vat2.jpg"/>
          <p:cNvPicPr>
            <a:picLocks noChangeAspect="1" noChangeArrowheads="1"/>
          </p:cNvPicPr>
          <p:nvPr/>
        </p:nvPicPr>
        <p:blipFill>
          <a:blip r:embed="rId2"/>
          <a:srcRect/>
          <a:stretch>
            <a:fillRect/>
          </a:stretch>
        </p:blipFill>
        <p:spPr bwMode="auto">
          <a:xfrm>
            <a:off x="3276600" y="2438400"/>
            <a:ext cx="2001838" cy="1963738"/>
          </a:xfrm>
          <a:prstGeom prst="rect">
            <a:avLst/>
          </a:prstGeom>
          <a:noFill/>
          <a:ln w="9525">
            <a:noFill/>
            <a:miter lim="800000"/>
            <a:headEnd/>
            <a:tailEnd/>
          </a:ln>
        </p:spPr>
      </p:pic>
      <p:sp>
        <p:nvSpPr>
          <p:cNvPr id="7" name="Rectangle 6"/>
          <p:cNvSpPr/>
          <p:nvPr/>
        </p:nvSpPr>
        <p:spPr>
          <a:xfrm>
            <a:off x="1219200" y="4648200"/>
            <a:ext cx="6248400" cy="1323439"/>
          </a:xfrm>
          <a:prstGeom prst="rect">
            <a:avLst/>
          </a:prstGeom>
        </p:spPr>
        <p:txBody>
          <a:bodyPr>
            <a:spAutoFit/>
          </a:bodyPr>
          <a:lstStyle/>
          <a:p>
            <a:pPr algn="ctr">
              <a:defRPr/>
            </a:pPr>
            <a:r>
              <a:rPr lang="en-IN"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Department of Surgery and Radiology</a:t>
            </a:r>
          </a:p>
          <a:p>
            <a:pPr algn="ctr">
              <a:defRPr/>
            </a:pPr>
            <a:r>
              <a:rPr lang="en-IN"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College of Veterinary Science and Animal Husbandry, </a:t>
            </a:r>
            <a:br>
              <a:rPr lang="en-IN"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br>
            <a:r>
              <a:rPr lang="en-IN"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DUVASU, Mathura, U.P.</a:t>
            </a:r>
          </a:p>
        </p:txBody>
      </p:sp>
      <p:sp>
        <p:nvSpPr>
          <p:cNvPr id="8" name="Rectangle 7"/>
          <p:cNvSpPr/>
          <p:nvPr/>
        </p:nvSpPr>
        <p:spPr>
          <a:xfrm>
            <a:off x="0" y="6211669"/>
            <a:ext cx="9144000" cy="646331"/>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r>
              <a:rPr lang="en-US" dirty="0" smtClean="0"/>
              <a:t>Prof. Sanjay </a:t>
            </a:r>
            <a:r>
              <a:rPr lang="en-US" dirty="0" err="1" smtClean="0"/>
              <a:t>Purohit</a:t>
            </a:r>
            <a:r>
              <a:rPr lang="en-US" dirty="0" smtClean="0"/>
              <a:t> – Educational &amp; Confidential - contents – collected from different sources -not permitted for replication &amp; commercial purposes  </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marL="484632" indent="0" eaLnBrk="1" fontAlgn="auto" hangingPunct="1">
              <a:spcAft>
                <a:spcPts val="0"/>
              </a:spcAft>
              <a:defRPr/>
            </a:pPr>
            <a:r>
              <a:rPr lang="en-US" sz="3600" smtClean="0">
                <a:solidFill>
                  <a:schemeClr val="accent1">
                    <a:tint val="83000"/>
                    <a:satMod val="150000"/>
                  </a:schemeClr>
                </a:solidFill>
              </a:rPr>
              <a:t>Input screen and photocathode</a:t>
            </a:r>
          </a:p>
        </p:txBody>
      </p:sp>
      <p:sp>
        <p:nvSpPr>
          <p:cNvPr id="48131" name="Rectangle 3"/>
          <p:cNvSpPr>
            <a:spLocks noGrp="1" noChangeArrowheads="1"/>
          </p:cNvSpPr>
          <p:nvPr>
            <p:ph idx="1"/>
          </p:nvPr>
        </p:nvSpPr>
        <p:spPr>
          <a:xfrm>
            <a:off x="457200" y="1882775"/>
            <a:ext cx="8229600" cy="4572000"/>
          </a:xfrm>
        </p:spPr>
        <p:txBody>
          <a:bodyPr>
            <a:normAutofit lnSpcReduction="10000"/>
          </a:bodyPr>
          <a:lstStyle/>
          <a:p>
            <a:pPr eaLnBrk="1" hangingPunct="1">
              <a:lnSpc>
                <a:spcPct val="90000"/>
              </a:lnSpc>
            </a:pPr>
            <a:r>
              <a:rPr lang="en-US" sz="2800" smtClean="0"/>
              <a:t>It consists of 0.1-0.2 mm layer of CsI phosphors coated onto the concave surface of II</a:t>
            </a:r>
          </a:p>
          <a:p>
            <a:pPr eaLnBrk="1" hangingPunct="1">
              <a:lnSpc>
                <a:spcPct val="90000"/>
              </a:lnSpc>
            </a:pPr>
            <a:r>
              <a:rPr lang="en-US" sz="2800" smtClean="0"/>
              <a:t>Surface made of glass, titanium, steel or Al and ranges from 15 cm to 23 cm in diameter</a:t>
            </a:r>
          </a:p>
          <a:p>
            <a:pPr eaLnBrk="1" hangingPunct="1">
              <a:lnSpc>
                <a:spcPct val="90000"/>
              </a:lnSpc>
            </a:pPr>
            <a:r>
              <a:rPr lang="en-US" sz="2800" smtClean="0"/>
              <a:t>The screen is concave to maintain the same distance between each point in the output screen</a:t>
            </a:r>
          </a:p>
          <a:p>
            <a:pPr eaLnBrk="1" hangingPunct="1">
              <a:lnSpc>
                <a:spcPct val="90000"/>
              </a:lnSpc>
            </a:pPr>
            <a:r>
              <a:rPr lang="en-US" sz="2800" smtClean="0">
                <a:solidFill>
                  <a:schemeClr val="accent2"/>
                </a:solidFill>
              </a:rPr>
              <a:t>What is the result when it is failed to maintain the distance?</a:t>
            </a:r>
          </a:p>
          <a:p>
            <a:pPr eaLnBrk="1" hangingPunct="1">
              <a:lnSpc>
                <a:spcPct val="90000"/>
              </a:lnSpc>
            </a:pPr>
            <a:r>
              <a:rPr lang="en-US" sz="2800" smtClean="0"/>
              <a:t>CsI absorb 66% of the incident beam</a:t>
            </a:r>
            <a:r>
              <a:rPr lang="en-US" sz="2800" smtClean="0">
                <a:solidFill>
                  <a:schemeClr val="accent2"/>
                </a:solidFill>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marL="484632" indent="0" eaLnBrk="1" fontAlgn="auto" hangingPunct="1">
              <a:spcAft>
                <a:spcPts val="0"/>
              </a:spcAft>
              <a:defRPr/>
            </a:pPr>
            <a:r>
              <a:rPr lang="en-US" sz="3600" smtClean="0">
                <a:solidFill>
                  <a:schemeClr val="accent1">
                    <a:tint val="83000"/>
                    <a:satMod val="150000"/>
                  </a:schemeClr>
                </a:solidFill>
              </a:rPr>
              <a:t>Input screen and photocathode</a:t>
            </a:r>
          </a:p>
        </p:txBody>
      </p:sp>
      <p:sp>
        <p:nvSpPr>
          <p:cNvPr id="49155" name="Rectangle 3"/>
          <p:cNvSpPr>
            <a:spLocks noGrp="1" noChangeArrowheads="1"/>
          </p:cNvSpPr>
          <p:nvPr>
            <p:ph idx="1"/>
          </p:nvPr>
        </p:nvSpPr>
        <p:spPr>
          <a:xfrm>
            <a:off x="381000" y="2057400"/>
            <a:ext cx="8382000" cy="4800600"/>
          </a:xfrm>
        </p:spPr>
        <p:txBody>
          <a:bodyPr>
            <a:normAutofit lnSpcReduction="10000"/>
          </a:bodyPr>
          <a:lstStyle/>
          <a:p>
            <a:pPr eaLnBrk="1" hangingPunct="1">
              <a:lnSpc>
                <a:spcPct val="80000"/>
              </a:lnSpc>
            </a:pPr>
            <a:r>
              <a:rPr lang="en-US" sz="2800" smtClean="0"/>
              <a:t>The phosphor emit light photons </a:t>
            </a:r>
            <a:r>
              <a:rPr lang="en-US" sz="2800" smtClean="0">
                <a:solidFill>
                  <a:schemeClr val="accent2"/>
                </a:solidFill>
              </a:rPr>
              <a:t>vertically</a:t>
            </a:r>
            <a:r>
              <a:rPr lang="en-US" sz="2800" smtClean="0"/>
              <a:t> proportion to the absorption</a:t>
            </a:r>
          </a:p>
          <a:p>
            <a:pPr eaLnBrk="1" hangingPunct="1">
              <a:lnSpc>
                <a:spcPct val="80000"/>
              </a:lnSpc>
            </a:pPr>
            <a:r>
              <a:rPr lang="en-US" sz="2800" smtClean="0"/>
              <a:t>25 keV photon will produce 1500 light photons</a:t>
            </a:r>
          </a:p>
          <a:p>
            <a:pPr eaLnBrk="1" hangingPunct="1">
              <a:lnSpc>
                <a:spcPct val="80000"/>
              </a:lnSpc>
            </a:pPr>
            <a:r>
              <a:rPr lang="en-US" sz="2800" smtClean="0"/>
              <a:t>A thin protective coating is applied to the input screen to prevent a chemical interaction with the photocathode</a:t>
            </a:r>
          </a:p>
          <a:p>
            <a:pPr eaLnBrk="1" hangingPunct="1">
              <a:lnSpc>
                <a:spcPct val="80000"/>
              </a:lnSpc>
            </a:pPr>
            <a:r>
              <a:rPr lang="en-US" sz="2800" smtClean="0"/>
              <a:t>Photocathode is made from 2 materials i.e. cesium and antimony compounds which applied to the protective coating</a:t>
            </a:r>
          </a:p>
          <a:p>
            <a:pPr eaLnBrk="1" hangingPunct="1">
              <a:lnSpc>
                <a:spcPct val="80000"/>
              </a:lnSpc>
            </a:pPr>
            <a:r>
              <a:rPr lang="en-US" sz="2800" smtClean="0"/>
              <a:t>2 materials appear as single coating which absorb light to emits electrons that process called </a:t>
            </a:r>
            <a:r>
              <a:rPr lang="en-US" sz="2800" smtClean="0">
                <a:solidFill>
                  <a:schemeClr val="accent2"/>
                </a:solidFill>
              </a:rPr>
              <a:t>photoemission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Electrostatic lenses</a:t>
            </a:r>
          </a:p>
        </p:txBody>
      </p:sp>
      <p:sp>
        <p:nvSpPr>
          <p:cNvPr id="50179" name="Rectangle 3"/>
          <p:cNvSpPr>
            <a:spLocks noGrp="1" noChangeArrowheads="1"/>
          </p:cNvSpPr>
          <p:nvPr>
            <p:ph idx="1"/>
          </p:nvPr>
        </p:nvSpPr>
        <p:spPr>
          <a:xfrm>
            <a:off x="457200" y="1882775"/>
            <a:ext cx="8229600" cy="4572000"/>
          </a:xfrm>
        </p:spPr>
        <p:txBody>
          <a:bodyPr/>
          <a:lstStyle/>
          <a:p>
            <a:pPr eaLnBrk="1" hangingPunct="1"/>
            <a:r>
              <a:rPr lang="en-US" smtClean="0"/>
              <a:t>Are a series of charged electrodes located inside the glass envelope of the tube</a:t>
            </a:r>
          </a:p>
          <a:p>
            <a:pPr eaLnBrk="1" hangingPunct="1"/>
            <a:r>
              <a:rPr lang="en-US" smtClean="0"/>
              <a:t>The main functions are to accelerates and focuses the electrons</a:t>
            </a:r>
          </a:p>
          <a:p>
            <a:pPr eaLnBrk="1" hangingPunct="1"/>
            <a:r>
              <a:rPr lang="en-US" smtClean="0"/>
              <a:t>The focal point reverses the image so the output screen image is reversed from the input screen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Magnification tubes</a:t>
            </a:r>
          </a:p>
        </p:txBody>
      </p:sp>
      <p:sp>
        <p:nvSpPr>
          <p:cNvPr id="51203" name="Rectangle 3"/>
          <p:cNvSpPr>
            <a:spLocks noGrp="1" noChangeArrowheads="1"/>
          </p:cNvSpPr>
          <p:nvPr>
            <p:ph idx="1"/>
          </p:nvPr>
        </p:nvSpPr>
        <p:spPr>
          <a:xfrm>
            <a:off x="381000" y="2057400"/>
            <a:ext cx="8382000" cy="4572000"/>
          </a:xfrm>
        </p:spPr>
        <p:txBody>
          <a:bodyPr>
            <a:normAutofit lnSpcReduction="10000"/>
          </a:bodyPr>
          <a:lstStyle/>
          <a:p>
            <a:pPr eaLnBrk="1" hangingPunct="1">
              <a:lnSpc>
                <a:spcPct val="90000"/>
              </a:lnSpc>
            </a:pPr>
            <a:r>
              <a:rPr lang="en-US" sz="2800" smtClean="0"/>
              <a:t>The greater the voltage supplied to the electrostatic lenses the greater the acceleration and the closer the focal point moves toward input screen</a:t>
            </a:r>
          </a:p>
          <a:p>
            <a:pPr eaLnBrk="1" hangingPunct="1">
              <a:lnSpc>
                <a:spcPct val="90000"/>
              </a:lnSpc>
            </a:pPr>
            <a:r>
              <a:rPr lang="en-US" sz="2800" smtClean="0"/>
              <a:t>II design to magnify the image electronically by changing the voltage </a:t>
            </a:r>
          </a:p>
          <a:p>
            <a:pPr eaLnBrk="1" hangingPunct="1">
              <a:lnSpc>
                <a:spcPct val="90000"/>
              </a:lnSpc>
            </a:pPr>
            <a:r>
              <a:rPr lang="en-US" sz="2800" smtClean="0"/>
              <a:t>They always called multi-field pr dual field</a:t>
            </a:r>
          </a:p>
          <a:p>
            <a:pPr eaLnBrk="1" hangingPunct="1">
              <a:lnSpc>
                <a:spcPct val="90000"/>
              </a:lnSpc>
            </a:pPr>
            <a:r>
              <a:rPr lang="en-US" sz="2800" smtClean="0"/>
              <a:t>II capable to magnify 1.5-4× </a:t>
            </a:r>
          </a:p>
          <a:p>
            <a:pPr eaLnBrk="1" hangingPunct="1">
              <a:lnSpc>
                <a:spcPct val="90000"/>
              </a:lnSpc>
            </a:pPr>
            <a:r>
              <a:rPr lang="en-US" sz="2800" smtClean="0"/>
              <a:t>Resolution can be increased from 4 lp/mm to 6 lp/mm when magnification mode is used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Anode and output screen</a:t>
            </a:r>
          </a:p>
        </p:txBody>
      </p:sp>
      <p:sp>
        <p:nvSpPr>
          <p:cNvPr id="52227" name="Rectangle 3"/>
          <p:cNvSpPr>
            <a:spLocks noGrp="1" noChangeArrowheads="1"/>
          </p:cNvSpPr>
          <p:nvPr>
            <p:ph idx="1"/>
          </p:nvPr>
        </p:nvSpPr>
        <p:spPr>
          <a:xfrm>
            <a:off x="381000" y="2057400"/>
            <a:ext cx="8382000" cy="3581400"/>
          </a:xfrm>
        </p:spPr>
        <p:txBody>
          <a:bodyPr/>
          <a:lstStyle/>
          <a:p>
            <a:pPr eaLnBrk="1" hangingPunct="1">
              <a:lnSpc>
                <a:spcPct val="90000"/>
              </a:lnSpc>
            </a:pPr>
            <a:r>
              <a:rPr lang="en-US" sz="2800" smtClean="0"/>
              <a:t>Anode is positively charged and supplied with about 25 kV</a:t>
            </a:r>
          </a:p>
          <a:p>
            <a:pPr eaLnBrk="1" hangingPunct="1">
              <a:lnSpc>
                <a:spcPct val="90000"/>
              </a:lnSpc>
            </a:pPr>
            <a:r>
              <a:rPr lang="en-US" sz="2800" smtClean="0"/>
              <a:t>This charge cause attraction of the electrons from the photocathode</a:t>
            </a:r>
          </a:p>
          <a:p>
            <a:pPr eaLnBrk="1" hangingPunct="1">
              <a:lnSpc>
                <a:spcPct val="90000"/>
              </a:lnSpc>
            </a:pPr>
            <a:r>
              <a:rPr lang="en-US" sz="2800" smtClean="0"/>
              <a:t>The anode is positioned inside the glass envelop in front of the output screen, it has a hole in the center which allow electrons to pass through to the output screen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Anode and output screen</a:t>
            </a:r>
          </a:p>
        </p:txBody>
      </p:sp>
      <p:sp>
        <p:nvSpPr>
          <p:cNvPr id="53251" name="Rectangle 3"/>
          <p:cNvSpPr>
            <a:spLocks noGrp="1" noChangeArrowheads="1"/>
          </p:cNvSpPr>
          <p:nvPr>
            <p:ph idx="1"/>
          </p:nvPr>
        </p:nvSpPr>
        <p:spPr>
          <a:xfrm>
            <a:off x="381000" y="2057400"/>
            <a:ext cx="8382000" cy="4572000"/>
          </a:xfrm>
        </p:spPr>
        <p:txBody>
          <a:bodyPr/>
          <a:lstStyle/>
          <a:p>
            <a:pPr eaLnBrk="1" hangingPunct="1">
              <a:lnSpc>
                <a:spcPct val="80000"/>
              </a:lnSpc>
            </a:pPr>
            <a:r>
              <a:rPr lang="en-US" sz="2800" smtClean="0"/>
              <a:t>The output screen glass fluorescent screen, it is a silver-activated zinc-cadmium sulfide phosphor</a:t>
            </a:r>
          </a:p>
          <a:p>
            <a:pPr eaLnBrk="1" hangingPunct="1">
              <a:lnSpc>
                <a:spcPct val="80000"/>
              </a:lnSpc>
            </a:pPr>
            <a:r>
              <a:rPr lang="en-US" sz="2800" smtClean="0"/>
              <a:t>The electrons that strike the screen are converted into light photons exit the tube</a:t>
            </a:r>
          </a:p>
          <a:p>
            <a:pPr eaLnBrk="1" hangingPunct="1">
              <a:lnSpc>
                <a:spcPct val="80000"/>
              </a:lnSpc>
            </a:pPr>
            <a:r>
              <a:rPr lang="en-US" sz="2800" smtClean="0"/>
              <a:t>Filter is used under the output phosphor layer in oblique direction to prevent in light returning to the input phosphor</a:t>
            </a:r>
          </a:p>
          <a:p>
            <a:pPr eaLnBrk="1" hangingPunct="1">
              <a:lnSpc>
                <a:spcPct val="80000"/>
              </a:lnSpc>
            </a:pPr>
            <a:r>
              <a:rPr lang="en-US" sz="2800" smtClean="0"/>
              <a:t>Some new II use a fiber optic disc in place of the glass output screen to eliminate isotropic emission problem and transmit the image in some distance without loss of resolution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Total brightness gain</a:t>
            </a:r>
          </a:p>
        </p:txBody>
      </p:sp>
      <p:sp>
        <p:nvSpPr>
          <p:cNvPr id="54275" name="Rectangle 3"/>
          <p:cNvSpPr>
            <a:spLocks noGrp="1" noChangeArrowheads="1"/>
          </p:cNvSpPr>
          <p:nvPr>
            <p:ph idx="1"/>
          </p:nvPr>
        </p:nvSpPr>
        <p:spPr>
          <a:xfrm>
            <a:off x="381000" y="2057400"/>
            <a:ext cx="8382000" cy="4800600"/>
          </a:xfrm>
        </p:spPr>
        <p:txBody>
          <a:bodyPr>
            <a:normAutofit lnSpcReduction="10000"/>
          </a:bodyPr>
          <a:lstStyle/>
          <a:p>
            <a:pPr eaLnBrk="1" hangingPunct="1">
              <a:lnSpc>
                <a:spcPct val="90000"/>
              </a:lnSpc>
            </a:pPr>
            <a:r>
              <a:rPr lang="en-US" sz="2800" smtClean="0"/>
              <a:t>Is measurement of the increase in image intensity achieved by II tube is determine by:</a:t>
            </a:r>
          </a:p>
          <a:p>
            <a:pPr eaLnBrk="1" hangingPunct="1">
              <a:lnSpc>
                <a:spcPct val="90000"/>
              </a:lnSpc>
            </a:pPr>
            <a:r>
              <a:rPr lang="en-US" sz="2800" smtClean="0"/>
              <a:t>Minification gain cause of image compression into a small output i.e. from 23 cm to 2.5 cm</a:t>
            </a:r>
          </a:p>
          <a:p>
            <a:pPr eaLnBrk="1" hangingPunct="1">
              <a:lnSpc>
                <a:spcPct val="90000"/>
              </a:lnSpc>
            </a:pPr>
            <a:r>
              <a:rPr lang="en-US" sz="2800" smtClean="0"/>
              <a:t>Flux gain is number of light emitted in output screen, and not taking any account of conversion efficiency of the input screen</a:t>
            </a:r>
          </a:p>
          <a:p>
            <a:pPr eaLnBrk="1" hangingPunct="1">
              <a:lnSpc>
                <a:spcPct val="90000"/>
              </a:lnSpc>
            </a:pPr>
            <a:r>
              <a:rPr lang="en-US" sz="2800" smtClean="0"/>
              <a:t>Flux gain causes a decrease in image quality exactly as II decrease resolution</a:t>
            </a:r>
          </a:p>
          <a:p>
            <a:pPr eaLnBrk="1" hangingPunct="1">
              <a:lnSpc>
                <a:spcPct val="90000"/>
              </a:lnSpc>
            </a:pPr>
            <a:r>
              <a:rPr lang="en-US" sz="2800" smtClean="0"/>
              <a:t>Total brightness gain is minification gain × flux gain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Fluoroscopic generator</a:t>
            </a:r>
          </a:p>
        </p:txBody>
      </p:sp>
      <p:sp>
        <p:nvSpPr>
          <p:cNvPr id="55299" name="Rectangle 3"/>
          <p:cNvSpPr>
            <a:spLocks noGrp="1" noChangeArrowheads="1"/>
          </p:cNvSpPr>
          <p:nvPr>
            <p:ph idx="1"/>
          </p:nvPr>
        </p:nvSpPr>
        <p:spPr>
          <a:xfrm>
            <a:off x="457200" y="1882775"/>
            <a:ext cx="8229600" cy="4572000"/>
          </a:xfrm>
        </p:spPr>
        <p:txBody>
          <a:bodyPr/>
          <a:lstStyle/>
          <a:p>
            <a:pPr eaLnBrk="1" hangingPunct="1">
              <a:lnSpc>
                <a:spcPct val="90000"/>
              </a:lnSpc>
            </a:pPr>
            <a:r>
              <a:rPr lang="en-US" sz="2800" smtClean="0"/>
              <a:t>Same as conventional x-ray</a:t>
            </a:r>
          </a:p>
          <a:p>
            <a:pPr eaLnBrk="1" hangingPunct="1">
              <a:lnSpc>
                <a:spcPct val="90000"/>
              </a:lnSpc>
            </a:pPr>
            <a:r>
              <a:rPr lang="en-US" sz="2800" smtClean="0"/>
              <a:t>ABC maintain the brightness of the image by automatically adjusting the exposure factors according to the density and contrast</a:t>
            </a:r>
          </a:p>
          <a:p>
            <a:pPr eaLnBrk="1" hangingPunct="1">
              <a:lnSpc>
                <a:spcPct val="90000"/>
              </a:lnSpc>
            </a:pPr>
            <a:r>
              <a:rPr lang="en-US" sz="2800" smtClean="0"/>
              <a:t>Most ABC monitor flow of the current between cathode and anode of the II tube or the intensity of the output screen</a:t>
            </a:r>
          </a:p>
          <a:p>
            <a:pPr eaLnBrk="1" hangingPunct="1">
              <a:lnSpc>
                <a:spcPct val="90000"/>
              </a:lnSpc>
            </a:pPr>
            <a:r>
              <a:rPr lang="en-US" sz="2800" smtClean="0"/>
              <a:t>Most ABC use variable kVp technique system (contrast) and mAs (density)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4"/>
          <p:cNvSpPr>
            <a:spLocks noChangeArrowheads="1"/>
          </p:cNvSpPr>
          <p:nvPr/>
        </p:nvSpPr>
        <p:spPr bwMode="auto">
          <a:xfrm>
            <a:off x="457200" y="274638"/>
            <a:ext cx="8229600" cy="1143000"/>
          </a:xfrm>
          <a:prstGeom prst="rect">
            <a:avLst/>
          </a:prstGeom>
          <a:noFill/>
          <a:ln w="9525">
            <a:noFill/>
            <a:miter lim="800000"/>
            <a:headEnd/>
            <a:tailEnd/>
          </a:ln>
        </p:spPr>
        <p:txBody>
          <a:bodyPr anchor="ctr"/>
          <a:lstStyle/>
          <a:p>
            <a:r>
              <a:rPr lang="en-GB" sz="4000">
                <a:solidFill>
                  <a:schemeClr val="tx2"/>
                </a:solidFill>
                <a:latin typeface="Arial Black" pitchFamily="34" charset="0"/>
              </a:rPr>
              <a:t>ABC FEEDBACK LOOP</a:t>
            </a:r>
            <a:endParaRPr lang="en-US" sz="4000">
              <a:solidFill>
                <a:schemeClr val="tx2"/>
              </a:solidFill>
              <a:latin typeface="Arial Black" pitchFamily="34" charset="0"/>
            </a:endParaRPr>
          </a:p>
        </p:txBody>
      </p:sp>
      <p:pic>
        <p:nvPicPr>
          <p:cNvPr id="56323" name="Picture 5"/>
          <p:cNvPicPr>
            <a:picLocks noChangeAspect="1" noChangeArrowheads="1"/>
          </p:cNvPicPr>
          <p:nvPr/>
        </p:nvPicPr>
        <p:blipFill>
          <a:blip r:embed="rId2"/>
          <a:srcRect/>
          <a:stretch>
            <a:fillRect/>
          </a:stretch>
        </p:blipFill>
        <p:spPr bwMode="auto">
          <a:xfrm>
            <a:off x="2700338" y="1773238"/>
            <a:ext cx="6119812" cy="4608512"/>
          </a:xfrm>
          <a:prstGeom prst="rect">
            <a:avLst/>
          </a:prstGeom>
          <a:noFill/>
          <a:ln w="12700">
            <a:noFill/>
            <a:miter lim="800000"/>
            <a:headEnd/>
            <a:tailEnd/>
          </a:ln>
        </p:spPr>
      </p:pic>
      <p:sp>
        <p:nvSpPr>
          <p:cNvPr id="56324" name="Rectangle 6"/>
          <p:cNvSpPr>
            <a:spLocks noChangeArrowheads="1"/>
          </p:cNvSpPr>
          <p:nvPr/>
        </p:nvSpPr>
        <p:spPr bwMode="auto">
          <a:xfrm>
            <a:off x="5724525" y="3213100"/>
            <a:ext cx="922338" cy="242888"/>
          </a:xfrm>
          <a:prstGeom prst="rect">
            <a:avLst/>
          </a:prstGeom>
          <a:solidFill>
            <a:srgbClr val="EBC437"/>
          </a:solidFill>
          <a:ln w="12700">
            <a:solidFill>
              <a:schemeClr val="tx1"/>
            </a:solidFill>
            <a:miter lim="800000"/>
            <a:headEnd/>
            <a:tailEnd/>
          </a:ln>
        </p:spPr>
        <p:txBody>
          <a:bodyPr wrap="none" anchor="ctr"/>
          <a:lstStyle/>
          <a:p>
            <a:endParaRPr lang="en-IN"/>
          </a:p>
        </p:txBody>
      </p:sp>
      <p:sp>
        <p:nvSpPr>
          <p:cNvPr id="56325" name="Rectangle 7"/>
          <p:cNvSpPr>
            <a:spLocks noChangeArrowheads="1"/>
          </p:cNvSpPr>
          <p:nvPr/>
        </p:nvSpPr>
        <p:spPr bwMode="auto">
          <a:xfrm>
            <a:off x="5580063" y="3284538"/>
            <a:ext cx="166687" cy="80962"/>
          </a:xfrm>
          <a:prstGeom prst="rect">
            <a:avLst/>
          </a:prstGeom>
          <a:solidFill>
            <a:srgbClr val="B5A66D"/>
          </a:solidFill>
          <a:ln w="12700">
            <a:solidFill>
              <a:schemeClr val="tx1"/>
            </a:solidFill>
            <a:miter lim="800000"/>
            <a:headEnd/>
            <a:tailEnd/>
          </a:ln>
        </p:spPr>
        <p:txBody>
          <a:bodyPr wrap="none" anchor="ctr"/>
          <a:lstStyle/>
          <a:p>
            <a:endParaRPr lang="en-IN"/>
          </a:p>
        </p:txBody>
      </p:sp>
      <p:sp>
        <p:nvSpPr>
          <p:cNvPr id="56326" name="Rectangle 8"/>
          <p:cNvSpPr>
            <a:spLocks noChangeArrowheads="1"/>
          </p:cNvSpPr>
          <p:nvPr/>
        </p:nvSpPr>
        <p:spPr bwMode="auto">
          <a:xfrm>
            <a:off x="395288" y="3213100"/>
            <a:ext cx="1676400" cy="2763838"/>
          </a:xfrm>
          <a:prstGeom prst="rect">
            <a:avLst/>
          </a:prstGeom>
          <a:solidFill>
            <a:schemeClr val="accent1"/>
          </a:solidFill>
          <a:ln w="12700">
            <a:solidFill>
              <a:schemeClr val="tx1"/>
            </a:solidFill>
            <a:miter lim="800000"/>
            <a:headEnd/>
            <a:tailEnd/>
          </a:ln>
        </p:spPr>
        <p:txBody>
          <a:bodyPr wrap="none" lIns="99276" tIns="49638" rIns="99276" bIns="49638" anchor="ctr"/>
          <a:lstStyle/>
          <a:p>
            <a:pPr algn="ctr" defTabSz="827088"/>
            <a:r>
              <a:rPr lang="en-GB" sz="2600">
                <a:latin typeface="Times New Roman" pitchFamily="18" charset="0"/>
              </a:rPr>
              <a:t>Generator </a:t>
            </a:r>
          </a:p>
          <a:p>
            <a:pPr algn="ctr" defTabSz="827088"/>
            <a:r>
              <a:rPr lang="en-GB" sz="2600">
                <a:latin typeface="Times New Roman" pitchFamily="18" charset="0"/>
              </a:rPr>
              <a:t>Exposure </a:t>
            </a:r>
          </a:p>
          <a:p>
            <a:pPr algn="ctr" defTabSz="827088"/>
            <a:r>
              <a:rPr lang="en-GB" sz="2600">
                <a:latin typeface="Times New Roman" pitchFamily="18" charset="0"/>
              </a:rPr>
              <a:t>Control</a:t>
            </a:r>
          </a:p>
          <a:p>
            <a:pPr algn="ctr" defTabSz="827088"/>
            <a:r>
              <a:rPr lang="en-GB" sz="2600">
                <a:latin typeface="Times New Roman" pitchFamily="18" charset="0"/>
              </a:rPr>
              <a:t>KVp</a:t>
            </a:r>
          </a:p>
          <a:p>
            <a:pPr algn="ctr" defTabSz="827088"/>
            <a:r>
              <a:rPr lang="en-GB" sz="2600">
                <a:latin typeface="Times New Roman" pitchFamily="18" charset="0"/>
              </a:rPr>
              <a:t>mA</a:t>
            </a:r>
          </a:p>
        </p:txBody>
      </p:sp>
      <p:sp>
        <p:nvSpPr>
          <p:cNvPr id="56327" name="Line 9"/>
          <p:cNvSpPr>
            <a:spLocks noChangeShapeType="1"/>
          </p:cNvSpPr>
          <p:nvPr/>
        </p:nvSpPr>
        <p:spPr bwMode="auto">
          <a:xfrm>
            <a:off x="2051050" y="4221163"/>
            <a:ext cx="1257300" cy="0"/>
          </a:xfrm>
          <a:prstGeom prst="line">
            <a:avLst/>
          </a:prstGeom>
          <a:noFill/>
          <a:ln w="76200">
            <a:solidFill>
              <a:srgbClr val="FF0000"/>
            </a:solidFill>
            <a:round/>
            <a:headEnd/>
            <a:tailEnd type="triangle" w="med" len="med"/>
          </a:ln>
        </p:spPr>
        <p:txBody>
          <a:bodyPr wrap="none" anchor="ctr"/>
          <a:lstStyle/>
          <a:p>
            <a:endParaRPr lang="en-IN"/>
          </a:p>
        </p:txBody>
      </p:sp>
      <p:sp>
        <p:nvSpPr>
          <p:cNvPr id="56328" name="Line 10"/>
          <p:cNvSpPr>
            <a:spLocks noChangeShapeType="1"/>
          </p:cNvSpPr>
          <p:nvPr/>
        </p:nvSpPr>
        <p:spPr bwMode="auto">
          <a:xfrm>
            <a:off x="5867400" y="2636838"/>
            <a:ext cx="0" cy="569912"/>
          </a:xfrm>
          <a:prstGeom prst="line">
            <a:avLst/>
          </a:prstGeom>
          <a:noFill/>
          <a:ln w="76200">
            <a:solidFill>
              <a:srgbClr val="FF0000"/>
            </a:solidFill>
            <a:round/>
            <a:headEnd/>
            <a:tailEnd/>
          </a:ln>
        </p:spPr>
        <p:txBody>
          <a:bodyPr wrap="none" anchor="ctr"/>
          <a:lstStyle/>
          <a:p>
            <a:endParaRPr lang="en-IN"/>
          </a:p>
        </p:txBody>
      </p:sp>
      <p:sp>
        <p:nvSpPr>
          <p:cNvPr id="56329" name="Line 11"/>
          <p:cNvSpPr>
            <a:spLocks noChangeShapeType="1"/>
          </p:cNvSpPr>
          <p:nvPr/>
        </p:nvSpPr>
        <p:spPr bwMode="auto">
          <a:xfrm flipH="1">
            <a:off x="684213" y="2636838"/>
            <a:ext cx="5197475" cy="0"/>
          </a:xfrm>
          <a:prstGeom prst="line">
            <a:avLst/>
          </a:prstGeom>
          <a:noFill/>
          <a:ln w="76200">
            <a:solidFill>
              <a:srgbClr val="FF0000"/>
            </a:solidFill>
            <a:round/>
            <a:headEnd/>
            <a:tailEnd/>
          </a:ln>
        </p:spPr>
        <p:txBody>
          <a:bodyPr wrap="none" anchor="ctr"/>
          <a:lstStyle/>
          <a:p>
            <a:endParaRPr lang="en-IN"/>
          </a:p>
        </p:txBody>
      </p:sp>
      <p:sp>
        <p:nvSpPr>
          <p:cNvPr id="56330" name="Line 12"/>
          <p:cNvSpPr>
            <a:spLocks noChangeShapeType="1"/>
          </p:cNvSpPr>
          <p:nvPr/>
        </p:nvSpPr>
        <p:spPr bwMode="auto">
          <a:xfrm>
            <a:off x="684213" y="2565400"/>
            <a:ext cx="0" cy="650875"/>
          </a:xfrm>
          <a:prstGeom prst="line">
            <a:avLst/>
          </a:prstGeom>
          <a:noFill/>
          <a:ln w="76200">
            <a:solidFill>
              <a:srgbClr val="FF0000"/>
            </a:solidFill>
            <a:round/>
            <a:headEnd/>
            <a:tailEnd type="triangle" w="med" len="med"/>
          </a:ln>
        </p:spPr>
        <p:txBody>
          <a:bodyPr wrap="none" anchor="ctr"/>
          <a:lstStyle/>
          <a:p>
            <a:endParaRPr lang="en-IN"/>
          </a:p>
        </p:txBody>
      </p:sp>
      <p:sp>
        <p:nvSpPr>
          <p:cNvPr id="56331" name="Rectangle 13"/>
          <p:cNvSpPr>
            <a:spLocks noChangeArrowheads="1"/>
          </p:cNvSpPr>
          <p:nvPr/>
        </p:nvSpPr>
        <p:spPr bwMode="auto">
          <a:xfrm>
            <a:off x="4419600" y="990600"/>
            <a:ext cx="3657600" cy="838200"/>
          </a:xfrm>
          <a:prstGeom prst="rect">
            <a:avLst/>
          </a:prstGeom>
          <a:solidFill>
            <a:schemeClr val="accent1"/>
          </a:solidFill>
          <a:ln w="12700">
            <a:solidFill>
              <a:schemeClr val="tx1"/>
            </a:solidFill>
            <a:miter lim="800000"/>
            <a:headEnd/>
            <a:tailEnd/>
          </a:ln>
        </p:spPr>
        <p:txBody>
          <a:bodyPr wrap="none" lIns="99276" tIns="49638" rIns="99276" bIns="49638" anchor="ctr"/>
          <a:lstStyle/>
          <a:p>
            <a:pPr algn="ctr" defTabSz="827088"/>
            <a:r>
              <a:rPr lang="en-GB" sz="2000">
                <a:latin typeface="Times New Roman" pitchFamily="18" charset="0"/>
              </a:rPr>
              <a:t>Automatic </a:t>
            </a:r>
          </a:p>
          <a:p>
            <a:pPr algn="ctr" defTabSz="827088"/>
            <a:r>
              <a:rPr lang="en-GB" sz="2000">
                <a:latin typeface="Times New Roman" pitchFamily="18" charset="0"/>
              </a:rPr>
              <a:t>Brightness </a:t>
            </a:r>
          </a:p>
          <a:p>
            <a:pPr algn="ctr" defTabSz="827088"/>
            <a:r>
              <a:rPr lang="en-GB" sz="2000">
                <a:latin typeface="Times New Roman" pitchFamily="18" charset="0"/>
              </a:rPr>
              <a:t>Control Sensor</a:t>
            </a:r>
          </a:p>
        </p:txBody>
      </p:sp>
      <p:sp>
        <p:nvSpPr>
          <p:cNvPr id="56332" name="Rectangle 14"/>
          <p:cNvSpPr>
            <a:spLocks noChangeArrowheads="1"/>
          </p:cNvSpPr>
          <p:nvPr/>
        </p:nvSpPr>
        <p:spPr bwMode="auto">
          <a:xfrm>
            <a:off x="7802563" y="2565400"/>
            <a:ext cx="1341437" cy="895350"/>
          </a:xfrm>
          <a:prstGeom prst="rect">
            <a:avLst/>
          </a:prstGeom>
          <a:solidFill>
            <a:schemeClr val="accent1"/>
          </a:solidFill>
          <a:ln w="12700">
            <a:solidFill>
              <a:schemeClr val="tx1"/>
            </a:solidFill>
            <a:miter lim="800000"/>
            <a:headEnd/>
            <a:tailEnd/>
          </a:ln>
        </p:spPr>
        <p:txBody>
          <a:bodyPr wrap="none" lIns="99276" tIns="49638" rIns="99276" bIns="49638" anchor="ctr"/>
          <a:lstStyle/>
          <a:p>
            <a:pPr algn="ctr" defTabSz="827088"/>
            <a:r>
              <a:rPr lang="en-GB" sz="2600">
                <a:latin typeface="Times New Roman" pitchFamily="18" charset="0"/>
              </a:rPr>
              <a:t>Light </a:t>
            </a:r>
          </a:p>
          <a:p>
            <a:pPr algn="ctr" defTabSz="827088"/>
            <a:r>
              <a:rPr lang="en-GB" sz="2600">
                <a:latin typeface="Times New Roman" pitchFamily="18" charset="0"/>
              </a:rPr>
              <a:t>Intensity</a:t>
            </a:r>
          </a:p>
        </p:txBody>
      </p:sp>
      <p:sp>
        <p:nvSpPr>
          <p:cNvPr id="56333" name="Line 15"/>
          <p:cNvSpPr>
            <a:spLocks noChangeShapeType="1"/>
          </p:cNvSpPr>
          <p:nvPr/>
        </p:nvSpPr>
        <p:spPr bwMode="auto">
          <a:xfrm flipH="1">
            <a:off x="8172450" y="3429000"/>
            <a:ext cx="334963" cy="895350"/>
          </a:xfrm>
          <a:prstGeom prst="line">
            <a:avLst/>
          </a:prstGeom>
          <a:noFill/>
          <a:ln w="76200">
            <a:solidFill>
              <a:srgbClr val="FF9900"/>
            </a:solidFill>
            <a:round/>
            <a:headEnd/>
            <a:tailEnd type="triangle" w="med" len="med"/>
          </a:ln>
        </p:spPr>
        <p:txBody>
          <a:bodyPr wrap="none" anchor="ctr"/>
          <a:lstStyle/>
          <a:p>
            <a:endParaRPr lang="en-IN"/>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4"/>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ABC</a:t>
            </a:r>
          </a:p>
        </p:txBody>
      </p:sp>
      <p:pic>
        <p:nvPicPr>
          <p:cNvPr id="57347" name="Picture 7" descr="FOT%203%201"/>
          <p:cNvPicPr>
            <a:picLocks noGrp="1" noChangeAspect="1" noChangeArrowheads="1"/>
          </p:cNvPicPr>
          <p:nvPr>
            <p:ph sz="half" idx="1"/>
          </p:nvPr>
        </p:nvPicPr>
        <p:blipFill>
          <a:blip r:embed="rId2"/>
          <a:srcRect/>
          <a:stretch>
            <a:fillRect/>
          </a:stretch>
        </p:blipFill>
        <p:spPr>
          <a:xfrm>
            <a:off x="381000" y="2286000"/>
            <a:ext cx="3109913" cy="3128963"/>
          </a:xfrm>
          <a:noFill/>
        </p:spPr>
      </p:pic>
      <p:sp>
        <p:nvSpPr>
          <p:cNvPr id="57348" name="Rectangle 6"/>
          <p:cNvSpPr>
            <a:spLocks noGrp="1" noChangeArrowheads="1"/>
          </p:cNvSpPr>
          <p:nvPr>
            <p:ph type="body" sz="half" idx="2"/>
          </p:nvPr>
        </p:nvSpPr>
        <p:spPr>
          <a:xfrm>
            <a:off x="3581400" y="2057400"/>
            <a:ext cx="5562600" cy="4800600"/>
          </a:xfrm>
        </p:spPr>
        <p:txBody>
          <a:bodyPr/>
          <a:lstStyle/>
          <a:p>
            <a:pPr eaLnBrk="1" hangingPunct="1">
              <a:lnSpc>
                <a:spcPct val="90000"/>
              </a:lnSpc>
            </a:pPr>
            <a:r>
              <a:rPr lang="en-US" sz="2000" smtClean="0"/>
              <a:t>When the ABC mode is selected, the ABC circuitry controls the X-ray intensity measured at the I-I so that  a proper image can be displayed on the monitor. </a:t>
            </a:r>
          </a:p>
          <a:p>
            <a:pPr eaLnBrk="1" hangingPunct="1">
              <a:lnSpc>
                <a:spcPct val="90000"/>
              </a:lnSpc>
            </a:pPr>
            <a:r>
              <a:rPr lang="en-US" sz="2000" smtClean="0"/>
              <a:t>ABC mode was developed to provide a consistent image quality during dynamic imaging</a:t>
            </a:r>
          </a:p>
          <a:p>
            <a:pPr eaLnBrk="1" hangingPunct="1">
              <a:lnSpc>
                <a:spcPct val="90000"/>
              </a:lnSpc>
            </a:pPr>
            <a:r>
              <a:rPr lang="en-US" sz="2000" smtClean="0"/>
              <a:t>The ABC compensates brightness loss caused by decreased I-I radiation reception by generating more X-rays (increasing mA) and/or producing more penetrating X-rays (increasing kVp). Conversely, when the image is too bright, the ABC compensates by reducing mA and decreasing kVp.  </a:t>
            </a:r>
            <a:r>
              <a:rPr lang="en-US" sz="1800" smtClean="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Fluoro_System_2"/>
          <p:cNvPicPr>
            <a:picLocks noChangeAspect="1" noChangeArrowheads="1"/>
          </p:cNvPicPr>
          <p:nvPr/>
        </p:nvPicPr>
        <p:blipFill>
          <a:blip r:embed="rId2"/>
          <a:stretch>
            <a:fillRect/>
          </a:stretch>
        </p:blipFill>
        <p:spPr>
          <a:xfrm>
            <a:off x="0" y="-1"/>
            <a:ext cx="6324600" cy="6877771"/>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4"/>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Magnification</a:t>
            </a:r>
          </a:p>
        </p:txBody>
      </p:sp>
      <p:pic>
        <p:nvPicPr>
          <p:cNvPr id="58371" name="Picture 7" descr="FOT%203%2013"/>
          <p:cNvPicPr>
            <a:picLocks noGrp="1" noChangeAspect="1" noChangeArrowheads="1"/>
          </p:cNvPicPr>
          <p:nvPr>
            <p:ph sz="half" idx="1"/>
          </p:nvPr>
        </p:nvPicPr>
        <p:blipFill>
          <a:blip r:embed="rId2"/>
          <a:srcRect/>
          <a:stretch>
            <a:fillRect/>
          </a:stretch>
        </p:blipFill>
        <p:spPr>
          <a:xfrm>
            <a:off x="381000" y="2179638"/>
            <a:ext cx="4114800" cy="3794125"/>
          </a:xfrm>
          <a:noFill/>
        </p:spPr>
      </p:pic>
      <p:sp>
        <p:nvSpPr>
          <p:cNvPr id="58372" name="Rectangle 6"/>
          <p:cNvSpPr>
            <a:spLocks noGrp="1" noChangeArrowheads="1"/>
          </p:cNvSpPr>
          <p:nvPr>
            <p:ph type="body" sz="half" idx="2"/>
          </p:nvPr>
        </p:nvSpPr>
        <p:spPr/>
        <p:txBody>
          <a:bodyPr>
            <a:normAutofit lnSpcReduction="10000"/>
          </a:bodyPr>
          <a:lstStyle/>
          <a:p>
            <a:pPr eaLnBrk="1" hangingPunct="1">
              <a:lnSpc>
                <a:spcPct val="90000"/>
              </a:lnSpc>
            </a:pPr>
            <a:r>
              <a:rPr lang="en-US" sz="2400" smtClean="0"/>
              <a:t>Many fluoroscopy systems have one or several magnification modes</a:t>
            </a:r>
          </a:p>
          <a:p>
            <a:pPr eaLnBrk="1" hangingPunct="1">
              <a:lnSpc>
                <a:spcPct val="90000"/>
              </a:lnSpc>
            </a:pPr>
            <a:r>
              <a:rPr lang="en-US" sz="2400" smtClean="0"/>
              <a:t>Magnification is achieved by electronically manipulating a smaller radiation I-I input area over the same I-I output area</a:t>
            </a:r>
          </a:p>
          <a:p>
            <a:pPr eaLnBrk="1" hangingPunct="1">
              <a:lnSpc>
                <a:spcPct val="90000"/>
              </a:lnSpc>
              <a:buFontTx/>
              <a:buNone/>
            </a:pPr>
            <a:r>
              <a:rPr lang="en-US" sz="2800" smtClean="0"/>
              <a:t> </a:t>
            </a:r>
            <a:r>
              <a:rPr lang="en-US" sz="2000" smtClean="0"/>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Image Quality</a:t>
            </a:r>
          </a:p>
        </p:txBody>
      </p:sp>
      <p:sp>
        <p:nvSpPr>
          <p:cNvPr id="59395" name="Rectangle 3"/>
          <p:cNvSpPr>
            <a:spLocks noGrp="1" noChangeArrowheads="1"/>
          </p:cNvSpPr>
          <p:nvPr>
            <p:ph idx="1"/>
          </p:nvPr>
        </p:nvSpPr>
        <p:spPr>
          <a:xfrm>
            <a:off x="0" y="2057400"/>
            <a:ext cx="8763000" cy="4648200"/>
          </a:xfrm>
        </p:spPr>
        <p:txBody>
          <a:bodyPr>
            <a:normAutofit lnSpcReduction="10000"/>
          </a:bodyPr>
          <a:lstStyle/>
          <a:p>
            <a:pPr eaLnBrk="1" hangingPunct="1">
              <a:lnSpc>
                <a:spcPct val="90000"/>
              </a:lnSpc>
            </a:pPr>
            <a:r>
              <a:rPr lang="en-US" smtClean="0"/>
              <a:t>Too many factors affecting image quality than static</a:t>
            </a:r>
          </a:p>
          <a:p>
            <a:pPr eaLnBrk="1" hangingPunct="1">
              <a:lnSpc>
                <a:spcPct val="90000"/>
              </a:lnSpc>
            </a:pPr>
            <a:r>
              <a:rPr lang="en-US" smtClean="0"/>
              <a:t>Contrast:</a:t>
            </a:r>
          </a:p>
          <a:p>
            <a:pPr lvl="1" eaLnBrk="1" hangingPunct="1">
              <a:lnSpc>
                <a:spcPct val="90000"/>
              </a:lnSpc>
            </a:pPr>
            <a:r>
              <a:rPr lang="en-US" smtClean="0"/>
              <a:t> can be increasing amplitude of the video signal</a:t>
            </a:r>
          </a:p>
          <a:p>
            <a:pPr lvl="1" eaLnBrk="1" hangingPunct="1">
              <a:lnSpc>
                <a:spcPct val="90000"/>
              </a:lnSpc>
            </a:pPr>
            <a:r>
              <a:rPr lang="en-US" smtClean="0"/>
              <a:t> effected by penumbral light scatter in the input and output screens</a:t>
            </a:r>
          </a:p>
          <a:p>
            <a:pPr lvl="1" eaLnBrk="1" hangingPunct="1">
              <a:lnSpc>
                <a:spcPct val="90000"/>
              </a:lnSpc>
            </a:pPr>
            <a:r>
              <a:rPr lang="en-US" smtClean="0"/>
              <a:t>Affected by scatter radiation</a:t>
            </a:r>
          </a:p>
          <a:p>
            <a:pPr lvl="1" eaLnBrk="1" hangingPunct="1">
              <a:lnSpc>
                <a:spcPct val="90000"/>
              </a:lnSpc>
            </a:pPr>
            <a:r>
              <a:rPr lang="en-US" smtClean="0"/>
              <a:t>Back scatter effect from the output to the input screen→ background fog</a:t>
            </a:r>
          </a:p>
          <a:p>
            <a:pPr lvl="1" eaLnBrk="1" hangingPunct="1">
              <a:lnSpc>
                <a:spcPct val="90000"/>
              </a:lnSpc>
            </a:pPr>
            <a:r>
              <a:rPr lang="en-US" smtClean="0"/>
              <a:t>Edge of the image decreases image contrast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Resolution</a:t>
            </a:r>
          </a:p>
        </p:txBody>
      </p:sp>
      <p:sp>
        <p:nvSpPr>
          <p:cNvPr id="60419" name="Rectangle 3"/>
          <p:cNvSpPr>
            <a:spLocks noGrp="1" noChangeArrowheads="1"/>
          </p:cNvSpPr>
          <p:nvPr>
            <p:ph idx="1"/>
          </p:nvPr>
        </p:nvSpPr>
        <p:spPr>
          <a:xfrm>
            <a:off x="381000" y="2057400"/>
            <a:ext cx="8382000" cy="4648200"/>
          </a:xfrm>
        </p:spPr>
        <p:txBody>
          <a:bodyPr>
            <a:normAutofit lnSpcReduction="10000"/>
          </a:bodyPr>
          <a:lstStyle/>
          <a:p>
            <a:pPr eaLnBrk="1" hangingPunct="1"/>
            <a:r>
              <a:rPr lang="en-US" sz="2800" smtClean="0"/>
              <a:t>The primary limitation is 525-line raster pattern of the video camera monitor</a:t>
            </a:r>
          </a:p>
          <a:p>
            <a:pPr eaLnBrk="1" hangingPunct="1"/>
            <a:r>
              <a:rPr lang="en-US" sz="2800" smtClean="0"/>
              <a:t>Spot film or direct optical viewing depend on geometrical factors, includes minification gain, electrostatic focal point, input and output screen diameter, viewing system resolution i.e. TV, OID, phosphor size and thickness </a:t>
            </a:r>
          </a:p>
          <a:p>
            <a:pPr eaLnBrk="1" hangingPunct="1"/>
            <a:r>
              <a:rPr lang="en-US" sz="2800" smtClean="0"/>
              <a:t>CsI II capable of 4 lp/mm, magnification or multifield image intensifiers capable of up to 6 lp/mm</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Distortion</a:t>
            </a:r>
          </a:p>
        </p:txBody>
      </p:sp>
      <p:sp>
        <p:nvSpPr>
          <p:cNvPr id="61443" name="Rectangle 3"/>
          <p:cNvSpPr>
            <a:spLocks noGrp="1" noChangeArrowheads="1"/>
          </p:cNvSpPr>
          <p:nvPr>
            <p:ph idx="1"/>
          </p:nvPr>
        </p:nvSpPr>
        <p:spPr>
          <a:xfrm>
            <a:off x="457200" y="1882775"/>
            <a:ext cx="8229600" cy="4572000"/>
          </a:xfrm>
        </p:spPr>
        <p:txBody>
          <a:bodyPr/>
          <a:lstStyle/>
          <a:p>
            <a:pPr eaLnBrk="1" hangingPunct="1"/>
            <a:r>
              <a:rPr lang="en-US" smtClean="0"/>
              <a:t>Size distortion is caused the same factors affect by static radiographic e.g. OID</a:t>
            </a:r>
          </a:p>
          <a:p>
            <a:pPr eaLnBrk="1" hangingPunct="1"/>
            <a:r>
              <a:rPr lang="en-US" smtClean="0"/>
              <a:t>Shape distortion is caused by geometric problems</a:t>
            </a:r>
          </a:p>
          <a:p>
            <a:pPr eaLnBrk="1" hangingPunct="1"/>
            <a:r>
              <a:rPr lang="en-US" smtClean="0"/>
              <a:t>Edge distortion problem (vignetting)</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Quantum Mottle</a:t>
            </a:r>
          </a:p>
        </p:txBody>
      </p:sp>
      <p:sp>
        <p:nvSpPr>
          <p:cNvPr id="62467" name="Rectangle 3"/>
          <p:cNvSpPr>
            <a:spLocks noGrp="1" noChangeArrowheads="1"/>
          </p:cNvSpPr>
          <p:nvPr>
            <p:ph idx="1"/>
          </p:nvPr>
        </p:nvSpPr>
        <p:spPr>
          <a:xfrm>
            <a:off x="381000" y="2057400"/>
            <a:ext cx="8382000" cy="4648200"/>
          </a:xfrm>
        </p:spPr>
        <p:txBody>
          <a:bodyPr>
            <a:normAutofit lnSpcReduction="10000"/>
          </a:bodyPr>
          <a:lstStyle/>
          <a:p>
            <a:pPr eaLnBrk="1" hangingPunct="1"/>
            <a:r>
              <a:rPr lang="en-US" sz="2800" smtClean="0"/>
              <a:t>Insufficient radiation which cos grainy appearance</a:t>
            </a:r>
          </a:p>
          <a:p>
            <a:pPr eaLnBrk="1" hangingPunct="1"/>
            <a:r>
              <a:rPr lang="en-US" sz="2800" smtClean="0"/>
              <a:t>Should be control by high mA and time setting</a:t>
            </a:r>
          </a:p>
          <a:p>
            <a:pPr eaLnBrk="1" hangingPunct="1"/>
            <a:r>
              <a:rPr lang="en-US" sz="2800" smtClean="0"/>
              <a:t>Can be also from video noise</a:t>
            </a:r>
          </a:p>
          <a:p>
            <a:pPr eaLnBrk="1" hangingPunct="1"/>
            <a:r>
              <a:rPr lang="en-US" sz="2800" smtClean="0"/>
              <a:t>Factors influence mottle are, total no. of photons arriving ratina which include radiation output, beam attenuation, conversion efficiency, minification gain, flux gain, total brightness gain, viewing system, distance of the eye from the viewing system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0" y="228600"/>
            <a:ext cx="9144000" cy="1399032"/>
          </a:xfrm>
        </p:spPr>
        <p:txBody>
          <a:bodyPr/>
          <a:lstStyle/>
          <a:p>
            <a:pPr marL="484632" indent="0" eaLnBrk="1" fontAlgn="auto" hangingPunct="1">
              <a:spcAft>
                <a:spcPts val="0"/>
              </a:spcAft>
              <a:defRPr/>
            </a:pPr>
            <a:r>
              <a:rPr lang="en-US" b="1" dirty="0" smtClean="0">
                <a:solidFill>
                  <a:schemeClr val="accent1">
                    <a:tint val="83000"/>
                    <a:satMod val="150000"/>
                  </a:schemeClr>
                </a:solidFill>
              </a:rPr>
              <a:t>Fluoroscopic Image monitoring</a:t>
            </a:r>
          </a:p>
        </p:txBody>
      </p:sp>
      <p:sp>
        <p:nvSpPr>
          <p:cNvPr id="63491" name="Rectangle 3"/>
          <p:cNvSpPr>
            <a:spLocks noGrp="1" noChangeArrowheads="1"/>
          </p:cNvSpPr>
          <p:nvPr>
            <p:ph idx="1"/>
          </p:nvPr>
        </p:nvSpPr>
        <p:spPr>
          <a:xfrm>
            <a:off x="457200" y="1882775"/>
            <a:ext cx="8229600" cy="4572000"/>
          </a:xfrm>
        </p:spPr>
        <p:txBody>
          <a:bodyPr>
            <a:normAutofit lnSpcReduction="10000"/>
          </a:bodyPr>
          <a:lstStyle/>
          <a:p>
            <a:pPr eaLnBrk="1" hangingPunct="1"/>
            <a:r>
              <a:rPr lang="en-US" sz="2800" i="1" u="sng" smtClean="0"/>
              <a:t>Optical Coupling:</a:t>
            </a:r>
            <a:br>
              <a:rPr lang="en-US" sz="2800" i="1" u="sng" smtClean="0"/>
            </a:br>
            <a:r>
              <a:rPr lang="en-US" sz="2800" smtClean="0"/>
              <a:t>The light output from the II needs to directed to a video camera and then to a television screen.</a:t>
            </a:r>
            <a:br>
              <a:rPr lang="en-US" sz="2800" smtClean="0"/>
            </a:br>
            <a:r>
              <a:rPr lang="en-US" sz="2800" smtClean="0"/>
              <a:t/>
            </a:r>
            <a:br>
              <a:rPr lang="en-US" sz="2800" smtClean="0"/>
            </a:br>
            <a:r>
              <a:rPr lang="en-US" sz="2800" smtClean="0"/>
              <a:t>There are two ways of coupling the output window to the input of a video camera;</a:t>
            </a:r>
            <a:br>
              <a:rPr lang="en-US" sz="2800" smtClean="0"/>
            </a:br>
            <a:r>
              <a:rPr lang="en-US" sz="2800" smtClean="0"/>
              <a:t/>
            </a:r>
            <a:br>
              <a:rPr lang="en-US" sz="2800" smtClean="0"/>
            </a:br>
            <a:r>
              <a:rPr lang="en-US" sz="2800" smtClean="0"/>
              <a:t>	- Lens coupling</a:t>
            </a:r>
            <a:br>
              <a:rPr lang="en-US" sz="2800" smtClean="0"/>
            </a:br>
            <a:r>
              <a:rPr lang="en-US" sz="2800" smtClean="0"/>
              <a:t>	- Fibre optic coupling</a:t>
            </a:r>
            <a:br>
              <a:rPr lang="en-US" sz="2800" smtClean="0"/>
            </a:br>
            <a:endParaRPr lang="en-US" sz="280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3" name="Rectangle 5"/>
          <p:cNvSpPr>
            <a:spLocks noChangeArrowheads="1"/>
          </p:cNvSpPr>
          <p:nvPr/>
        </p:nvSpPr>
        <p:spPr bwMode="auto">
          <a:xfrm>
            <a:off x="304800" y="990600"/>
            <a:ext cx="8686800" cy="5124450"/>
          </a:xfrm>
          <a:prstGeom prst="rect">
            <a:avLst/>
          </a:prstGeom>
          <a:noFill/>
          <a:ln w="9525">
            <a:noFill/>
            <a:miter lim="800000"/>
            <a:headEnd/>
            <a:tailEnd/>
          </a:ln>
          <a:effectLst/>
        </p:spPr>
        <p:txBody>
          <a:bodyPr>
            <a:spAutoFit/>
          </a:bodyPr>
          <a:lstStyle/>
          <a:p>
            <a:pPr>
              <a:defRPr/>
            </a:pPr>
            <a:r>
              <a:rPr lang="en-US" sz="3200" b="1" u="sng">
                <a:solidFill>
                  <a:schemeClr val="tx2"/>
                </a:solidFill>
                <a:effectLst>
                  <a:outerShdw blurRad="38100" dist="38100" dir="2700000" algn="tl">
                    <a:srgbClr val="000000"/>
                  </a:outerShdw>
                </a:effectLst>
              </a:rPr>
              <a:t>Lens coupling:</a:t>
            </a:r>
            <a:r>
              <a:rPr lang="en-US" sz="3200" b="1">
                <a:solidFill>
                  <a:schemeClr val="tx2"/>
                </a:solidFill>
                <a:effectLst>
                  <a:outerShdw blurRad="38100" dist="38100" dir="2700000" algn="tl">
                    <a:srgbClr val="000000"/>
                  </a:outerShdw>
                </a:effectLst>
              </a:rPr>
              <a:t/>
            </a:r>
            <a:br>
              <a:rPr lang="en-US" sz="3200" b="1">
                <a:solidFill>
                  <a:schemeClr val="tx2"/>
                </a:solidFill>
                <a:effectLst>
                  <a:outerShdw blurRad="38100" dist="38100" dir="2700000" algn="tl">
                    <a:srgbClr val="000000"/>
                  </a:outerShdw>
                </a:effectLst>
              </a:rPr>
            </a:br>
            <a:r>
              <a:rPr lang="en-US">
                <a:solidFill>
                  <a:schemeClr val="tx2"/>
                </a:solidFill>
                <a:effectLst>
                  <a:outerShdw blurRad="38100" dist="38100" dir="2700000" algn="tl">
                    <a:srgbClr val="000000"/>
                  </a:outerShdw>
                </a:effectLst>
              </a:rPr>
              <a:t/>
            </a:r>
            <a:br>
              <a:rPr lang="en-US">
                <a:solidFill>
                  <a:schemeClr val="tx2"/>
                </a:solidFill>
                <a:effectLst>
                  <a:outerShdw blurRad="38100" dist="38100" dir="2700000" algn="tl">
                    <a:srgbClr val="000000"/>
                  </a:outerShdw>
                </a:effectLst>
              </a:rPr>
            </a:br>
            <a:r>
              <a:rPr lang="en-US">
                <a:solidFill>
                  <a:schemeClr val="tx2"/>
                </a:solidFill>
                <a:effectLst>
                  <a:outerShdw blurRad="38100" dist="38100" dir="2700000" algn="tl">
                    <a:srgbClr val="000000"/>
                  </a:outerShdw>
                </a:effectLst>
              </a:rPr>
              <a:t>- </a:t>
            </a:r>
            <a:r>
              <a:rPr lang="en-US" sz="2800">
                <a:solidFill>
                  <a:schemeClr val="tx2"/>
                </a:solidFill>
                <a:effectLst>
                  <a:outerShdw blurRad="38100" dist="38100" dir="2700000" algn="tl">
                    <a:srgbClr val="000000"/>
                  </a:outerShdw>
                </a:effectLst>
              </a:rPr>
              <a:t>uses a pair of optical lens and a “beam splitting mirror” (to enable other accessories like spot film camera or cine camera) and an aperture.</a:t>
            </a:r>
            <a:br>
              <a:rPr lang="en-US" sz="2800">
                <a:solidFill>
                  <a:schemeClr val="tx2"/>
                </a:solidFill>
                <a:effectLst>
                  <a:outerShdw blurRad="38100" dist="38100" dir="2700000" algn="tl">
                    <a:srgbClr val="000000"/>
                  </a:outerShdw>
                </a:effectLst>
              </a:rPr>
            </a:br>
            <a:r>
              <a:rPr lang="en-US" sz="2800">
                <a:solidFill>
                  <a:schemeClr val="tx2"/>
                </a:solidFill>
                <a:effectLst>
                  <a:outerShdw blurRad="38100" dist="38100" dir="2700000" algn="tl">
                    <a:srgbClr val="000000"/>
                  </a:outerShdw>
                </a:effectLst>
              </a:rPr>
              <a:t/>
            </a:r>
            <a:br>
              <a:rPr lang="en-US" sz="2800">
                <a:solidFill>
                  <a:schemeClr val="tx2"/>
                </a:solidFill>
                <a:effectLst>
                  <a:outerShdw blurRad="38100" dist="38100" dir="2700000" algn="tl">
                    <a:srgbClr val="000000"/>
                  </a:outerShdw>
                </a:effectLst>
              </a:rPr>
            </a:br>
            <a:r>
              <a:rPr lang="en-US" sz="2800">
                <a:solidFill>
                  <a:schemeClr val="tx2"/>
                </a:solidFill>
                <a:effectLst>
                  <a:outerShdw blurRad="38100" dist="38100" dir="2700000" algn="tl">
                    <a:srgbClr val="000000"/>
                  </a:outerShdw>
                </a:effectLst>
              </a:rPr>
              <a:t>- loss of image brightness due to lens system and beam splitting.</a:t>
            </a:r>
            <a:br>
              <a:rPr lang="en-US" sz="2800">
                <a:solidFill>
                  <a:schemeClr val="tx2"/>
                </a:solidFill>
                <a:effectLst>
                  <a:outerShdw blurRad="38100" dist="38100" dir="2700000" algn="tl">
                    <a:srgbClr val="000000"/>
                  </a:outerShdw>
                </a:effectLst>
              </a:rPr>
            </a:br>
            <a:r>
              <a:rPr lang="en-US" sz="2800">
                <a:solidFill>
                  <a:schemeClr val="tx2"/>
                </a:solidFill>
                <a:effectLst>
                  <a:outerShdw blurRad="38100" dist="38100" dir="2700000" algn="tl">
                    <a:srgbClr val="000000"/>
                  </a:outerShdw>
                </a:effectLst>
              </a:rPr>
              <a:t/>
            </a:r>
            <a:br>
              <a:rPr lang="en-US" sz="2800">
                <a:solidFill>
                  <a:schemeClr val="tx2"/>
                </a:solidFill>
                <a:effectLst>
                  <a:outerShdw blurRad="38100" dist="38100" dir="2700000" algn="tl">
                    <a:srgbClr val="000000"/>
                  </a:outerShdw>
                </a:effectLst>
              </a:rPr>
            </a:br>
            <a:r>
              <a:rPr lang="en-US" sz="2800">
                <a:solidFill>
                  <a:schemeClr val="tx2"/>
                </a:solidFill>
                <a:effectLst>
                  <a:outerShdw blurRad="38100" dist="38100" dir="2700000" algn="tl">
                    <a:srgbClr val="000000"/>
                  </a:outerShdw>
                </a:effectLst>
              </a:rPr>
              <a:t>- Aperture controls the amount of light passes through to the TV camera.</a:t>
            </a:r>
            <a:br>
              <a:rPr lang="en-US" sz="2800">
                <a:solidFill>
                  <a:schemeClr val="tx2"/>
                </a:solidFill>
                <a:effectLst>
                  <a:outerShdw blurRad="38100" dist="38100" dir="2700000" algn="tl">
                    <a:srgbClr val="000000"/>
                  </a:outerShdw>
                </a:effectLst>
              </a:rPr>
            </a:br>
            <a:endParaRPr lang="en-US" sz="2800">
              <a:solidFill>
                <a:schemeClr val="tx2"/>
              </a:solidFill>
              <a:effectLst>
                <a:outerShdw blurRad="38100" dist="38100" dir="2700000" algn="tl">
                  <a:srgbClr val="000000"/>
                </a:outerShdw>
              </a:effectLs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Rectangle 4"/>
          <p:cNvSpPr>
            <a:spLocks noChangeArrowheads="1"/>
          </p:cNvSpPr>
          <p:nvPr/>
        </p:nvSpPr>
        <p:spPr bwMode="auto">
          <a:xfrm>
            <a:off x="228600" y="1219200"/>
            <a:ext cx="8610600" cy="3508375"/>
          </a:xfrm>
          <a:prstGeom prst="rect">
            <a:avLst/>
          </a:prstGeom>
          <a:noFill/>
          <a:ln w="9525">
            <a:noFill/>
            <a:miter lim="800000"/>
            <a:headEnd/>
            <a:tailEnd/>
          </a:ln>
          <a:effectLst/>
        </p:spPr>
        <p:txBody>
          <a:bodyPr>
            <a:spAutoFit/>
          </a:bodyPr>
          <a:lstStyle/>
          <a:p>
            <a:pPr>
              <a:defRPr/>
            </a:pPr>
            <a:r>
              <a:rPr lang="en-US">
                <a:solidFill>
                  <a:schemeClr val="tx2"/>
                </a:solidFill>
                <a:effectLst>
                  <a:outerShdw blurRad="38100" dist="38100" dir="2700000" algn="tl">
                    <a:srgbClr val="000000"/>
                  </a:outerShdw>
                </a:effectLst>
              </a:rPr>
              <a:t>- </a:t>
            </a:r>
            <a:r>
              <a:rPr lang="en-US" sz="2800">
                <a:solidFill>
                  <a:schemeClr val="tx2"/>
                </a:solidFill>
                <a:effectLst>
                  <a:outerShdw blurRad="38100" dist="38100" dir="2700000" algn="tl">
                    <a:srgbClr val="000000"/>
                  </a:outerShdw>
                </a:effectLst>
              </a:rPr>
              <a:t>A wide aperture will allow most light on to the video camera, thus reducing patient dose but the image will have high noise.</a:t>
            </a:r>
            <a:br>
              <a:rPr lang="en-US" sz="2800">
                <a:solidFill>
                  <a:schemeClr val="tx2"/>
                </a:solidFill>
                <a:effectLst>
                  <a:outerShdw blurRad="38100" dist="38100" dir="2700000" algn="tl">
                    <a:srgbClr val="000000"/>
                  </a:outerShdw>
                </a:effectLst>
              </a:rPr>
            </a:br>
            <a:r>
              <a:rPr lang="en-US" sz="2800">
                <a:solidFill>
                  <a:schemeClr val="tx2"/>
                </a:solidFill>
                <a:effectLst>
                  <a:outerShdw blurRad="38100" dist="38100" dir="2700000" algn="tl">
                    <a:srgbClr val="000000"/>
                  </a:outerShdw>
                </a:effectLst>
              </a:rPr>
              <a:t/>
            </a:r>
            <a:br>
              <a:rPr lang="en-US" sz="2800">
                <a:solidFill>
                  <a:schemeClr val="tx2"/>
                </a:solidFill>
                <a:effectLst>
                  <a:outerShdw blurRad="38100" dist="38100" dir="2700000" algn="tl">
                    <a:srgbClr val="000000"/>
                  </a:outerShdw>
                </a:effectLst>
              </a:rPr>
            </a:br>
            <a:r>
              <a:rPr lang="en-US" sz="2800">
                <a:solidFill>
                  <a:schemeClr val="tx2"/>
                </a:solidFill>
                <a:effectLst>
                  <a:outerShdw blurRad="38100" dist="38100" dir="2700000" algn="tl">
                    <a:srgbClr val="000000"/>
                  </a:outerShdw>
                </a:effectLst>
              </a:rPr>
              <a:t>- A narrow aperture will allow only a fraction of the light on to the video camera, thus increasing patient dose but reducing the image noise.</a:t>
            </a:r>
            <a:br>
              <a:rPr lang="en-US" sz="2800">
                <a:solidFill>
                  <a:schemeClr val="tx2"/>
                </a:solidFill>
                <a:effectLst>
                  <a:outerShdw blurRad="38100" dist="38100" dir="2700000" algn="tl">
                    <a:srgbClr val="000000"/>
                  </a:outerShdw>
                </a:effectLst>
              </a:rPr>
            </a:br>
            <a:endParaRPr lang="en-US" sz="2800">
              <a:solidFill>
                <a:schemeClr val="tx2"/>
              </a:solidFill>
              <a:effectLst>
                <a:outerShdw blurRad="38100" dist="38100" dir="2700000" algn="tl">
                  <a:srgbClr val="000000"/>
                </a:outerShdw>
              </a:effectLs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4"/>
          <p:cNvSpPr>
            <a:spLocks noChangeArrowheads="1"/>
          </p:cNvSpPr>
          <p:nvPr/>
        </p:nvSpPr>
        <p:spPr bwMode="auto">
          <a:xfrm>
            <a:off x="304800" y="1447800"/>
            <a:ext cx="8074025" cy="3935413"/>
          </a:xfrm>
          <a:prstGeom prst="rect">
            <a:avLst/>
          </a:prstGeom>
          <a:noFill/>
          <a:ln w="9525">
            <a:noFill/>
            <a:miter lim="800000"/>
            <a:headEnd/>
            <a:tailEnd/>
          </a:ln>
          <a:effectLst/>
        </p:spPr>
        <p:txBody>
          <a:bodyPr>
            <a:spAutoFit/>
          </a:bodyPr>
          <a:lstStyle/>
          <a:p>
            <a:pPr>
              <a:defRPr/>
            </a:pPr>
            <a:r>
              <a:rPr lang="en-US" sz="2800" b="1" u="sng">
                <a:solidFill>
                  <a:schemeClr val="tx2"/>
                </a:solidFill>
                <a:effectLst>
                  <a:outerShdw blurRad="38100" dist="38100" dir="2700000" algn="tl">
                    <a:srgbClr val="000000"/>
                  </a:outerShdw>
                </a:effectLst>
              </a:rPr>
              <a:t>Fibre optic coupling:</a:t>
            </a:r>
            <a:r>
              <a:rPr lang="en-US" sz="2800" b="1">
                <a:solidFill>
                  <a:schemeClr val="tx2"/>
                </a:solidFill>
                <a:effectLst>
                  <a:outerShdw blurRad="38100" dist="38100" dir="2700000" algn="tl">
                    <a:srgbClr val="000000"/>
                  </a:outerShdw>
                </a:effectLst>
              </a:rPr>
              <a:t/>
            </a:r>
            <a:br>
              <a:rPr lang="en-US" sz="2800" b="1">
                <a:solidFill>
                  <a:schemeClr val="tx2"/>
                </a:solidFill>
                <a:effectLst>
                  <a:outerShdw blurRad="38100" dist="38100" dir="2700000" algn="tl">
                    <a:srgbClr val="000000"/>
                  </a:outerShdw>
                </a:effectLst>
              </a:rPr>
            </a:br>
            <a:r>
              <a:rPr lang="en-US" sz="2800">
                <a:solidFill>
                  <a:schemeClr val="tx2"/>
                </a:solidFill>
                <a:effectLst>
                  <a:outerShdw blurRad="38100" dist="38100" dir="2700000" algn="tl">
                    <a:srgbClr val="000000"/>
                  </a:outerShdw>
                </a:effectLst>
              </a:rPr>
              <a:t/>
            </a:r>
            <a:br>
              <a:rPr lang="en-US" sz="2800">
                <a:solidFill>
                  <a:schemeClr val="tx2"/>
                </a:solidFill>
                <a:effectLst>
                  <a:outerShdw blurRad="38100" dist="38100" dir="2700000" algn="tl">
                    <a:srgbClr val="000000"/>
                  </a:outerShdw>
                </a:effectLst>
              </a:rPr>
            </a:br>
            <a:r>
              <a:rPr lang="en-US" sz="2800">
                <a:solidFill>
                  <a:schemeClr val="tx2"/>
                </a:solidFill>
                <a:effectLst>
                  <a:outerShdw blurRad="38100" dist="38100" dir="2700000" algn="tl">
                    <a:srgbClr val="000000"/>
                  </a:outerShdw>
                </a:effectLst>
              </a:rPr>
              <a:t>uses fibre optic cables thus reducing light loss from the II to video camera</a:t>
            </a:r>
            <a:br>
              <a:rPr lang="en-US" sz="2800">
                <a:solidFill>
                  <a:schemeClr val="tx2"/>
                </a:solidFill>
                <a:effectLst>
                  <a:outerShdw blurRad="38100" dist="38100" dir="2700000" algn="tl">
                    <a:srgbClr val="000000"/>
                  </a:outerShdw>
                </a:effectLst>
              </a:rPr>
            </a:br>
            <a:r>
              <a:rPr lang="en-US" sz="2800">
                <a:solidFill>
                  <a:schemeClr val="tx2"/>
                </a:solidFill>
                <a:effectLst>
                  <a:outerShdw blurRad="38100" dist="38100" dir="2700000" algn="tl">
                    <a:srgbClr val="000000"/>
                  </a:outerShdw>
                </a:effectLst>
              </a:rPr>
              <a:t/>
            </a:r>
            <a:br>
              <a:rPr lang="en-US" sz="2800">
                <a:solidFill>
                  <a:schemeClr val="tx2"/>
                </a:solidFill>
                <a:effectLst>
                  <a:outerShdw blurRad="38100" dist="38100" dir="2700000" algn="tl">
                    <a:srgbClr val="000000"/>
                  </a:outerShdw>
                </a:effectLst>
              </a:rPr>
            </a:br>
            <a:r>
              <a:rPr lang="en-US" sz="2800">
                <a:solidFill>
                  <a:schemeClr val="tx2"/>
                </a:solidFill>
                <a:effectLst>
                  <a:outerShdw blurRad="38100" dist="38100" dir="2700000" algn="tl">
                    <a:srgbClr val="000000"/>
                  </a:outerShdw>
                </a:effectLst>
              </a:rPr>
              <a:t>prevents any additional accessories being used.</a:t>
            </a:r>
            <a:br>
              <a:rPr lang="en-US" sz="2800">
                <a:solidFill>
                  <a:schemeClr val="tx2"/>
                </a:solidFill>
                <a:effectLst>
                  <a:outerShdw blurRad="38100" dist="38100" dir="2700000" algn="tl">
                    <a:srgbClr val="000000"/>
                  </a:outerShdw>
                </a:effectLst>
              </a:rPr>
            </a:br>
            <a:r>
              <a:rPr lang="en-US" sz="2800">
                <a:solidFill>
                  <a:schemeClr val="tx2"/>
                </a:solidFill>
                <a:effectLst>
                  <a:outerShdw blurRad="38100" dist="38100" dir="2700000" algn="tl">
                    <a:srgbClr val="000000"/>
                  </a:outerShdw>
                </a:effectLst>
              </a:rPr>
              <a:t/>
            </a:r>
            <a:br>
              <a:rPr lang="en-US" sz="2800">
                <a:solidFill>
                  <a:schemeClr val="tx2"/>
                </a:solidFill>
                <a:effectLst>
                  <a:outerShdw blurRad="38100" dist="38100" dir="2700000" algn="tl">
                    <a:srgbClr val="000000"/>
                  </a:outerShdw>
                </a:effectLst>
              </a:rPr>
            </a:br>
            <a:r>
              <a:rPr lang="en-US" sz="2800">
                <a:solidFill>
                  <a:schemeClr val="tx2"/>
                </a:solidFill>
                <a:effectLst>
                  <a:outerShdw blurRad="38100" dist="38100" dir="2700000" algn="tl">
                    <a:srgbClr val="000000"/>
                  </a:outerShdw>
                </a:effectLst>
              </a:rPr>
              <a:t>Preserves better spatial resolution</a:t>
            </a:r>
            <a:br>
              <a:rPr lang="en-US" sz="2800">
                <a:solidFill>
                  <a:schemeClr val="tx2"/>
                </a:solidFill>
                <a:effectLst>
                  <a:outerShdw blurRad="38100" dist="38100" dir="2700000" algn="tl">
                    <a:srgbClr val="000000"/>
                  </a:outerShdw>
                </a:effectLst>
              </a:rPr>
            </a:br>
            <a:endParaRPr lang="en-US" sz="2800">
              <a:solidFill>
                <a:schemeClr val="tx2"/>
              </a:solidFill>
              <a:effectLst>
                <a:outerShdw blurRad="38100" dist="38100" dir="2700000" algn="tl">
                  <a:srgbClr val="000000"/>
                </a:outerShdw>
              </a:effectLs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Viewing system</a:t>
            </a:r>
          </a:p>
        </p:txBody>
      </p:sp>
      <p:sp>
        <p:nvSpPr>
          <p:cNvPr id="67587" name="Rectangle 3"/>
          <p:cNvSpPr>
            <a:spLocks noGrp="1" noChangeArrowheads="1"/>
          </p:cNvSpPr>
          <p:nvPr>
            <p:ph idx="1"/>
          </p:nvPr>
        </p:nvSpPr>
        <p:spPr>
          <a:xfrm>
            <a:off x="457200" y="1882775"/>
            <a:ext cx="8229600" cy="4572000"/>
          </a:xfrm>
        </p:spPr>
        <p:txBody>
          <a:bodyPr>
            <a:normAutofit lnSpcReduction="10000"/>
          </a:bodyPr>
          <a:lstStyle/>
          <a:p>
            <a:pPr eaLnBrk="1" hangingPunct="1"/>
            <a:r>
              <a:rPr lang="en-US" sz="2800" smtClean="0"/>
              <a:t>It is development of the image from output screen to the viewer these include video,  cine and spot film systems</a:t>
            </a:r>
          </a:p>
          <a:p>
            <a:pPr eaLnBrk="1" hangingPunct="1">
              <a:buFontTx/>
              <a:buNone/>
            </a:pPr>
            <a:r>
              <a:rPr lang="en-US" b="1" smtClean="0">
                <a:solidFill>
                  <a:schemeClr val="tx2"/>
                </a:solidFill>
              </a:rPr>
              <a:t>Video Viewing System</a:t>
            </a:r>
          </a:p>
          <a:p>
            <a:pPr eaLnBrk="1" hangingPunct="1">
              <a:buFontTx/>
              <a:buNone/>
            </a:pPr>
            <a:r>
              <a:rPr lang="en-US" sz="2800" smtClean="0"/>
              <a:t>Most commonly used is video as close circuit through cables to avoid broadcast interference</a:t>
            </a:r>
          </a:p>
          <a:p>
            <a:pPr eaLnBrk="1" hangingPunct="1">
              <a:buFontTx/>
              <a:buNone/>
            </a:pPr>
            <a:r>
              <a:rPr lang="en-US" sz="2800" smtClean="0"/>
              <a:t>System include video camera attached to II, 3 types are Vidicon or Plumbicon</a:t>
            </a:r>
            <a:r>
              <a:rPr lang="en-US" sz="2800" baseline="30000" smtClean="0"/>
              <a:t>TM</a:t>
            </a:r>
            <a:r>
              <a:rPr lang="en-US" sz="2800" smtClean="0"/>
              <a:t> tube or CCD</a:t>
            </a:r>
            <a:r>
              <a:rPr lang="en-US" sz="2800" b="1" smtClean="0"/>
              <a:t> </a:t>
            </a:r>
          </a:p>
          <a:p>
            <a:pPr eaLnBrk="1" hangingPunct="1">
              <a:buFontTx/>
              <a:buNone/>
            </a:pPr>
            <a:endParaRPr lang="en-US" sz="28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Introduction</a:t>
            </a:r>
          </a:p>
        </p:txBody>
      </p:sp>
      <p:sp>
        <p:nvSpPr>
          <p:cNvPr id="41987" name="Rectangle 3"/>
          <p:cNvSpPr>
            <a:spLocks noGrp="1" noChangeArrowheads="1"/>
          </p:cNvSpPr>
          <p:nvPr>
            <p:ph idx="1"/>
          </p:nvPr>
        </p:nvSpPr>
        <p:spPr>
          <a:xfrm>
            <a:off x="457200" y="1882775"/>
            <a:ext cx="8229600" cy="4572000"/>
          </a:xfrm>
        </p:spPr>
        <p:txBody>
          <a:bodyPr/>
          <a:lstStyle/>
          <a:p>
            <a:pPr eaLnBrk="1" hangingPunct="1"/>
            <a:r>
              <a:rPr lang="en-US" smtClean="0"/>
              <a:t>Fluoro: is dynamic radiographic examination</a:t>
            </a:r>
          </a:p>
          <a:p>
            <a:pPr eaLnBrk="1" hangingPunct="1"/>
            <a:r>
              <a:rPr lang="en-US" smtClean="0"/>
              <a:t>Fluoroscopy is primarily domain of the radiologist</a:t>
            </a:r>
          </a:p>
          <a:p>
            <a:pPr eaLnBrk="1" hangingPunct="1"/>
            <a:r>
              <a:rPr lang="en-US" smtClean="0"/>
              <a:t>The role of radiographer to assist and routine post-fluoroscopic radiography</a:t>
            </a:r>
          </a:p>
          <a:p>
            <a:pPr eaLnBrk="1" hangingPunct="1"/>
            <a:r>
              <a:rPr lang="en-US" smtClean="0"/>
              <a:t>Fluoroscopy was discover 1896</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Video camera Tubes</a:t>
            </a:r>
          </a:p>
        </p:txBody>
      </p:sp>
      <p:sp>
        <p:nvSpPr>
          <p:cNvPr id="68611" name="Rectangle 3"/>
          <p:cNvSpPr>
            <a:spLocks noGrp="1" noChangeArrowheads="1"/>
          </p:cNvSpPr>
          <p:nvPr>
            <p:ph idx="1"/>
          </p:nvPr>
        </p:nvSpPr>
        <p:spPr>
          <a:xfrm>
            <a:off x="0" y="1752600"/>
            <a:ext cx="9144000" cy="5105400"/>
          </a:xfrm>
        </p:spPr>
        <p:txBody>
          <a:bodyPr>
            <a:normAutofit lnSpcReduction="10000"/>
          </a:bodyPr>
          <a:lstStyle/>
          <a:p>
            <a:pPr eaLnBrk="1" hangingPunct="1">
              <a:lnSpc>
                <a:spcPct val="90000"/>
              </a:lnSpc>
            </a:pPr>
            <a:r>
              <a:rPr lang="en-US" sz="2400" smtClean="0"/>
              <a:t>Vidicon and Plumbicon</a:t>
            </a:r>
            <a:r>
              <a:rPr lang="en-US" sz="2400" baseline="30000" smtClean="0"/>
              <a:t>TM </a:t>
            </a:r>
            <a:r>
              <a:rPr lang="en-US" sz="2400" smtClean="0"/>
              <a:t>are similar in operation differing in target layers</a:t>
            </a:r>
          </a:p>
          <a:p>
            <a:pPr eaLnBrk="1" hangingPunct="1">
              <a:lnSpc>
                <a:spcPct val="90000"/>
              </a:lnSpc>
            </a:pPr>
            <a:r>
              <a:rPr lang="en-US" sz="2400" smtClean="0"/>
              <a:t> Plumbicon</a:t>
            </a:r>
            <a:r>
              <a:rPr lang="en-US" sz="2400" baseline="30000" smtClean="0"/>
              <a:t>TM</a:t>
            </a:r>
            <a:r>
              <a:rPr lang="en-US" sz="2400" smtClean="0"/>
              <a:t> has faster response time</a:t>
            </a:r>
          </a:p>
          <a:p>
            <a:pPr eaLnBrk="1" hangingPunct="1">
              <a:lnSpc>
                <a:spcPct val="90000"/>
              </a:lnSpc>
            </a:pPr>
            <a:r>
              <a:rPr lang="en-US" sz="2400" smtClean="0"/>
              <a:t>Video camera;</a:t>
            </a:r>
            <a:endParaRPr lang="en-US" sz="2800" smtClean="0"/>
          </a:p>
          <a:p>
            <a:pPr lvl="1" eaLnBrk="1" hangingPunct="1">
              <a:lnSpc>
                <a:spcPct val="90000"/>
              </a:lnSpc>
            </a:pPr>
            <a:r>
              <a:rPr lang="en-US" sz="2400" smtClean="0"/>
              <a:t>is a cylindrical glass tube of 15 mm diameter and 25 cm long</a:t>
            </a:r>
          </a:p>
          <a:p>
            <a:pPr lvl="1" eaLnBrk="1" hangingPunct="1">
              <a:lnSpc>
                <a:spcPct val="90000"/>
              </a:lnSpc>
            </a:pPr>
            <a:r>
              <a:rPr lang="en-US" sz="2400" smtClean="0"/>
              <a:t>contains a target assembly, a cathode &amp; electron gun, electrostatic grids and electromagnetic coils for steering and focusing of electron beams</a:t>
            </a:r>
          </a:p>
          <a:p>
            <a:pPr eaLnBrk="1" hangingPunct="1">
              <a:lnSpc>
                <a:spcPct val="90000"/>
              </a:lnSpc>
            </a:pPr>
            <a:r>
              <a:rPr lang="en-US" sz="2400" smtClean="0"/>
              <a:t>The target assembly contains 3 layers - the face plate, signal plate and photo-conductive layer.</a:t>
            </a:r>
          </a:p>
          <a:p>
            <a:pPr eaLnBrk="1" hangingPunct="1">
              <a:lnSpc>
                <a:spcPct val="90000"/>
              </a:lnSpc>
            </a:pPr>
            <a:r>
              <a:rPr lang="en-US" sz="2400" smtClean="0"/>
              <a:t>Tube consist of cathode a series of electromagnetic focusing and electrostatic deflector coils, anode with face and signal plates and target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Cathode</a:t>
            </a:r>
          </a:p>
        </p:txBody>
      </p:sp>
      <p:pic>
        <p:nvPicPr>
          <p:cNvPr id="69635" name="Picture 5" descr="25"/>
          <p:cNvPicPr>
            <a:picLocks noGrp="1" noChangeAspect="1" noChangeArrowheads="1"/>
          </p:cNvPicPr>
          <p:nvPr>
            <p:ph sz="half" idx="1"/>
          </p:nvPr>
        </p:nvPicPr>
        <p:blipFill>
          <a:blip r:embed="rId2"/>
          <a:srcRect/>
          <a:stretch>
            <a:fillRect/>
          </a:stretch>
        </p:blipFill>
        <p:spPr>
          <a:xfrm>
            <a:off x="228600" y="1905000"/>
            <a:ext cx="3768725" cy="4114800"/>
          </a:xfrm>
          <a:noFill/>
        </p:spPr>
      </p:pic>
      <p:sp>
        <p:nvSpPr>
          <p:cNvPr id="69636" name="Rectangle 3"/>
          <p:cNvSpPr>
            <a:spLocks noGrp="1" noChangeArrowheads="1"/>
          </p:cNvSpPr>
          <p:nvPr>
            <p:ph type="body" sz="half" idx="2"/>
          </p:nvPr>
        </p:nvSpPr>
        <p:spPr>
          <a:xfrm>
            <a:off x="4648200" y="2057400"/>
            <a:ext cx="4114800" cy="4800600"/>
          </a:xfrm>
        </p:spPr>
        <p:txBody>
          <a:bodyPr/>
          <a:lstStyle/>
          <a:p>
            <a:pPr eaLnBrk="1" hangingPunct="1">
              <a:lnSpc>
                <a:spcPct val="80000"/>
              </a:lnSpc>
            </a:pPr>
            <a:r>
              <a:rPr lang="en-US" sz="2400" smtClean="0"/>
              <a:t>Is an electron gun which emits electrons by heat (thermoionical) and shaped by the grid</a:t>
            </a:r>
          </a:p>
          <a:p>
            <a:pPr eaLnBrk="1" hangingPunct="1">
              <a:lnSpc>
                <a:spcPct val="80000"/>
              </a:lnSpc>
            </a:pPr>
            <a:r>
              <a:rPr lang="en-US" sz="2400" smtClean="0"/>
              <a:t>Electron accelerated toward the target</a:t>
            </a:r>
          </a:p>
          <a:p>
            <a:pPr eaLnBrk="1" hangingPunct="1">
              <a:lnSpc>
                <a:spcPct val="80000"/>
              </a:lnSpc>
            </a:pPr>
            <a:r>
              <a:rPr lang="en-US" sz="2400" smtClean="0"/>
              <a:t>Focusing coil bring the electron to a point to maintain resolution</a:t>
            </a:r>
          </a:p>
          <a:p>
            <a:pPr eaLnBrk="1" hangingPunct="1">
              <a:lnSpc>
                <a:spcPct val="80000"/>
              </a:lnSpc>
            </a:pPr>
            <a:r>
              <a:rPr lang="en-US" sz="2400" smtClean="0"/>
              <a:t>Pair of deflecting coils serve to cause the electron beam to scan the target in a path as a raster pattern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Cathode</a:t>
            </a:r>
          </a:p>
        </p:txBody>
      </p:sp>
      <p:sp>
        <p:nvSpPr>
          <p:cNvPr id="70659" name="Rectangle 3"/>
          <p:cNvSpPr>
            <a:spLocks noGrp="1" noChangeArrowheads="1"/>
          </p:cNvSpPr>
          <p:nvPr>
            <p:ph idx="1"/>
          </p:nvPr>
        </p:nvSpPr>
        <p:spPr>
          <a:xfrm>
            <a:off x="381000" y="2057400"/>
            <a:ext cx="8382000" cy="4419600"/>
          </a:xfrm>
        </p:spPr>
        <p:txBody>
          <a:bodyPr>
            <a:normAutofit lnSpcReduction="10000"/>
          </a:bodyPr>
          <a:lstStyle/>
          <a:p>
            <a:pPr eaLnBrk="1" hangingPunct="1">
              <a:lnSpc>
                <a:spcPct val="80000"/>
              </a:lnSpc>
            </a:pPr>
            <a:r>
              <a:rPr lang="en-US" sz="2800" smtClean="0"/>
              <a:t>Commercial TV uses 525 horizontal line raster pattern</a:t>
            </a:r>
          </a:p>
          <a:p>
            <a:pPr eaLnBrk="1" hangingPunct="1">
              <a:lnSpc>
                <a:spcPct val="80000"/>
              </a:lnSpc>
            </a:pPr>
            <a:r>
              <a:rPr lang="en-US" sz="2800" smtClean="0"/>
              <a:t>High resolution video system offer 1050 line</a:t>
            </a:r>
          </a:p>
          <a:p>
            <a:pPr eaLnBrk="1" hangingPunct="1">
              <a:lnSpc>
                <a:spcPct val="80000"/>
              </a:lnSpc>
            </a:pPr>
            <a:r>
              <a:rPr lang="en-US" sz="2800" smtClean="0"/>
              <a:t>The electron beam scans across the screen nearly 1000,000 times per mints</a:t>
            </a:r>
          </a:p>
          <a:p>
            <a:pPr eaLnBrk="1" hangingPunct="1">
              <a:lnSpc>
                <a:spcPct val="80000"/>
              </a:lnSpc>
            </a:pPr>
            <a:r>
              <a:rPr lang="en-US" sz="2800" smtClean="0"/>
              <a:t>To avoid flicker each scan divided into 2 halves first half scanning even no lined, 2</a:t>
            </a:r>
            <a:r>
              <a:rPr lang="en-US" sz="2800" baseline="30000" smtClean="0"/>
              <a:t>nd</a:t>
            </a:r>
            <a:r>
              <a:rPr lang="en-US" sz="2800" smtClean="0"/>
              <a:t> half scan odd no lines</a:t>
            </a:r>
          </a:p>
          <a:p>
            <a:pPr eaLnBrk="1" hangingPunct="1">
              <a:lnSpc>
                <a:spcPct val="80000"/>
              </a:lnSpc>
            </a:pPr>
            <a:r>
              <a:rPr lang="en-US" sz="2800" smtClean="0"/>
              <a:t>60 Hz 30 scans for each half to be projected/sec</a:t>
            </a:r>
          </a:p>
          <a:p>
            <a:pPr eaLnBrk="1" hangingPunct="1">
              <a:lnSpc>
                <a:spcPct val="80000"/>
              </a:lnSpc>
            </a:pPr>
            <a:r>
              <a:rPr lang="en-US" sz="2800" smtClean="0"/>
              <a:t>Raster pattern reduces the resolution of the image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Anode</a:t>
            </a:r>
          </a:p>
        </p:txBody>
      </p:sp>
      <p:pic>
        <p:nvPicPr>
          <p:cNvPr id="71683" name="Picture 6" descr="25"/>
          <p:cNvPicPr>
            <a:picLocks noGrp="1" noChangeAspect="1" noChangeArrowheads="1"/>
          </p:cNvPicPr>
          <p:nvPr>
            <p:ph sz="half" idx="1"/>
          </p:nvPr>
        </p:nvPicPr>
        <p:blipFill>
          <a:blip r:embed="rId2"/>
          <a:srcRect/>
          <a:stretch>
            <a:fillRect/>
          </a:stretch>
        </p:blipFill>
        <p:spPr>
          <a:xfrm>
            <a:off x="228600" y="2209800"/>
            <a:ext cx="4114800" cy="3505200"/>
          </a:xfrm>
          <a:noFill/>
        </p:spPr>
      </p:pic>
      <p:sp>
        <p:nvSpPr>
          <p:cNvPr id="71684" name="Rectangle 5"/>
          <p:cNvSpPr>
            <a:spLocks noGrp="1" noChangeArrowheads="1"/>
          </p:cNvSpPr>
          <p:nvPr>
            <p:ph type="body" sz="half" idx="2"/>
          </p:nvPr>
        </p:nvSpPr>
        <p:spPr>
          <a:xfrm>
            <a:off x="4419600" y="2057400"/>
            <a:ext cx="4724400" cy="4800600"/>
          </a:xfrm>
        </p:spPr>
        <p:txBody>
          <a:bodyPr>
            <a:normAutofit lnSpcReduction="10000"/>
          </a:bodyPr>
          <a:lstStyle/>
          <a:p>
            <a:pPr eaLnBrk="1" hangingPunct="1">
              <a:lnSpc>
                <a:spcPct val="90000"/>
              </a:lnSpc>
            </a:pPr>
            <a:r>
              <a:rPr lang="en-US" sz="2400" smtClean="0"/>
              <a:t>The light emitting from II is detected even by fiber optics or optical lens</a:t>
            </a:r>
          </a:p>
          <a:p>
            <a:pPr eaLnBrk="1" hangingPunct="1">
              <a:lnSpc>
                <a:spcPct val="90000"/>
              </a:lnSpc>
            </a:pPr>
            <a:r>
              <a:rPr lang="en-US" sz="2400" smtClean="0"/>
              <a:t>Which permits light photon transmitted to the signal plate( thin graphite charge with positive voltage) and thick to conduct electronic signal out of the tube</a:t>
            </a:r>
          </a:p>
          <a:p>
            <a:pPr eaLnBrk="1" hangingPunct="1">
              <a:lnSpc>
                <a:spcPct val="90000"/>
              </a:lnSpc>
            </a:pPr>
            <a:r>
              <a:rPr lang="en-US" sz="2400" smtClean="0"/>
              <a:t>This is the portion of the target assembly that send the signals to the TV monitor.</a:t>
            </a:r>
            <a:br>
              <a:rPr lang="en-US" sz="2400" smtClean="0"/>
            </a:br>
            <a:endParaRPr lang="en-US" sz="240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Anode</a:t>
            </a:r>
          </a:p>
        </p:txBody>
      </p:sp>
      <p:sp>
        <p:nvSpPr>
          <p:cNvPr id="72707" name="Rectangle 3"/>
          <p:cNvSpPr>
            <a:spLocks noGrp="1" noChangeArrowheads="1"/>
          </p:cNvSpPr>
          <p:nvPr>
            <p:ph idx="1"/>
          </p:nvPr>
        </p:nvSpPr>
        <p:spPr>
          <a:xfrm>
            <a:off x="457200" y="1882775"/>
            <a:ext cx="8229600" cy="4572000"/>
          </a:xfrm>
        </p:spPr>
        <p:txBody>
          <a:bodyPr/>
          <a:lstStyle/>
          <a:p>
            <a:pPr eaLnBrk="1" hangingPunct="1">
              <a:lnSpc>
                <a:spcPct val="90000"/>
              </a:lnSpc>
            </a:pPr>
            <a:r>
              <a:rPr lang="en-US" smtClean="0"/>
              <a:t>Vidicon tubes use antimony trisulfide (Sb</a:t>
            </a:r>
            <a:r>
              <a:rPr lang="en-US" baseline="-25000" smtClean="0"/>
              <a:t>2</a:t>
            </a:r>
            <a:r>
              <a:rPr lang="en-US" smtClean="0"/>
              <a:t>S</a:t>
            </a:r>
            <a:r>
              <a:rPr lang="en-US" baseline="-25000" smtClean="0"/>
              <a:t>3</a:t>
            </a:r>
            <a:r>
              <a:rPr lang="en-US" smtClean="0"/>
              <a:t>) (</a:t>
            </a:r>
            <a:r>
              <a:rPr lang="en-US" sz="2800" smtClean="0"/>
              <a:t>photo-conductive</a:t>
            </a:r>
            <a:r>
              <a:rPr lang="en-US" sz="2400" smtClean="0"/>
              <a:t>)</a:t>
            </a:r>
            <a:r>
              <a:rPr lang="en-US" smtClean="0"/>
              <a:t> while Plumbicon</a:t>
            </a:r>
            <a:r>
              <a:rPr lang="en-US" baseline="30000" smtClean="0"/>
              <a:t>TM </a:t>
            </a:r>
            <a:r>
              <a:rPr lang="en-US" smtClean="0"/>
              <a:t>use lead oxide (PbO)</a:t>
            </a:r>
          </a:p>
          <a:p>
            <a:pPr eaLnBrk="1" hangingPunct="1">
              <a:lnSpc>
                <a:spcPct val="90000"/>
              </a:lnSpc>
            </a:pPr>
            <a:r>
              <a:rPr lang="en-US" smtClean="0"/>
              <a:t>The globules are approx 0.025 mm in diameter</a:t>
            </a:r>
          </a:p>
          <a:p>
            <a:pPr eaLnBrk="1" hangingPunct="1">
              <a:lnSpc>
                <a:spcPct val="90000"/>
              </a:lnSpc>
            </a:pPr>
            <a:r>
              <a:rPr lang="en-US" smtClean="0"/>
              <a:t>Each globule capable of absorbing light photons and releasing electrons equivalent to intensity of the absorbed light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Anode</a:t>
            </a:r>
          </a:p>
        </p:txBody>
      </p:sp>
      <p:sp>
        <p:nvSpPr>
          <p:cNvPr id="73731" name="Rectangle 3"/>
          <p:cNvSpPr>
            <a:spLocks noGrp="1" noChangeArrowheads="1"/>
          </p:cNvSpPr>
          <p:nvPr>
            <p:ph idx="1"/>
          </p:nvPr>
        </p:nvSpPr>
        <p:spPr>
          <a:xfrm>
            <a:off x="457200" y="1882775"/>
            <a:ext cx="8229600" cy="4572000"/>
          </a:xfrm>
        </p:spPr>
        <p:txBody>
          <a:bodyPr/>
          <a:lstStyle/>
          <a:p>
            <a:pPr eaLnBrk="1" hangingPunct="1"/>
            <a:r>
              <a:rPr lang="en-US" smtClean="0"/>
              <a:t>The loss of e</a:t>
            </a:r>
            <a:r>
              <a:rPr lang="en-US" baseline="30000" smtClean="0"/>
              <a:t>-</a:t>
            </a:r>
            <a:r>
              <a:rPr lang="en-US" smtClean="0"/>
              <a:t> create + charge at the globule→ signal plates negative in charge</a:t>
            </a:r>
          </a:p>
          <a:p>
            <a:pPr eaLnBrk="1" hangingPunct="1"/>
            <a:r>
              <a:rPr lang="en-US" smtClean="0"/>
              <a:t>When the e</a:t>
            </a:r>
            <a:r>
              <a:rPr lang="en-US" baseline="30000" smtClean="0"/>
              <a:t>- </a:t>
            </a:r>
            <a:r>
              <a:rPr lang="en-US" smtClean="0"/>
              <a:t>gun’s beam scan the target it discharges the globules→ release the signals</a:t>
            </a:r>
          </a:p>
          <a:p>
            <a:pPr eaLnBrk="1" hangingPunct="1"/>
            <a:r>
              <a:rPr lang="en-US" smtClean="0"/>
              <a:t>The vidicon tube connected to the output screen of II</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4"/>
          <p:cNvSpPr>
            <a:spLocks noGrp="1" noChangeArrowheads="1"/>
          </p:cNvSpPr>
          <p:nvPr>
            <p:ph type="title"/>
          </p:nvPr>
        </p:nvSpPr>
        <p:spPr/>
        <p:txBody>
          <a:bodyPr/>
          <a:lstStyle/>
          <a:p>
            <a:pPr marL="484632" indent="0" eaLnBrk="1" fontAlgn="auto" hangingPunct="1">
              <a:spcAft>
                <a:spcPts val="0"/>
              </a:spcAft>
              <a:defRPr/>
            </a:pPr>
            <a:r>
              <a:rPr lang="en-US" b="1" smtClean="0">
                <a:solidFill>
                  <a:srgbClr val="CC0099"/>
                </a:solidFill>
                <a:latin typeface="Georgia" pitchFamily="18" charset="0"/>
              </a:rPr>
              <a:t>FLUOROSCOPIC VIEW OF COLON</a:t>
            </a:r>
          </a:p>
        </p:txBody>
      </p:sp>
      <p:pic>
        <p:nvPicPr>
          <p:cNvPr id="74755" name="Picture 6" descr="a015"/>
          <p:cNvPicPr>
            <a:picLocks noGrp="1" noChangeAspect="1" noChangeArrowheads="1"/>
          </p:cNvPicPr>
          <p:nvPr>
            <p:ph idx="1"/>
          </p:nvPr>
        </p:nvPicPr>
        <p:blipFill>
          <a:blip r:embed="rId2"/>
          <a:stretch>
            <a:fillRect/>
          </a:stretch>
        </p:blipFill>
        <p:spPr>
          <a:xfrm>
            <a:off x="2743200" y="1882775"/>
            <a:ext cx="3657600" cy="4572000"/>
          </a:xfrm>
          <a:noFill/>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marL="484632" indent="0" eaLnBrk="1" fontAlgn="auto" hangingPunct="1">
              <a:spcAft>
                <a:spcPts val="0"/>
              </a:spcAft>
              <a:defRPr/>
            </a:pPr>
            <a:r>
              <a:rPr lang="en-GB" sz="3600" b="1" smtClean="0">
                <a:solidFill>
                  <a:schemeClr val="hlink"/>
                </a:solidFill>
              </a:rPr>
              <a:t>Semiconductor Video Cameras</a:t>
            </a:r>
            <a:endParaRPr lang="en-US" sz="3600" b="1" smtClean="0">
              <a:solidFill>
                <a:schemeClr val="hlink"/>
              </a:solidFill>
            </a:endParaRPr>
          </a:p>
        </p:txBody>
      </p:sp>
      <p:sp>
        <p:nvSpPr>
          <p:cNvPr id="75779" name="Rectangle 3"/>
          <p:cNvSpPr>
            <a:spLocks noGrp="1" noChangeArrowheads="1"/>
          </p:cNvSpPr>
          <p:nvPr>
            <p:ph idx="1"/>
          </p:nvPr>
        </p:nvSpPr>
        <p:spPr>
          <a:xfrm>
            <a:off x="457200" y="1882775"/>
            <a:ext cx="8229600" cy="4572000"/>
          </a:xfrm>
        </p:spPr>
        <p:txBody>
          <a:bodyPr/>
          <a:lstStyle/>
          <a:p>
            <a:pPr eaLnBrk="1" hangingPunct="1">
              <a:lnSpc>
                <a:spcPct val="80000"/>
              </a:lnSpc>
              <a:spcBef>
                <a:spcPts val="538"/>
              </a:spcBef>
              <a:spcAft>
                <a:spcPts val="538"/>
              </a:spcAft>
            </a:pPr>
            <a:r>
              <a:rPr lang="en-GB" sz="2800" smtClean="0">
                <a:solidFill>
                  <a:schemeClr val="folHlink"/>
                </a:solidFill>
              </a:rPr>
              <a:t>These cameras are based on the</a:t>
            </a:r>
            <a:r>
              <a:rPr lang="en-GB" sz="2800" smtClean="0">
                <a:solidFill>
                  <a:srgbClr val="000000"/>
                </a:solidFill>
              </a:rPr>
              <a:t> </a:t>
            </a:r>
            <a:r>
              <a:rPr lang="en-GB" sz="2800" smtClean="0">
                <a:solidFill>
                  <a:srgbClr val="CC0000"/>
                </a:solidFill>
              </a:rPr>
              <a:t>charged coupled device (CCD) </a:t>
            </a:r>
            <a:r>
              <a:rPr lang="en-GB" sz="2800" smtClean="0"/>
              <a:t>technology</a:t>
            </a:r>
            <a:r>
              <a:rPr lang="en-GB" sz="2800" smtClean="0">
                <a:solidFill>
                  <a:srgbClr val="CC0000"/>
                </a:solidFill>
              </a:rPr>
              <a:t> </a:t>
            </a:r>
          </a:p>
          <a:p>
            <a:pPr eaLnBrk="1" hangingPunct="1">
              <a:lnSpc>
                <a:spcPct val="80000"/>
              </a:lnSpc>
              <a:spcBef>
                <a:spcPts val="538"/>
              </a:spcBef>
              <a:spcAft>
                <a:spcPts val="538"/>
              </a:spcAft>
            </a:pPr>
            <a:r>
              <a:rPr lang="en-GB" sz="2800" smtClean="0">
                <a:solidFill>
                  <a:schemeClr val="folHlink"/>
                </a:solidFill>
              </a:rPr>
              <a:t>CCDs consist of a</a:t>
            </a:r>
            <a:r>
              <a:rPr lang="en-GB" sz="2800" smtClean="0">
                <a:solidFill>
                  <a:srgbClr val="000000"/>
                </a:solidFill>
              </a:rPr>
              <a:t> </a:t>
            </a:r>
            <a:r>
              <a:rPr lang="en-GB" sz="2800" smtClean="0">
                <a:solidFill>
                  <a:srgbClr val="CC0000"/>
                </a:solidFill>
              </a:rPr>
              <a:t>semiconductor chip</a:t>
            </a:r>
            <a:r>
              <a:rPr lang="en-GB" sz="2800" smtClean="0">
                <a:solidFill>
                  <a:srgbClr val="000000"/>
                </a:solidFill>
              </a:rPr>
              <a:t> </a:t>
            </a:r>
            <a:r>
              <a:rPr lang="en-GB" sz="2800" smtClean="0">
                <a:solidFill>
                  <a:schemeClr val="folHlink"/>
                </a:solidFill>
              </a:rPr>
              <a:t>which is sensitive to light. </a:t>
            </a:r>
          </a:p>
          <a:p>
            <a:pPr eaLnBrk="1" hangingPunct="1">
              <a:lnSpc>
                <a:spcPct val="80000"/>
              </a:lnSpc>
              <a:spcBef>
                <a:spcPts val="538"/>
              </a:spcBef>
              <a:spcAft>
                <a:spcPts val="538"/>
              </a:spcAft>
            </a:pPr>
            <a:r>
              <a:rPr lang="en-GB" sz="2800" smtClean="0">
                <a:solidFill>
                  <a:schemeClr val="folHlink"/>
                </a:solidFill>
              </a:rPr>
              <a:t>The chip contains many thousands of</a:t>
            </a:r>
            <a:r>
              <a:rPr lang="en-GB" sz="2800" smtClean="0">
                <a:solidFill>
                  <a:srgbClr val="000000"/>
                </a:solidFill>
              </a:rPr>
              <a:t> </a:t>
            </a:r>
            <a:r>
              <a:rPr lang="en-GB" sz="2800" smtClean="0">
                <a:solidFill>
                  <a:srgbClr val="CC0000"/>
                </a:solidFill>
              </a:rPr>
              <a:t>electronic sensors</a:t>
            </a:r>
            <a:r>
              <a:rPr lang="en-GB" sz="2800" smtClean="0">
                <a:solidFill>
                  <a:srgbClr val="000000"/>
                </a:solidFill>
              </a:rPr>
              <a:t> </a:t>
            </a:r>
            <a:r>
              <a:rPr lang="en-GB" sz="2800" smtClean="0">
                <a:solidFill>
                  <a:schemeClr val="folHlink"/>
                </a:solidFill>
              </a:rPr>
              <a:t>which react to light and generate a signal that varies depending on the amount of light each receives.</a:t>
            </a:r>
          </a:p>
          <a:p>
            <a:pPr eaLnBrk="1" hangingPunct="1">
              <a:lnSpc>
                <a:spcPct val="80000"/>
              </a:lnSpc>
              <a:spcBef>
                <a:spcPts val="538"/>
              </a:spcBef>
              <a:spcAft>
                <a:spcPts val="538"/>
              </a:spcAft>
            </a:pPr>
            <a:r>
              <a:rPr lang="en-GB" sz="2800" smtClean="0">
                <a:solidFill>
                  <a:schemeClr val="folHlink"/>
                </a:solidFill>
              </a:rPr>
              <a:t>When the light photon strikes the photoelectric cathode of CCD electrons are released </a:t>
            </a:r>
          </a:p>
          <a:p>
            <a:pPr eaLnBrk="1" hangingPunct="1">
              <a:lnSpc>
                <a:spcPct val="80000"/>
              </a:lnSpc>
            </a:pPr>
            <a:endParaRPr lang="en-US" sz="280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457200" y="268288"/>
            <a:ext cx="8229600" cy="1398587"/>
          </a:xfrm>
        </p:spPr>
        <p:txBody>
          <a:bodyPr/>
          <a:lstStyle/>
          <a:p>
            <a:pPr marL="484632" indent="0" eaLnBrk="1" fontAlgn="auto" hangingPunct="1">
              <a:spcAft>
                <a:spcPts val="0"/>
              </a:spcAft>
              <a:defRPr/>
            </a:pPr>
            <a:endParaRPr lang="en-US" smtClean="0">
              <a:solidFill>
                <a:schemeClr val="accent1">
                  <a:tint val="83000"/>
                  <a:satMod val="150000"/>
                </a:schemeClr>
              </a:solidFill>
            </a:endParaRPr>
          </a:p>
        </p:txBody>
      </p:sp>
      <p:sp>
        <p:nvSpPr>
          <p:cNvPr id="76803" name="Rectangle 3"/>
          <p:cNvSpPr>
            <a:spLocks noGrp="1" noChangeArrowheads="1"/>
          </p:cNvSpPr>
          <p:nvPr>
            <p:ph idx="1"/>
          </p:nvPr>
        </p:nvSpPr>
        <p:spPr>
          <a:xfrm>
            <a:off x="381000" y="2057400"/>
            <a:ext cx="8382000" cy="4495800"/>
          </a:xfrm>
        </p:spPr>
        <p:txBody>
          <a:bodyPr/>
          <a:lstStyle/>
          <a:p>
            <a:pPr eaLnBrk="1" hangingPunct="1">
              <a:lnSpc>
                <a:spcPct val="90000"/>
              </a:lnSpc>
            </a:pPr>
            <a:r>
              <a:rPr lang="en-US" sz="2800" smtClean="0"/>
              <a:t>CCD has the ability to store released electron to P and N holes</a:t>
            </a:r>
          </a:p>
          <a:p>
            <a:pPr eaLnBrk="1" hangingPunct="1">
              <a:lnSpc>
                <a:spcPct val="90000"/>
              </a:lnSpc>
            </a:pPr>
            <a:r>
              <a:rPr lang="en-US" sz="2800" smtClean="0"/>
              <a:t>Video signal is emitted in a raster scanning by moving the stored charge to the edge of the CCD where they are discharges as pulses into conductor</a:t>
            </a:r>
          </a:p>
          <a:p>
            <a:pPr eaLnBrk="1" hangingPunct="1">
              <a:lnSpc>
                <a:spcPct val="90000"/>
              </a:lnSpc>
            </a:pPr>
            <a:r>
              <a:rPr lang="en-US" sz="2800" smtClean="0"/>
              <a:t>Adv. Fast discharge time, eliminate image lag, good for high speed imaging applications, more sensitive, operate at lower voltages, more life, acceptable resolution, hard enough from damages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2" name="Rectangle 4"/>
          <p:cNvSpPr>
            <a:spLocks noChangeArrowheads="1"/>
          </p:cNvSpPr>
          <p:nvPr/>
        </p:nvSpPr>
        <p:spPr bwMode="auto">
          <a:xfrm>
            <a:off x="282575" y="1295400"/>
            <a:ext cx="8632825" cy="3081338"/>
          </a:xfrm>
          <a:prstGeom prst="rect">
            <a:avLst/>
          </a:prstGeom>
          <a:noFill/>
          <a:ln w="9525">
            <a:noFill/>
            <a:miter lim="800000"/>
            <a:headEnd/>
            <a:tailEnd/>
          </a:ln>
          <a:effectLst/>
        </p:spPr>
        <p:txBody>
          <a:bodyPr>
            <a:spAutoFit/>
          </a:bodyPr>
          <a:lstStyle/>
          <a:p>
            <a:pPr>
              <a:defRPr/>
            </a:pPr>
            <a:r>
              <a:rPr lang="en-GB" sz="2800">
                <a:solidFill>
                  <a:schemeClr val="folHlink"/>
                </a:solidFill>
              </a:rPr>
              <a:t>CCDs have been developed primarily for the domestic video camera market </a:t>
            </a:r>
            <a:br>
              <a:rPr lang="en-GB" sz="2800">
                <a:solidFill>
                  <a:schemeClr val="folHlink"/>
                </a:solidFill>
              </a:rPr>
            </a:br>
            <a:r>
              <a:rPr lang="en-GB" sz="2800">
                <a:solidFill>
                  <a:schemeClr val="folHlink"/>
                </a:solidFill>
              </a:rPr>
              <a:t>They are:</a:t>
            </a:r>
            <a:br>
              <a:rPr lang="en-GB" sz="2800">
                <a:solidFill>
                  <a:schemeClr val="folHlink"/>
                </a:solidFill>
              </a:rPr>
            </a:br>
            <a:r>
              <a:rPr lang="en-GB" sz="2800">
                <a:solidFill>
                  <a:srgbClr val="000000"/>
                </a:solidFill>
                <a:effectLst>
                  <a:outerShdw blurRad="38100" dist="38100" dir="2700000" algn="tl">
                    <a:srgbClr val="FFFFFF"/>
                  </a:outerShdw>
                </a:effectLst>
              </a:rPr>
              <a:t>- </a:t>
            </a:r>
            <a:r>
              <a:rPr lang="en-GB" sz="2800" b="1">
                <a:solidFill>
                  <a:schemeClr val="hlink"/>
                </a:solidFill>
                <a:effectLst>
                  <a:outerShdw blurRad="38100" dist="38100" dir="2700000" algn="tl">
                    <a:srgbClr val="000000"/>
                  </a:outerShdw>
                </a:effectLst>
              </a:rPr>
              <a:t>compact</a:t>
            </a:r>
            <a:br>
              <a:rPr lang="en-GB" sz="2800" b="1">
                <a:solidFill>
                  <a:schemeClr val="hlink"/>
                </a:solidFill>
                <a:effectLst>
                  <a:outerShdw blurRad="38100" dist="38100" dir="2700000" algn="tl">
                    <a:srgbClr val="000000"/>
                  </a:outerShdw>
                </a:effectLst>
              </a:rPr>
            </a:br>
            <a:r>
              <a:rPr lang="en-GB" sz="2800" b="1">
                <a:solidFill>
                  <a:schemeClr val="hlink"/>
                </a:solidFill>
                <a:effectLst>
                  <a:outerShdw blurRad="38100" dist="38100" dir="2700000" algn="tl">
                    <a:srgbClr val="000000"/>
                  </a:outerShdw>
                </a:effectLst>
              </a:rPr>
              <a:t>- lightweight </a:t>
            </a:r>
            <a:br>
              <a:rPr lang="en-GB" sz="2800" b="1">
                <a:solidFill>
                  <a:schemeClr val="hlink"/>
                </a:solidFill>
                <a:effectLst>
                  <a:outerShdw blurRad="38100" dist="38100" dir="2700000" algn="tl">
                    <a:srgbClr val="000000"/>
                  </a:outerShdw>
                </a:effectLst>
              </a:rPr>
            </a:br>
            <a:r>
              <a:rPr lang="en-GB" sz="2800" b="1">
                <a:solidFill>
                  <a:schemeClr val="hlink"/>
                </a:solidFill>
                <a:effectLst>
                  <a:outerShdw blurRad="38100" dist="38100" dir="2700000" algn="tl">
                    <a:srgbClr val="000000"/>
                  </a:outerShdw>
                </a:effectLst>
              </a:rPr>
              <a:t>- possess improved camera qualities compared to photoconductive cameras.</a:t>
            </a:r>
            <a:endParaRPr lang="en-US" sz="2800" b="1">
              <a:solidFill>
                <a:schemeClr val="hlink"/>
              </a:solidFill>
              <a:effectLst>
                <a:outerShdw blurRad="38100" dist="38100" dir="2700000" algn="tl">
                  <a:srgbClr val="000000"/>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Types of equipment</a:t>
            </a:r>
          </a:p>
        </p:txBody>
      </p:sp>
      <p:sp>
        <p:nvSpPr>
          <p:cNvPr id="43011" name="Rectangle 3"/>
          <p:cNvSpPr>
            <a:spLocks noGrp="1" noChangeArrowheads="1"/>
          </p:cNvSpPr>
          <p:nvPr>
            <p:ph idx="1"/>
          </p:nvPr>
        </p:nvSpPr>
        <p:spPr>
          <a:xfrm>
            <a:off x="381000" y="2057400"/>
            <a:ext cx="8763000" cy="4800600"/>
          </a:xfrm>
        </p:spPr>
        <p:txBody>
          <a:bodyPr/>
          <a:lstStyle/>
          <a:p>
            <a:pPr eaLnBrk="1" hangingPunct="1">
              <a:lnSpc>
                <a:spcPct val="90000"/>
              </a:lnSpc>
            </a:pPr>
            <a:r>
              <a:rPr lang="en-US" sz="2400" smtClean="0"/>
              <a:t>X-ray tube and image receptor are mounted to a C-arm to maintain their alignment at all times</a:t>
            </a:r>
          </a:p>
          <a:p>
            <a:pPr eaLnBrk="1" hangingPunct="1">
              <a:lnSpc>
                <a:spcPct val="90000"/>
              </a:lnSpc>
            </a:pPr>
            <a:r>
              <a:rPr lang="en-US" sz="2400" smtClean="0"/>
              <a:t>C-arm permits the image receptor to be raised and lower to vary the beam geometry for maximum resolution while x-ray tube remains in position</a:t>
            </a:r>
          </a:p>
          <a:p>
            <a:pPr eaLnBrk="1" hangingPunct="1">
              <a:lnSpc>
                <a:spcPct val="90000"/>
              </a:lnSpc>
            </a:pPr>
            <a:r>
              <a:rPr lang="en-US" sz="2400" smtClean="0"/>
              <a:t>C-arm can move all direction</a:t>
            </a:r>
          </a:p>
          <a:p>
            <a:pPr eaLnBrk="1" hangingPunct="1">
              <a:lnSpc>
                <a:spcPct val="90000"/>
              </a:lnSpc>
            </a:pPr>
            <a:r>
              <a:rPr lang="en-US" sz="2400" smtClean="0"/>
              <a:t>2 Types of C-arm undercouch, and over couch</a:t>
            </a:r>
          </a:p>
          <a:p>
            <a:pPr eaLnBrk="1" hangingPunct="1">
              <a:lnSpc>
                <a:spcPct val="90000"/>
              </a:lnSpc>
            </a:pPr>
            <a:r>
              <a:rPr lang="en-US" sz="2400" smtClean="0"/>
              <a:t>Carriage is the arm supports the equipment suspended over the table include II, x-ray tube, control power drive, spot film selection, tube shutters, spot filming, cine camera, video input tube etc.</a:t>
            </a:r>
          </a:p>
          <a:p>
            <a:pPr eaLnBrk="1" hangingPunct="1">
              <a:lnSpc>
                <a:spcPct val="90000"/>
              </a:lnSpc>
            </a:pPr>
            <a:r>
              <a:rPr lang="en-US" sz="2400" smtClean="0"/>
              <a:t>Exposure cannot commence until the carriage is return to a full beam intercept position</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ChangeArrowheads="1"/>
          </p:cNvSpPr>
          <p:nvPr/>
        </p:nvSpPr>
        <p:spPr bwMode="auto">
          <a:xfrm>
            <a:off x="873125" y="1143000"/>
            <a:ext cx="8042275" cy="4965700"/>
          </a:xfrm>
          <a:prstGeom prst="rect">
            <a:avLst/>
          </a:prstGeom>
          <a:noFill/>
          <a:ln w="9525">
            <a:noFill/>
            <a:miter lim="800000"/>
            <a:headEnd/>
            <a:tailEnd/>
          </a:ln>
          <a:effectLst/>
        </p:spPr>
        <p:txBody>
          <a:bodyPr>
            <a:spAutoFit/>
          </a:bodyPr>
          <a:lstStyle/>
          <a:p>
            <a:pPr>
              <a:defRPr/>
            </a:pPr>
            <a:r>
              <a:rPr lang="en-GB" sz="3200">
                <a:solidFill>
                  <a:schemeClr val="tx2"/>
                </a:solidFill>
                <a:effectLst>
                  <a:outerShdw blurRad="38100" dist="38100" dir="2700000" algn="tl">
                    <a:srgbClr val="000000"/>
                  </a:outerShdw>
                </a:effectLst>
              </a:rPr>
              <a:t>A scanning electron beam in an evacuated environment is not required,</a:t>
            </a:r>
            <a:br>
              <a:rPr lang="en-GB" sz="3200">
                <a:solidFill>
                  <a:schemeClr val="tx2"/>
                </a:solidFill>
                <a:effectLst>
                  <a:outerShdw blurRad="38100" dist="38100" dir="2700000" algn="tl">
                    <a:srgbClr val="000000"/>
                  </a:outerShdw>
                </a:effectLst>
              </a:rPr>
            </a:br>
            <a:r>
              <a:rPr lang="en-GB" sz="3200">
                <a:solidFill>
                  <a:schemeClr val="tx2"/>
                </a:solidFill>
                <a:effectLst>
                  <a:outerShdw blurRad="38100" dist="38100" dir="2700000" algn="tl">
                    <a:srgbClr val="000000"/>
                  </a:outerShdw>
                </a:effectLst>
              </a:rPr>
              <a:t>The image is read by electronic means.</a:t>
            </a:r>
            <a:br>
              <a:rPr lang="en-GB" sz="3200">
                <a:solidFill>
                  <a:schemeClr val="tx2"/>
                </a:solidFill>
                <a:effectLst>
                  <a:outerShdw blurRad="38100" dist="38100" dir="2700000" algn="tl">
                    <a:srgbClr val="000000"/>
                  </a:outerShdw>
                </a:effectLst>
              </a:rPr>
            </a:br>
            <a:r>
              <a:rPr lang="en-GB" sz="3200">
                <a:solidFill>
                  <a:schemeClr val="tx2"/>
                </a:solidFill>
                <a:effectLst>
                  <a:outerShdw blurRad="38100" dist="38100" dir="2700000" algn="tl">
                    <a:srgbClr val="000000"/>
                  </a:outerShdw>
                </a:effectLst>
              </a:rPr>
              <a:t>CCD Chips are manufactured with different numbers of sensor arrays;</a:t>
            </a:r>
            <a:br>
              <a:rPr lang="en-GB" sz="3200">
                <a:solidFill>
                  <a:schemeClr val="tx2"/>
                </a:solidFill>
                <a:effectLst>
                  <a:outerShdw blurRad="38100" dist="38100" dir="2700000" algn="tl">
                    <a:srgbClr val="000000"/>
                  </a:outerShdw>
                </a:effectLst>
              </a:rPr>
            </a:br>
            <a:r>
              <a:rPr lang="en-GB" sz="3200" b="1">
                <a:solidFill>
                  <a:srgbClr val="CC0000"/>
                </a:solidFill>
                <a:effectLst>
                  <a:outerShdw blurRad="38100" dist="38100" dir="2700000" algn="tl">
                    <a:srgbClr val="000000"/>
                  </a:outerShdw>
                </a:effectLst>
              </a:rPr>
              <a:t/>
            </a:r>
            <a:br>
              <a:rPr lang="en-GB" sz="3200" b="1">
                <a:solidFill>
                  <a:srgbClr val="CC0000"/>
                </a:solidFill>
                <a:effectLst>
                  <a:outerShdw blurRad="38100" dist="38100" dir="2700000" algn="tl">
                    <a:srgbClr val="000000"/>
                  </a:outerShdw>
                </a:effectLst>
              </a:rPr>
            </a:br>
            <a:r>
              <a:rPr lang="en-GB" sz="3200" b="1">
                <a:solidFill>
                  <a:srgbClr val="CC0000"/>
                </a:solidFill>
                <a:effectLst>
                  <a:outerShdw blurRad="38100" dist="38100" dir="2700000" algn="tl">
                    <a:srgbClr val="000000"/>
                  </a:outerShdw>
                </a:effectLst>
              </a:rPr>
              <a:t>	</a:t>
            </a:r>
            <a:r>
              <a:rPr lang="en-GB" sz="3200" b="1">
                <a:solidFill>
                  <a:schemeClr val="folHlink"/>
                </a:solidFill>
                <a:effectLst>
                  <a:outerShdw blurRad="38100" dist="38100" dir="2700000" algn="tl">
                    <a:srgbClr val="000000"/>
                  </a:outerShdw>
                </a:effectLst>
              </a:rPr>
              <a:t>512 x 512</a:t>
            </a:r>
            <a:br>
              <a:rPr lang="en-GB" sz="3200" b="1">
                <a:solidFill>
                  <a:schemeClr val="folHlink"/>
                </a:solidFill>
                <a:effectLst>
                  <a:outerShdw blurRad="38100" dist="38100" dir="2700000" algn="tl">
                    <a:srgbClr val="000000"/>
                  </a:outerShdw>
                </a:effectLst>
              </a:rPr>
            </a:br>
            <a:r>
              <a:rPr lang="en-GB" sz="3200" b="1">
                <a:solidFill>
                  <a:schemeClr val="folHlink"/>
                </a:solidFill>
                <a:effectLst>
                  <a:outerShdw blurRad="38100" dist="38100" dir="2700000" algn="tl">
                    <a:srgbClr val="000000"/>
                  </a:outerShdw>
                </a:effectLst>
              </a:rPr>
              <a:t>	1024 x 1024 </a:t>
            </a:r>
            <a:br>
              <a:rPr lang="en-GB" sz="3200" b="1">
                <a:solidFill>
                  <a:schemeClr val="folHlink"/>
                </a:solidFill>
                <a:effectLst>
                  <a:outerShdw blurRad="38100" dist="38100" dir="2700000" algn="tl">
                    <a:srgbClr val="000000"/>
                  </a:outerShdw>
                </a:effectLst>
              </a:rPr>
            </a:br>
            <a:r>
              <a:rPr lang="en-GB" sz="3200" b="1">
                <a:solidFill>
                  <a:schemeClr val="folHlink"/>
                </a:solidFill>
                <a:effectLst>
                  <a:outerShdw blurRad="38100" dist="38100" dir="2700000" algn="tl">
                    <a:srgbClr val="000000"/>
                  </a:outerShdw>
                </a:effectLst>
              </a:rPr>
              <a:t>	2048 x 2048</a:t>
            </a:r>
            <a:br>
              <a:rPr lang="en-GB" sz="3200" b="1">
                <a:solidFill>
                  <a:schemeClr val="folHlink"/>
                </a:solidFill>
                <a:effectLst>
                  <a:outerShdw blurRad="38100" dist="38100" dir="2700000" algn="tl">
                    <a:srgbClr val="000000"/>
                  </a:outerShdw>
                </a:effectLst>
              </a:rPr>
            </a:br>
            <a:endParaRPr lang="en-US" sz="3200" b="1">
              <a:solidFill>
                <a:schemeClr val="folHlink"/>
              </a:solidFill>
              <a:effectLst>
                <a:outerShdw blurRad="38100" dist="38100" dir="2700000" algn="tl">
                  <a:srgbClr val="000000"/>
                </a:outerShdw>
              </a:effectLst>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marL="484632" indent="0" eaLnBrk="1" fontAlgn="auto" hangingPunct="1">
              <a:spcAft>
                <a:spcPts val="0"/>
              </a:spcAft>
              <a:defRPr/>
            </a:pPr>
            <a:r>
              <a:rPr lang="en-GB" u="sng" smtClean="0">
                <a:solidFill>
                  <a:srgbClr val="CC0000"/>
                </a:solidFill>
              </a:rPr>
              <a:t>Image Monitor</a:t>
            </a:r>
            <a:endParaRPr lang="en-US" u="sng" smtClean="0">
              <a:solidFill>
                <a:srgbClr val="CC0000"/>
              </a:solidFill>
            </a:endParaRPr>
          </a:p>
        </p:txBody>
      </p:sp>
      <p:sp>
        <p:nvSpPr>
          <p:cNvPr id="79875" name="Rectangle 3"/>
          <p:cNvSpPr>
            <a:spLocks noGrp="1" noChangeArrowheads="1"/>
          </p:cNvSpPr>
          <p:nvPr>
            <p:ph idx="1"/>
          </p:nvPr>
        </p:nvSpPr>
        <p:spPr>
          <a:xfrm>
            <a:off x="457200" y="1882775"/>
            <a:ext cx="8229600" cy="4572000"/>
          </a:xfrm>
        </p:spPr>
        <p:txBody>
          <a:bodyPr/>
          <a:lstStyle/>
          <a:p>
            <a:pPr eaLnBrk="1" hangingPunct="1">
              <a:lnSpc>
                <a:spcPct val="90000"/>
              </a:lnSpc>
              <a:spcBef>
                <a:spcPts val="538"/>
              </a:spcBef>
              <a:spcAft>
                <a:spcPts val="538"/>
              </a:spcAft>
            </a:pPr>
            <a:r>
              <a:rPr lang="en-GB" smtClean="0"/>
              <a:t>The output of a video camera is a video signal which is fed via a coaxial cable to a video / TV monitor. </a:t>
            </a:r>
          </a:p>
          <a:p>
            <a:pPr eaLnBrk="1" hangingPunct="1">
              <a:lnSpc>
                <a:spcPct val="90000"/>
              </a:lnSpc>
              <a:spcBef>
                <a:spcPts val="538"/>
              </a:spcBef>
              <a:spcAft>
                <a:spcPts val="538"/>
              </a:spcAft>
            </a:pPr>
            <a:endParaRPr lang="en-GB" smtClean="0"/>
          </a:p>
          <a:p>
            <a:pPr eaLnBrk="1" hangingPunct="1">
              <a:lnSpc>
                <a:spcPct val="90000"/>
              </a:lnSpc>
              <a:spcBef>
                <a:spcPts val="538"/>
              </a:spcBef>
              <a:spcAft>
                <a:spcPts val="538"/>
              </a:spcAft>
            </a:pPr>
            <a:r>
              <a:rPr lang="en-GB" smtClean="0"/>
              <a:t>The video signal contains voltages representing image brightness as well as timing signals (sync pulses) associated with the </a:t>
            </a:r>
            <a:r>
              <a:rPr lang="en-GB" u="sng" smtClean="0"/>
              <a:t>raster scanning</a:t>
            </a:r>
            <a:r>
              <a:rPr lang="en-GB" smtClean="0"/>
              <a:t> process. </a:t>
            </a:r>
          </a:p>
          <a:p>
            <a:pPr eaLnBrk="1" hangingPunct="1">
              <a:lnSpc>
                <a:spcPct val="90000"/>
              </a:lnSpc>
            </a:pPr>
            <a:endParaRPr lang="en-US"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898" name="Picture 4"/>
          <p:cNvPicPr>
            <a:picLocks noChangeAspect="1" noChangeArrowheads="1"/>
          </p:cNvPicPr>
          <p:nvPr/>
        </p:nvPicPr>
        <p:blipFill>
          <a:blip r:embed="rId2"/>
          <a:srcRect/>
          <a:stretch>
            <a:fillRect/>
          </a:stretch>
        </p:blipFill>
        <p:spPr bwMode="auto">
          <a:xfrm>
            <a:off x="539750" y="1143000"/>
            <a:ext cx="7920038" cy="5381625"/>
          </a:xfrm>
          <a:prstGeom prst="rect">
            <a:avLst/>
          </a:prstGeom>
          <a:noFill/>
          <a:ln w="9525">
            <a:noFill/>
            <a:miter lim="800000"/>
            <a:headEnd/>
            <a:tailEnd/>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4"/>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Video Monitor</a:t>
            </a:r>
          </a:p>
        </p:txBody>
      </p:sp>
      <p:graphicFrame>
        <p:nvGraphicFramePr>
          <p:cNvPr id="2050" name="Object 2"/>
          <p:cNvGraphicFramePr>
            <a:graphicFrameLocks noChangeAspect="1"/>
          </p:cNvGraphicFramePr>
          <p:nvPr>
            <p:ph sz="half" idx="1"/>
          </p:nvPr>
        </p:nvGraphicFramePr>
        <p:xfrm>
          <a:off x="381000" y="2435225"/>
          <a:ext cx="3495675" cy="3206750"/>
        </p:xfrm>
        <a:graphic>
          <a:graphicData uri="http://schemas.openxmlformats.org/presentationml/2006/ole">
            <p:oleObj spid="_x0000_s2050" name="PhotoSuite Image" r:id="rId3" imgW="2876400" imgH="2638440" progId="">
              <p:embed/>
            </p:oleObj>
          </a:graphicData>
        </a:graphic>
      </p:graphicFrame>
      <p:sp>
        <p:nvSpPr>
          <p:cNvPr id="2052" name="Rectangle 6"/>
          <p:cNvSpPr>
            <a:spLocks noGrp="1" noChangeArrowheads="1"/>
          </p:cNvSpPr>
          <p:nvPr>
            <p:ph type="body" sz="half" idx="2"/>
          </p:nvPr>
        </p:nvSpPr>
        <p:spPr>
          <a:xfrm>
            <a:off x="4114800" y="2057400"/>
            <a:ext cx="4800600" cy="4495800"/>
          </a:xfrm>
        </p:spPr>
        <p:txBody>
          <a:bodyPr>
            <a:normAutofit fontScale="92500"/>
          </a:bodyPr>
          <a:lstStyle/>
          <a:p>
            <a:pPr eaLnBrk="1" hangingPunct="1"/>
            <a:r>
              <a:rPr lang="en-GB" sz="2400" smtClean="0"/>
              <a:t>A video monitor is used to display images acquired by the video camera of a fluoroscopy system.</a:t>
            </a:r>
            <a:br>
              <a:rPr lang="en-GB" sz="2400" smtClean="0"/>
            </a:br>
            <a:r>
              <a:rPr lang="en-GB" sz="2400" smtClean="0"/>
              <a:t/>
            </a:r>
            <a:br>
              <a:rPr lang="en-GB" sz="2400" smtClean="0"/>
            </a:br>
            <a:r>
              <a:rPr lang="en-GB" sz="2400" smtClean="0"/>
              <a:t>- The image is described as a “softcopy”</a:t>
            </a:r>
            <a:r>
              <a:rPr lang="en-GB" sz="2400" b="1" smtClean="0"/>
              <a:t> </a:t>
            </a:r>
            <a:br>
              <a:rPr lang="en-GB" sz="2400" b="1" smtClean="0"/>
            </a:br>
            <a:r>
              <a:rPr lang="en-GB" sz="2400" smtClean="0"/>
              <a:t/>
            </a:r>
            <a:br>
              <a:rPr lang="en-GB" sz="2400" smtClean="0"/>
            </a:br>
            <a:r>
              <a:rPr lang="en-GB" sz="2400" smtClean="0"/>
              <a:t>- The video monitor is similar to an oscilloscope, ie, a scanning of the electron beam but in a raster fashion. </a:t>
            </a:r>
            <a:br>
              <a:rPr lang="en-GB" sz="2400" smtClean="0"/>
            </a:br>
            <a:endParaRPr lang="en-US" sz="240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Video Monitor</a:t>
            </a:r>
          </a:p>
        </p:txBody>
      </p:sp>
      <p:sp>
        <p:nvSpPr>
          <p:cNvPr id="81923" name="Rectangle 3"/>
          <p:cNvSpPr>
            <a:spLocks noGrp="1" noChangeArrowheads="1"/>
          </p:cNvSpPr>
          <p:nvPr>
            <p:ph idx="1"/>
          </p:nvPr>
        </p:nvSpPr>
        <p:spPr>
          <a:xfrm>
            <a:off x="381000" y="2057400"/>
            <a:ext cx="8382000" cy="4419600"/>
          </a:xfrm>
        </p:spPr>
        <p:txBody>
          <a:bodyPr>
            <a:normAutofit lnSpcReduction="10000"/>
          </a:bodyPr>
          <a:lstStyle/>
          <a:p>
            <a:pPr eaLnBrk="1" hangingPunct="1"/>
            <a:r>
              <a:rPr lang="en-GB" sz="2800" smtClean="0"/>
              <a:t>It is an evacuated glass tube which contains an electron gun, a number of focussing &amp; steering electrodes and a phosphor screen.</a:t>
            </a:r>
          </a:p>
          <a:p>
            <a:pPr eaLnBrk="1" hangingPunct="1"/>
            <a:r>
              <a:rPr lang="en-GB" sz="2800" smtClean="0"/>
              <a:t>The electron gun forms the cathode and the electrons are accelerated by a high voltage towards the phosphor screen. </a:t>
            </a:r>
          </a:p>
          <a:p>
            <a:pPr eaLnBrk="1" hangingPunct="1"/>
            <a:r>
              <a:rPr lang="en-GB" sz="2800" smtClean="0"/>
              <a:t>The impact of the electrons on the screen causes it to fluoresce and the resulting light forms the image. </a:t>
            </a:r>
            <a:br>
              <a:rPr lang="en-GB" sz="2800" smtClean="0"/>
            </a:br>
            <a:endParaRPr lang="en-US" sz="280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Video Monitor</a:t>
            </a:r>
          </a:p>
        </p:txBody>
      </p:sp>
      <p:sp>
        <p:nvSpPr>
          <p:cNvPr id="82947" name="Rectangle 3"/>
          <p:cNvSpPr>
            <a:spLocks noGrp="1" noChangeArrowheads="1"/>
          </p:cNvSpPr>
          <p:nvPr>
            <p:ph idx="1"/>
          </p:nvPr>
        </p:nvSpPr>
        <p:spPr>
          <a:xfrm>
            <a:off x="457200" y="1882775"/>
            <a:ext cx="8229600" cy="4572000"/>
          </a:xfrm>
        </p:spPr>
        <p:txBody>
          <a:bodyPr/>
          <a:lstStyle/>
          <a:p>
            <a:pPr eaLnBrk="1" hangingPunct="1"/>
            <a:r>
              <a:rPr lang="en-US" smtClean="0"/>
              <a:t>A 525 line monitor is capable to display 1-2 lp/mm</a:t>
            </a:r>
          </a:p>
          <a:p>
            <a:pPr eaLnBrk="1" hangingPunct="1"/>
            <a:r>
              <a:rPr lang="en-US" smtClean="0"/>
              <a:t>Magnification can increase the resolution</a:t>
            </a:r>
          </a:p>
          <a:p>
            <a:pPr eaLnBrk="1" hangingPunct="1"/>
            <a:r>
              <a:rPr lang="en-US" smtClean="0"/>
              <a:t>17” monitor has high resolution patterns i.e. 1050 lines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Video Monitor</a:t>
            </a:r>
          </a:p>
        </p:txBody>
      </p:sp>
      <p:graphicFrame>
        <p:nvGraphicFramePr>
          <p:cNvPr id="3074" name="Object 2"/>
          <p:cNvGraphicFramePr>
            <a:graphicFrameLocks noChangeAspect="1"/>
          </p:cNvGraphicFramePr>
          <p:nvPr>
            <p:ph sz="half" idx="1"/>
          </p:nvPr>
        </p:nvGraphicFramePr>
        <p:xfrm>
          <a:off x="447675" y="3071813"/>
          <a:ext cx="3981450" cy="2686050"/>
        </p:xfrm>
        <a:graphic>
          <a:graphicData uri="http://schemas.openxmlformats.org/presentationml/2006/ole">
            <p:oleObj spid="_x0000_s3074" name="PhotoSuite Image" r:id="rId3" imgW="3981600" imgH="2685960" progId="">
              <p:embed/>
            </p:oleObj>
          </a:graphicData>
        </a:graphic>
      </p:graphicFrame>
      <p:sp>
        <p:nvSpPr>
          <p:cNvPr id="3076" name="Rectangle 6"/>
          <p:cNvSpPr>
            <a:spLocks noGrp="1" noChangeArrowheads="1"/>
          </p:cNvSpPr>
          <p:nvPr>
            <p:ph type="body" sz="half" idx="2"/>
          </p:nvPr>
        </p:nvSpPr>
        <p:spPr/>
        <p:txBody>
          <a:bodyPr>
            <a:normAutofit fontScale="92500" lnSpcReduction="20000"/>
          </a:bodyPr>
          <a:lstStyle/>
          <a:p>
            <a:pPr eaLnBrk="1" hangingPunct="1"/>
            <a:r>
              <a:rPr lang="en-GB" sz="2000" smtClean="0"/>
              <a:t>Video monitors generally have two viewer adjustable controls;</a:t>
            </a:r>
            <a:br>
              <a:rPr lang="en-GB" sz="2000" smtClean="0"/>
            </a:br>
            <a:r>
              <a:rPr lang="en-GB" sz="2000" smtClean="0"/>
              <a:t/>
            </a:r>
            <a:br>
              <a:rPr lang="en-GB" sz="2000" smtClean="0"/>
            </a:br>
            <a:r>
              <a:rPr lang="en-GB" sz="2000" u="sng" smtClean="0"/>
              <a:t>contrast</a:t>
            </a:r>
            <a:r>
              <a:rPr lang="en-GB" sz="2000" smtClean="0"/>
              <a:t> - controlled by the number of electrons in the electron beam</a:t>
            </a:r>
            <a:br>
              <a:rPr lang="en-GB" sz="2000" smtClean="0"/>
            </a:br>
            <a:r>
              <a:rPr lang="en-GB" sz="2000" smtClean="0"/>
              <a:t/>
            </a:r>
            <a:br>
              <a:rPr lang="en-GB" sz="2000" smtClean="0"/>
            </a:br>
            <a:r>
              <a:rPr lang="en-GB" sz="2000" u="sng" smtClean="0"/>
              <a:t>brightness</a:t>
            </a:r>
            <a:r>
              <a:rPr lang="en-GB" sz="2000" smtClean="0"/>
              <a:t> - controlled by the acceleration of the electrons in the tube</a:t>
            </a:r>
            <a:br>
              <a:rPr lang="en-GB" sz="2000" smtClean="0"/>
            </a:br>
            <a:r>
              <a:rPr lang="en-GB" sz="2000" smtClean="0"/>
              <a:t/>
            </a:r>
            <a:br>
              <a:rPr lang="en-GB" sz="2000" smtClean="0"/>
            </a:br>
            <a:r>
              <a:rPr lang="en-GB" sz="2000" smtClean="0"/>
              <a:t>These have a strong influence on the quality of displayed images.</a:t>
            </a:r>
            <a:br>
              <a:rPr lang="en-GB" sz="2000" smtClean="0"/>
            </a:br>
            <a:endParaRPr lang="en-US" sz="200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marL="484632" indent="0" eaLnBrk="1" fontAlgn="auto" hangingPunct="1">
              <a:spcAft>
                <a:spcPts val="0"/>
              </a:spcAft>
              <a:defRPr/>
            </a:pPr>
            <a:r>
              <a:rPr lang="en-US" sz="3600" smtClean="0">
                <a:solidFill>
                  <a:schemeClr val="accent1">
                    <a:tint val="83000"/>
                    <a:satMod val="150000"/>
                  </a:schemeClr>
                </a:solidFill>
              </a:rPr>
              <a:t>Recording The fluoroscopic Image</a:t>
            </a:r>
          </a:p>
        </p:txBody>
      </p:sp>
      <p:sp>
        <p:nvSpPr>
          <p:cNvPr id="83971" name="Rectangle 3"/>
          <p:cNvSpPr>
            <a:spLocks noGrp="1" noChangeArrowheads="1"/>
          </p:cNvSpPr>
          <p:nvPr>
            <p:ph idx="1"/>
          </p:nvPr>
        </p:nvSpPr>
        <p:spPr>
          <a:xfrm>
            <a:off x="381000" y="2057400"/>
            <a:ext cx="8382000" cy="4572000"/>
          </a:xfrm>
        </p:spPr>
        <p:txBody>
          <a:bodyPr/>
          <a:lstStyle/>
          <a:p>
            <a:pPr eaLnBrk="1" hangingPunct="1">
              <a:lnSpc>
                <a:spcPct val="80000"/>
              </a:lnSpc>
            </a:pPr>
            <a:r>
              <a:rPr lang="en-US" sz="2800" u="sng" smtClean="0"/>
              <a:t>Cine film:</a:t>
            </a:r>
          </a:p>
          <a:p>
            <a:pPr lvl="1" eaLnBrk="1" hangingPunct="1">
              <a:lnSpc>
                <a:spcPct val="80000"/>
              </a:lnSpc>
            </a:pPr>
            <a:r>
              <a:rPr lang="en-US" sz="2400" smtClean="0"/>
              <a:t>Consist of cine camera positioned behind output screen</a:t>
            </a:r>
          </a:p>
          <a:p>
            <a:pPr lvl="1" eaLnBrk="1" hangingPunct="1">
              <a:lnSpc>
                <a:spcPct val="80000"/>
              </a:lnSpc>
            </a:pPr>
            <a:r>
              <a:rPr lang="en-US" sz="2400" smtClean="0"/>
              <a:t>Required 90% of image intensity for proper exposure</a:t>
            </a:r>
          </a:p>
          <a:p>
            <a:pPr lvl="1" eaLnBrk="1" hangingPunct="1">
              <a:lnSpc>
                <a:spcPct val="80000"/>
              </a:lnSpc>
            </a:pPr>
            <a:r>
              <a:rPr lang="en-US" sz="2400" smtClean="0"/>
              <a:t>16 mm and 35 mm formats are currently use</a:t>
            </a:r>
          </a:p>
          <a:p>
            <a:pPr lvl="1" eaLnBrk="1" hangingPunct="1">
              <a:lnSpc>
                <a:spcPct val="80000"/>
              </a:lnSpc>
            </a:pPr>
            <a:r>
              <a:rPr lang="en-US" sz="2400" smtClean="0"/>
              <a:t>More pt dose</a:t>
            </a:r>
          </a:p>
          <a:p>
            <a:pPr lvl="1" eaLnBrk="1" hangingPunct="1">
              <a:lnSpc>
                <a:spcPct val="80000"/>
              </a:lnSpc>
            </a:pPr>
            <a:r>
              <a:rPr lang="en-US" sz="2400" smtClean="0"/>
              <a:t>Record series of static image at high speed</a:t>
            </a:r>
          </a:p>
          <a:p>
            <a:pPr lvl="1" eaLnBrk="1" hangingPunct="1">
              <a:lnSpc>
                <a:spcPct val="80000"/>
              </a:lnSpc>
            </a:pPr>
            <a:r>
              <a:rPr lang="en-US" sz="2400" smtClean="0"/>
              <a:t>Shutter and pulses of radiation should synchronize for the exposure</a:t>
            </a:r>
          </a:p>
          <a:p>
            <a:pPr lvl="1" eaLnBrk="1" hangingPunct="1">
              <a:lnSpc>
                <a:spcPct val="80000"/>
              </a:lnSpc>
            </a:pPr>
            <a:r>
              <a:rPr lang="en-US" sz="2400" smtClean="0"/>
              <a:t>Generator and fluoro x-ray tube must able to handle large heat loads</a:t>
            </a:r>
          </a:p>
          <a:p>
            <a:pPr lvl="1" eaLnBrk="1" hangingPunct="1">
              <a:lnSpc>
                <a:spcPct val="80000"/>
              </a:lnSpc>
            </a:pPr>
            <a:r>
              <a:rPr lang="en-US" sz="2400" smtClean="0"/>
              <a:t>? Best generator for that study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3"/>
          <p:cNvSpPr>
            <a:spLocks noGrp="1" noChangeArrowheads="1"/>
          </p:cNvSpPr>
          <p:nvPr>
            <p:ph idx="1"/>
          </p:nvPr>
        </p:nvSpPr>
        <p:spPr>
          <a:xfrm>
            <a:off x="457200" y="1882775"/>
            <a:ext cx="8229600" cy="4572000"/>
          </a:xfrm>
        </p:spPr>
        <p:txBody>
          <a:bodyPr/>
          <a:lstStyle/>
          <a:p>
            <a:pPr eaLnBrk="1" hangingPunct="1"/>
            <a:r>
              <a:rPr lang="en-US" u="sng" smtClean="0"/>
              <a:t>Video tape recording</a:t>
            </a:r>
          </a:p>
          <a:p>
            <a:pPr lvl="1" eaLnBrk="1" hangingPunct="1"/>
            <a:r>
              <a:rPr lang="en-US" smtClean="0"/>
              <a:t>VHS-S system requires</a:t>
            </a:r>
          </a:p>
          <a:p>
            <a:pPr lvl="1" eaLnBrk="1" hangingPunct="1"/>
            <a:r>
              <a:rPr lang="en-US" smtClean="0"/>
              <a:t>High resolution camera</a:t>
            </a:r>
          </a:p>
          <a:p>
            <a:pPr lvl="1" eaLnBrk="1" hangingPunct="1"/>
            <a:r>
              <a:rPr lang="en-US" smtClean="0"/>
              <a:t>Recorders tape and monitors</a:t>
            </a:r>
          </a:p>
          <a:p>
            <a:pPr lvl="1" eaLnBrk="1" hangingPunct="1"/>
            <a:r>
              <a:rPr lang="en-US" smtClean="0"/>
              <a:t>Operate same as home video systems</a:t>
            </a:r>
          </a:p>
          <a:p>
            <a:pPr lvl="1" eaLnBrk="1" hangingPunct="1"/>
            <a:endParaRPr lang="en-US"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3"/>
          <p:cNvSpPr>
            <a:spLocks noGrp="1" noChangeArrowheads="1"/>
          </p:cNvSpPr>
          <p:nvPr>
            <p:ph idx="1"/>
          </p:nvPr>
        </p:nvSpPr>
        <p:spPr>
          <a:xfrm>
            <a:off x="457200" y="1882775"/>
            <a:ext cx="8229600" cy="4572000"/>
          </a:xfrm>
        </p:spPr>
        <p:txBody>
          <a:bodyPr/>
          <a:lstStyle/>
          <a:p>
            <a:pPr eaLnBrk="1" hangingPunct="1">
              <a:lnSpc>
                <a:spcPct val="90000"/>
              </a:lnSpc>
            </a:pPr>
            <a:r>
              <a:rPr lang="en-US" u="sng" smtClean="0"/>
              <a:t>Static Spot Filming</a:t>
            </a:r>
          </a:p>
          <a:p>
            <a:pPr lvl="1" eaLnBrk="1" hangingPunct="1">
              <a:lnSpc>
                <a:spcPct val="90000"/>
              </a:lnSpc>
            </a:pPr>
            <a:r>
              <a:rPr lang="en-US" smtClean="0"/>
              <a:t>Radiographic cassette or spot film sizes 105 mm chip or 70 mm roll</a:t>
            </a:r>
          </a:p>
          <a:p>
            <a:pPr lvl="1" eaLnBrk="1" hangingPunct="1">
              <a:lnSpc>
                <a:spcPct val="90000"/>
              </a:lnSpc>
            </a:pPr>
            <a:r>
              <a:rPr lang="en-US" smtClean="0"/>
              <a:t>Cassette stored in lead lined compartment in fluoroscopic carriage</a:t>
            </a:r>
          </a:p>
          <a:p>
            <a:pPr lvl="1" eaLnBrk="1" hangingPunct="1">
              <a:lnSpc>
                <a:spcPct val="90000"/>
              </a:lnSpc>
            </a:pPr>
            <a:r>
              <a:rPr lang="en-US" smtClean="0"/>
              <a:t>During exposure mA is boosted to level or radiograph i.e. 100-1200 mA and cassette move to primary beam</a:t>
            </a:r>
          </a:p>
          <a:p>
            <a:pPr lvl="1" eaLnBrk="1" hangingPunct="1">
              <a:lnSpc>
                <a:spcPct val="90000"/>
              </a:lnSpc>
            </a:pPr>
            <a:r>
              <a:rPr lang="en-US" smtClean="0"/>
              <a:t>Can be auto collimation and use 2-1 or 4-1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X-ray tube</a:t>
            </a:r>
          </a:p>
        </p:txBody>
      </p:sp>
      <p:sp>
        <p:nvSpPr>
          <p:cNvPr id="44035" name="Rectangle 3"/>
          <p:cNvSpPr>
            <a:spLocks noGrp="1" noChangeArrowheads="1"/>
          </p:cNvSpPr>
          <p:nvPr>
            <p:ph idx="1"/>
          </p:nvPr>
        </p:nvSpPr>
        <p:spPr>
          <a:xfrm>
            <a:off x="457200" y="1882775"/>
            <a:ext cx="8229600" cy="4572000"/>
          </a:xfrm>
        </p:spPr>
        <p:txBody>
          <a:bodyPr/>
          <a:lstStyle/>
          <a:p>
            <a:pPr eaLnBrk="1" hangingPunct="1">
              <a:lnSpc>
                <a:spcPct val="90000"/>
              </a:lnSpc>
            </a:pPr>
            <a:r>
              <a:rPr lang="en-US" smtClean="0"/>
              <a:t>Similar to diagnostic tubes except:</a:t>
            </a:r>
          </a:p>
          <a:p>
            <a:pPr lvl="1" eaLnBrk="1" hangingPunct="1">
              <a:lnSpc>
                <a:spcPct val="90000"/>
              </a:lnSpc>
            </a:pPr>
            <a:r>
              <a:rPr lang="en-US" smtClean="0"/>
              <a:t> Designed to operate for longer periods of time at much lower mA i.e. fluoroscopic range 0.5-5 mA</a:t>
            </a:r>
          </a:p>
          <a:p>
            <a:pPr lvl="1" eaLnBrk="1" hangingPunct="1">
              <a:lnSpc>
                <a:spcPct val="90000"/>
              </a:lnSpc>
            </a:pPr>
            <a:r>
              <a:rPr lang="en-US" smtClean="0"/>
              <a:t> tube target must be fixed to prevent an SOD of less than 15 inch, cm?</a:t>
            </a:r>
          </a:p>
          <a:p>
            <a:pPr lvl="1" eaLnBrk="1" hangingPunct="1">
              <a:lnSpc>
                <a:spcPct val="90000"/>
              </a:lnSpc>
            </a:pPr>
            <a:r>
              <a:rPr lang="en-US" smtClean="0"/>
              <a:t>Fluoroscopic tube can operate by foot switch</a:t>
            </a:r>
          </a:p>
          <a:p>
            <a:pPr lvl="1" eaLnBrk="1" hangingPunct="1">
              <a:lnSpc>
                <a:spcPct val="90000"/>
              </a:lnSpc>
            </a:pPr>
            <a:r>
              <a:rPr lang="en-US" smtClean="0"/>
              <a:t>And equipped with electrically controlled shutter</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Digital fluoroscopy</a:t>
            </a:r>
          </a:p>
        </p:txBody>
      </p:sp>
      <p:sp>
        <p:nvSpPr>
          <p:cNvPr id="87043" name="Rectangle 3"/>
          <p:cNvSpPr>
            <a:spLocks noGrp="1" noChangeArrowheads="1"/>
          </p:cNvSpPr>
          <p:nvPr>
            <p:ph idx="1"/>
          </p:nvPr>
        </p:nvSpPr>
        <p:spPr>
          <a:xfrm>
            <a:off x="457200" y="1882775"/>
            <a:ext cx="8229600" cy="4572000"/>
          </a:xfrm>
        </p:spPr>
        <p:txBody>
          <a:bodyPr/>
          <a:lstStyle/>
          <a:p>
            <a:pPr eaLnBrk="1" hangingPunct="1"/>
            <a:r>
              <a:rPr lang="en-US" smtClean="0"/>
              <a:t>Use CCD by sending analog signal to ADC microchip</a:t>
            </a:r>
          </a:p>
          <a:p>
            <a:pPr eaLnBrk="1" hangingPunct="1">
              <a:buFontTx/>
              <a:buNone/>
            </a:pPr>
            <a:endParaRPr lang="en-US"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WordArt 4"/>
          <p:cNvSpPr>
            <a:spLocks noChangeArrowheads="1" noChangeShapeType="1" noTextEdit="1"/>
          </p:cNvSpPr>
          <p:nvPr/>
        </p:nvSpPr>
        <p:spPr bwMode="auto">
          <a:xfrm>
            <a:off x="838200" y="2057400"/>
            <a:ext cx="7620000" cy="3695700"/>
          </a:xfrm>
          <a:prstGeom prst="rect">
            <a:avLst/>
          </a:prstGeom>
        </p:spPr>
        <p:txBody>
          <a:bodyPr wrap="none" fromWordArt="1">
            <a:prstTxWarp prst="textSlantUp">
              <a:avLst>
                <a:gd name="adj" fmla="val 0"/>
              </a:avLst>
            </a:prstTxWarp>
          </a:bodyPr>
          <a:lstStyle/>
          <a:p>
            <a:pPr algn="ctr"/>
            <a:r>
              <a:rPr lang="en-IN" sz="4400" b="1"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Georgia"/>
              </a:rPr>
              <a:t>THANK YOU</a:t>
            </a:r>
          </a:p>
        </p:txBody>
      </p:sp>
    </p:spTree>
  </p:cSld>
  <p:clrMapOvr>
    <a:masterClrMapping/>
  </p:clrMapOvr>
  <p:transition>
    <p:strips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Image Intensification Tubes</a:t>
            </a:r>
          </a:p>
        </p:txBody>
      </p:sp>
      <p:sp>
        <p:nvSpPr>
          <p:cNvPr id="45059" name="Rectangle 3"/>
          <p:cNvSpPr>
            <a:spLocks noGrp="1" noChangeArrowheads="1"/>
          </p:cNvSpPr>
          <p:nvPr>
            <p:ph idx="1"/>
          </p:nvPr>
        </p:nvSpPr>
        <p:spPr>
          <a:xfrm>
            <a:off x="457200" y="1882775"/>
            <a:ext cx="8229600" cy="4572000"/>
          </a:xfrm>
        </p:spPr>
        <p:txBody>
          <a:bodyPr/>
          <a:lstStyle/>
          <a:p>
            <a:pPr eaLnBrk="1" hangingPunct="1"/>
            <a:r>
              <a:rPr lang="en-US" smtClean="0"/>
              <a:t>Was developed 1948</a:t>
            </a:r>
          </a:p>
          <a:p>
            <a:pPr eaLnBrk="1" hangingPunct="1"/>
            <a:r>
              <a:rPr lang="en-US" smtClean="0"/>
              <a:t>Is designed to amplify the brightness of an image</a:t>
            </a:r>
          </a:p>
          <a:p>
            <a:pPr eaLnBrk="1" hangingPunct="1"/>
            <a:r>
              <a:rPr lang="en-US" smtClean="0"/>
              <a:t>New II are capable of increasing image brightness 500-8000 times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78</a:t>
            </a:r>
          </a:p>
        </p:txBody>
      </p:sp>
      <p:graphicFrame>
        <p:nvGraphicFramePr>
          <p:cNvPr id="1026" name="Object 2"/>
          <p:cNvGraphicFramePr>
            <a:graphicFrameLocks noChangeAspect="1"/>
          </p:cNvGraphicFramePr>
          <p:nvPr>
            <p:ph sz="half" idx="1"/>
          </p:nvPr>
        </p:nvGraphicFramePr>
        <p:xfrm>
          <a:off x="381000" y="2801938"/>
          <a:ext cx="4113213" cy="2625725"/>
        </p:xfrm>
        <a:graphic>
          <a:graphicData uri="http://schemas.openxmlformats.org/presentationml/2006/ole">
            <p:oleObj spid="_x0000_s1026" name="CorelPhotoPaint.Image.6" r:id="rId3" imgW="5051965" imgH="3223598" progId="CorelPhotoPaint.Image.6">
              <p:embed/>
            </p:oleObj>
          </a:graphicData>
        </a:graphic>
      </p:graphicFrame>
      <p:sp>
        <p:nvSpPr>
          <p:cNvPr id="1028" name="Rectangle 6"/>
          <p:cNvSpPr>
            <a:spLocks noGrp="1" noChangeArrowheads="1"/>
          </p:cNvSpPr>
          <p:nvPr>
            <p:ph type="body" sz="half" idx="2"/>
          </p:nvPr>
        </p:nvSpPr>
        <p:spPr/>
        <p:txBody>
          <a:bodyPr/>
          <a:lstStyle/>
          <a:p>
            <a:pPr eaLnBrk="1" hangingPunct="1">
              <a:lnSpc>
                <a:spcPct val="90000"/>
              </a:lnSpc>
            </a:pPr>
            <a:r>
              <a:rPr lang="en-US" sz="2000" smtClean="0"/>
              <a:t>Major components of an II are;</a:t>
            </a:r>
          </a:p>
          <a:p>
            <a:pPr eaLnBrk="1" hangingPunct="1">
              <a:lnSpc>
                <a:spcPct val="90000"/>
              </a:lnSpc>
            </a:pPr>
            <a:endParaRPr lang="en-US" sz="2000" smtClean="0"/>
          </a:p>
          <a:p>
            <a:pPr lvl="1" eaLnBrk="1" hangingPunct="1">
              <a:lnSpc>
                <a:spcPct val="90000"/>
              </a:lnSpc>
            </a:pPr>
            <a:r>
              <a:rPr lang="en-US" sz="2000" smtClean="0"/>
              <a:t>input phosphor</a:t>
            </a:r>
          </a:p>
          <a:p>
            <a:pPr lvl="1" eaLnBrk="1" hangingPunct="1">
              <a:lnSpc>
                <a:spcPct val="90000"/>
              </a:lnSpc>
            </a:pPr>
            <a:endParaRPr lang="en-US" sz="2000" smtClean="0"/>
          </a:p>
          <a:p>
            <a:pPr lvl="1" eaLnBrk="1" hangingPunct="1">
              <a:lnSpc>
                <a:spcPct val="90000"/>
              </a:lnSpc>
            </a:pPr>
            <a:r>
              <a:rPr lang="en-US" sz="2000" smtClean="0"/>
              <a:t>photocathode</a:t>
            </a:r>
          </a:p>
          <a:p>
            <a:pPr lvl="1" eaLnBrk="1" hangingPunct="1">
              <a:lnSpc>
                <a:spcPct val="90000"/>
              </a:lnSpc>
            </a:pPr>
            <a:endParaRPr lang="en-US" sz="2000" smtClean="0"/>
          </a:p>
          <a:p>
            <a:pPr lvl="1" eaLnBrk="1" hangingPunct="1">
              <a:lnSpc>
                <a:spcPct val="90000"/>
              </a:lnSpc>
            </a:pPr>
            <a:r>
              <a:rPr lang="en-US" sz="2000" smtClean="0"/>
              <a:t>anode</a:t>
            </a:r>
          </a:p>
          <a:p>
            <a:pPr lvl="1" eaLnBrk="1" hangingPunct="1">
              <a:lnSpc>
                <a:spcPct val="90000"/>
              </a:lnSpc>
            </a:pPr>
            <a:endParaRPr lang="en-US" sz="2000" smtClean="0"/>
          </a:p>
          <a:p>
            <a:pPr lvl="1" eaLnBrk="1" hangingPunct="1">
              <a:lnSpc>
                <a:spcPct val="90000"/>
              </a:lnSpc>
            </a:pPr>
            <a:r>
              <a:rPr lang="en-US" sz="2000" smtClean="0"/>
              <a:t>output phosphor</a:t>
            </a:r>
          </a:p>
          <a:p>
            <a:pPr lvl="1" eaLnBrk="1" hangingPunct="1">
              <a:lnSpc>
                <a:spcPct val="90000"/>
              </a:lnSpc>
            </a:pPr>
            <a:endParaRPr lang="en-US" sz="2000" smtClean="0"/>
          </a:p>
          <a:p>
            <a:pPr lvl="1" eaLnBrk="1" hangingPunct="1">
              <a:lnSpc>
                <a:spcPct val="90000"/>
              </a:lnSpc>
            </a:pPr>
            <a:r>
              <a:rPr lang="en-US" sz="2000" smtClean="0"/>
              <a:t>electrostatic lenses</a:t>
            </a:r>
          </a:p>
          <a:p>
            <a:pPr eaLnBrk="1" hangingPunct="1">
              <a:lnSpc>
                <a:spcPct val="90000"/>
              </a:lnSpc>
            </a:pPr>
            <a:endParaRPr lang="en-US" sz="20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II</a:t>
            </a:r>
          </a:p>
        </p:txBody>
      </p:sp>
      <p:sp>
        <p:nvSpPr>
          <p:cNvPr id="46083" name="Rectangle 3"/>
          <p:cNvSpPr>
            <a:spLocks noGrp="1" noChangeArrowheads="1"/>
          </p:cNvSpPr>
          <p:nvPr>
            <p:ph idx="1"/>
          </p:nvPr>
        </p:nvSpPr>
        <p:spPr>
          <a:xfrm>
            <a:off x="457200" y="1882775"/>
            <a:ext cx="8229600" cy="4572000"/>
          </a:xfrm>
        </p:spPr>
        <p:txBody>
          <a:bodyPr/>
          <a:lstStyle/>
          <a:p>
            <a:pPr eaLnBrk="1" hangingPunct="1">
              <a:lnSpc>
                <a:spcPct val="80000"/>
              </a:lnSpc>
            </a:pPr>
            <a:r>
              <a:rPr lang="en-US" sz="2800" smtClean="0"/>
              <a:t>The primary x-ray beam exits the patient and strikes the input screen of the II, which is a vacuum tube with a cathode and an anode</a:t>
            </a:r>
          </a:p>
          <a:p>
            <a:pPr eaLnBrk="1" hangingPunct="1">
              <a:lnSpc>
                <a:spcPct val="80000"/>
              </a:lnSpc>
            </a:pPr>
            <a:r>
              <a:rPr lang="en-US" sz="2800" smtClean="0"/>
              <a:t>Fluorescent screen is built into the image intensifier as input screen, which absorbs the x-ray photons and emits light photons</a:t>
            </a:r>
          </a:p>
          <a:p>
            <a:pPr eaLnBrk="1" hangingPunct="1">
              <a:lnSpc>
                <a:spcPct val="80000"/>
              </a:lnSpc>
            </a:pPr>
            <a:r>
              <a:rPr lang="en-US" sz="2800" smtClean="0"/>
              <a:t>Photocathode is 2</a:t>
            </a:r>
            <a:r>
              <a:rPr lang="en-US" sz="2800" baseline="30000" smtClean="0"/>
              <a:t>nd</a:t>
            </a:r>
            <a:r>
              <a:rPr lang="en-US" sz="2800" smtClean="0"/>
              <a:t> layer which prevent divergence of the light</a:t>
            </a:r>
          </a:p>
          <a:p>
            <a:pPr eaLnBrk="1" hangingPunct="1">
              <a:lnSpc>
                <a:spcPct val="80000"/>
              </a:lnSpc>
            </a:pPr>
            <a:r>
              <a:rPr lang="en-US" sz="2800" smtClean="0"/>
              <a:t> The photocathode absorb the light and emits electrons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marL="484632" indent="0" eaLnBrk="1" fontAlgn="auto" hangingPunct="1">
              <a:spcAft>
                <a:spcPts val="0"/>
              </a:spcAft>
              <a:defRPr/>
            </a:pPr>
            <a:r>
              <a:rPr lang="en-US" smtClean="0">
                <a:solidFill>
                  <a:schemeClr val="accent1">
                    <a:tint val="83000"/>
                    <a:satMod val="150000"/>
                  </a:schemeClr>
                </a:solidFill>
              </a:rPr>
              <a:t>II</a:t>
            </a:r>
          </a:p>
        </p:txBody>
      </p:sp>
      <p:sp>
        <p:nvSpPr>
          <p:cNvPr id="47107" name="Rectangle 3"/>
          <p:cNvSpPr>
            <a:spLocks noGrp="1" noChangeArrowheads="1"/>
          </p:cNvSpPr>
          <p:nvPr>
            <p:ph idx="1"/>
          </p:nvPr>
        </p:nvSpPr>
        <p:spPr>
          <a:xfrm>
            <a:off x="381000" y="2057400"/>
            <a:ext cx="8382000" cy="4572000"/>
          </a:xfrm>
        </p:spPr>
        <p:txBody>
          <a:bodyPr/>
          <a:lstStyle/>
          <a:p>
            <a:pPr eaLnBrk="1" hangingPunct="1">
              <a:lnSpc>
                <a:spcPct val="80000"/>
              </a:lnSpc>
            </a:pPr>
            <a:r>
              <a:rPr lang="en-US" sz="2800" smtClean="0"/>
              <a:t>Then electrons accelerated from the cathode toward the anode and the output screen by 25 kV potential difference</a:t>
            </a:r>
          </a:p>
          <a:p>
            <a:pPr eaLnBrk="1" hangingPunct="1">
              <a:lnSpc>
                <a:spcPct val="80000"/>
              </a:lnSpc>
            </a:pPr>
            <a:r>
              <a:rPr lang="en-US" sz="2800" smtClean="0"/>
              <a:t>Electrostatic lenses is used to accelerate and focus the electron beam</a:t>
            </a:r>
          </a:p>
          <a:p>
            <a:pPr eaLnBrk="1" hangingPunct="1">
              <a:lnSpc>
                <a:spcPct val="80000"/>
              </a:lnSpc>
            </a:pPr>
            <a:r>
              <a:rPr lang="en-US" sz="2800" smtClean="0"/>
              <a:t>The output screen absorbs the electrons and emits light photons</a:t>
            </a:r>
          </a:p>
          <a:p>
            <a:pPr eaLnBrk="1" hangingPunct="1">
              <a:lnSpc>
                <a:spcPct val="80000"/>
              </a:lnSpc>
            </a:pPr>
            <a:r>
              <a:rPr lang="en-US" sz="2800" smtClean="0"/>
              <a:t>II is encased in a lead lined housing that effectively absorbs the primary beam</a:t>
            </a:r>
          </a:p>
          <a:p>
            <a:pPr eaLnBrk="1" hangingPunct="1">
              <a:lnSpc>
                <a:spcPct val="80000"/>
              </a:lnSpc>
            </a:pPr>
            <a:r>
              <a:rPr lang="en-US" sz="2800" smtClean="0"/>
              <a:t>A getter is ion pump is used to remove ions during operation and maintain the vacuum within the tube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TotalTime>
  <Words>2211</Words>
  <Application>Microsoft Office PowerPoint</Application>
  <PresentationFormat>On-screen Show (4:3)</PresentationFormat>
  <Paragraphs>224</Paragraphs>
  <Slides>51</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51</vt:i4>
      </vt:variant>
    </vt:vector>
  </HeadingPairs>
  <TitlesOfParts>
    <vt:vector size="54" baseType="lpstr">
      <vt:lpstr>Verve</vt:lpstr>
      <vt:lpstr>CorelPhotoPaint.Image.6</vt:lpstr>
      <vt:lpstr>PhotoSuite Image</vt:lpstr>
      <vt:lpstr>Fluoroscopy </vt:lpstr>
      <vt:lpstr>Slide 2</vt:lpstr>
      <vt:lpstr>Introduction</vt:lpstr>
      <vt:lpstr>Types of equipment</vt:lpstr>
      <vt:lpstr>X-ray tube</vt:lpstr>
      <vt:lpstr>Image Intensification Tubes</vt:lpstr>
      <vt:lpstr>78</vt:lpstr>
      <vt:lpstr>II</vt:lpstr>
      <vt:lpstr>II</vt:lpstr>
      <vt:lpstr>Input screen and photocathode</vt:lpstr>
      <vt:lpstr>Input screen and photocathode</vt:lpstr>
      <vt:lpstr>Electrostatic lenses</vt:lpstr>
      <vt:lpstr>Magnification tubes</vt:lpstr>
      <vt:lpstr>Anode and output screen</vt:lpstr>
      <vt:lpstr>Anode and output screen</vt:lpstr>
      <vt:lpstr>Total brightness gain</vt:lpstr>
      <vt:lpstr>Fluoroscopic generator</vt:lpstr>
      <vt:lpstr>Slide 18</vt:lpstr>
      <vt:lpstr>ABC</vt:lpstr>
      <vt:lpstr>Magnification</vt:lpstr>
      <vt:lpstr>Image Quality</vt:lpstr>
      <vt:lpstr>Resolution</vt:lpstr>
      <vt:lpstr>Distortion</vt:lpstr>
      <vt:lpstr>Quantum Mottle</vt:lpstr>
      <vt:lpstr>Fluoroscopic Image monitoring</vt:lpstr>
      <vt:lpstr>Slide 26</vt:lpstr>
      <vt:lpstr>Slide 27</vt:lpstr>
      <vt:lpstr>Slide 28</vt:lpstr>
      <vt:lpstr>Viewing system</vt:lpstr>
      <vt:lpstr>Video camera Tubes</vt:lpstr>
      <vt:lpstr>Cathode</vt:lpstr>
      <vt:lpstr>Cathode</vt:lpstr>
      <vt:lpstr>Anode</vt:lpstr>
      <vt:lpstr>Anode</vt:lpstr>
      <vt:lpstr>Anode</vt:lpstr>
      <vt:lpstr>FLUOROSCOPIC VIEW OF COLON</vt:lpstr>
      <vt:lpstr>Semiconductor Video Cameras</vt:lpstr>
      <vt:lpstr>Slide 38</vt:lpstr>
      <vt:lpstr>Slide 39</vt:lpstr>
      <vt:lpstr>Slide 40</vt:lpstr>
      <vt:lpstr>Image Monitor</vt:lpstr>
      <vt:lpstr>Slide 42</vt:lpstr>
      <vt:lpstr>Video Monitor</vt:lpstr>
      <vt:lpstr>Video Monitor</vt:lpstr>
      <vt:lpstr>Video Monitor</vt:lpstr>
      <vt:lpstr>Video Monitor</vt:lpstr>
      <vt:lpstr>Recording The fluoroscopic Image</vt:lpstr>
      <vt:lpstr>Slide 48</vt:lpstr>
      <vt:lpstr>Slide 49</vt:lpstr>
      <vt:lpstr>Digital fluoroscopy</vt:lpstr>
      <vt:lpstr>Slide 51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Fluoroscopy </dc:title>
  <dc:creator>Dr. Sanjay</dc:creator>
  <cp:lastModifiedBy>Rishab Sharma</cp:lastModifiedBy>
  <cp:revision>3</cp:revision>
  <dcterms:created xsi:type="dcterms:W3CDTF">2006-08-16T00:00:00Z</dcterms:created>
  <dcterms:modified xsi:type="dcterms:W3CDTF">2022-07-26T10:54:25Z</dcterms:modified>
</cp:coreProperties>
</file>