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589" y="-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Local anesthesia in animals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Infiltration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analgesia……anesthesia in localized area in body……desensitization….</a:t>
            </a:r>
          </a:p>
          <a:p>
            <a:r>
              <a:rPr lang="en-US" dirty="0" smtClean="0"/>
              <a:t>May be surface analgesia i.e. benumbing (produced by ethyl chloride spray) or infiltrations, conduction / nerve block, regional analgesia…..epidural….true spinal…..lumbar segmental…..IVRA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Ester linked: Examples….</a:t>
            </a:r>
            <a:r>
              <a:rPr lang="en-US" b="1" dirty="0" smtClean="0"/>
              <a:t>cocaine, </a:t>
            </a:r>
            <a:r>
              <a:rPr lang="en-US" b="1" dirty="0" err="1" smtClean="0"/>
              <a:t>benzocaine</a:t>
            </a:r>
            <a:r>
              <a:rPr lang="en-US" b="1" dirty="0" smtClean="0"/>
              <a:t>, </a:t>
            </a:r>
            <a:r>
              <a:rPr lang="en-US" b="1" dirty="0" err="1" smtClean="0"/>
              <a:t>procaine,chloroprocaine</a:t>
            </a:r>
            <a:r>
              <a:rPr lang="en-US" b="1" dirty="0" smtClean="0"/>
              <a:t>, </a:t>
            </a:r>
            <a:r>
              <a:rPr lang="en-US" b="1" dirty="0" err="1" smtClean="0"/>
              <a:t>tetracaine</a:t>
            </a:r>
            <a:r>
              <a:rPr lang="en-US" dirty="0" smtClean="0"/>
              <a:t>….. readily hydrolyzed by plasma cholinesterase ……short half-lives when stored in solution without preservatives. </a:t>
            </a:r>
          </a:p>
          <a:p>
            <a:r>
              <a:rPr lang="en-US" dirty="0" smtClean="0"/>
              <a:t>Amide linked: Examples….. </a:t>
            </a:r>
            <a:r>
              <a:rPr lang="en-US" b="1" dirty="0" err="1" smtClean="0"/>
              <a:t>lidocaine</a:t>
            </a:r>
            <a:r>
              <a:rPr lang="en-US" b="1" dirty="0" smtClean="0"/>
              <a:t>, </a:t>
            </a:r>
            <a:r>
              <a:rPr lang="en-US" b="1" dirty="0" err="1" smtClean="0"/>
              <a:t>prilocaine</a:t>
            </a:r>
            <a:r>
              <a:rPr lang="en-US" b="1" dirty="0" smtClean="0"/>
              <a:t>, </a:t>
            </a:r>
            <a:r>
              <a:rPr lang="en-US" b="1" dirty="0" err="1" smtClean="0"/>
              <a:t>dibucaine</a:t>
            </a:r>
            <a:r>
              <a:rPr lang="en-US" b="1" dirty="0" smtClean="0"/>
              <a:t>, </a:t>
            </a:r>
            <a:r>
              <a:rPr lang="en-US" b="1" dirty="0" err="1" smtClean="0"/>
              <a:t>etidocaine</a:t>
            </a:r>
            <a:r>
              <a:rPr lang="en-US" b="1" dirty="0" smtClean="0"/>
              <a:t>, </a:t>
            </a:r>
            <a:r>
              <a:rPr lang="en-US" b="1" dirty="0" err="1" smtClean="0"/>
              <a:t>mepivacaine</a:t>
            </a:r>
            <a:r>
              <a:rPr lang="en-US" b="1" dirty="0" smtClean="0"/>
              <a:t>, </a:t>
            </a:r>
            <a:r>
              <a:rPr lang="en-US" b="1" dirty="0" err="1" smtClean="0"/>
              <a:t>bupivacaine</a:t>
            </a:r>
            <a:r>
              <a:rPr lang="en-US" b="1" dirty="0" smtClean="0"/>
              <a:t>, </a:t>
            </a:r>
            <a:r>
              <a:rPr lang="en-US" b="1" dirty="0" err="1" smtClean="0"/>
              <a:t>levobupivacaine</a:t>
            </a:r>
            <a:r>
              <a:rPr lang="en-US" b="1" dirty="0" smtClean="0"/>
              <a:t>, </a:t>
            </a:r>
            <a:r>
              <a:rPr lang="en-US" b="1" dirty="0" err="1" smtClean="0"/>
              <a:t>ropivacaine</a:t>
            </a:r>
            <a:r>
              <a:rPr lang="en-US" b="1" dirty="0" smtClean="0"/>
              <a:t>, </a:t>
            </a:r>
            <a:r>
              <a:rPr lang="en-US" b="1" dirty="0" err="1" smtClean="0"/>
              <a:t>articaine</a:t>
            </a:r>
            <a:r>
              <a:rPr lang="en-US" dirty="0" smtClean="0"/>
              <a:t>. ……very stable, cannot be hydrolyzed by cholinesterase, and rely on enzymatic degradation in the liver.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Classification – duration of action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685800"/>
          <a:ext cx="8229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198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Ester linked </a:t>
                      </a:r>
                      <a:endParaRPr lang="en-US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Low potency, short duration 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Procaine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Slow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45–60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Chloroprocaine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Fast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30–60 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High potency, long duration 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Tetracaine</a:t>
                      </a:r>
                      <a:endParaRPr lang="en-US" sz="24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Slow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60–360 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381000"/>
          <a:ext cx="82296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381000"/>
                <a:gridCol w="19050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Amide linked</a:t>
                      </a:r>
                      <a:endParaRPr lang="en-US" sz="24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Intermediate potency, short duration 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fr-FR" sz="2400" dirty="0" err="1" smtClean="0">
                          <a:latin typeface="Arial" pitchFamily="34" charset="0"/>
                          <a:cs typeface="Arial" pitchFamily="34" charset="0"/>
                        </a:rPr>
                        <a:t>Articaine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dirty="0" err="1" smtClean="0">
                          <a:latin typeface="Arial" pitchFamily="34" charset="0"/>
                          <a:cs typeface="Arial" pitchFamily="34" charset="0"/>
                        </a:rPr>
                        <a:t>Fast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latin typeface="Arial" pitchFamily="34" charset="0"/>
                          <a:cs typeface="Arial" pitchFamily="34" charset="0"/>
                        </a:rPr>
                        <a:t>30–45 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Intermediate potency and duration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Lidocaine</a:t>
                      </a:r>
                      <a:endParaRPr lang="en-US" sz="24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Fast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60–120 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Mepivacaine</a:t>
                      </a:r>
                      <a:endParaRPr lang="en-US" sz="24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Fast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90–180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Prilocaine</a:t>
                      </a:r>
                      <a:endParaRPr lang="en-US" sz="24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Fast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120–180 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Intermediate potency, long duration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Ropivacaine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Intermediate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180–480 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High potency, long duration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Bupivacaine</a:t>
                      </a:r>
                      <a:endParaRPr lang="en-US" sz="24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Intermediate 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180–480 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Levobupivacaine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Intermediate 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180–480 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Etidocaine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Fast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180–480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</a:t>
            </a:r>
            <a:r>
              <a:rPr lang="en-US" dirty="0" smtClean="0"/>
              <a:t>accepted </a:t>
            </a:r>
            <a:r>
              <a:rPr lang="en-US" dirty="0" smtClean="0"/>
              <a:t>theory…..</a:t>
            </a:r>
          </a:p>
          <a:p>
            <a:r>
              <a:rPr lang="en-US" dirty="0" smtClean="0"/>
              <a:t>Local </a:t>
            </a:r>
            <a:r>
              <a:rPr lang="en-US" dirty="0" smtClean="0"/>
              <a:t>anesthetics bind to sodium-selective ionic channels in nerves, inhibiting the sodium permeability that underlies action potential and depolarization of the cell </a:t>
            </a:r>
            <a:r>
              <a:rPr lang="en-US" dirty="0" smtClean="0"/>
              <a:t>membrane.</a:t>
            </a:r>
          </a:p>
          <a:p>
            <a:r>
              <a:rPr lang="en-US" dirty="0" smtClean="0"/>
              <a:t>Electrical </a:t>
            </a:r>
            <a:r>
              <a:rPr lang="en-US" dirty="0" smtClean="0"/>
              <a:t>transmission through a </a:t>
            </a:r>
            <a:r>
              <a:rPr lang="en-US" dirty="0" err="1" smtClean="0"/>
              <a:t>myelinated</a:t>
            </a:r>
            <a:r>
              <a:rPr lang="en-US" dirty="0" smtClean="0"/>
              <a:t> axon stops when enough concentration of the anesthetic is applied to bathe at least three consecutive nodes of </a:t>
            </a:r>
            <a:r>
              <a:rPr lang="en-US" dirty="0" err="1" smtClean="0"/>
              <a:t>Ranvier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anesthesia</a:t>
            </a:r>
          </a:p>
          <a:p>
            <a:r>
              <a:rPr lang="en-US" dirty="0" smtClean="0"/>
              <a:t>Anti microbial action….dose dependant ….also act against E. coli, Pseudomonas</a:t>
            </a:r>
          </a:p>
          <a:p>
            <a:r>
              <a:rPr lang="en-US" dirty="0" smtClean="0"/>
              <a:t>Acts against </a:t>
            </a:r>
            <a:r>
              <a:rPr lang="en-US" dirty="0" err="1" smtClean="0"/>
              <a:t>candida</a:t>
            </a:r>
            <a:r>
              <a:rPr lang="en-US" dirty="0" smtClean="0"/>
              <a:t> </a:t>
            </a:r>
            <a:r>
              <a:rPr lang="en-US" dirty="0" err="1" smtClean="0"/>
              <a:t>sps</a:t>
            </a:r>
            <a:r>
              <a:rPr lang="en-US" dirty="0" smtClean="0"/>
              <a:t> </a:t>
            </a:r>
          </a:p>
          <a:p>
            <a:r>
              <a:rPr lang="en-US" dirty="0" smtClean="0"/>
              <a:t>Duration of action increases on addition of adrenaline (5mu g/ml or 1: 200000) </a:t>
            </a:r>
          </a:p>
          <a:p>
            <a:r>
              <a:rPr lang="en-US" dirty="0" smtClean="0"/>
              <a:t>Area of desensitization increases on addition of </a:t>
            </a:r>
            <a:r>
              <a:rPr lang="en-US" dirty="0" err="1" smtClean="0"/>
              <a:t>hyaluronidase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affecting LA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Infiltration </a:t>
            </a:r>
          </a:p>
          <a:p>
            <a:r>
              <a:rPr lang="en-US" dirty="0" smtClean="0"/>
              <a:t>Conduction block (nerve block)</a:t>
            </a:r>
          </a:p>
          <a:p>
            <a:r>
              <a:rPr lang="en-US" dirty="0" smtClean="0"/>
              <a:t>Regional (Brachial plexus, </a:t>
            </a:r>
            <a:r>
              <a:rPr lang="en-US" dirty="0" err="1" smtClean="0"/>
              <a:t>paravertebral</a:t>
            </a:r>
            <a:r>
              <a:rPr lang="en-US" dirty="0" smtClean="0"/>
              <a:t>, epidural, spinal)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324</TotalTime>
  <Words>321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Apex</vt:lpstr>
      <vt:lpstr>Local anesthesia in animals</vt:lpstr>
      <vt:lpstr>Definition</vt:lpstr>
      <vt:lpstr>Agents</vt:lpstr>
      <vt:lpstr>Classification – duration of action</vt:lpstr>
      <vt:lpstr>Slide 5</vt:lpstr>
      <vt:lpstr>Mode of action</vt:lpstr>
      <vt:lpstr>Action….</vt:lpstr>
      <vt:lpstr>Factors affecting LA effect</vt:lpstr>
      <vt:lpstr>Types</vt:lpstr>
      <vt:lpstr>Infiltration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anesthesia in animals</dc:title>
  <dc:creator>win 10</dc:creator>
  <cp:lastModifiedBy>win 10</cp:lastModifiedBy>
  <cp:revision>23</cp:revision>
  <dcterms:created xsi:type="dcterms:W3CDTF">2006-08-16T00:00:00Z</dcterms:created>
  <dcterms:modified xsi:type="dcterms:W3CDTF">2019-11-22T10:36:56Z</dcterms:modified>
</cp:coreProperties>
</file>