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219200"/>
            <a:ext cx="7772400" cy="1975104"/>
          </a:xfrm>
        </p:spPr>
        <p:txBody>
          <a:bodyPr/>
          <a:lstStyle/>
          <a:p>
            <a:pPr algn="ctr"/>
            <a:r>
              <a:rPr lang="en-US" dirty="0" smtClean="0"/>
              <a:t>Narcotic </a:t>
            </a:r>
            <a:r>
              <a:rPr lang="en-US" dirty="0" smtClean="0"/>
              <a:t>Analgesics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RP </a:t>
            </a:r>
            <a:r>
              <a:rPr lang="en-US" dirty="0" err="1" smtClean="0"/>
              <a:t>P</a:t>
            </a:r>
            <a:r>
              <a:rPr lang="en-US" cap="none" dirty="0" err="1" smtClean="0"/>
              <a:t>andey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Opiates &amp; </a:t>
            </a:r>
            <a:r>
              <a:rPr lang="en-US" sz="3200" dirty="0" err="1" smtClean="0"/>
              <a:t>Opioids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334000"/>
          </a:xfrm>
        </p:spPr>
        <p:txBody>
          <a:bodyPr>
            <a:noAutofit/>
          </a:bodyPr>
          <a:lstStyle/>
          <a:p>
            <a:pPr lvl="0"/>
            <a:r>
              <a:rPr lang="en-US" sz="2400" dirty="0" err="1" smtClean="0"/>
              <a:t>Opioid</a:t>
            </a:r>
            <a:r>
              <a:rPr lang="en-US" sz="2400" dirty="0" smtClean="0"/>
              <a:t> analgesics are purified from the juice of </a:t>
            </a:r>
            <a:r>
              <a:rPr lang="en-US" sz="2400" dirty="0" err="1" smtClean="0"/>
              <a:t>Papaverum</a:t>
            </a:r>
            <a:r>
              <a:rPr lang="en-US" sz="2400" dirty="0" smtClean="0"/>
              <a:t> </a:t>
            </a:r>
            <a:r>
              <a:rPr lang="en-US" sz="2400" dirty="0" err="1" smtClean="0"/>
              <a:t>somniferum</a:t>
            </a:r>
            <a:r>
              <a:rPr lang="en-US" sz="2400" dirty="0" smtClean="0"/>
              <a:t>. </a:t>
            </a:r>
          </a:p>
          <a:p>
            <a:pPr lvl="0"/>
            <a:r>
              <a:rPr lang="en-US" sz="2400" dirty="0" smtClean="0"/>
              <a:t>Unrefined extract is called opium and contains approximately 20 naturally occurring pharmacologically active compounds called opiates (morphine and codeine). </a:t>
            </a:r>
          </a:p>
          <a:p>
            <a:pPr lvl="0"/>
            <a:r>
              <a:rPr lang="en-US" sz="2400" dirty="0" smtClean="0"/>
              <a:t>Many </a:t>
            </a:r>
            <a:r>
              <a:rPr lang="en-US" sz="2400" dirty="0" err="1" smtClean="0"/>
              <a:t>semisynthetic</a:t>
            </a:r>
            <a:r>
              <a:rPr lang="en-US" sz="2400" dirty="0" smtClean="0"/>
              <a:t> and synthetic analogs of the opiates have been developed for clinical use. </a:t>
            </a:r>
          </a:p>
          <a:p>
            <a:pPr lvl="0"/>
            <a:r>
              <a:rPr lang="en-US" sz="2400" dirty="0" smtClean="0"/>
              <a:t>The </a:t>
            </a:r>
            <a:r>
              <a:rPr lang="en-US" sz="2400" dirty="0" err="1" smtClean="0"/>
              <a:t>opioids</a:t>
            </a:r>
            <a:r>
              <a:rPr lang="en-US" sz="2400" dirty="0" smtClean="0"/>
              <a:t> are narcotics and pure </a:t>
            </a:r>
            <a:r>
              <a:rPr lang="en-US" sz="2400" dirty="0" err="1" smtClean="0"/>
              <a:t>analgecis</a:t>
            </a:r>
            <a:r>
              <a:rPr lang="en-US" sz="2400" dirty="0" smtClean="0"/>
              <a:t>. </a:t>
            </a:r>
          </a:p>
          <a:p>
            <a:pPr lvl="0"/>
            <a:r>
              <a:rPr lang="en-US" sz="2400" dirty="0" smtClean="0"/>
              <a:t>Exogenously administered </a:t>
            </a:r>
            <a:r>
              <a:rPr lang="en-US" sz="2400" dirty="0" err="1" smtClean="0"/>
              <a:t>opioids</a:t>
            </a:r>
            <a:r>
              <a:rPr lang="en-US" sz="2400" dirty="0" smtClean="0"/>
              <a:t> exert their effects by interacting with specific </a:t>
            </a:r>
            <a:r>
              <a:rPr lang="en-US" sz="2400" dirty="0" err="1" smtClean="0"/>
              <a:t>opioid</a:t>
            </a:r>
            <a:r>
              <a:rPr lang="en-US" sz="2400" dirty="0" smtClean="0"/>
              <a:t> receptors and mimicking naturally occurring molecules known as endogenous </a:t>
            </a:r>
            <a:r>
              <a:rPr lang="en-US" sz="2400" dirty="0" err="1" smtClean="0"/>
              <a:t>opioid</a:t>
            </a:r>
            <a:r>
              <a:rPr lang="en-US" sz="2400" dirty="0" smtClean="0"/>
              <a:t> peptides (OP). </a:t>
            </a:r>
          </a:p>
          <a:p>
            <a:pPr lvl="0"/>
            <a:r>
              <a:rPr lang="en-US" sz="2400" dirty="0" smtClean="0"/>
              <a:t>There are four well defined </a:t>
            </a:r>
            <a:r>
              <a:rPr lang="en-US" sz="2400" dirty="0" err="1" smtClean="0"/>
              <a:t>opioid</a:t>
            </a:r>
            <a:r>
              <a:rPr lang="en-US" sz="2400" dirty="0" smtClean="0"/>
              <a:t> receptors (mu or MOP, delta or DOP, kappa or KOP and </a:t>
            </a:r>
            <a:r>
              <a:rPr lang="en-US" sz="2400" dirty="0" err="1" smtClean="0"/>
              <a:t>nociceptin</a:t>
            </a:r>
            <a:r>
              <a:rPr lang="en-US" sz="2400" dirty="0" smtClean="0"/>
              <a:t> or NOP).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838200"/>
          <a:ext cx="8610599" cy="5196840"/>
        </p:xfrm>
        <a:graphic>
          <a:graphicData uri="http://schemas.openxmlformats.org/drawingml/2006/table">
            <a:tbl>
              <a:tblPr/>
              <a:tblGrid>
                <a:gridCol w="1554044"/>
                <a:gridCol w="2509018"/>
                <a:gridCol w="2394421"/>
                <a:gridCol w="2153116"/>
              </a:tblGrid>
              <a:tr h="48961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mu (MOP)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delta (DOP)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kappa (KOP)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b="1" dirty="0" err="1">
                          <a:latin typeface="Times New Roman"/>
                          <a:ea typeface="Times New Roman"/>
                          <a:cs typeface="Times New Roman"/>
                        </a:rPr>
                        <a:t>nociceptin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(NOP)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0211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good analgesic effect</a:t>
                      </a:r>
                    </a:p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adverse effects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  <a:cs typeface="Times New Roman"/>
                        </a:rPr>
                        <a:t>poor analgesic effect</a:t>
                      </a:r>
                    </a:p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  <a:cs typeface="Times New Roman"/>
                        </a:rPr>
                        <a:t>may modify mu mediated anti-nociception, crosstalk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  <a:cs typeface="Times New Roman"/>
                        </a:rPr>
                        <a:t>analgesia in several specific locations in the </a:t>
                      </a:r>
                    </a:p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>
                          <a:latin typeface="Times New Roman"/>
                          <a:ea typeface="Times New Roman"/>
                          <a:cs typeface="Times New Roman"/>
                        </a:rPr>
                        <a:t>CNS and the periphery but difficult to differentiate MOP and KOP mediated analgesia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no typical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opioid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 analgesia.</a:t>
                      </a:r>
                    </a:p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produces anti-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opioid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 effect (</a:t>
                      </a:r>
                      <a:r>
                        <a:rPr lang="en-US" sz="2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prono-ciceptive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Endogenous </a:t>
            </a:r>
            <a:r>
              <a:rPr lang="en-US" dirty="0" err="1" smtClean="0"/>
              <a:t>opioid</a:t>
            </a:r>
            <a:r>
              <a:rPr lang="en-US" dirty="0" smtClean="0"/>
              <a:t> peptides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Endogenous </a:t>
            </a:r>
            <a:r>
              <a:rPr lang="en-US" dirty="0" err="1" smtClean="0"/>
              <a:t>opioid</a:t>
            </a:r>
            <a:r>
              <a:rPr lang="en-US" dirty="0" smtClean="0"/>
              <a:t> peptides naturally produced in the CNS are </a:t>
            </a:r>
            <a:r>
              <a:rPr lang="en-US" dirty="0" err="1" smtClean="0"/>
              <a:t>enkephalins</a:t>
            </a:r>
            <a:r>
              <a:rPr lang="en-US" dirty="0" smtClean="0"/>
              <a:t>, </a:t>
            </a:r>
            <a:r>
              <a:rPr lang="en-US" dirty="0" err="1" smtClean="0"/>
              <a:t>dynorphins</a:t>
            </a:r>
            <a:r>
              <a:rPr lang="en-US" dirty="0" smtClean="0"/>
              <a:t>, endorphin......and possibly </a:t>
            </a:r>
            <a:r>
              <a:rPr lang="en-US" dirty="0" err="1" smtClean="0"/>
              <a:t>nociceptin</a:t>
            </a:r>
            <a:r>
              <a:rPr lang="en-US" dirty="0" smtClean="0"/>
              <a:t> (aka </a:t>
            </a:r>
            <a:r>
              <a:rPr lang="en-US" dirty="0" err="1" smtClean="0"/>
              <a:t>orphanin</a:t>
            </a:r>
            <a:r>
              <a:rPr lang="en-US" dirty="0" smtClean="0"/>
              <a:t> FQ).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914400"/>
          </a:xfrm>
        </p:spPr>
        <p:txBody>
          <a:bodyPr/>
          <a:lstStyle/>
          <a:p>
            <a:r>
              <a:rPr lang="en-US" dirty="0" smtClean="0"/>
              <a:t>Morphine/</a:t>
            </a:r>
            <a:r>
              <a:rPr lang="en-US" dirty="0" err="1" smtClean="0"/>
              <a:t>opioid</a:t>
            </a:r>
            <a:r>
              <a:rPr lang="en-US" dirty="0" smtClean="0"/>
              <a:t> effects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838200"/>
          <a:ext cx="77724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CNS</a:t>
                      </a:r>
                      <a:r>
                        <a:rPr lang="en-US" baseline="0" dirty="0" smtClean="0"/>
                        <a:t> depression &amp; </a:t>
                      </a:r>
                      <a:r>
                        <a:rPr lang="en-US" baseline="0" dirty="0" err="1" smtClean="0"/>
                        <a:t>miosis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CNS stimulation &amp; hypothermia &amp; </a:t>
                      </a:r>
                      <a:r>
                        <a:rPr lang="en-US" dirty="0" err="1" smtClean="0"/>
                        <a:t>mydriasis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Dogs, monkeys, man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Cat, goat, horse, sheep, pig, cow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2057400"/>
            <a:ext cx="8534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Vomiting –  in cats and dogs….but not in post op period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err="1" smtClean="0"/>
              <a:t>Opioids</a:t>
            </a:r>
            <a:r>
              <a:rPr lang="en-US" sz="2400" dirty="0" smtClean="0"/>
              <a:t> like </a:t>
            </a:r>
            <a:r>
              <a:rPr lang="en-US" sz="2400" dirty="0" err="1" smtClean="0"/>
              <a:t>codine</a:t>
            </a:r>
            <a:r>
              <a:rPr lang="en-US" sz="2400" dirty="0" smtClean="0"/>
              <a:t>, </a:t>
            </a:r>
            <a:r>
              <a:rPr lang="en-US" sz="2400" dirty="0" err="1" smtClean="0"/>
              <a:t>hydrocodone</a:t>
            </a:r>
            <a:r>
              <a:rPr lang="en-US" sz="2400" dirty="0" smtClean="0"/>
              <a:t> and </a:t>
            </a:r>
            <a:r>
              <a:rPr lang="en-US" sz="2400" dirty="0" err="1" smtClean="0"/>
              <a:t>butorphanol</a:t>
            </a:r>
            <a:r>
              <a:rPr lang="en-US" sz="2400" dirty="0" smtClean="0"/>
              <a:t> have excellent </a:t>
            </a:r>
            <a:r>
              <a:rPr lang="en-US" sz="2400" dirty="0" err="1" smtClean="0"/>
              <a:t>antitussive</a:t>
            </a:r>
            <a:r>
              <a:rPr lang="en-US" sz="2400" dirty="0" smtClean="0"/>
              <a:t> effect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err="1" smtClean="0"/>
              <a:t>Opioids</a:t>
            </a:r>
            <a:r>
              <a:rPr lang="en-US" sz="2400" dirty="0" smtClean="0"/>
              <a:t> –decreased response to </a:t>
            </a:r>
            <a:r>
              <a:rPr lang="en-US" sz="2400" dirty="0" err="1" smtClean="0"/>
              <a:t>hypercarbia</a:t>
            </a:r>
            <a:r>
              <a:rPr lang="en-US" sz="2400" dirty="0" smtClean="0"/>
              <a:t> (mu2 mediated)-decreased ventilation (synergistic with CNS depressants)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Stimulate </a:t>
            </a:r>
            <a:r>
              <a:rPr lang="en-US" sz="2400" dirty="0" err="1" smtClean="0"/>
              <a:t>medullary</a:t>
            </a:r>
            <a:r>
              <a:rPr lang="en-US" sz="2400" dirty="0" smtClean="0"/>
              <a:t> </a:t>
            </a:r>
            <a:r>
              <a:rPr lang="en-US" sz="2400" dirty="0" err="1" smtClean="0"/>
              <a:t>vagal</a:t>
            </a:r>
            <a:r>
              <a:rPr lang="en-US" sz="2400" dirty="0" smtClean="0"/>
              <a:t> nucleus  - </a:t>
            </a:r>
            <a:r>
              <a:rPr lang="en-US" sz="2400" dirty="0" err="1" smtClean="0"/>
              <a:t>bradycardia</a:t>
            </a:r>
            <a:r>
              <a:rPr lang="en-US" sz="2400" dirty="0" smtClean="0"/>
              <a:t>-responds readily to </a:t>
            </a:r>
            <a:r>
              <a:rPr lang="en-US" sz="2400" dirty="0" err="1" smtClean="0"/>
              <a:t>anticholinergics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Initial defecation – followed by constipation and </a:t>
            </a:r>
            <a:r>
              <a:rPr lang="en-US" sz="2400" dirty="0" err="1" smtClean="0"/>
              <a:t>ileus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Rapid iv </a:t>
            </a:r>
            <a:r>
              <a:rPr lang="en-US" sz="2400" dirty="0" err="1" smtClean="0"/>
              <a:t>inj</a:t>
            </a:r>
            <a:r>
              <a:rPr lang="en-US" sz="2400" dirty="0" smtClean="0"/>
              <a:t> of morphine – histamine – </a:t>
            </a:r>
            <a:r>
              <a:rPr lang="en-US" sz="2400" dirty="0" err="1" smtClean="0"/>
              <a:t>hypovolemia</a:t>
            </a:r>
            <a:r>
              <a:rPr lang="en-US" sz="2400" dirty="0" smtClean="0"/>
              <a:t>, hypotension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Suppression of </a:t>
            </a:r>
            <a:r>
              <a:rPr lang="en-US" sz="2400" dirty="0" err="1" smtClean="0"/>
              <a:t>detrussor</a:t>
            </a:r>
            <a:r>
              <a:rPr lang="en-US" sz="2400" dirty="0" smtClean="0"/>
              <a:t> m – decrease urge – need </a:t>
            </a:r>
            <a:r>
              <a:rPr lang="en-US" sz="2400" smtClean="0"/>
              <a:t>to catheterize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914400"/>
          </a:xfrm>
        </p:spPr>
        <p:txBody>
          <a:bodyPr/>
          <a:lstStyle/>
          <a:p>
            <a:pPr fontAlgn="t">
              <a:spcBef>
                <a:spcPts val="0"/>
              </a:spcBef>
            </a:pPr>
            <a:r>
              <a:rPr lang="en-US" b="1" dirty="0" smtClean="0">
                <a:solidFill>
                  <a:schemeClr val="lt1"/>
                </a:solidFill>
                <a:latin typeface="Corbel"/>
              </a:rPr>
              <a:t>Agonist, Agonist/Antagonist or partial agonist, Antagonist</a:t>
            </a:r>
            <a:br>
              <a:rPr lang="en-US" b="1" dirty="0" smtClean="0">
                <a:solidFill>
                  <a:schemeClr val="lt1"/>
                </a:solidFill>
                <a:latin typeface="Corbel"/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30480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Agonist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Agonist/Antagonist or partial agonist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Antagonist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Morphine</a:t>
                      </a:r>
                    </a:p>
                    <a:p>
                      <a:r>
                        <a:rPr lang="en-US" sz="2800" dirty="0" err="1" smtClean="0"/>
                        <a:t>Meperidine</a:t>
                      </a:r>
                      <a:endParaRPr lang="en-US" sz="2800" dirty="0" smtClean="0"/>
                    </a:p>
                    <a:p>
                      <a:r>
                        <a:rPr lang="en-US" sz="2800" b="1" dirty="0" err="1" smtClean="0"/>
                        <a:t>Fentanyl</a:t>
                      </a:r>
                      <a:endParaRPr lang="en-US" sz="2800" b="1" dirty="0" smtClean="0"/>
                    </a:p>
                    <a:p>
                      <a:r>
                        <a:rPr lang="en-US" sz="2800" b="1" dirty="0" err="1" smtClean="0"/>
                        <a:t>Etorphine</a:t>
                      </a:r>
                      <a:endParaRPr lang="en-US" sz="2800" b="1" dirty="0" smtClean="0"/>
                    </a:p>
                    <a:p>
                      <a:r>
                        <a:rPr lang="en-US" sz="2800" dirty="0" err="1" smtClean="0"/>
                        <a:t>Carfentanil</a:t>
                      </a:r>
                      <a:endParaRPr lang="en-US" sz="2800" dirty="0" smtClean="0"/>
                    </a:p>
                    <a:p>
                      <a:r>
                        <a:rPr lang="en-US" sz="2800" dirty="0" smtClean="0"/>
                        <a:t>Methadone</a:t>
                      </a:r>
                    </a:p>
                    <a:p>
                      <a:r>
                        <a:rPr lang="en-US" sz="2800" dirty="0" err="1" smtClean="0"/>
                        <a:t>Codine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/>
                        <a:t>Butorphanol</a:t>
                      </a:r>
                      <a:endParaRPr lang="en-US" sz="2800" b="1" dirty="0" smtClean="0"/>
                    </a:p>
                    <a:p>
                      <a:r>
                        <a:rPr lang="en-US" sz="2800" b="1" dirty="0" err="1" smtClean="0"/>
                        <a:t>Petazocine</a:t>
                      </a:r>
                      <a:endParaRPr lang="en-US" sz="2800" b="1" dirty="0" smtClean="0"/>
                    </a:p>
                    <a:p>
                      <a:r>
                        <a:rPr lang="en-US" sz="2800" b="1" dirty="0" err="1" smtClean="0"/>
                        <a:t>Buprenorphine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/>
                        <a:t>Naloxone</a:t>
                      </a:r>
                      <a:endParaRPr lang="en-US" sz="2800" b="1" dirty="0" smtClean="0"/>
                    </a:p>
                    <a:p>
                      <a:r>
                        <a:rPr lang="en-US" sz="2800" b="1" dirty="0" err="1" smtClean="0"/>
                        <a:t>Neltrexone</a:t>
                      </a:r>
                      <a:endParaRPr lang="en-US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1605</TotalTime>
  <Words>333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Metro</vt:lpstr>
      <vt:lpstr>Narcotic Analgesics  RP Pandey</vt:lpstr>
      <vt:lpstr>Opiates &amp; Opioids</vt:lpstr>
      <vt:lpstr>Slide 3</vt:lpstr>
      <vt:lpstr>Endogenous opioid peptides </vt:lpstr>
      <vt:lpstr>Morphine/opioid effects</vt:lpstr>
      <vt:lpstr>Agonist, Agonist/Antagonist or partial agonist, Antagonist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Narcotic Analgesics</dc:title>
  <dc:creator>win 10</dc:creator>
  <cp:lastModifiedBy>Rishab Sharma</cp:lastModifiedBy>
  <cp:revision>12</cp:revision>
  <dcterms:created xsi:type="dcterms:W3CDTF">2006-08-16T00:00:00Z</dcterms:created>
  <dcterms:modified xsi:type="dcterms:W3CDTF">2022-07-27T05:29:17Z</dcterms:modified>
</cp:coreProperties>
</file>