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593" autoAdjust="0"/>
  </p:normalViewPr>
  <p:slideViewPr>
    <p:cSldViewPr>
      <p:cViewPr>
        <p:scale>
          <a:sx n="56" d="100"/>
          <a:sy n="56" d="100"/>
        </p:scale>
        <p:origin x="1580" y="4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P. Pandey" userId="4fd726c25d318b83" providerId="LiveId" clId="{79250E77-E44E-4C86-AB3D-1FCC39483EEC}"/>
    <pc:docChg chg="modSld">
      <pc:chgData name="R.P. Pandey" userId="4fd726c25d318b83" providerId="LiveId" clId="{79250E77-E44E-4C86-AB3D-1FCC39483EEC}" dt="2022-07-27T03:33:11.257" v="16" actId="20577"/>
      <pc:docMkLst>
        <pc:docMk/>
      </pc:docMkLst>
      <pc:sldChg chg="addSp modSp mod">
        <pc:chgData name="R.P. Pandey" userId="4fd726c25d318b83" providerId="LiveId" clId="{79250E77-E44E-4C86-AB3D-1FCC39483EEC}" dt="2022-07-27T03:33:11.257" v="16" actId="20577"/>
        <pc:sldMkLst>
          <pc:docMk/>
          <pc:sldMk cId="0" sldId="256"/>
        </pc:sldMkLst>
        <pc:spChg chg="add mod">
          <ac:chgData name="R.P. Pandey" userId="4fd726c25d318b83" providerId="LiveId" clId="{79250E77-E44E-4C86-AB3D-1FCC39483EEC}" dt="2022-07-27T03:33:11.257" v="16" actId="20577"/>
          <ac:spMkLst>
            <pc:docMk/>
            <pc:sldMk cId="0" sldId="256"/>
            <ac:spMk id="3" creationId="{4401AB74-CFA5-6022-B7E9-0DE9C3AE9FE5}"/>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77FD20C-F322-4577-B26C-4FF8CD6C74CB}" type="datetimeFigureOut">
              <a:rPr lang="en-US" smtClean="0"/>
              <a:pPr/>
              <a:t>7/27/2022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AF6FBFD-4F92-4290-A3E0-CA718B3ADC85}"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AF6FBFD-4F92-4290-A3E0-CA718B3ADC85}" type="slidenum">
              <a:rPr lang="en-US" smtClean="0"/>
              <a:pPr/>
              <a:t>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B4E212F3-F295-4DB6-B408-ED3B3F84F7A7}" type="datetimeFigureOut">
              <a:rPr lang="en-US" smtClean="0"/>
              <a:pPr/>
              <a:t>7/27/2022</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CD02C63A-4A42-4B5A-B9D5-844BBA4A2632}"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4E212F3-F295-4DB6-B408-ED3B3F84F7A7}" type="datetimeFigureOut">
              <a:rPr lang="en-US" smtClean="0"/>
              <a:pPr/>
              <a:t>7/27/2022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02C63A-4A42-4B5A-B9D5-844BBA4A263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4E212F3-F295-4DB6-B408-ED3B3F84F7A7}" type="datetimeFigureOut">
              <a:rPr lang="en-US" smtClean="0"/>
              <a:pPr/>
              <a:t>7/27/2022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02C63A-4A42-4B5A-B9D5-844BBA4A263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B4E212F3-F295-4DB6-B408-ED3B3F84F7A7}" type="datetimeFigureOut">
              <a:rPr lang="en-US" smtClean="0"/>
              <a:pPr/>
              <a:t>7/27/2022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02C63A-4A42-4B5A-B9D5-844BBA4A2632}"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a:t>Click to edit Master title style</a:t>
            </a:r>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B4E212F3-F295-4DB6-B408-ED3B3F84F7A7}" type="datetimeFigureOut">
              <a:rPr lang="en-US" smtClean="0"/>
              <a:pPr/>
              <a:t>7/27/2022</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CD02C63A-4A42-4B5A-B9D5-844BBA4A2632}"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B4E212F3-F295-4DB6-B408-ED3B3F84F7A7}" type="datetimeFigureOut">
              <a:rPr lang="en-US" smtClean="0"/>
              <a:pPr/>
              <a:t>7/27/2022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02C63A-4A42-4B5A-B9D5-844BBA4A2632}"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a:t>Click to edit Master title style</a:t>
            </a:r>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B4E212F3-F295-4DB6-B408-ED3B3F84F7A7}" type="datetimeFigureOut">
              <a:rPr lang="en-US" smtClean="0"/>
              <a:pPr/>
              <a:t>7/27/2022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D02C63A-4A42-4B5A-B9D5-844BBA4A2632}"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B4E212F3-F295-4DB6-B408-ED3B3F84F7A7}" type="datetimeFigureOut">
              <a:rPr lang="en-US" smtClean="0"/>
              <a:pPr/>
              <a:t>7/27/2022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02C63A-4A42-4B5A-B9D5-844BBA4A263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E212F3-F295-4DB6-B408-ED3B3F84F7A7}" type="datetimeFigureOut">
              <a:rPr lang="en-US" smtClean="0"/>
              <a:pPr/>
              <a:t>7/27/2022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D02C63A-4A42-4B5A-B9D5-844BBA4A263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a:t>Click to edit Master title style</a:t>
            </a:r>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B4E212F3-F295-4DB6-B408-ED3B3F84F7A7}" type="datetimeFigureOut">
              <a:rPr lang="en-US" smtClean="0"/>
              <a:pPr/>
              <a:t>7/27/2022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02C63A-4A42-4B5A-B9D5-844BBA4A2632}"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a:t>Click to edit Master title style</a:t>
            </a:r>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B4E212F3-F295-4DB6-B408-ED3B3F84F7A7}" type="datetimeFigureOut">
              <a:rPr lang="en-US" smtClean="0"/>
              <a:pPr/>
              <a:t>7/27/2022</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CD02C63A-4A42-4B5A-B9D5-844BBA4A2632}"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a:t>Click to edit Master title style</a:t>
            </a:r>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B4E212F3-F295-4DB6-B408-ED3B3F84F7A7}" type="datetimeFigureOut">
              <a:rPr lang="en-US" smtClean="0"/>
              <a:pPr/>
              <a:t>7/27/2022</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CD02C63A-4A42-4B5A-B9D5-844BBA4A263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b="1" dirty="0"/>
              <a:t>Pre-</a:t>
            </a:r>
            <a:r>
              <a:rPr lang="en-IN" b="1" dirty="0" err="1"/>
              <a:t>anesthetic</a:t>
            </a:r>
            <a:r>
              <a:rPr lang="en-IN" b="1" dirty="0"/>
              <a:t> considerations</a:t>
            </a:r>
            <a:endParaRPr lang="en-US" dirty="0"/>
          </a:p>
        </p:txBody>
      </p:sp>
      <p:sp>
        <p:nvSpPr>
          <p:cNvPr id="3" name="TextBox 2">
            <a:extLst>
              <a:ext uri="{FF2B5EF4-FFF2-40B4-BE49-F238E27FC236}">
                <a16:creationId xmlns:a16="http://schemas.microsoft.com/office/drawing/2014/main" id="{4401AB74-CFA5-6022-B7E9-0DE9C3AE9FE5}"/>
              </a:ext>
            </a:extLst>
          </p:cNvPr>
          <p:cNvSpPr txBox="1"/>
          <p:nvPr/>
        </p:nvSpPr>
        <p:spPr>
          <a:xfrm>
            <a:off x="4876800" y="3429000"/>
            <a:ext cx="4038600" cy="369332"/>
          </a:xfrm>
          <a:prstGeom prst="rect">
            <a:avLst/>
          </a:prstGeom>
          <a:noFill/>
        </p:spPr>
        <p:txBody>
          <a:bodyPr wrap="square" rtlCol="0">
            <a:spAutoFit/>
          </a:bodyPr>
          <a:lstStyle/>
          <a:p>
            <a:pPr algn="r"/>
            <a:r>
              <a:rPr lang="en-IN" dirty="0"/>
              <a:t>Dr R P Pandey</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IN" sz="2400" b="1" dirty="0"/>
              <a:t>FACTORS AFFECTING </a:t>
            </a:r>
            <a:r>
              <a:rPr lang="en-IN" sz="2400" b="1" dirty="0" err="1"/>
              <a:t>ANESTHETIC</a:t>
            </a:r>
            <a:r>
              <a:rPr lang="en-IN" sz="2400" b="1" dirty="0"/>
              <a:t> ACTION (ABSORPTION/UPTAKE, DISTRIBUTION AND ELIMINATION) - 2</a:t>
            </a:r>
            <a:endParaRPr lang="en-US" sz="2400" dirty="0"/>
          </a:p>
        </p:txBody>
      </p:sp>
      <p:sp>
        <p:nvSpPr>
          <p:cNvPr id="3" name="Content Placeholder 2"/>
          <p:cNvSpPr>
            <a:spLocks noGrp="1"/>
          </p:cNvSpPr>
          <p:nvPr>
            <p:ph sz="quarter" idx="1"/>
          </p:nvPr>
        </p:nvSpPr>
        <p:spPr>
          <a:xfrm>
            <a:off x="228600" y="990600"/>
            <a:ext cx="8686800" cy="4525963"/>
          </a:xfrm>
        </p:spPr>
        <p:txBody>
          <a:bodyPr>
            <a:noAutofit/>
          </a:bodyPr>
          <a:lstStyle/>
          <a:p>
            <a:pPr lvl="0"/>
            <a:r>
              <a:rPr lang="en-IN" sz="2000" dirty="0"/>
              <a:t>Any drug administered has to undergo absorption or uptake, distribution, and elimination phase while showing its pharmacologic action by reaching to CNS in desired concentration.</a:t>
            </a:r>
            <a:endParaRPr lang="en-US" sz="2000" dirty="0"/>
          </a:p>
          <a:p>
            <a:pPr lvl="0"/>
            <a:r>
              <a:rPr lang="en-IN" sz="2000" dirty="0"/>
              <a:t>Inhaled </a:t>
            </a:r>
            <a:r>
              <a:rPr lang="en-IN" sz="2000" dirty="0" err="1"/>
              <a:t>anesthetics</a:t>
            </a:r>
            <a:r>
              <a:rPr lang="en-IN" sz="2000" dirty="0"/>
              <a:t> cross the alveoli, absorbed in blood, transported to CNS and are readily removed by exhalation (very small part metabolized) provided circulation and breathing are adequately maintained.</a:t>
            </a:r>
            <a:endParaRPr lang="en-US" sz="2000" dirty="0"/>
          </a:p>
          <a:p>
            <a:pPr lvl="0"/>
            <a:r>
              <a:rPr lang="en-IN" sz="2000" dirty="0"/>
              <a:t>Intravenously administered drugs bypasses the absorption phase of the drug with the consequences that onset and intensity of action are less variable.</a:t>
            </a:r>
            <a:endParaRPr lang="en-US" sz="2000" dirty="0"/>
          </a:p>
          <a:p>
            <a:pPr lvl="0"/>
            <a:r>
              <a:rPr lang="en-IN" sz="2000" dirty="0"/>
              <a:t>Blood is main medium of </a:t>
            </a:r>
            <a:r>
              <a:rPr lang="en-IN" sz="2000" dirty="0" err="1"/>
              <a:t>anesthetic</a:t>
            </a:r>
            <a:r>
              <a:rPr lang="en-IN" sz="2000" dirty="0"/>
              <a:t> transport to its site of action and removal from the same site for elimination. Protein binding makes them less likely to penetrate the cell membrane. Protein binding depends on drug properties, pH, plasma concentration and protein content.</a:t>
            </a:r>
            <a:endParaRPr lang="en-US" sz="2000" dirty="0"/>
          </a:p>
          <a:p>
            <a:pPr lvl="0"/>
            <a:r>
              <a:rPr lang="en-IN" sz="2000" dirty="0"/>
              <a:t>After initial dilution in blood, the </a:t>
            </a:r>
            <a:r>
              <a:rPr lang="en-IN" sz="2000" dirty="0" err="1"/>
              <a:t>anesthetic</a:t>
            </a:r>
            <a:r>
              <a:rPr lang="en-IN" sz="2000" dirty="0"/>
              <a:t> is distributed to various tissue compartments based on its perfusion, tissue affinity for the drug and partial pressure gradient of the drug between blood and tissue. </a:t>
            </a:r>
            <a:r>
              <a:rPr lang="en-IN" sz="2000" dirty="0" err="1"/>
              <a:t>VRG</a:t>
            </a:r>
            <a:r>
              <a:rPr lang="en-IN" sz="2000" dirty="0"/>
              <a:t> achieves equilibrium early.</a:t>
            </a:r>
            <a:endParaRPr lang="en-US" sz="2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IN" sz="2400" b="1" dirty="0"/>
              <a:t>FACTORS AFFECTING </a:t>
            </a:r>
            <a:r>
              <a:rPr lang="en-IN" sz="2400" b="1" dirty="0" err="1"/>
              <a:t>ANESTHETIC</a:t>
            </a:r>
            <a:r>
              <a:rPr lang="en-IN" sz="2400" b="1" dirty="0"/>
              <a:t> ACTION (ABSORPTION/UPTAKE, DISTRIBUTION AND ELIMINATION) - 3</a:t>
            </a:r>
            <a:endParaRPr lang="en-US" sz="2400" dirty="0"/>
          </a:p>
        </p:txBody>
      </p:sp>
      <p:sp>
        <p:nvSpPr>
          <p:cNvPr id="3" name="Content Placeholder 2"/>
          <p:cNvSpPr>
            <a:spLocks noGrp="1"/>
          </p:cNvSpPr>
          <p:nvPr>
            <p:ph sz="quarter" idx="1"/>
          </p:nvPr>
        </p:nvSpPr>
        <p:spPr>
          <a:xfrm>
            <a:off x="228600" y="1341437"/>
            <a:ext cx="8686800" cy="4525963"/>
          </a:xfrm>
        </p:spPr>
        <p:txBody>
          <a:bodyPr>
            <a:noAutofit/>
          </a:bodyPr>
          <a:lstStyle/>
          <a:p>
            <a:pPr lvl="0"/>
            <a:r>
              <a:rPr lang="en-IN" sz="2000" dirty="0"/>
              <a:t>Tissue blood flow, solubility, and blood-tissue partial pressure gradients thus influence uptake and distribution of intravenous </a:t>
            </a:r>
            <a:r>
              <a:rPr lang="en-IN" sz="2000" dirty="0" err="1"/>
              <a:t>anesthetics</a:t>
            </a:r>
            <a:r>
              <a:rPr lang="en-IN" sz="2000" dirty="0"/>
              <a:t>.</a:t>
            </a:r>
            <a:endParaRPr lang="en-US" sz="2000" dirty="0"/>
          </a:p>
          <a:p>
            <a:pPr lvl="0"/>
            <a:r>
              <a:rPr lang="en-IN" sz="2000" dirty="0"/>
              <a:t>Plasma level falls quickly, and partial pressure in plasma becomes low in comparison to </a:t>
            </a:r>
            <a:r>
              <a:rPr lang="en-IN" sz="2000" dirty="0" err="1"/>
              <a:t>VRG</a:t>
            </a:r>
            <a:r>
              <a:rPr lang="en-IN" sz="2000" dirty="0"/>
              <a:t> tissues. At such time, </a:t>
            </a:r>
            <a:r>
              <a:rPr lang="en-IN" sz="2000" dirty="0" err="1"/>
              <a:t>anesthetics</a:t>
            </a:r>
            <a:r>
              <a:rPr lang="en-IN" sz="2000" dirty="0"/>
              <a:t> re-enter blood and level in CNS goes down. Now the drug concentrates in </a:t>
            </a:r>
            <a:r>
              <a:rPr lang="en-IN" sz="2000" dirty="0" err="1"/>
              <a:t>VPG</a:t>
            </a:r>
            <a:r>
              <a:rPr lang="en-IN" sz="2000" dirty="0"/>
              <a:t> tissues, muscles and fat.</a:t>
            </a:r>
            <a:endParaRPr lang="en-US" sz="2000" dirty="0"/>
          </a:p>
          <a:p>
            <a:pPr lvl="0"/>
            <a:r>
              <a:rPr lang="en-IN" sz="2000" dirty="0"/>
              <a:t>Eliminations begins after this re-distribution. Circulation redistributes drugs to </a:t>
            </a:r>
            <a:r>
              <a:rPr lang="en-IN" sz="2000" dirty="0" err="1"/>
              <a:t>VRG</a:t>
            </a:r>
            <a:r>
              <a:rPr lang="en-IN" sz="2000" dirty="0"/>
              <a:t> for biotransformation and elimination.</a:t>
            </a:r>
            <a:endParaRPr lang="en-US" sz="2000" dirty="0"/>
          </a:p>
          <a:p>
            <a:pPr lvl="0"/>
            <a:r>
              <a:rPr lang="en-IN" sz="2000" dirty="0"/>
              <a:t>Biotransformation increases the rate of disappearance of drug from CNS and it also converts the </a:t>
            </a:r>
            <a:r>
              <a:rPr lang="en-IN" sz="2000" dirty="0" err="1"/>
              <a:t>anesthetics</a:t>
            </a:r>
            <a:r>
              <a:rPr lang="en-IN" sz="2000" dirty="0"/>
              <a:t> from </a:t>
            </a:r>
            <a:r>
              <a:rPr lang="en-IN" sz="2000" dirty="0" err="1"/>
              <a:t>lipophilic</a:t>
            </a:r>
            <a:r>
              <a:rPr lang="en-IN" sz="2000" dirty="0"/>
              <a:t> </a:t>
            </a:r>
            <a:r>
              <a:rPr lang="en-IN" sz="2000" dirty="0" err="1"/>
              <a:t>nonpolar</a:t>
            </a:r>
            <a:r>
              <a:rPr lang="en-IN" sz="2000" dirty="0"/>
              <a:t> compounds to polar water-soluble derivatives capable of excretion by the kidneys.</a:t>
            </a:r>
            <a:endParaRPr lang="en-US" sz="2000" dirty="0"/>
          </a:p>
          <a:p>
            <a:pPr lvl="0">
              <a:buNone/>
            </a:pPr>
            <a:endParaRPr lang="en-US"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609600" y="1051560"/>
          <a:ext cx="8001001" cy="5425440"/>
        </p:xfrm>
        <a:graphic>
          <a:graphicData uri="http://schemas.openxmlformats.org/drawingml/2006/table">
            <a:tbl>
              <a:tblPr/>
              <a:tblGrid>
                <a:gridCol w="1828801">
                  <a:extLst>
                    <a:ext uri="{9D8B030D-6E8A-4147-A177-3AD203B41FA5}">
                      <a16:colId xmlns:a16="http://schemas.microsoft.com/office/drawing/2014/main" val="20000"/>
                    </a:ext>
                  </a:extLst>
                </a:gridCol>
                <a:gridCol w="6172200">
                  <a:extLst>
                    <a:ext uri="{9D8B030D-6E8A-4147-A177-3AD203B41FA5}">
                      <a16:colId xmlns:a16="http://schemas.microsoft.com/office/drawing/2014/main" val="20001"/>
                    </a:ext>
                  </a:extLst>
                </a:gridCol>
              </a:tblGrid>
              <a:tr h="355599">
                <a:tc>
                  <a:txBody>
                    <a:bodyPr/>
                    <a:lstStyle/>
                    <a:p>
                      <a:pPr marL="0" marR="0">
                        <a:spcBef>
                          <a:spcPts val="0"/>
                        </a:spcBef>
                        <a:spcAft>
                          <a:spcPts val="0"/>
                        </a:spcAft>
                      </a:pPr>
                      <a:r>
                        <a:rPr lang="en-IN" sz="2400" dirty="0">
                          <a:latin typeface="Times New Roman"/>
                          <a:ea typeface="Calibri"/>
                        </a:rPr>
                        <a:t>IV</a:t>
                      </a:r>
                      <a:endParaRPr lang="en-US" sz="2400" dirty="0">
                        <a:latin typeface="Times New Roman"/>
                        <a:ea typeface="Times New Roman"/>
                      </a:endParaRPr>
                    </a:p>
                  </a:txBody>
                  <a:tcPr marL="64947" marR="649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IN" sz="2400" dirty="0">
                          <a:latin typeface="Times New Roman"/>
                          <a:ea typeface="Calibri"/>
                        </a:rPr>
                        <a:t>Onset is and peak effect is quick, effect is intense, duration of action short</a:t>
                      </a:r>
                      <a:endParaRPr lang="en-US" sz="2400" dirty="0">
                        <a:latin typeface="Times New Roman"/>
                        <a:ea typeface="Times New Roman"/>
                      </a:endParaRPr>
                    </a:p>
                  </a:txBody>
                  <a:tcPr marL="64947" marR="649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55599">
                <a:tc>
                  <a:txBody>
                    <a:bodyPr/>
                    <a:lstStyle/>
                    <a:p>
                      <a:pPr marL="0" marR="0">
                        <a:spcBef>
                          <a:spcPts val="0"/>
                        </a:spcBef>
                        <a:spcAft>
                          <a:spcPts val="0"/>
                        </a:spcAft>
                      </a:pPr>
                      <a:r>
                        <a:rPr lang="en-IN" sz="2400" dirty="0">
                          <a:latin typeface="Times New Roman"/>
                          <a:ea typeface="Calibri"/>
                        </a:rPr>
                        <a:t>IM</a:t>
                      </a:r>
                      <a:endParaRPr lang="en-US" sz="2400" dirty="0">
                        <a:latin typeface="Times New Roman"/>
                        <a:ea typeface="Times New Roman"/>
                      </a:endParaRPr>
                    </a:p>
                  </a:txBody>
                  <a:tcPr marL="64947" marR="649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IN" sz="2400" dirty="0">
                          <a:latin typeface="Times New Roman"/>
                          <a:ea typeface="Calibri"/>
                        </a:rPr>
                        <a:t>Onset in 10-15 min, peak effect is delayed, depends on tissue perfusion/drug absorption/metabolism</a:t>
                      </a:r>
                      <a:endParaRPr lang="en-US" sz="2400" dirty="0">
                        <a:latin typeface="Times New Roman"/>
                        <a:ea typeface="Times New Roman"/>
                      </a:endParaRPr>
                    </a:p>
                  </a:txBody>
                  <a:tcPr marL="64947" marR="649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711201">
                <a:tc>
                  <a:txBody>
                    <a:bodyPr/>
                    <a:lstStyle/>
                    <a:p>
                      <a:pPr marL="0" marR="0">
                        <a:spcBef>
                          <a:spcPts val="0"/>
                        </a:spcBef>
                        <a:spcAft>
                          <a:spcPts val="0"/>
                        </a:spcAft>
                      </a:pPr>
                      <a:r>
                        <a:rPr lang="en-IN" sz="2400">
                          <a:latin typeface="Times New Roman"/>
                          <a:ea typeface="Calibri"/>
                        </a:rPr>
                        <a:t>Speedy IV inj.</a:t>
                      </a:r>
                      <a:endParaRPr lang="en-US" sz="2400">
                        <a:latin typeface="Times New Roman"/>
                        <a:ea typeface="Times New Roman"/>
                      </a:endParaRPr>
                    </a:p>
                  </a:txBody>
                  <a:tcPr marL="64947" marR="649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IN" sz="2400" dirty="0">
                          <a:latin typeface="Times New Roman"/>
                          <a:ea typeface="Calibri"/>
                        </a:rPr>
                        <a:t>Intense effect as mixing with blood is less and more drug is available in CNS</a:t>
                      </a:r>
                      <a:endParaRPr lang="en-US" sz="2400" dirty="0">
                        <a:latin typeface="Times New Roman"/>
                        <a:ea typeface="Times New Roman"/>
                      </a:endParaRPr>
                    </a:p>
                  </a:txBody>
                  <a:tcPr marL="64947" marR="649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711201">
                <a:tc>
                  <a:txBody>
                    <a:bodyPr/>
                    <a:lstStyle/>
                    <a:p>
                      <a:pPr marL="0" marR="0">
                        <a:spcBef>
                          <a:spcPts val="0"/>
                        </a:spcBef>
                        <a:spcAft>
                          <a:spcPts val="0"/>
                        </a:spcAft>
                      </a:pPr>
                      <a:r>
                        <a:rPr lang="en-IN" sz="2400">
                          <a:latin typeface="Times New Roman"/>
                          <a:ea typeface="Calibri"/>
                        </a:rPr>
                        <a:t>Slow IV inj</a:t>
                      </a:r>
                      <a:endParaRPr lang="en-US" sz="2400">
                        <a:latin typeface="Times New Roman"/>
                        <a:ea typeface="Times New Roman"/>
                      </a:endParaRPr>
                    </a:p>
                  </a:txBody>
                  <a:tcPr marL="64947" marR="649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IN" sz="2400" dirty="0">
                          <a:latin typeface="Times New Roman"/>
                          <a:ea typeface="Calibri"/>
                        </a:rPr>
                        <a:t>Unpredictable effect, more drug needed as mixing with blood is more at slow rate</a:t>
                      </a:r>
                      <a:endParaRPr lang="en-US" sz="2400" dirty="0">
                        <a:latin typeface="Times New Roman"/>
                        <a:ea typeface="Times New Roman"/>
                      </a:endParaRPr>
                    </a:p>
                  </a:txBody>
                  <a:tcPr marL="64947" marR="649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066800">
                <a:tc>
                  <a:txBody>
                    <a:bodyPr/>
                    <a:lstStyle/>
                    <a:p>
                      <a:pPr marL="0" marR="0">
                        <a:spcBef>
                          <a:spcPts val="0"/>
                        </a:spcBef>
                        <a:spcAft>
                          <a:spcPts val="0"/>
                        </a:spcAft>
                      </a:pPr>
                      <a:r>
                        <a:rPr lang="en-IN" sz="2400">
                          <a:latin typeface="Times New Roman"/>
                          <a:ea typeface="Calibri"/>
                        </a:rPr>
                        <a:t>High concn. sol.</a:t>
                      </a:r>
                      <a:endParaRPr lang="en-US" sz="2400">
                        <a:latin typeface="Times New Roman"/>
                        <a:ea typeface="Times New Roman"/>
                      </a:endParaRPr>
                    </a:p>
                  </a:txBody>
                  <a:tcPr marL="64947" marR="649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IN" sz="2400" dirty="0">
                          <a:latin typeface="Times New Roman"/>
                          <a:ea typeface="Calibri"/>
                        </a:rPr>
                        <a:t>Intense effect and increased vascular irritation</a:t>
                      </a:r>
                      <a:endParaRPr lang="en-US" sz="2400" dirty="0">
                        <a:latin typeface="Times New Roman"/>
                        <a:ea typeface="Times New Roman"/>
                      </a:endParaRPr>
                    </a:p>
                  </a:txBody>
                  <a:tcPr marL="64947" marR="649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066800">
                <a:tc>
                  <a:txBody>
                    <a:bodyPr/>
                    <a:lstStyle/>
                    <a:p>
                      <a:pPr marL="0" marR="0">
                        <a:spcBef>
                          <a:spcPts val="0"/>
                        </a:spcBef>
                        <a:spcAft>
                          <a:spcPts val="0"/>
                        </a:spcAft>
                      </a:pPr>
                      <a:r>
                        <a:rPr lang="en-IN" sz="2400">
                          <a:latin typeface="Times New Roman"/>
                          <a:ea typeface="Calibri"/>
                        </a:rPr>
                        <a:t>Inhalant anesthetics</a:t>
                      </a:r>
                      <a:endParaRPr lang="en-US" sz="2400">
                        <a:latin typeface="Times New Roman"/>
                        <a:ea typeface="Times New Roman"/>
                      </a:endParaRPr>
                    </a:p>
                  </a:txBody>
                  <a:tcPr marL="64947" marR="649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IN" sz="2400" dirty="0">
                          <a:latin typeface="Times New Roman"/>
                          <a:ea typeface="Calibri"/>
                        </a:rPr>
                        <a:t>Alveoli to blood to CNS. RR and tidal volume are important for speed of onset and depth</a:t>
                      </a:r>
                      <a:endParaRPr lang="en-US" sz="2400" dirty="0">
                        <a:latin typeface="Times New Roman"/>
                        <a:ea typeface="Times New Roman"/>
                      </a:endParaRPr>
                    </a:p>
                  </a:txBody>
                  <a:tcPr marL="64947" marR="649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5" name="Rectangle 4"/>
          <p:cNvSpPr/>
          <p:nvPr/>
        </p:nvSpPr>
        <p:spPr>
          <a:xfrm>
            <a:off x="609600" y="228600"/>
            <a:ext cx="7924800" cy="830997"/>
          </a:xfrm>
          <a:prstGeom prst="rect">
            <a:avLst/>
          </a:prstGeom>
        </p:spPr>
        <p:txBody>
          <a:bodyPr wrap="square">
            <a:spAutoFit/>
          </a:bodyPr>
          <a:lstStyle/>
          <a:p>
            <a:pPr algn="ctr"/>
            <a:r>
              <a:rPr lang="en-IN" sz="2400" b="1" dirty="0"/>
              <a:t>EFFECT OF ROUTE /METHOD OF DRUG ADMINISTRATION </a:t>
            </a:r>
            <a:br>
              <a:rPr lang="en-IN" sz="2400" b="1" dirty="0"/>
            </a:br>
            <a:r>
              <a:rPr lang="en-IN" sz="2400" b="1" dirty="0"/>
              <a:t>ON ANAESTHESIA</a:t>
            </a:r>
            <a:endParaRPr lang="en-US"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a:bodyPr>
          <a:lstStyle/>
          <a:p>
            <a:r>
              <a:rPr lang="en-IN" sz="2400" b="1" dirty="0"/>
              <a:t>General Considerations Pre-</a:t>
            </a:r>
            <a:r>
              <a:rPr lang="en-IN" sz="2400" b="1" dirty="0" err="1"/>
              <a:t>anesthetic</a:t>
            </a:r>
            <a:r>
              <a:rPr lang="en-IN" sz="2400" b="1" dirty="0"/>
              <a:t> patient evaluation </a:t>
            </a:r>
            <a:br>
              <a:rPr lang="en-IN" sz="2400" b="1" dirty="0"/>
            </a:br>
            <a:r>
              <a:rPr lang="en-IN" sz="2400" b="1" dirty="0"/>
              <a:t>and preparation</a:t>
            </a:r>
            <a:endParaRPr lang="en-US" sz="2400" dirty="0"/>
          </a:p>
        </p:txBody>
      </p:sp>
      <p:sp>
        <p:nvSpPr>
          <p:cNvPr id="6145" name="Rectangle 1"/>
          <p:cNvSpPr>
            <a:spLocks noChangeArrowheads="1"/>
          </p:cNvSpPr>
          <p:nvPr/>
        </p:nvSpPr>
        <p:spPr bwMode="auto">
          <a:xfrm>
            <a:off x="228601" y="838200"/>
            <a:ext cx="8229599" cy="25545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236538" marR="0" lvl="0" indent="-236538" algn="l" defTabSz="914400" rtl="0" eaLnBrk="1" fontAlgn="base" latinLnBrk="0" hangingPunct="1">
              <a:lnSpc>
                <a:spcPct val="100000"/>
              </a:lnSpc>
              <a:spcBef>
                <a:spcPct val="0"/>
              </a:spcBef>
              <a:spcAft>
                <a:spcPct val="0"/>
              </a:spcAft>
              <a:buClrTx/>
              <a:buSzTx/>
              <a:buFontTx/>
              <a:buChar char="•"/>
              <a:tabLst/>
            </a:pPr>
            <a:r>
              <a:rPr kumimoji="0" lang="en-US" sz="2000" b="0" i="0" u="none" strike="noStrike" cap="none" normalizeH="0" baseline="0" dirty="0">
                <a:ln>
                  <a:noFill/>
                </a:ln>
                <a:solidFill>
                  <a:schemeClr val="tx1"/>
                </a:solidFill>
                <a:effectLst/>
                <a:latin typeface="Arial" pitchFamily="34" charset="0"/>
                <a:ea typeface="Calibri" pitchFamily="34" charset="0"/>
                <a:cs typeface="Arial" pitchFamily="34" charset="0"/>
              </a:rPr>
              <a:t>Done to decide choice and dose of anesthetics.</a:t>
            </a:r>
            <a:endParaRPr kumimoji="0" lang="en-US" sz="2000" b="0" i="0" u="none" strike="noStrike" cap="none" normalizeH="0" baseline="0" dirty="0">
              <a:ln>
                <a:noFill/>
              </a:ln>
              <a:solidFill>
                <a:schemeClr val="tx1"/>
              </a:solidFill>
              <a:effectLst/>
              <a:latin typeface="Arial" pitchFamily="34" charset="0"/>
              <a:cs typeface="Arial" pitchFamily="34" charset="0"/>
            </a:endParaRPr>
          </a:p>
          <a:p>
            <a:pPr marL="236538" marR="0" lvl="0" indent="-236538" algn="l" defTabSz="914400" rtl="0" eaLnBrk="0" fontAlgn="base" latinLnBrk="0" hangingPunct="0">
              <a:lnSpc>
                <a:spcPct val="100000"/>
              </a:lnSpc>
              <a:spcBef>
                <a:spcPct val="0"/>
              </a:spcBef>
              <a:spcAft>
                <a:spcPct val="0"/>
              </a:spcAft>
              <a:buClrTx/>
              <a:buSzTx/>
              <a:buFontTx/>
              <a:buChar char="•"/>
              <a:tabLst/>
            </a:pPr>
            <a:r>
              <a:rPr kumimoji="0" lang="en-US" sz="2000" b="0" i="0" u="none" strike="noStrike" cap="none" normalizeH="0" baseline="0" dirty="0">
                <a:ln>
                  <a:noFill/>
                </a:ln>
                <a:solidFill>
                  <a:schemeClr val="tx1"/>
                </a:solidFill>
                <a:effectLst/>
                <a:latin typeface="Arial" pitchFamily="34" charset="0"/>
                <a:ea typeface="Calibri" pitchFamily="34" charset="0"/>
                <a:cs typeface="Arial" pitchFamily="34" charset="0"/>
              </a:rPr>
              <a:t>Includes Anamnesis and physical examination. </a:t>
            </a:r>
            <a:endParaRPr kumimoji="0" lang="en-US" sz="2000" b="0" i="0" u="none" strike="noStrike" cap="none" normalizeH="0" baseline="0" dirty="0">
              <a:ln>
                <a:noFill/>
              </a:ln>
              <a:solidFill>
                <a:schemeClr val="tx1"/>
              </a:solidFill>
              <a:effectLst/>
              <a:latin typeface="Arial" pitchFamily="34" charset="0"/>
              <a:cs typeface="Arial" pitchFamily="34" charset="0"/>
            </a:endParaRPr>
          </a:p>
          <a:p>
            <a:pPr marL="236538" marR="0" lvl="0" indent="-236538" algn="l" defTabSz="914400" rtl="0" eaLnBrk="0" fontAlgn="base" latinLnBrk="0" hangingPunct="0">
              <a:lnSpc>
                <a:spcPct val="100000"/>
              </a:lnSpc>
              <a:spcBef>
                <a:spcPct val="0"/>
              </a:spcBef>
              <a:spcAft>
                <a:spcPct val="0"/>
              </a:spcAft>
              <a:buClrTx/>
              <a:buSzTx/>
              <a:buFontTx/>
              <a:buChar char="•"/>
              <a:tabLst/>
            </a:pPr>
            <a:r>
              <a:rPr kumimoji="0" lang="en-US" sz="2000" b="0" i="0" u="none" strike="noStrike" cap="none" normalizeH="0" baseline="0" dirty="0">
                <a:ln>
                  <a:noFill/>
                </a:ln>
                <a:solidFill>
                  <a:schemeClr val="tx1"/>
                </a:solidFill>
                <a:effectLst/>
                <a:latin typeface="Arial" pitchFamily="34" charset="0"/>
                <a:ea typeface="Calibri" pitchFamily="34" charset="0"/>
                <a:cs typeface="Arial" pitchFamily="34" charset="0"/>
              </a:rPr>
              <a:t>For patient safety open the IV line early and maintain patent airway.</a:t>
            </a:r>
          </a:p>
          <a:p>
            <a:pPr marL="236538" marR="0" lvl="0" indent="-236538" algn="l" defTabSz="914400" rtl="0" eaLnBrk="0" fontAlgn="base" latinLnBrk="0" hangingPunct="0">
              <a:lnSpc>
                <a:spcPct val="100000"/>
              </a:lnSpc>
              <a:spcBef>
                <a:spcPct val="0"/>
              </a:spcBef>
              <a:spcAft>
                <a:spcPct val="0"/>
              </a:spcAft>
              <a:buClrTx/>
              <a:buSzTx/>
              <a:buFontTx/>
              <a:buChar char="•"/>
              <a:tabLst/>
            </a:pPr>
            <a:r>
              <a:rPr kumimoji="0" lang="en-US" sz="2000" b="0" i="0" u="none" strike="noStrike" cap="none" normalizeH="0" baseline="0" dirty="0">
                <a:ln>
                  <a:noFill/>
                </a:ln>
                <a:solidFill>
                  <a:schemeClr val="tx1"/>
                </a:solidFill>
                <a:effectLst/>
                <a:latin typeface="Arial" pitchFamily="34" charset="0"/>
                <a:ea typeface="Calibri" pitchFamily="34" charset="0"/>
                <a:cs typeface="Arial" pitchFamily="34" charset="0"/>
              </a:rPr>
              <a:t>Consider species, breed, gender, age, body weight, primary complaint, concurrent diseases and clinical conditions, previous and current medications (especially </a:t>
            </a:r>
            <a:r>
              <a:rPr kumimoji="0" lang="en-US" sz="2000" b="0" i="0" u="none" strike="noStrike" cap="none" normalizeH="0" baseline="0" dirty="0" err="1">
                <a:ln>
                  <a:noFill/>
                </a:ln>
                <a:solidFill>
                  <a:schemeClr val="tx1"/>
                </a:solidFill>
                <a:effectLst/>
                <a:latin typeface="Arial" pitchFamily="34" charset="0"/>
                <a:ea typeface="Calibri" pitchFamily="34" charset="0"/>
                <a:cs typeface="Arial" pitchFamily="34" charset="0"/>
              </a:rPr>
              <a:t>sulphonamides</a:t>
            </a:r>
            <a:r>
              <a:rPr kumimoji="0" lang="en-US" sz="2000" b="0" i="0" u="none" strike="noStrike" cap="none" normalizeH="0" baseline="0" dirty="0">
                <a:ln>
                  <a:noFill/>
                </a:ln>
                <a:solidFill>
                  <a:schemeClr val="tx1"/>
                </a:solidFill>
                <a:effectLst/>
                <a:latin typeface="Arial" pitchFamily="34" charset="0"/>
                <a:ea typeface="Calibri" pitchFamily="34" charset="0"/>
                <a:cs typeface="Arial" pitchFamily="34" charset="0"/>
              </a:rPr>
              <a:t>, </a:t>
            </a:r>
            <a:r>
              <a:rPr kumimoji="0" lang="en-US" sz="2000" b="0" i="0" u="none" strike="noStrike" cap="none" normalizeH="0" baseline="0" dirty="0" err="1">
                <a:ln>
                  <a:noFill/>
                </a:ln>
                <a:solidFill>
                  <a:schemeClr val="tx1"/>
                </a:solidFill>
                <a:effectLst/>
                <a:latin typeface="Arial" pitchFamily="34" charset="0"/>
                <a:ea typeface="Calibri" pitchFamily="34" charset="0"/>
                <a:cs typeface="Arial" pitchFamily="34" charset="0"/>
              </a:rPr>
              <a:t>chloramphenicol</a:t>
            </a:r>
            <a:r>
              <a:rPr kumimoji="0" lang="en-US" sz="2000" b="0" i="0" u="none" strike="noStrike" cap="none" normalizeH="0" baseline="0" dirty="0">
                <a:ln>
                  <a:noFill/>
                </a:ln>
                <a:solidFill>
                  <a:schemeClr val="tx1"/>
                </a:solidFill>
                <a:effectLst/>
                <a:latin typeface="Arial" pitchFamily="34" charset="0"/>
                <a:ea typeface="Calibri" pitchFamily="34" charset="0"/>
                <a:cs typeface="Arial" pitchFamily="34" charset="0"/>
              </a:rPr>
              <a:t>, </a:t>
            </a:r>
            <a:r>
              <a:rPr kumimoji="0" lang="en-US" sz="2000" b="0" i="0" u="none" strike="noStrike" cap="none" normalizeH="0" baseline="0" dirty="0" err="1">
                <a:ln>
                  <a:noFill/>
                </a:ln>
                <a:solidFill>
                  <a:schemeClr val="tx1"/>
                </a:solidFill>
                <a:effectLst/>
                <a:latin typeface="Arial" pitchFamily="34" charset="0"/>
                <a:ea typeface="Calibri" pitchFamily="34" charset="0"/>
                <a:cs typeface="Arial" pitchFamily="34" charset="0"/>
              </a:rPr>
              <a:t>aminoglycosides</a:t>
            </a:r>
            <a:r>
              <a:rPr kumimoji="0" lang="en-US" sz="2000" b="0" i="0" u="none" strike="noStrike" cap="none" normalizeH="0" baseline="0" dirty="0">
                <a:ln>
                  <a:noFill/>
                </a:ln>
                <a:solidFill>
                  <a:schemeClr val="tx1"/>
                </a:solidFill>
                <a:effectLst/>
                <a:latin typeface="Arial" pitchFamily="34" charset="0"/>
                <a:ea typeface="Calibri" pitchFamily="34" charset="0"/>
                <a:cs typeface="Arial" pitchFamily="34" charset="0"/>
              </a:rPr>
              <a:t>, cardiac glycosides, beta blockers, </a:t>
            </a:r>
            <a:r>
              <a:rPr kumimoji="0" lang="en-US" sz="2000" b="0" i="0" u="none" strike="noStrike" cap="none" normalizeH="0" baseline="0" dirty="0" err="1">
                <a:ln>
                  <a:noFill/>
                </a:ln>
                <a:solidFill>
                  <a:schemeClr val="tx1"/>
                </a:solidFill>
                <a:effectLst/>
                <a:latin typeface="Arial" pitchFamily="34" charset="0"/>
                <a:ea typeface="Calibri" pitchFamily="34" charset="0"/>
                <a:cs typeface="Arial" pitchFamily="34" charset="0"/>
              </a:rPr>
              <a:t>inslulin</a:t>
            </a:r>
            <a:r>
              <a:rPr kumimoji="0" lang="en-US" sz="2000" b="0" i="0" u="none" strike="noStrike" cap="none" normalizeH="0" baseline="0" dirty="0">
                <a:ln>
                  <a:noFill/>
                </a:ln>
                <a:solidFill>
                  <a:schemeClr val="tx1"/>
                </a:solidFill>
                <a:effectLst/>
                <a:latin typeface="Arial" pitchFamily="34" charset="0"/>
                <a:ea typeface="Calibri" pitchFamily="34" charset="0"/>
                <a:cs typeface="Arial" pitchFamily="34" charset="0"/>
              </a:rPr>
              <a:t>, anti-epileptic medications).</a:t>
            </a:r>
            <a:r>
              <a:rPr kumimoji="0" lang="en-US" sz="2000" b="0" i="0" u="none" strike="noStrike" cap="none" normalizeH="0" baseline="0" dirty="0">
                <a:ln>
                  <a:noFill/>
                </a:ln>
                <a:solidFill>
                  <a:schemeClr val="tx1"/>
                </a:solidFill>
                <a:effectLst/>
                <a:latin typeface="Arial" pitchFamily="34" charset="0"/>
                <a:cs typeface="Arial" pitchFamily="34" charset="0"/>
              </a:rPr>
              <a:t> </a:t>
            </a:r>
          </a:p>
        </p:txBody>
      </p:sp>
      <p:graphicFrame>
        <p:nvGraphicFramePr>
          <p:cNvPr id="5" name="Table 4"/>
          <p:cNvGraphicFramePr>
            <a:graphicFrameLocks noGrp="1"/>
          </p:cNvGraphicFramePr>
          <p:nvPr/>
        </p:nvGraphicFramePr>
        <p:xfrm>
          <a:off x="457200" y="3429000"/>
          <a:ext cx="8229600" cy="3209925"/>
        </p:xfrm>
        <a:graphic>
          <a:graphicData uri="http://schemas.openxmlformats.org/drawingml/2006/table">
            <a:tbl>
              <a:tblPr/>
              <a:tblGrid>
                <a:gridCol w="2235744">
                  <a:extLst>
                    <a:ext uri="{9D8B030D-6E8A-4147-A177-3AD203B41FA5}">
                      <a16:colId xmlns:a16="http://schemas.microsoft.com/office/drawing/2014/main" val="20000"/>
                    </a:ext>
                  </a:extLst>
                </a:gridCol>
                <a:gridCol w="5993856">
                  <a:extLst>
                    <a:ext uri="{9D8B030D-6E8A-4147-A177-3AD203B41FA5}">
                      <a16:colId xmlns:a16="http://schemas.microsoft.com/office/drawing/2014/main" val="20001"/>
                    </a:ext>
                  </a:extLst>
                </a:gridCol>
              </a:tblGrid>
              <a:tr h="371475">
                <a:tc>
                  <a:txBody>
                    <a:bodyPr/>
                    <a:lstStyle/>
                    <a:p>
                      <a:pPr marL="0" marR="0">
                        <a:spcBef>
                          <a:spcPts val="0"/>
                        </a:spcBef>
                        <a:spcAft>
                          <a:spcPts val="0"/>
                        </a:spcAft>
                      </a:pPr>
                      <a:r>
                        <a:rPr lang="en-IN" sz="2000" dirty="0">
                          <a:latin typeface="Times New Roman"/>
                          <a:ea typeface="Calibri"/>
                        </a:rPr>
                        <a:t>sulphonamides</a:t>
                      </a:r>
                      <a:endParaRPr lang="en-US" sz="2000" dirty="0">
                        <a:latin typeface="Times New Roman"/>
                        <a:ea typeface="Times New Roman"/>
                      </a:endParaRPr>
                    </a:p>
                  </a:txBody>
                  <a:tcPr marL="65373" marR="653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IN" sz="2000">
                          <a:latin typeface="Times New Roman"/>
                          <a:ea typeface="Calibri"/>
                        </a:rPr>
                        <a:t>procaine sulphonamide antagonism</a:t>
                      </a:r>
                      <a:endParaRPr lang="en-US" sz="2000">
                        <a:latin typeface="Times New Roman"/>
                        <a:ea typeface="Times New Roman"/>
                      </a:endParaRPr>
                    </a:p>
                  </a:txBody>
                  <a:tcPr marL="65373" marR="653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742950">
                <a:tc>
                  <a:txBody>
                    <a:bodyPr/>
                    <a:lstStyle/>
                    <a:p>
                      <a:pPr marL="0" marR="0">
                        <a:spcBef>
                          <a:spcPts val="0"/>
                        </a:spcBef>
                        <a:spcAft>
                          <a:spcPts val="0"/>
                        </a:spcAft>
                      </a:pPr>
                      <a:r>
                        <a:rPr lang="en-IN" sz="2000">
                          <a:latin typeface="Times New Roman"/>
                          <a:ea typeface="Calibri"/>
                        </a:rPr>
                        <a:t>chloramphenicol</a:t>
                      </a:r>
                      <a:endParaRPr lang="en-US" sz="2000">
                        <a:latin typeface="Times New Roman"/>
                        <a:ea typeface="Times New Roman"/>
                      </a:endParaRPr>
                    </a:p>
                  </a:txBody>
                  <a:tcPr marL="65373" marR="653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IN" sz="2000" dirty="0">
                          <a:latin typeface="Times New Roman"/>
                          <a:ea typeface="Calibri"/>
                        </a:rPr>
                        <a:t>effect of </a:t>
                      </a:r>
                      <a:r>
                        <a:rPr lang="en-IN" sz="2000" dirty="0" err="1">
                          <a:latin typeface="Times New Roman"/>
                          <a:ea typeface="Calibri"/>
                        </a:rPr>
                        <a:t>anesthesia</a:t>
                      </a:r>
                      <a:r>
                        <a:rPr lang="en-IN" sz="2000" dirty="0">
                          <a:latin typeface="Times New Roman"/>
                          <a:ea typeface="Calibri"/>
                        </a:rPr>
                        <a:t>, mainly barbiturates and </a:t>
                      </a:r>
                      <a:r>
                        <a:rPr lang="en-IN" sz="2000" dirty="0" err="1">
                          <a:latin typeface="Times New Roman"/>
                          <a:ea typeface="Calibri"/>
                        </a:rPr>
                        <a:t>tiletamine</a:t>
                      </a:r>
                      <a:r>
                        <a:rPr lang="en-IN" sz="2000" dirty="0">
                          <a:latin typeface="Times New Roman"/>
                          <a:ea typeface="Calibri"/>
                        </a:rPr>
                        <a:t> is prolonged as both utilize same metabolism mechanism</a:t>
                      </a:r>
                      <a:endParaRPr lang="en-US" sz="2000" dirty="0">
                        <a:latin typeface="Times New Roman"/>
                        <a:ea typeface="Times New Roman"/>
                      </a:endParaRPr>
                    </a:p>
                  </a:txBody>
                  <a:tcPr marL="65373" marR="653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71475">
                <a:tc>
                  <a:txBody>
                    <a:bodyPr/>
                    <a:lstStyle/>
                    <a:p>
                      <a:pPr marL="0" marR="0">
                        <a:spcBef>
                          <a:spcPts val="0"/>
                        </a:spcBef>
                        <a:spcAft>
                          <a:spcPts val="0"/>
                        </a:spcAft>
                      </a:pPr>
                      <a:r>
                        <a:rPr lang="en-IN" sz="2000">
                          <a:latin typeface="Times New Roman"/>
                          <a:ea typeface="Calibri"/>
                        </a:rPr>
                        <a:t>aminoglycosides</a:t>
                      </a:r>
                      <a:endParaRPr lang="en-US" sz="2000">
                        <a:latin typeface="Times New Roman"/>
                        <a:ea typeface="Times New Roman"/>
                      </a:endParaRPr>
                    </a:p>
                  </a:txBody>
                  <a:tcPr marL="65373" marR="653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IN" sz="2000">
                          <a:latin typeface="Times New Roman"/>
                          <a:ea typeface="Calibri"/>
                        </a:rPr>
                        <a:t>have NMB effect</a:t>
                      </a:r>
                      <a:endParaRPr lang="en-US" sz="2000">
                        <a:latin typeface="Times New Roman"/>
                        <a:ea typeface="Times New Roman"/>
                      </a:endParaRPr>
                    </a:p>
                  </a:txBody>
                  <a:tcPr marL="65373" marR="653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71475">
                <a:tc>
                  <a:txBody>
                    <a:bodyPr/>
                    <a:lstStyle/>
                    <a:p>
                      <a:pPr marL="0" marR="0">
                        <a:spcBef>
                          <a:spcPts val="0"/>
                        </a:spcBef>
                        <a:spcAft>
                          <a:spcPts val="0"/>
                        </a:spcAft>
                      </a:pPr>
                      <a:r>
                        <a:rPr lang="en-IN" sz="2000">
                          <a:latin typeface="Times New Roman"/>
                          <a:ea typeface="Calibri"/>
                        </a:rPr>
                        <a:t>cardiac glycosides </a:t>
                      </a:r>
                      <a:endParaRPr lang="en-US" sz="2000">
                        <a:latin typeface="Times New Roman"/>
                        <a:ea typeface="Times New Roman"/>
                      </a:endParaRPr>
                    </a:p>
                  </a:txBody>
                  <a:tcPr marL="65373" marR="653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IN" sz="2000">
                          <a:latin typeface="Times New Roman"/>
                          <a:ea typeface="Calibri"/>
                        </a:rPr>
                        <a:t>may alter cardiac monitoring parameters</a:t>
                      </a:r>
                      <a:endParaRPr lang="en-US" sz="2000">
                        <a:latin typeface="Times New Roman"/>
                        <a:ea typeface="Times New Roman"/>
                      </a:endParaRPr>
                    </a:p>
                  </a:txBody>
                  <a:tcPr marL="65373" marR="653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71475">
                <a:tc>
                  <a:txBody>
                    <a:bodyPr/>
                    <a:lstStyle/>
                    <a:p>
                      <a:pPr marL="0" marR="0">
                        <a:spcBef>
                          <a:spcPts val="0"/>
                        </a:spcBef>
                        <a:spcAft>
                          <a:spcPts val="0"/>
                        </a:spcAft>
                      </a:pPr>
                      <a:r>
                        <a:rPr lang="en-IN" sz="2000">
                          <a:latin typeface="Times New Roman"/>
                          <a:ea typeface="Calibri"/>
                        </a:rPr>
                        <a:t>beta blockers</a:t>
                      </a:r>
                      <a:endParaRPr lang="en-US" sz="2000">
                        <a:latin typeface="Times New Roman"/>
                        <a:ea typeface="Times New Roman"/>
                      </a:endParaRPr>
                    </a:p>
                  </a:txBody>
                  <a:tcPr marL="65373" marR="653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IN" sz="2000">
                          <a:latin typeface="Times New Roman"/>
                          <a:ea typeface="Calibri"/>
                        </a:rPr>
                        <a:t>potentiate the effect of NMBs</a:t>
                      </a:r>
                      <a:endParaRPr lang="en-US" sz="2000">
                        <a:latin typeface="Times New Roman"/>
                        <a:ea typeface="Times New Roman"/>
                      </a:endParaRPr>
                    </a:p>
                  </a:txBody>
                  <a:tcPr marL="65373" marR="653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71475">
                <a:tc>
                  <a:txBody>
                    <a:bodyPr/>
                    <a:lstStyle/>
                    <a:p>
                      <a:pPr marL="0" marR="0">
                        <a:spcBef>
                          <a:spcPts val="0"/>
                        </a:spcBef>
                        <a:spcAft>
                          <a:spcPts val="0"/>
                        </a:spcAft>
                      </a:pPr>
                      <a:r>
                        <a:rPr lang="en-IN" sz="2000">
                          <a:latin typeface="Times New Roman"/>
                          <a:ea typeface="Calibri"/>
                        </a:rPr>
                        <a:t>inslulin</a:t>
                      </a:r>
                      <a:endParaRPr lang="en-US" sz="2000">
                        <a:latin typeface="Times New Roman"/>
                        <a:ea typeface="Times New Roman"/>
                      </a:endParaRPr>
                    </a:p>
                  </a:txBody>
                  <a:tcPr marL="65373" marR="653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IN" sz="2000">
                          <a:latin typeface="Times New Roman"/>
                          <a:ea typeface="Calibri"/>
                        </a:rPr>
                        <a:t>hypoglycemic crisis</a:t>
                      </a:r>
                      <a:endParaRPr lang="en-US" sz="2000">
                        <a:latin typeface="Times New Roman"/>
                        <a:ea typeface="Times New Roman"/>
                      </a:endParaRPr>
                    </a:p>
                  </a:txBody>
                  <a:tcPr marL="65373" marR="653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71475">
                <a:tc>
                  <a:txBody>
                    <a:bodyPr/>
                    <a:lstStyle/>
                    <a:p>
                      <a:pPr marL="0" marR="0">
                        <a:spcBef>
                          <a:spcPts val="0"/>
                        </a:spcBef>
                        <a:spcAft>
                          <a:spcPts val="0"/>
                        </a:spcAft>
                      </a:pPr>
                      <a:r>
                        <a:rPr lang="en-IN" sz="2000">
                          <a:latin typeface="Times New Roman"/>
                          <a:ea typeface="Calibri"/>
                        </a:rPr>
                        <a:t>anti-epileptic medications</a:t>
                      </a:r>
                      <a:endParaRPr lang="en-US" sz="2000">
                        <a:latin typeface="Times New Roman"/>
                        <a:ea typeface="Times New Roman"/>
                      </a:endParaRPr>
                    </a:p>
                  </a:txBody>
                  <a:tcPr marL="65373" marR="653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IN" sz="2000" dirty="0">
                          <a:latin typeface="Times New Roman"/>
                          <a:ea typeface="Calibri"/>
                        </a:rPr>
                        <a:t>potentiate the effect of </a:t>
                      </a:r>
                      <a:r>
                        <a:rPr lang="en-IN" sz="2000" dirty="0" err="1">
                          <a:latin typeface="Times New Roman"/>
                          <a:ea typeface="Calibri"/>
                        </a:rPr>
                        <a:t>NMBs</a:t>
                      </a:r>
                      <a:r>
                        <a:rPr lang="en-IN" sz="2000" dirty="0">
                          <a:latin typeface="Times New Roman"/>
                          <a:ea typeface="Calibri"/>
                        </a:rPr>
                        <a:t>, tranquillizers, sedatives and </a:t>
                      </a:r>
                      <a:r>
                        <a:rPr lang="en-IN" sz="2000" dirty="0" err="1">
                          <a:latin typeface="Times New Roman"/>
                          <a:ea typeface="Calibri"/>
                        </a:rPr>
                        <a:t>anesthetics</a:t>
                      </a:r>
                      <a:endParaRPr lang="en-US" sz="2000" dirty="0">
                        <a:latin typeface="Times New Roman"/>
                        <a:ea typeface="Times New Roman"/>
                      </a:endParaRPr>
                    </a:p>
                  </a:txBody>
                  <a:tcPr marL="65373" marR="653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r>
              <a:rPr lang="en-IN" sz="2800" b="1" dirty="0"/>
              <a:t>Clinical examination (things to look for)</a:t>
            </a:r>
            <a:endParaRPr lang="en-US" sz="2800" dirty="0"/>
          </a:p>
        </p:txBody>
      </p:sp>
      <p:sp>
        <p:nvSpPr>
          <p:cNvPr id="3" name="Content Placeholder 2"/>
          <p:cNvSpPr>
            <a:spLocks noGrp="1"/>
          </p:cNvSpPr>
          <p:nvPr>
            <p:ph sz="quarter" idx="1"/>
          </p:nvPr>
        </p:nvSpPr>
        <p:spPr>
          <a:xfrm>
            <a:off x="228600" y="685800"/>
            <a:ext cx="8686800" cy="4525963"/>
          </a:xfrm>
        </p:spPr>
        <p:txBody>
          <a:bodyPr>
            <a:noAutofit/>
          </a:bodyPr>
          <a:lstStyle/>
          <a:p>
            <a:pPr lvl="0">
              <a:spcBef>
                <a:spcPts val="0"/>
              </a:spcBef>
            </a:pPr>
            <a:r>
              <a:rPr lang="en-IN" sz="2200" dirty="0"/>
              <a:t>General body condition: obesity, </a:t>
            </a:r>
            <a:r>
              <a:rPr lang="en-IN" sz="2200" dirty="0" err="1"/>
              <a:t>cachexia</a:t>
            </a:r>
            <a:r>
              <a:rPr lang="en-IN" sz="2200" dirty="0"/>
              <a:t>, pregnancy, dehydration </a:t>
            </a:r>
            <a:endParaRPr lang="en-US" sz="2200" dirty="0"/>
          </a:p>
          <a:p>
            <a:pPr lvl="0">
              <a:spcBef>
                <a:spcPts val="0"/>
              </a:spcBef>
            </a:pPr>
            <a:r>
              <a:rPr lang="en-IN" sz="2200" dirty="0"/>
              <a:t>Cardiovascular system: heart and pulse rate, rhythm, CRT, arterial pressure, auscultation</a:t>
            </a:r>
            <a:endParaRPr lang="en-US" sz="2200" dirty="0"/>
          </a:p>
          <a:p>
            <a:pPr lvl="0">
              <a:spcBef>
                <a:spcPts val="0"/>
              </a:spcBef>
            </a:pPr>
            <a:r>
              <a:rPr lang="en-IN" sz="2200" dirty="0"/>
              <a:t>Respiratory system: RR and depth, tidal volume (approx. 14 ml/kg), mucous membrane – pallor cyanosis (indicates &gt;</a:t>
            </a:r>
            <a:r>
              <a:rPr lang="en-IN" sz="2200" dirty="0" err="1"/>
              <a:t>5g</a:t>
            </a:r>
            <a:r>
              <a:rPr lang="en-IN" sz="2200" dirty="0"/>
              <a:t>/dl </a:t>
            </a:r>
            <a:r>
              <a:rPr lang="en-IN" sz="2200" dirty="0" err="1"/>
              <a:t>Hb</a:t>
            </a:r>
            <a:r>
              <a:rPr lang="en-IN" sz="2200" dirty="0"/>
              <a:t> </a:t>
            </a:r>
            <a:r>
              <a:rPr lang="en-IN" sz="2200" dirty="0" err="1"/>
              <a:t>unoxygenated</a:t>
            </a:r>
            <a:r>
              <a:rPr lang="en-IN" sz="2200" dirty="0"/>
              <a:t>), auscultation, upper airway obstruction, consolidation.</a:t>
            </a:r>
            <a:endParaRPr lang="en-US" sz="2200" dirty="0"/>
          </a:p>
          <a:p>
            <a:pPr lvl="0">
              <a:spcBef>
                <a:spcPts val="0"/>
              </a:spcBef>
            </a:pPr>
            <a:r>
              <a:rPr lang="en-IN" sz="2200" dirty="0"/>
              <a:t>Liver: jaundice, hepatitis, clotting defects (</a:t>
            </a:r>
            <a:r>
              <a:rPr lang="en-IN" sz="2200" dirty="0" err="1"/>
              <a:t>CTBT</a:t>
            </a:r>
            <a:r>
              <a:rPr lang="en-IN" sz="2200" dirty="0"/>
              <a:t>)</a:t>
            </a:r>
            <a:endParaRPr lang="en-US" sz="2200" dirty="0"/>
          </a:p>
          <a:p>
            <a:pPr lvl="0">
              <a:spcBef>
                <a:spcPts val="0"/>
              </a:spcBef>
            </a:pPr>
            <a:r>
              <a:rPr lang="en-IN" sz="2200" dirty="0"/>
              <a:t>Kidneys: </a:t>
            </a:r>
            <a:r>
              <a:rPr lang="en-IN" sz="2200" dirty="0" err="1"/>
              <a:t>anuria</a:t>
            </a:r>
            <a:r>
              <a:rPr lang="en-IN" sz="2200" dirty="0"/>
              <a:t>, </a:t>
            </a:r>
            <a:r>
              <a:rPr lang="en-IN" sz="2200" dirty="0" err="1"/>
              <a:t>olignuria</a:t>
            </a:r>
            <a:r>
              <a:rPr lang="en-IN" sz="2200" dirty="0"/>
              <a:t>, </a:t>
            </a:r>
            <a:r>
              <a:rPr lang="en-IN" sz="2200" dirty="0" err="1"/>
              <a:t>polyuria</a:t>
            </a:r>
            <a:r>
              <a:rPr lang="en-IN" sz="2200" dirty="0"/>
              <a:t>, </a:t>
            </a:r>
            <a:r>
              <a:rPr lang="en-IN" sz="2200" dirty="0" err="1"/>
              <a:t>polidypsia</a:t>
            </a:r>
            <a:endParaRPr lang="en-US" sz="2200" dirty="0"/>
          </a:p>
          <a:p>
            <a:pPr lvl="0">
              <a:spcBef>
                <a:spcPts val="0"/>
              </a:spcBef>
            </a:pPr>
            <a:r>
              <a:rPr lang="en-IN" sz="2200" dirty="0"/>
              <a:t>GIT: abdominal distension, diarrhoea, vomiting, </a:t>
            </a:r>
            <a:r>
              <a:rPr lang="en-IN" sz="2200" dirty="0" err="1"/>
              <a:t>parasitiasis</a:t>
            </a:r>
            <a:endParaRPr lang="en-US" sz="2200" dirty="0"/>
          </a:p>
          <a:p>
            <a:pPr lvl="0">
              <a:spcBef>
                <a:spcPts val="0"/>
              </a:spcBef>
            </a:pPr>
            <a:r>
              <a:rPr lang="en-IN" sz="2200" dirty="0"/>
              <a:t>Nervous system &amp; special senses: coma, seizure, glaucoma, disoriented</a:t>
            </a:r>
            <a:endParaRPr lang="en-US" sz="2200" dirty="0"/>
          </a:p>
          <a:p>
            <a:pPr lvl="0">
              <a:spcBef>
                <a:spcPts val="0"/>
              </a:spcBef>
            </a:pPr>
            <a:r>
              <a:rPr lang="en-IN" sz="2200" dirty="0"/>
              <a:t>Endocrine and </a:t>
            </a:r>
            <a:r>
              <a:rPr lang="en-IN" sz="2200" dirty="0" err="1"/>
              <a:t>Metalolic</a:t>
            </a:r>
            <a:r>
              <a:rPr lang="en-IN" sz="2200" dirty="0"/>
              <a:t> state: body temperature, hyper/hypo </a:t>
            </a:r>
            <a:r>
              <a:rPr lang="en-IN" sz="2200" dirty="0" err="1"/>
              <a:t>thyroidism</a:t>
            </a:r>
            <a:r>
              <a:rPr lang="en-IN" sz="2200" dirty="0"/>
              <a:t>, diabetes</a:t>
            </a:r>
            <a:endParaRPr lang="en-US" sz="2200" dirty="0"/>
          </a:p>
          <a:p>
            <a:pPr lvl="0">
              <a:spcBef>
                <a:spcPts val="0"/>
              </a:spcBef>
            </a:pPr>
            <a:r>
              <a:rPr lang="en-IN" sz="2200" dirty="0"/>
              <a:t>Integument: hydration state, </a:t>
            </a:r>
            <a:r>
              <a:rPr lang="en-IN" sz="2200" dirty="0" err="1"/>
              <a:t>neoplasia</a:t>
            </a:r>
            <a:r>
              <a:rPr lang="en-IN" sz="2200" dirty="0"/>
              <a:t>, </a:t>
            </a:r>
            <a:r>
              <a:rPr lang="en-IN" sz="2200" dirty="0" err="1"/>
              <a:t>ectoparasites</a:t>
            </a:r>
            <a:r>
              <a:rPr lang="en-IN" sz="2200" dirty="0"/>
              <a:t>, fluid and electrolyte state (burns/trauma)</a:t>
            </a:r>
            <a:endParaRPr lang="en-US" sz="2200" dirty="0"/>
          </a:p>
          <a:p>
            <a:pPr lvl="0">
              <a:spcBef>
                <a:spcPts val="0"/>
              </a:spcBef>
            </a:pPr>
            <a:r>
              <a:rPr lang="en-IN" sz="2200" dirty="0"/>
              <a:t>Musculoskeletal system: lethargy, </a:t>
            </a:r>
            <a:r>
              <a:rPr lang="en-IN" sz="2200" dirty="0" err="1"/>
              <a:t>myesthenia</a:t>
            </a:r>
            <a:r>
              <a:rPr lang="en-IN" sz="2200" dirty="0"/>
              <a:t>, fractures, ambulatory or non ambulatory</a:t>
            </a:r>
            <a:endParaRPr lang="en-US" sz="22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a:bodyPr>
          <a:lstStyle/>
          <a:p>
            <a:r>
              <a:rPr lang="en-IN" sz="2400" b="1" dirty="0"/>
              <a:t>PRE </a:t>
            </a:r>
            <a:r>
              <a:rPr lang="en-IN" sz="2400" b="1" dirty="0" err="1"/>
              <a:t>ANESTHETIC</a:t>
            </a:r>
            <a:r>
              <a:rPr lang="en-IN" sz="2400" b="1" dirty="0"/>
              <a:t> LABORATORY AND OTHER TESTS</a:t>
            </a:r>
            <a:endParaRPr lang="en-US" sz="2400" dirty="0"/>
          </a:p>
        </p:txBody>
      </p:sp>
      <p:sp>
        <p:nvSpPr>
          <p:cNvPr id="3" name="Content Placeholder 2"/>
          <p:cNvSpPr>
            <a:spLocks noGrp="1"/>
          </p:cNvSpPr>
          <p:nvPr>
            <p:ph sz="quarter" idx="1"/>
          </p:nvPr>
        </p:nvSpPr>
        <p:spPr/>
        <p:txBody>
          <a:bodyPr>
            <a:normAutofit/>
          </a:bodyPr>
          <a:lstStyle/>
          <a:p>
            <a:pPr lvl="0"/>
            <a:r>
              <a:rPr lang="en-IN" sz="2400" dirty="0" err="1"/>
              <a:t>CBC</a:t>
            </a:r>
            <a:r>
              <a:rPr lang="en-IN" sz="2400" dirty="0"/>
              <a:t>, </a:t>
            </a:r>
            <a:r>
              <a:rPr lang="en-IN" sz="2400" dirty="0" err="1"/>
              <a:t>CTBT</a:t>
            </a:r>
            <a:r>
              <a:rPr lang="en-IN" sz="2400" dirty="0"/>
              <a:t>, plasma protein, glucose, </a:t>
            </a:r>
            <a:r>
              <a:rPr lang="en-IN" sz="2400" dirty="0" err="1"/>
              <a:t>KFT</a:t>
            </a:r>
            <a:r>
              <a:rPr lang="en-IN" sz="2400" dirty="0"/>
              <a:t>, </a:t>
            </a:r>
            <a:r>
              <a:rPr lang="en-IN" sz="2400" dirty="0" err="1"/>
              <a:t>LFT</a:t>
            </a:r>
            <a:r>
              <a:rPr lang="en-IN" sz="2400" dirty="0"/>
              <a:t>, electrolytes, urinalysis.</a:t>
            </a:r>
            <a:endParaRPr lang="en-US" sz="2400" dirty="0"/>
          </a:p>
          <a:p>
            <a:pPr lvl="0"/>
            <a:r>
              <a:rPr lang="en-IN" sz="2400" dirty="0" err="1"/>
              <a:t>ECG</a:t>
            </a:r>
            <a:r>
              <a:rPr lang="en-IN" sz="2400" dirty="0"/>
              <a:t>, echocardiography</a:t>
            </a:r>
            <a:endParaRPr lang="en-US" sz="2400" dirty="0"/>
          </a:p>
          <a:p>
            <a:pPr lvl="0"/>
            <a:r>
              <a:rPr lang="en-IN" sz="2400" dirty="0"/>
              <a:t>Radiography (affected part, thorax, abdomen)</a:t>
            </a:r>
            <a:endParaRPr lang="en-US" sz="2400" dirty="0"/>
          </a:p>
          <a:p>
            <a:r>
              <a:rPr lang="en-IN" sz="2400" dirty="0" err="1"/>
              <a:t>Ultrasonography</a:t>
            </a:r>
            <a:endParaRPr lang="en-US"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39762"/>
          </a:xfrm>
        </p:spPr>
        <p:txBody>
          <a:bodyPr>
            <a:noAutofit/>
          </a:bodyPr>
          <a:lstStyle/>
          <a:p>
            <a:r>
              <a:rPr lang="en-IN" sz="2400" b="1" dirty="0"/>
              <a:t>PATIENT CATEGORIZATION</a:t>
            </a:r>
            <a:br>
              <a:rPr lang="en-US" sz="2400" dirty="0"/>
            </a:br>
            <a:endParaRPr lang="en-US" sz="2400" dirty="0"/>
          </a:p>
        </p:txBody>
      </p:sp>
      <p:graphicFrame>
        <p:nvGraphicFramePr>
          <p:cNvPr id="5" name="Table 4"/>
          <p:cNvGraphicFramePr>
            <a:graphicFrameLocks noGrp="1"/>
          </p:cNvGraphicFramePr>
          <p:nvPr/>
        </p:nvGraphicFramePr>
        <p:xfrm>
          <a:off x="381000" y="685800"/>
          <a:ext cx="8534400" cy="5486400"/>
        </p:xfrm>
        <a:graphic>
          <a:graphicData uri="http://schemas.openxmlformats.org/drawingml/2006/table">
            <a:tbl>
              <a:tblPr/>
              <a:tblGrid>
                <a:gridCol w="1219200">
                  <a:extLst>
                    <a:ext uri="{9D8B030D-6E8A-4147-A177-3AD203B41FA5}">
                      <a16:colId xmlns:a16="http://schemas.microsoft.com/office/drawing/2014/main" val="20000"/>
                    </a:ext>
                  </a:extLst>
                </a:gridCol>
                <a:gridCol w="2667000">
                  <a:extLst>
                    <a:ext uri="{9D8B030D-6E8A-4147-A177-3AD203B41FA5}">
                      <a16:colId xmlns:a16="http://schemas.microsoft.com/office/drawing/2014/main" val="20001"/>
                    </a:ext>
                  </a:extLst>
                </a:gridCol>
                <a:gridCol w="4648200">
                  <a:extLst>
                    <a:ext uri="{9D8B030D-6E8A-4147-A177-3AD203B41FA5}">
                      <a16:colId xmlns:a16="http://schemas.microsoft.com/office/drawing/2014/main" val="20002"/>
                    </a:ext>
                  </a:extLst>
                </a:gridCol>
              </a:tblGrid>
              <a:tr h="280987">
                <a:tc>
                  <a:txBody>
                    <a:bodyPr/>
                    <a:lstStyle/>
                    <a:p>
                      <a:pPr marL="0" marR="0">
                        <a:spcBef>
                          <a:spcPts val="0"/>
                        </a:spcBef>
                        <a:spcAft>
                          <a:spcPts val="0"/>
                        </a:spcAft>
                      </a:pPr>
                      <a:r>
                        <a:rPr lang="en-IN" sz="2000" b="1" dirty="0">
                          <a:latin typeface="Times New Roman"/>
                          <a:ea typeface="Calibri"/>
                        </a:rPr>
                        <a:t>Category</a:t>
                      </a:r>
                      <a:endParaRPr lang="en-US" sz="2000" dirty="0">
                        <a:latin typeface="Times New Roman"/>
                        <a:ea typeface="Times New Roman"/>
                      </a:endParaRPr>
                    </a:p>
                  </a:txBody>
                  <a:tcPr marL="64947" marR="649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IN" sz="2000" b="1">
                          <a:latin typeface="Times New Roman"/>
                          <a:ea typeface="Calibri"/>
                        </a:rPr>
                        <a:t>Physical Status</a:t>
                      </a:r>
                      <a:endParaRPr lang="en-US" sz="2000">
                        <a:latin typeface="Times New Roman"/>
                        <a:ea typeface="Times New Roman"/>
                      </a:endParaRPr>
                    </a:p>
                  </a:txBody>
                  <a:tcPr marL="64947" marR="649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IN" sz="2000" b="1">
                          <a:latin typeface="Times New Roman"/>
                          <a:ea typeface="Calibri"/>
                        </a:rPr>
                        <a:t>Possible Examples of This Category</a:t>
                      </a:r>
                      <a:endParaRPr lang="en-US" sz="2000">
                        <a:latin typeface="Times New Roman"/>
                        <a:ea typeface="Times New Roman"/>
                      </a:endParaRPr>
                    </a:p>
                  </a:txBody>
                  <a:tcPr marL="64947" marR="649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561976">
                <a:tc>
                  <a:txBody>
                    <a:bodyPr/>
                    <a:lstStyle/>
                    <a:p>
                      <a:pPr marL="0" marR="0">
                        <a:spcBef>
                          <a:spcPts val="0"/>
                        </a:spcBef>
                        <a:spcAft>
                          <a:spcPts val="0"/>
                        </a:spcAft>
                      </a:pPr>
                      <a:r>
                        <a:rPr lang="en-IN" sz="2000">
                          <a:latin typeface="Times New Roman"/>
                          <a:ea typeface="Calibri"/>
                        </a:rPr>
                        <a:t>I</a:t>
                      </a:r>
                      <a:endParaRPr lang="en-US" sz="2000">
                        <a:latin typeface="Times New Roman"/>
                        <a:ea typeface="Times New Roman"/>
                      </a:endParaRPr>
                    </a:p>
                  </a:txBody>
                  <a:tcPr marL="64947" marR="649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IN" sz="2000">
                          <a:latin typeface="Times New Roman"/>
                          <a:ea typeface="Calibri"/>
                        </a:rPr>
                        <a:t>Normal healthy patients</a:t>
                      </a:r>
                      <a:endParaRPr lang="en-US" sz="2000">
                        <a:latin typeface="Times New Roman"/>
                        <a:ea typeface="Times New Roman"/>
                      </a:endParaRPr>
                    </a:p>
                  </a:txBody>
                  <a:tcPr marL="64947" marR="649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IN" sz="2000">
                          <a:latin typeface="Times New Roman"/>
                          <a:ea typeface="Calibri"/>
                        </a:rPr>
                        <a:t>No discernible disease; animals entered for ovariohysterectomy, ear trim, caudectomy, or castration</a:t>
                      </a:r>
                      <a:endParaRPr lang="en-US" sz="2000">
                        <a:latin typeface="Times New Roman"/>
                        <a:ea typeface="Times New Roman"/>
                      </a:endParaRPr>
                    </a:p>
                  </a:txBody>
                  <a:tcPr marL="64947" marR="649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842962">
                <a:tc>
                  <a:txBody>
                    <a:bodyPr/>
                    <a:lstStyle/>
                    <a:p>
                      <a:pPr marL="0" marR="0">
                        <a:spcBef>
                          <a:spcPts val="0"/>
                        </a:spcBef>
                        <a:spcAft>
                          <a:spcPts val="0"/>
                        </a:spcAft>
                      </a:pPr>
                      <a:r>
                        <a:rPr lang="en-IN" sz="2000">
                          <a:latin typeface="Times New Roman"/>
                          <a:ea typeface="Calibri"/>
                        </a:rPr>
                        <a:t>II</a:t>
                      </a:r>
                      <a:endParaRPr lang="en-US" sz="2000">
                        <a:latin typeface="Times New Roman"/>
                        <a:ea typeface="Times New Roman"/>
                      </a:endParaRPr>
                    </a:p>
                  </a:txBody>
                  <a:tcPr marL="64947" marR="649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IN" sz="2000" dirty="0">
                          <a:latin typeface="Times New Roman"/>
                          <a:ea typeface="Calibri"/>
                        </a:rPr>
                        <a:t>Patients with mild systemic disease</a:t>
                      </a:r>
                      <a:endParaRPr lang="en-US" sz="2000" dirty="0">
                        <a:latin typeface="Times New Roman"/>
                        <a:ea typeface="Times New Roman"/>
                      </a:endParaRPr>
                    </a:p>
                  </a:txBody>
                  <a:tcPr marL="64947" marR="649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IN" sz="2000" dirty="0">
                          <a:latin typeface="Times New Roman"/>
                          <a:ea typeface="Calibri"/>
                        </a:rPr>
                        <a:t>Skin </a:t>
                      </a:r>
                      <a:r>
                        <a:rPr lang="en-IN" sz="2000" dirty="0" err="1">
                          <a:latin typeface="Times New Roman"/>
                          <a:ea typeface="Calibri"/>
                        </a:rPr>
                        <a:t>tumor</a:t>
                      </a:r>
                      <a:r>
                        <a:rPr lang="en-IN" sz="2000" dirty="0">
                          <a:latin typeface="Times New Roman"/>
                          <a:ea typeface="Calibri"/>
                        </a:rPr>
                        <a:t>, fracture without shock, uncomplicated hernia, </a:t>
                      </a:r>
                      <a:r>
                        <a:rPr lang="en-IN" sz="2000" dirty="0" err="1">
                          <a:latin typeface="Times New Roman"/>
                          <a:ea typeface="Calibri"/>
                        </a:rPr>
                        <a:t>cryptorchidectomy</a:t>
                      </a:r>
                      <a:r>
                        <a:rPr lang="en-IN" sz="2000" dirty="0">
                          <a:latin typeface="Times New Roman"/>
                          <a:ea typeface="Calibri"/>
                        </a:rPr>
                        <a:t>, localized infection, or compensated cardiac disease</a:t>
                      </a:r>
                      <a:endParaRPr lang="en-US" sz="2000" dirty="0">
                        <a:latin typeface="Times New Roman"/>
                        <a:ea typeface="Times New Roman"/>
                      </a:endParaRPr>
                    </a:p>
                  </a:txBody>
                  <a:tcPr marL="64947" marR="649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561976">
                <a:tc>
                  <a:txBody>
                    <a:bodyPr/>
                    <a:lstStyle/>
                    <a:p>
                      <a:pPr marL="0" marR="0">
                        <a:spcBef>
                          <a:spcPts val="0"/>
                        </a:spcBef>
                        <a:spcAft>
                          <a:spcPts val="0"/>
                        </a:spcAft>
                      </a:pPr>
                      <a:r>
                        <a:rPr lang="en-IN" sz="2000">
                          <a:latin typeface="Times New Roman"/>
                          <a:ea typeface="Calibri"/>
                        </a:rPr>
                        <a:t>III</a:t>
                      </a:r>
                      <a:endParaRPr lang="en-US" sz="2000">
                        <a:latin typeface="Times New Roman"/>
                        <a:ea typeface="Times New Roman"/>
                      </a:endParaRPr>
                    </a:p>
                  </a:txBody>
                  <a:tcPr marL="64947" marR="649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IN" sz="2000">
                          <a:latin typeface="Times New Roman"/>
                          <a:ea typeface="Calibri"/>
                        </a:rPr>
                        <a:t>Patients with severe systemic disease </a:t>
                      </a:r>
                      <a:endParaRPr lang="en-US" sz="2000">
                        <a:latin typeface="Times New Roman"/>
                        <a:ea typeface="Times New Roman"/>
                      </a:endParaRPr>
                    </a:p>
                  </a:txBody>
                  <a:tcPr marL="64947" marR="649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IN" sz="2000">
                          <a:latin typeface="Times New Roman"/>
                          <a:ea typeface="Calibri"/>
                        </a:rPr>
                        <a:t>Fever, dehydration, anemia, cachexia, or moderate hypovolemia</a:t>
                      </a:r>
                      <a:endParaRPr lang="en-US" sz="2000">
                        <a:latin typeface="Times New Roman"/>
                        <a:ea typeface="Times New Roman"/>
                      </a:endParaRPr>
                    </a:p>
                  </a:txBody>
                  <a:tcPr marL="64947" marR="649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842962">
                <a:tc>
                  <a:txBody>
                    <a:bodyPr/>
                    <a:lstStyle/>
                    <a:p>
                      <a:pPr marL="0" marR="0">
                        <a:spcBef>
                          <a:spcPts val="0"/>
                        </a:spcBef>
                        <a:spcAft>
                          <a:spcPts val="0"/>
                        </a:spcAft>
                      </a:pPr>
                      <a:r>
                        <a:rPr lang="en-IN" sz="2000">
                          <a:latin typeface="Times New Roman"/>
                          <a:ea typeface="Calibri"/>
                        </a:rPr>
                        <a:t>IV</a:t>
                      </a:r>
                      <a:endParaRPr lang="en-US" sz="2000">
                        <a:latin typeface="Times New Roman"/>
                        <a:ea typeface="Times New Roman"/>
                      </a:endParaRPr>
                    </a:p>
                  </a:txBody>
                  <a:tcPr marL="64947" marR="649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IN" sz="2000">
                          <a:latin typeface="Times New Roman"/>
                          <a:ea typeface="Calibri"/>
                        </a:rPr>
                        <a:t>Patients with severe systemic disease that is a constant threat to life</a:t>
                      </a:r>
                      <a:endParaRPr lang="en-US" sz="2000">
                        <a:latin typeface="Times New Roman"/>
                        <a:ea typeface="Times New Roman"/>
                      </a:endParaRPr>
                    </a:p>
                  </a:txBody>
                  <a:tcPr marL="64947" marR="649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IN" sz="2000">
                          <a:latin typeface="Times New Roman"/>
                          <a:ea typeface="Calibri"/>
                        </a:rPr>
                        <a:t>Uremia, toxemia, severe dehydration and hypovolemia, anemia, cardiac decompensation, emaciation, or high fever</a:t>
                      </a:r>
                      <a:endParaRPr lang="en-US" sz="2000">
                        <a:latin typeface="Times New Roman"/>
                        <a:ea typeface="Times New Roman"/>
                      </a:endParaRPr>
                    </a:p>
                  </a:txBody>
                  <a:tcPr marL="64947" marR="649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123950">
                <a:tc>
                  <a:txBody>
                    <a:bodyPr/>
                    <a:lstStyle/>
                    <a:p>
                      <a:pPr marL="0" marR="0">
                        <a:spcBef>
                          <a:spcPts val="0"/>
                        </a:spcBef>
                        <a:spcAft>
                          <a:spcPts val="0"/>
                        </a:spcAft>
                      </a:pPr>
                      <a:r>
                        <a:rPr lang="en-IN" sz="2000">
                          <a:latin typeface="Times New Roman"/>
                          <a:ea typeface="Calibri"/>
                        </a:rPr>
                        <a:t>V</a:t>
                      </a:r>
                      <a:endParaRPr lang="en-US" sz="2000">
                        <a:latin typeface="Times New Roman"/>
                        <a:ea typeface="Times New Roman"/>
                      </a:endParaRPr>
                    </a:p>
                  </a:txBody>
                  <a:tcPr marL="64947" marR="649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IN" sz="2000">
                          <a:latin typeface="Times New Roman"/>
                          <a:ea typeface="Calibri"/>
                        </a:rPr>
                        <a:t>Moribund patients not expected to survive 24 hours with or without surgery</a:t>
                      </a:r>
                      <a:endParaRPr lang="en-US" sz="2000">
                        <a:latin typeface="Times New Roman"/>
                        <a:ea typeface="Times New Roman"/>
                      </a:endParaRPr>
                    </a:p>
                  </a:txBody>
                  <a:tcPr marL="64947" marR="649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IN" sz="2000">
                          <a:latin typeface="Times New Roman"/>
                          <a:ea typeface="Calibri"/>
                        </a:rPr>
                        <a:t>Extreme shock and dehydration, terminal malignancy or infection, or severe trauma</a:t>
                      </a:r>
                      <a:endParaRPr lang="en-US" sz="2000">
                        <a:latin typeface="Times New Roman"/>
                        <a:ea typeface="Times New Roman"/>
                      </a:endParaRPr>
                    </a:p>
                  </a:txBody>
                  <a:tcPr marL="64947" marR="649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80987">
                <a:tc>
                  <a:txBody>
                    <a:bodyPr/>
                    <a:lstStyle/>
                    <a:p>
                      <a:pPr marL="0" marR="0">
                        <a:spcBef>
                          <a:spcPts val="0"/>
                        </a:spcBef>
                        <a:spcAft>
                          <a:spcPts val="0"/>
                        </a:spcAft>
                      </a:pPr>
                      <a:r>
                        <a:rPr lang="en-IN" sz="2000">
                          <a:latin typeface="Times New Roman"/>
                          <a:ea typeface="Calibri"/>
                        </a:rPr>
                        <a:t>E</a:t>
                      </a:r>
                      <a:endParaRPr lang="en-US" sz="2000">
                        <a:latin typeface="Times New Roman"/>
                        <a:ea typeface="Times New Roman"/>
                      </a:endParaRPr>
                    </a:p>
                  </a:txBody>
                  <a:tcPr marL="64947" marR="649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IN" sz="2000">
                          <a:latin typeface="Times New Roman"/>
                          <a:ea typeface="Calibri"/>
                        </a:rPr>
                        <a:t>Emergency</a:t>
                      </a:r>
                      <a:endParaRPr lang="en-US" sz="2000">
                        <a:latin typeface="Times New Roman"/>
                        <a:ea typeface="Times New Roman"/>
                      </a:endParaRPr>
                    </a:p>
                  </a:txBody>
                  <a:tcPr marL="64947" marR="649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IN" sz="2000" dirty="0">
                          <a:latin typeface="Times New Roman"/>
                          <a:ea typeface="Calibri"/>
                        </a:rPr>
                        <a:t>In clinical emergencies</a:t>
                      </a:r>
                      <a:endParaRPr lang="en-US" sz="2000" dirty="0">
                        <a:latin typeface="Times New Roman"/>
                        <a:ea typeface="Times New Roman"/>
                      </a:endParaRPr>
                    </a:p>
                  </a:txBody>
                  <a:tcPr marL="64947" marR="649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914400" y="2667000"/>
          <a:ext cx="7543801" cy="3251200"/>
        </p:xfrm>
        <a:graphic>
          <a:graphicData uri="http://schemas.openxmlformats.org/drawingml/2006/table">
            <a:tbl>
              <a:tblPr/>
              <a:tblGrid>
                <a:gridCol w="4494542">
                  <a:extLst>
                    <a:ext uri="{9D8B030D-6E8A-4147-A177-3AD203B41FA5}">
                      <a16:colId xmlns:a16="http://schemas.microsoft.com/office/drawing/2014/main" val="20000"/>
                    </a:ext>
                  </a:extLst>
                </a:gridCol>
                <a:gridCol w="1367421">
                  <a:extLst>
                    <a:ext uri="{9D8B030D-6E8A-4147-A177-3AD203B41FA5}">
                      <a16:colId xmlns:a16="http://schemas.microsoft.com/office/drawing/2014/main" val="20001"/>
                    </a:ext>
                  </a:extLst>
                </a:gridCol>
                <a:gridCol w="1681838">
                  <a:extLst>
                    <a:ext uri="{9D8B030D-6E8A-4147-A177-3AD203B41FA5}">
                      <a16:colId xmlns:a16="http://schemas.microsoft.com/office/drawing/2014/main" val="20002"/>
                    </a:ext>
                  </a:extLst>
                </a:gridCol>
              </a:tblGrid>
              <a:tr h="508000">
                <a:tc>
                  <a:txBody>
                    <a:bodyPr/>
                    <a:lstStyle/>
                    <a:p>
                      <a:pPr marL="0" marR="0">
                        <a:spcBef>
                          <a:spcPts val="0"/>
                        </a:spcBef>
                        <a:spcAft>
                          <a:spcPts val="0"/>
                        </a:spcAft>
                      </a:pPr>
                      <a:r>
                        <a:rPr lang="en-IN" sz="2000">
                          <a:latin typeface="Times New Roman"/>
                          <a:ea typeface="Calibri"/>
                        </a:rPr>
                        <a:t>Sps.</a:t>
                      </a:r>
                      <a:endParaRPr lang="en-US" sz="2000">
                        <a:latin typeface="Times New Roman"/>
                        <a:ea typeface="Times New Roman"/>
                      </a:endParaRPr>
                    </a:p>
                  </a:txBody>
                  <a:tcPr marL="64717" marR="6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IN" sz="2000">
                          <a:latin typeface="Times New Roman"/>
                          <a:ea typeface="Calibri"/>
                        </a:rPr>
                        <a:t>Food (hrs)</a:t>
                      </a:r>
                      <a:endParaRPr lang="en-US" sz="2000">
                        <a:latin typeface="Times New Roman"/>
                        <a:ea typeface="Times New Roman"/>
                      </a:endParaRPr>
                    </a:p>
                  </a:txBody>
                  <a:tcPr marL="64717" marR="6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IN" sz="2000">
                          <a:latin typeface="Times New Roman"/>
                          <a:ea typeface="Calibri"/>
                        </a:rPr>
                        <a:t>Water (hrs)</a:t>
                      </a:r>
                      <a:endParaRPr lang="en-US" sz="2000">
                        <a:latin typeface="Times New Roman"/>
                        <a:ea typeface="Times New Roman"/>
                      </a:endParaRPr>
                    </a:p>
                  </a:txBody>
                  <a:tcPr marL="64717" marR="6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508000">
                <a:tc>
                  <a:txBody>
                    <a:bodyPr/>
                    <a:lstStyle/>
                    <a:p>
                      <a:pPr marL="0" marR="0">
                        <a:spcBef>
                          <a:spcPts val="0"/>
                        </a:spcBef>
                        <a:spcAft>
                          <a:spcPts val="0"/>
                        </a:spcAft>
                      </a:pPr>
                      <a:r>
                        <a:rPr lang="en-IN" sz="2000">
                          <a:latin typeface="Times New Roman"/>
                          <a:ea typeface="Calibri"/>
                        </a:rPr>
                        <a:t>Large dogs/small dogs/cats</a:t>
                      </a:r>
                      <a:endParaRPr lang="en-US" sz="2000">
                        <a:latin typeface="Times New Roman"/>
                        <a:ea typeface="Times New Roman"/>
                      </a:endParaRPr>
                    </a:p>
                  </a:txBody>
                  <a:tcPr marL="64717" marR="6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IN" sz="2000">
                          <a:latin typeface="Times New Roman"/>
                          <a:ea typeface="Calibri"/>
                        </a:rPr>
                        <a:t>12/6-8/6-8</a:t>
                      </a:r>
                      <a:endParaRPr lang="en-US" sz="2000">
                        <a:latin typeface="Times New Roman"/>
                        <a:ea typeface="Times New Roman"/>
                      </a:endParaRPr>
                    </a:p>
                  </a:txBody>
                  <a:tcPr marL="64717" marR="6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IN" sz="2000">
                          <a:latin typeface="Times New Roman"/>
                          <a:ea typeface="Calibri"/>
                        </a:rPr>
                        <a:t>2/-/-</a:t>
                      </a:r>
                      <a:endParaRPr lang="en-US" sz="2000">
                        <a:latin typeface="Times New Roman"/>
                        <a:ea typeface="Times New Roman"/>
                      </a:endParaRPr>
                    </a:p>
                  </a:txBody>
                  <a:tcPr marL="64717" marR="6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508000">
                <a:tc>
                  <a:txBody>
                    <a:bodyPr/>
                    <a:lstStyle/>
                    <a:p>
                      <a:pPr marL="0" marR="0">
                        <a:spcBef>
                          <a:spcPts val="0"/>
                        </a:spcBef>
                        <a:spcAft>
                          <a:spcPts val="0"/>
                        </a:spcAft>
                      </a:pPr>
                      <a:r>
                        <a:rPr lang="en-IN" sz="2000">
                          <a:latin typeface="Times New Roman"/>
                          <a:ea typeface="Calibri"/>
                        </a:rPr>
                        <a:t>Horses (short / long procedures)</a:t>
                      </a:r>
                      <a:endParaRPr lang="en-US" sz="2000">
                        <a:latin typeface="Times New Roman"/>
                        <a:ea typeface="Times New Roman"/>
                      </a:endParaRPr>
                    </a:p>
                  </a:txBody>
                  <a:tcPr marL="64717" marR="6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IN" sz="2000">
                          <a:latin typeface="Times New Roman"/>
                          <a:ea typeface="Calibri"/>
                        </a:rPr>
                        <a:t>24-48/8-12</a:t>
                      </a:r>
                      <a:endParaRPr lang="en-US" sz="2000">
                        <a:latin typeface="Times New Roman"/>
                        <a:ea typeface="Times New Roman"/>
                      </a:endParaRPr>
                    </a:p>
                  </a:txBody>
                  <a:tcPr marL="64717" marR="6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IN" sz="2000">
                          <a:latin typeface="Times New Roman"/>
                          <a:ea typeface="Calibri"/>
                        </a:rPr>
                        <a:t>2/-</a:t>
                      </a:r>
                      <a:endParaRPr lang="en-US" sz="2000">
                        <a:latin typeface="Times New Roman"/>
                        <a:ea typeface="Times New Roman"/>
                      </a:endParaRPr>
                    </a:p>
                  </a:txBody>
                  <a:tcPr marL="64717" marR="6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508000">
                <a:tc>
                  <a:txBody>
                    <a:bodyPr/>
                    <a:lstStyle/>
                    <a:p>
                      <a:pPr marL="0" marR="0">
                        <a:spcBef>
                          <a:spcPts val="0"/>
                        </a:spcBef>
                        <a:spcAft>
                          <a:spcPts val="0"/>
                        </a:spcAft>
                      </a:pPr>
                      <a:r>
                        <a:rPr lang="en-IN" sz="2000">
                          <a:latin typeface="Times New Roman"/>
                          <a:ea typeface="Calibri"/>
                        </a:rPr>
                        <a:t>Ruminants (bovine/camelids/calves, sheep, goat</a:t>
                      </a:r>
                      <a:endParaRPr lang="en-US" sz="2000">
                        <a:latin typeface="Times New Roman"/>
                        <a:ea typeface="Times New Roman"/>
                      </a:endParaRPr>
                    </a:p>
                  </a:txBody>
                  <a:tcPr marL="64717" marR="6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IN" sz="2000">
                          <a:latin typeface="Times New Roman"/>
                          <a:ea typeface="Calibri"/>
                        </a:rPr>
                        <a:t>18-24/12-18/8-12</a:t>
                      </a:r>
                      <a:endParaRPr lang="en-US" sz="2000">
                        <a:latin typeface="Times New Roman"/>
                        <a:ea typeface="Times New Roman"/>
                      </a:endParaRPr>
                    </a:p>
                  </a:txBody>
                  <a:tcPr marL="64717" marR="6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IN" sz="2000">
                          <a:latin typeface="Times New Roman"/>
                          <a:ea typeface="Calibri"/>
                        </a:rPr>
                        <a:t>12-18/8-12/8-12</a:t>
                      </a:r>
                      <a:endParaRPr lang="en-US" sz="2000">
                        <a:latin typeface="Times New Roman"/>
                        <a:ea typeface="Times New Roman"/>
                      </a:endParaRPr>
                    </a:p>
                  </a:txBody>
                  <a:tcPr marL="64717" marR="6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508000">
                <a:tc>
                  <a:txBody>
                    <a:bodyPr/>
                    <a:lstStyle/>
                    <a:p>
                      <a:pPr marL="0" marR="0">
                        <a:spcBef>
                          <a:spcPts val="0"/>
                        </a:spcBef>
                        <a:spcAft>
                          <a:spcPts val="0"/>
                        </a:spcAft>
                      </a:pPr>
                      <a:r>
                        <a:rPr lang="en-IN" sz="2000">
                          <a:latin typeface="Times New Roman"/>
                          <a:ea typeface="Calibri"/>
                        </a:rPr>
                        <a:t>very young and very small sized (2kg) animals</a:t>
                      </a:r>
                      <a:endParaRPr lang="en-US" sz="2000">
                        <a:latin typeface="Times New Roman"/>
                        <a:ea typeface="Times New Roman"/>
                      </a:endParaRPr>
                    </a:p>
                  </a:txBody>
                  <a:tcPr marL="64717" marR="6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IN" sz="2000">
                          <a:latin typeface="Times New Roman"/>
                          <a:ea typeface="Calibri"/>
                        </a:rPr>
                        <a:t>nil</a:t>
                      </a:r>
                      <a:endParaRPr lang="en-US" sz="2000">
                        <a:latin typeface="Times New Roman"/>
                        <a:ea typeface="Times New Roman"/>
                      </a:endParaRPr>
                    </a:p>
                  </a:txBody>
                  <a:tcPr marL="64717" marR="6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IN" sz="2000">
                          <a:latin typeface="Times New Roman"/>
                          <a:ea typeface="Calibri"/>
                        </a:rPr>
                        <a:t>nil</a:t>
                      </a:r>
                      <a:endParaRPr lang="en-US" sz="2000">
                        <a:latin typeface="Times New Roman"/>
                        <a:ea typeface="Times New Roman"/>
                      </a:endParaRPr>
                    </a:p>
                  </a:txBody>
                  <a:tcPr marL="64717" marR="6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508000">
                <a:tc>
                  <a:txBody>
                    <a:bodyPr/>
                    <a:lstStyle/>
                    <a:p>
                      <a:pPr marL="0" marR="0">
                        <a:spcBef>
                          <a:spcPts val="0"/>
                        </a:spcBef>
                        <a:spcAft>
                          <a:spcPts val="0"/>
                        </a:spcAft>
                      </a:pPr>
                      <a:r>
                        <a:rPr lang="en-IN" sz="2000">
                          <a:latin typeface="Times New Roman"/>
                          <a:ea typeface="Calibri"/>
                        </a:rPr>
                        <a:t>Birds (large/medium/small)</a:t>
                      </a:r>
                      <a:endParaRPr lang="en-US" sz="2000">
                        <a:latin typeface="Times New Roman"/>
                        <a:ea typeface="Times New Roman"/>
                      </a:endParaRPr>
                    </a:p>
                  </a:txBody>
                  <a:tcPr marL="64717" marR="6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IN" sz="2000">
                          <a:latin typeface="Times New Roman"/>
                          <a:ea typeface="Calibri"/>
                        </a:rPr>
                        <a:t>4/2/-</a:t>
                      </a:r>
                      <a:endParaRPr lang="en-US" sz="2000">
                        <a:latin typeface="Times New Roman"/>
                        <a:ea typeface="Times New Roman"/>
                      </a:endParaRPr>
                    </a:p>
                  </a:txBody>
                  <a:tcPr marL="64717" marR="6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IN" sz="2000" dirty="0">
                          <a:latin typeface="Times New Roman"/>
                          <a:ea typeface="Calibri"/>
                        </a:rPr>
                        <a:t>nil</a:t>
                      </a:r>
                      <a:endParaRPr lang="en-US" sz="2000" dirty="0">
                        <a:latin typeface="Times New Roman"/>
                        <a:ea typeface="Times New Roman"/>
                      </a:endParaRPr>
                    </a:p>
                  </a:txBody>
                  <a:tcPr marL="64717" marR="6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16385" name="Rectangle 1"/>
          <p:cNvSpPr>
            <a:spLocks noChangeArrowheads="1"/>
          </p:cNvSpPr>
          <p:nvPr/>
        </p:nvSpPr>
        <p:spPr bwMode="auto">
          <a:xfrm>
            <a:off x="685800" y="267831"/>
            <a:ext cx="7924800" cy="22467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Arial" pitchFamily="34" charset="0"/>
                <a:ea typeface="Calibri" pitchFamily="34" charset="0"/>
              </a:rPr>
              <a:t>Pre anesthetic patient preparation:</a:t>
            </a:r>
            <a:endParaRPr kumimoji="0" lang="en-US" sz="2000" b="0" i="0" u="none" strike="noStrike" cap="none" normalizeH="0" baseline="0" dirty="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000" b="0" i="0" u="none" strike="noStrike" cap="none" normalizeH="0" baseline="0" dirty="0">
                <a:ln>
                  <a:noFill/>
                </a:ln>
                <a:solidFill>
                  <a:schemeClr val="tx1"/>
                </a:solidFill>
                <a:effectLst/>
                <a:latin typeface="Arial" pitchFamily="34" charset="0"/>
                <a:ea typeface="Calibri" pitchFamily="34" charset="0"/>
              </a:rPr>
              <a:t>Withhold food and water </a:t>
            </a:r>
            <a:endParaRPr kumimoji="0" lang="en-US" sz="2000" b="0" i="0" u="none" strike="noStrike" cap="none" normalizeH="0" baseline="0" dirty="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000" b="0" i="0" u="none" strike="noStrike" cap="none" normalizeH="0" baseline="0" dirty="0">
                <a:ln>
                  <a:noFill/>
                </a:ln>
                <a:solidFill>
                  <a:schemeClr val="tx1"/>
                </a:solidFill>
                <a:effectLst/>
                <a:latin typeface="Arial" pitchFamily="34" charset="0"/>
                <a:ea typeface="Calibri" pitchFamily="34" charset="0"/>
              </a:rPr>
              <a:t>IV fluids</a:t>
            </a:r>
            <a:r>
              <a:rPr kumimoji="0" lang="en-US" sz="2000" b="0" i="0" u="none" strike="noStrike" cap="none" normalizeH="0" baseline="0" dirty="0">
                <a:ln>
                  <a:noFill/>
                </a:ln>
                <a:solidFill>
                  <a:schemeClr val="tx1"/>
                </a:solidFill>
                <a:effectLst/>
                <a:latin typeface="Arial" pitchFamily="34" charset="0"/>
                <a:ea typeface="Times New Roman" pitchFamily="18" charset="0"/>
              </a:rPr>
              <a:t> for optimal patient support (calorie and water). 10 ml/kg/hr) is the suggested starting point; 20 ml/kg/hr is the upper limit for general fluid support.</a:t>
            </a:r>
            <a:endParaRPr kumimoji="0" lang="en-US" sz="2000" b="0" i="0" u="none" strike="noStrike" cap="none" normalizeH="0" baseline="0" dirty="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000" b="0" i="0" u="none" strike="noStrike" cap="none" normalizeH="0" baseline="0" dirty="0">
                <a:ln>
                  <a:noFill/>
                </a:ln>
                <a:solidFill>
                  <a:schemeClr val="tx1"/>
                </a:solidFill>
                <a:effectLst/>
                <a:latin typeface="Arial" pitchFamily="34" charset="0"/>
                <a:ea typeface="Calibri" pitchFamily="34" charset="0"/>
              </a:rPr>
              <a:t>Correct dehydration, anemia, acidosis, breathing distress, </a:t>
            </a:r>
            <a:r>
              <a:rPr kumimoji="0" lang="en-US" sz="2000" b="0" i="0" u="none" strike="noStrike" cap="none" normalizeH="0" baseline="0" dirty="0" err="1">
                <a:ln>
                  <a:noFill/>
                </a:ln>
                <a:solidFill>
                  <a:schemeClr val="tx1"/>
                </a:solidFill>
                <a:effectLst/>
                <a:latin typeface="Arial" pitchFamily="34" charset="0"/>
                <a:ea typeface="Calibri" pitchFamily="34" charset="0"/>
              </a:rPr>
              <a:t>hemostatic</a:t>
            </a:r>
            <a:r>
              <a:rPr kumimoji="0" lang="en-US" sz="2000" b="0" i="0" u="none" strike="noStrike" cap="none" normalizeH="0" baseline="0" dirty="0">
                <a:ln>
                  <a:noFill/>
                </a:ln>
                <a:solidFill>
                  <a:schemeClr val="tx1"/>
                </a:solidFill>
                <a:effectLst/>
                <a:latin typeface="Arial" pitchFamily="34" charset="0"/>
                <a:ea typeface="Calibri" pitchFamily="34" charset="0"/>
              </a:rPr>
              <a:t> defects, renal function, arrhythmias</a:t>
            </a:r>
            <a:endParaRPr kumimoji="0" lang="en-US" sz="2000" b="0" i="0" u="none" strike="noStrike" cap="none" normalizeH="0" baseline="0" dirty="0">
              <a:ln>
                <a:noFill/>
              </a:ln>
              <a:solidFill>
                <a:schemeClr val="tx1"/>
              </a:solidFill>
              <a:effectLst/>
              <a:latin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IN" sz="2400" b="1" dirty="0"/>
              <a:t>CONDITIONS THAT NEED CORRECTION BEFORE </a:t>
            </a:r>
            <a:r>
              <a:rPr lang="en-IN" sz="2400" b="1" dirty="0" err="1"/>
              <a:t>ANESTHESIA</a:t>
            </a:r>
            <a:endParaRPr lang="en-US" sz="2400" dirty="0"/>
          </a:p>
        </p:txBody>
      </p:sp>
      <p:sp>
        <p:nvSpPr>
          <p:cNvPr id="3" name="Content Placeholder 2"/>
          <p:cNvSpPr>
            <a:spLocks noGrp="1"/>
          </p:cNvSpPr>
          <p:nvPr>
            <p:ph sz="quarter" idx="1"/>
          </p:nvPr>
        </p:nvSpPr>
        <p:spPr/>
        <p:txBody>
          <a:bodyPr>
            <a:normAutofit lnSpcReduction="10000"/>
          </a:bodyPr>
          <a:lstStyle/>
          <a:p>
            <a:r>
              <a:rPr lang="en-IN" dirty="0"/>
              <a:t>A. Severe dehydration</a:t>
            </a:r>
            <a:endParaRPr lang="en-US" dirty="0"/>
          </a:p>
          <a:p>
            <a:r>
              <a:rPr lang="en-IN" dirty="0"/>
              <a:t>B. </a:t>
            </a:r>
            <a:r>
              <a:rPr lang="en-IN" dirty="0" err="1"/>
              <a:t>Anemia</a:t>
            </a:r>
            <a:r>
              <a:rPr lang="en-IN" dirty="0"/>
              <a:t> or </a:t>
            </a:r>
            <a:r>
              <a:rPr lang="en-IN" dirty="0" err="1"/>
              <a:t>hypoproteinemia</a:t>
            </a:r>
            <a:r>
              <a:rPr lang="en-IN" dirty="0"/>
              <a:t> (Packed cell volume &lt; 20 with acute blood loss, Albumin &lt; 2.0 g/dl)</a:t>
            </a:r>
            <a:endParaRPr lang="en-US" dirty="0"/>
          </a:p>
          <a:p>
            <a:r>
              <a:rPr lang="en-IN" dirty="0"/>
              <a:t>C. Acid-base and electrolyte disturbances (pH &lt; 7.2, Potassium &lt; 2.5–3.0 or &gt; 6.0)</a:t>
            </a:r>
            <a:endParaRPr lang="en-US" dirty="0"/>
          </a:p>
          <a:p>
            <a:r>
              <a:rPr lang="en-IN" dirty="0"/>
              <a:t>D. </a:t>
            </a:r>
            <a:r>
              <a:rPr lang="en-IN" dirty="0" err="1"/>
              <a:t>Pneumothorax</a:t>
            </a:r>
            <a:endParaRPr lang="en-US" dirty="0"/>
          </a:p>
          <a:p>
            <a:r>
              <a:rPr lang="en-IN" dirty="0"/>
              <a:t>E. Cyanosis</a:t>
            </a:r>
            <a:endParaRPr lang="en-US" dirty="0"/>
          </a:p>
          <a:p>
            <a:r>
              <a:rPr lang="en-IN" dirty="0"/>
              <a:t>F. </a:t>
            </a:r>
            <a:r>
              <a:rPr lang="en-IN" dirty="0" err="1"/>
              <a:t>Oliguria</a:t>
            </a:r>
            <a:r>
              <a:rPr lang="en-IN" dirty="0"/>
              <a:t> or </a:t>
            </a:r>
            <a:r>
              <a:rPr lang="en-IN" dirty="0" err="1"/>
              <a:t>anuria</a:t>
            </a:r>
            <a:endParaRPr lang="en-US" dirty="0"/>
          </a:p>
          <a:p>
            <a:r>
              <a:rPr lang="en-IN" dirty="0"/>
              <a:t>G. Congestive heart failure</a:t>
            </a:r>
            <a:endParaRPr lang="en-US" dirty="0"/>
          </a:p>
          <a:p>
            <a:r>
              <a:rPr lang="en-IN" dirty="0"/>
              <a:t>H. Severe, life-threatening cardiac arrhythmias</a:t>
            </a:r>
            <a:endParaRPr lang="en-US" dirty="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sz="2400" b="1" dirty="0"/>
              <a:t>FACTORS AFFECTING </a:t>
            </a:r>
            <a:r>
              <a:rPr lang="en-IN" sz="2400" b="1" dirty="0" err="1"/>
              <a:t>ANESTHETIC</a:t>
            </a:r>
            <a:r>
              <a:rPr lang="en-IN" sz="2400" b="1" dirty="0"/>
              <a:t> ACTION (ABSORPTION/UPTAKE, DISTRIBUTION AND ELIMINATION) - 1</a:t>
            </a:r>
            <a:endParaRPr lang="en-US" sz="2400" dirty="0"/>
          </a:p>
        </p:txBody>
      </p:sp>
      <p:sp>
        <p:nvSpPr>
          <p:cNvPr id="3" name="Content Placeholder 2"/>
          <p:cNvSpPr>
            <a:spLocks noGrp="1"/>
          </p:cNvSpPr>
          <p:nvPr>
            <p:ph sz="quarter" idx="1"/>
          </p:nvPr>
        </p:nvSpPr>
        <p:spPr/>
        <p:txBody>
          <a:bodyPr>
            <a:normAutofit/>
          </a:bodyPr>
          <a:lstStyle/>
          <a:p>
            <a:pPr lvl="0"/>
            <a:r>
              <a:rPr lang="en-IN" sz="2400" dirty="0"/>
              <a:t>Small lean animal – high </a:t>
            </a:r>
            <a:r>
              <a:rPr lang="en-IN" sz="2400" dirty="0" err="1"/>
              <a:t>BMR</a:t>
            </a:r>
            <a:r>
              <a:rPr lang="en-IN" sz="2400" dirty="0"/>
              <a:t> – large dose of </a:t>
            </a:r>
            <a:r>
              <a:rPr lang="en-IN" sz="2400" dirty="0" err="1"/>
              <a:t>anesthesia</a:t>
            </a:r>
            <a:r>
              <a:rPr lang="en-IN" sz="2400" dirty="0"/>
              <a:t>. Obese fatty animal – low </a:t>
            </a:r>
            <a:r>
              <a:rPr lang="en-IN" sz="2400" dirty="0" err="1"/>
              <a:t>BMR</a:t>
            </a:r>
            <a:r>
              <a:rPr lang="en-IN" sz="2400" dirty="0"/>
              <a:t> - Lower dose</a:t>
            </a:r>
            <a:endParaRPr lang="en-US" sz="2400" dirty="0"/>
          </a:p>
          <a:p>
            <a:pPr lvl="0"/>
            <a:r>
              <a:rPr lang="en-IN" sz="2400" dirty="0"/>
              <a:t>Dogs kept on a low food intake causing weight losses of 10-20 % show a marked increase in duration of </a:t>
            </a:r>
            <a:r>
              <a:rPr lang="en-IN" sz="2400" dirty="0" err="1"/>
              <a:t>anesthesia</a:t>
            </a:r>
            <a:r>
              <a:rPr lang="en-IN" sz="2400" dirty="0"/>
              <a:t> after single injection. </a:t>
            </a:r>
            <a:endParaRPr lang="en-US" sz="2400" dirty="0"/>
          </a:p>
          <a:p>
            <a:pPr lvl="0"/>
            <a:r>
              <a:rPr lang="en-IN" sz="2400" dirty="0" err="1"/>
              <a:t>BMR</a:t>
            </a:r>
            <a:r>
              <a:rPr lang="en-IN" sz="2400" dirty="0"/>
              <a:t> pattern: low in neonates – highest at puberty – gradually declining trend thereafter. </a:t>
            </a:r>
            <a:endParaRPr lang="en-US" sz="2400" dirty="0"/>
          </a:p>
          <a:p>
            <a:pPr lvl="0"/>
            <a:r>
              <a:rPr lang="en-IN" sz="2400" dirty="0"/>
              <a:t>In females, a rise occurs during pregnancy, owing to the metabolic activity of the </a:t>
            </a:r>
            <a:r>
              <a:rPr lang="en-IN" sz="2400" dirty="0" err="1"/>
              <a:t>fetuses</a:t>
            </a:r>
            <a:r>
              <a:rPr lang="en-IN" sz="2400" dirty="0"/>
              <a:t>. </a:t>
            </a:r>
            <a:endParaRPr lang="en-US" sz="2400" dirty="0"/>
          </a:p>
          <a:p>
            <a:pPr lvl="0"/>
            <a:r>
              <a:rPr lang="en-IN" sz="2400" dirty="0"/>
              <a:t>Females more sensitive to </a:t>
            </a:r>
            <a:r>
              <a:rPr lang="en-IN" sz="2400" dirty="0" err="1"/>
              <a:t>anesthetics</a:t>
            </a:r>
            <a:r>
              <a:rPr lang="en-IN" sz="2400" dirty="0"/>
              <a:t> than males</a:t>
            </a:r>
            <a:endParaRPr lang="en-US" sz="24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26</TotalTime>
  <Words>1213</Words>
  <Application>Microsoft Office PowerPoint</Application>
  <PresentationFormat>On-screen Show (4:3)</PresentationFormat>
  <Paragraphs>121</Paragraphs>
  <Slides>11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Calibri</vt:lpstr>
      <vt:lpstr>Franklin Gothic Book</vt:lpstr>
      <vt:lpstr>Perpetua</vt:lpstr>
      <vt:lpstr>Times New Roman</vt:lpstr>
      <vt:lpstr>Wingdings 2</vt:lpstr>
      <vt:lpstr>Equity</vt:lpstr>
      <vt:lpstr>Pre-anesthetic considerations</vt:lpstr>
      <vt:lpstr>PowerPoint Presentation</vt:lpstr>
      <vt:lpstr>General Considerations Pre-anesthetic patient evaluation  and preparation</vt:lpstr>
      <vt:lpstr>Clinical examination (things to look for)</vt:lpstr>
      <vt:lpstr>PRE ANESTHETIC LABORATORY AND OTHER TESTS</vt:lpstr>
      <vt:lpstr>PATIENT CATEGORIZATION </vt:lpstr>
      <vt:lpstr>PowerPoint Presentation</vt:lpstr>
      <vt:lpstr>CONDITIONS THAT NEED CORRECTION BEFORE ANESTHESIA</vt:lpstr>
      <vt:lpstr>FACTORS AFFECTING ANESTHETIC ACTION (ABSORPTION/UPTAKE, DISTRIBUTION AND ELIMINATION) - 1</vt:lpstr>
      <vt:lpstr>FACTORS AFFECTING ANESTHETIC ACTION (ABSORPTION/UPTAKE, DISTRIBUTION AND ELIMINATION) - 2</vt:lpstr>
      <vt:lpstr>FACTORS AFFECTING ANESTHETIC ACTION (ABSORPTION/UPTAKE, DISTRIBUTION AND ELIMINATION) - 3</vt:lpstr>
    </vt:vector>
  </TitlesOfParts>
  <Company>Self 2007</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Effect of route /method of drug administration on Anaesthesia</dc:title>
  <dc:creator>Rishab Sharma</dc:creator>
  <cp:lastModifiedBy>R.P. Pandey</cp:lastModifiedBy>
  <cp:revision>4</cp:revision>
  <dcterms:created xsi:type="dcterms:W3CDTF">2019-10-23T05:04:05Z</dcterms:created>
  <dcterms:modified xsi:type="dcterms:W3CDTF">2022-07-27T03:33:15Z</dcterms:modified>
</cp:coreProperties>
</file>