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4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11/09/2010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343400"/>
          </a:xfrm>
        </p:spPr>
        <p:txBody>
          <a:bodyPr>
            <a:normAutofit/>
          </a:bodyPr>
          <a:lstStyle/>
          <a:p>
            <a:r>
              <a:rPr lang="en-US" sz="6000" b="1" dirty="0" smtClean="0">
                <a:solidFill>
                  <a:srgbClr val="7030A0"/>
                </a:solidFill>
              </a:rPr>
              <a:t>Eclampsia </a:t>
            </a:r>
            <a:r>
              <a:rPr lang="en-US" sz="6000" b="1" dirty="0" smtClean="0">
                <a:solidFill>
                  <a:srgbClr val="7030A0"/>
                </a:solidFill>
              </a:rPr>
              <a:t/>
            </a:r>
            <a:br>
              <a:rPr lang="en-US" sz="6000" b="1" dirty="0" smtClean="0">
                <a:solidFill>
                  <a:srgbClr val="7030A0"/>
                </a:solidFill>
              </a:rPr>
            </a:br>
            <a:r>
              <a:rPr lang="en-US" sz="6000" b="1" dirty="0" smtClean="0">
                <a:solidFill>
                  <a:srgbClr val="7030A0"/>
                </a:solidFill>
              </a:rPr>
              <a:t>in </a:t>
            </a:r>
            <a:br>
              <a:rPr lang="en-US" sz="6000" b="1" dirty="0" smtClean="0">
                <a:solidFill>
                  <a:srgbClr val="7030A0"/>
                </a:solidFill>
              </a:rPr>
            </a:br>
            <a:r>
              <a:rPr lang="en-US" sz="6000" b="1" dirty="0" smtClean="0">
                <a:solidFill>
                  <a:srgbClr val="7030A0"/>
                </a:solidFill>
              </a:rPr>
              <a:t>Bitches</a:t>
            </a:r>
            <a:endParaRPr lang="en-US" sz="60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b="1" dirty="0" smtClean="0">
                <a:solidFill>
                  <a:srgbClr val="7030A0"/>
                </a:solidFill>
              </a:rPr>
              <a:t>Treatment:</a:t>
            </a:r>
            <a:endParaRPr lang="en-US" dirty="0">
              <a:solidFill>
                <a:srgbClr val="7030A0"/>
              </a:solidFill>
            </a:endParaRPr>
          </a:p>
        </p:txBody>
      </p:sp>
      <p:sp>
        <p:nvSpPr>
          <p:cNvPr id="5" name="Content Placeholder 4"/>
          <p:cNvSpPr>
            <a:spLocks noGrp="1"/>
          </p:cNvSpPr>
          <p:nvPr>
            <p:ph idx="1"/>
          </p:nvPr>
        </p:nvSpPr>
        <p:spPr>
          <a:xfrm>
            <a:off x="457200" y="990600"/>
            <a:ext cx="8229600" cy="4953000"/>
          </a:xfrm>
        </p:spPr>
        <p:txBody>
          <a:bodyPr>
            <a:noAutofit/>
          </a:bodyPr>
          <a:lstStyle/>
          <a:p>
            <a:pPr algn="just"/>
            <a:r>
              <a:rPr lang="en-US" sz="2400" b="1" dirty="0" smtClean="0">
                <a:solidFill>
                  <a:srgbClr val="00B050"/>
                </a:solidFill>
              </a:rPr>
              <a:t>Once the condition is diagnosed, the following therapeutic measures should be undertaken: </a:t>
            </a:r>
          </a:p>
          <a:p>
            <a:pPr algn="just"/>
            <a:endParaRPr lang="en-US" sz="800" dirty="0" smtClean="0"/>
          </a:p>
          <a:p>
            <a:pPr algn="just"/>
            <a:r>
              <a:rPr lang="en-US" sz="2400" dirty="0" smtClean="0">
                <a:solidFill>
                  <a:srgbClr val="0070C0"/>
                </a:solidFill>
              </a:rPr>
              <a:t>(</a:t>
            </a:r>
            <a:r>
              <a:rPr lang="en-US" sz="2400" dirty="0" err="1" smtClean="0">
                <a:solidFill>
                  <a:srgbClr val="0070C0"/>
                </a:solidFill>
              </a:rPr>
              <a:t>i</a:t>
            </a:r>
            <a:r>
              <a:rPr lang="en-US" sz="2400" dirty="0" smtClean="0">
                <a:solidFill>
                  <a:srgbClr val="0070C0"/>
                </a:solidFill>
              </a:rPr>
              <a:t>)	Remove the suckling puppies from bitch at least for 24 hours to reduce the drainage of calcium in milk and the suckling pups should be returned only when the bitch is on full, continuous dosage of calcium and vitamin </a:t>
            </a:r>
            <a:r>
              <a:rPr lang="en-US" sz="2400" dirty="0" smtClean="0">
                <a:solidFill>
                  <a:srgbClr val="0070C0"/>
                </a:solidFill>
              </a:rPr>
              <a:t>D</a:t>
            </a:r>
            <a:endParaRPr lang="en-US" sz="2400" dirty="0" smtClean="0">
              <a:solidFill>
                <a:srgbClr val="0070C0"/>
              </a:solidFill>
            </a:endParaRPr>
          </a:p>
          <a:p>
            <a:pPr algn="just"/>
            <a:r>
              <a:rPr lang="en-US" sz="2400" dirty="0" smtClean="0">
                <a:solidFill>
                  <a:srgbClr val="C00000"/>
                </a:solidFill>
              </a:rPr>
              <a:t>(ii)	Infuse or supplement calcium in the form of Ca-</a:t>
            </a:r>
            <a:r>
              <a:rPr lang="en-US" sz="2400" dirty="0" err="1" smtClean="0">
                <a:solidFill>
                  <a:srgbClr val="C00000"/>
                </a:solidFill>
              </a:rPr>
              <a:t>gluconate</a:t>
            </a:r>
            <a:r>
              <a:rPr lang="en-US" sz="2400" dirty="0" smtClean="0">
                <a:solidFill>
                  <a:srgbClr val="C00000"/>
                </a:solidFill>
              </a:rPr>
              <a:t> or Ca-</a:t>
            </a:r>
            <a:r>
              <a:rPr lang="en-US" sz="2400" dirty="0" err="1" smtClean="0">
                <a:solidFill>
                  <a:srgbClr val="C00000"/>
                </a:solidFill>
              </a:rPr>
              <a:t>borogluconate</a:t>
            </a:r>
            <a:r>
              <a:rPr lang="en-US" sz="2400" dirty="0" smtClean="0">
                <a:solidFill>
                  <a:srgbClr val="C00000"/>
                </a:solidFill>
              </a:rPr>
              <a:t>. Ca-</a:t>
            </a:r>
            <a:r>
              <a:rPr lang="en-US" sz="2400" dirty="0" err="1" smtClean="0">
                <a:solidFill>
                  <a:srgbClr val="C00000"/>
                </a:solidFill>
              </a:rPr>
              <a:t>borogluconate</a:t>
            </a:r>
            <a:r>
              <a:rPr lang="en-US" sz="2400" dirty="0" smtClean="0">
                <a:solidFill>
                  <a:srgbClr val="C00000"/>
                </a:solidFill>
              </a:rPr>
              <a:t> (25% solution) is the drug of </a:t>
            </a:r>
            <a:r>
              <a:rPr lang="en-US" sz="2400" dirty="0" smtClean="0">
                <a:solidFill>
                  <a:srgbClr val="C00000"/>
                </a:solidFill>
              </a:rPr>
              <a:t>choice</a:t>
            </a:r>
          </a:p>
          <a:p>
            <a:pPr algn="just"/>
            <a:r>
              <a:rPr lang="en-US" sz="2400" dirty="0" smtClean="0">
                <a:solidFill>
                  <a:srgbClr val="002060"/>
                </a:solidFill>
              </a:rPr>
              <a:t>It </a:t>
            </a:r>
            <a:r>
              <a:rPr lang="en-US" sz="2400" dirty="0" smtClean="0">
                <a:solidFill>
                  <a:srgbClr val="002060"/>
                </a:solidFill>
              </a:rPr>
              <a:t>should be administered @ 1 ml/kg body wt. in single </a:t>
            </a:r>
            <a:r>
              <a:rPr lang="en-US" sz="2400" dirty="0" smtClean="0">
                <a:solidFill>
                  <a:srgbClr val="002060"/>
                </a:solidFill>
              </a:rPr>
              <a:t>dose</a:t>
            </a:r>
          </a:p>
          <a:p>
            <a:pPr algn="just"/>
            <a:r>
              <a:rPr lang="en-US" sz="2400" dirty="0" smtClean="0">
                <a:solidFill>
                  <a:srgbClr val="C00000"/>
                </a:solidFill>
              </a:rPr>
              <a:t>50</a:t>
            </a:r>
            <a:r>
              <a:rPr lang="en-US" sz="2400" dirty="0" smtClean="0">
                <a:solidFill>
                  <a:srgbClr val="C00000"/>
                </a:solidFill>
              </a:rPr>
              <a:t>% of the required dose is given intravenously and the rest by either </a:t>
            </a:r>
            <a:r>
              <a:rPr lang="en-US" sz="2400" dirty="0" err="1" smtClean="0">
                <a:solidFill>
                  <a:srgbClr val="C00000"/>
                </a:solidFill>
              </a:rPr>
              <a:t>i</a:t>
            </a:r>
            <a:r>
              <a:rPr lang="en-US" sz="2400" dirty="0" smtClean="0">
                <a:solidFill>
                  <a:srgbClr val="C00000"/>
                </a:solidFill>
              </a:rPr>
              <a:t>/m or s/c </a:t>
            </a:r>
            <a:r>
              <a:rPr lang="en-US" sz="2400" dirty="0" smtClean="0">
                <a:solidFill>
                  <a:srgbClr val="C00000"/>
                </a:solidFill>
              </a:rPr>
              <a:t>route</a:t>
            </a:r>
          </a:p>
          <a:p>
            <a:pPr algn="just"/>
            <a:r>
              <a:rPr lang="en-US" sz="2400" dirty="0" smtClean="0">
                <a:solidFill>
                  <a:srgbClr val="002060"/>
                </a:solidFill>
              </a:rPr>
              <a:t>If </a:t>
            </a:r>
            <a:r>
              <a:rPr lang="en-US" sz="2400" dirty="0" smtClean="0">
                <a:solidFill>
                  <a:srgbClr val="002060"/>
                </a:solidFill>
              </a:rPr>
              <a:t>quantity of the drug is more, the s/c route is </a:t>
            </a:r>
            <a:r>
              <a:rPr lang="en-US" sz="2400" dirty="0" smtClean="0">
                <a:solidFill>
                  <a:srgbClr val="002060"/>
                </a:solidFill>
              </a:rPr>
              <a:t>preferred</a:t>
            </a:r>
            <a:endParaRPr lang="en-US" sz="2400"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324600"/>
          </a:xfrm>
        </p:spPr>
        <p:txBody>
          <a:bodyPr>
            <a:normAutofit fontScale="85000" lnSpcReduction="20000"/>
          </a:bodyPr>
          <a:lstStyle/>
          <a:p>
            <a:pPr algn="just"/>
            <a:r>
              <a:rPr lang="en-US" dirty="0" smtClean="0">
                <a:solidFill>
                  <a:srgbClr val="C00000"/>
                </a:solidFill>
              </a:rPr>
              <a:t>(iii)	Ca-</a:t>
            </a:r>
            <a:r>
              <a:rPr lang="en-US" dirty="0" err="1" smtClean="0">
                <a:solidFill>
                  <a:srgbClr val="C00000"/>
                </a:solidFill>
              </a:rPr>
              <a:t>gluconate</a:t>
            </a:r>
            <a:r>
              <a:rPr lang="en-US" dirty="0" smtClean="0">
                <a:solidFill>
                  <a:srgbClr val="C00000"/>
                </a:solidFill>
              </a:rPr>
              <a:t> powder or any oral preparation of calcium and glucose can be fed orally after the injection of calcium </a:t>
            </a:r>
            <a:r>
              <a:rPr lang="en-US" dirty="0" err="1" smtClean="0">
                <a:solidFill>
                  <a:srgbClr val="C00000"/>
                </a:solidFill>
              </a:rPr>
              <a:t>borogluconateSometimes</a:t>
            </a:r>
            <a:r>
              <a:rPr lang="en-US" dirty="0" smtClean="0">
                <a:solidFill>
                  <a:srgbClr val="C00000"/>
                </a:solidFill>
              </a:rPr>
              <a:t> </a:t>
            </a:r>
            <a:r>
              <a:rPr lang="en-US" dirty="0" smtClean="0">
                <a:solidFill>
                  <a:srgbClr val="C00000"/>
                </a:solidFill>
              </a:rPr>
              <a:t>about 10 to 15 ml of 40% glucose should be injected. A multiple vitamin supplement may also be </a:t>
            </a:r>
            <a:r>
              <a:rPr lang="en-US" dirty="0" smtClean="0">
                <a:solidFill>
                  <a:srgbClr val="C00000"/>
                </a:solidFill>
              </a:rPr>
              <a:t>helpful</a:t>
            </a:r>
          </a:p>
          <a:p>
            <a:pPr algn="just"/>
            <a:endParaRPr lang="en-US" sz="1500" dirty="0" smtClean="0">
              <a:solidFill>
                <a:srgbClr val="C00000"/>
              </a:solidFill>
            </a:endParaRPr>
          </a:p>
          <a:p>
            <a:pPr algn="just"/>
            <a:r>
              <a:rPr lang="en-US" dirty="0" smtClean="0">
                <a:solidFill>
                  <a:srgbClr val="002060"/>
                </a:solidFill>
              </a:rPr>
              <a:t>(iv)	If there is too much excitement, sodium </a:t>
            </a:r>
            <a:r>
              <a:rPr lang="en-US" dirty="0" err="1" smtClean="0">
                <a:solidFill>
                  <a:srgbClr val="002060"/>
                </a:solidFill>
              </a:rPr>
              <a:t>phenobarbitone</a:t>
            </a:r>
            <a:r>
              <a:rPr lang="en-US" dirty="0" smtClean="0">
                <a:solidFill>
                  <a:srgbClr val="002060"/>
                </a:solidFill>
              </a:rPr>
              <a:t> may be slowly administered by </a:t>
            </a:r>
            <a:r>
              <a:rPr lang="en-US" dirty="0" err="1" smtClean="0">
                <a:solidFill>
                  <a:srgbClr val="002060"/>
                </a:solidFill>
              </a:rPr>
              <a:t>i</a:t>
            </a:r>
            <a:r>
              <a:rPr lang="en-US" dirty="0" smtClean="0">
                <a:solidFill>
                  <a:srgbClr val="002060"/>
                </a:solidFill>
              </a:rPr>
              <a:t>/v route until the dog is </a:t>
            </a:r>
            <a:r>
              <a:rPr lang="en-US" dirty="0" smtClean="0">
                <a:solidFill>
                  <a:srgbClr val="002060"/>
                </a:solidFill>
              </a:rPr>
              <a:t>sedated</a:t>
            </a:r>
          </a:p>
          <a:p>
            <a:pPr algn="just"/>
            <a:endParaRPr lang="en-US" sz="1700" dirty="0" smtClean="0">
              <a:solidFill>
                <a:srgbClr val="002060"/>
              </a:solidFill>
            </a:endParaRPr>
          </a:p>
          <a:p>
            <a:pPr algn="just"/>
            <a:r>
              <a:rPr lang="en-US" dirty="0" smtClean="0">
                <a:solidFill>
                  <a:srgbClr val="C00000"/>
                </a:solidFill>
              </a:rPr>
              <a:t>(v)	Cortisone or hydrocortisone have a good effect in addition to the usual therapy. </a:t>
            </a:r>
            <a:r>
              <a:rPr lang="en-US" dirty="0" err="1" smtClean="0">
                <a:solidFill>
                  <a:srgbClr val="C00000"/>
                </a:solidFill>
              </a:rPr>
              <a:t>Prednisolone</a:t>
            </a:r>
            <a:r>
              <a:rPr lang="en-US" dirty="0" smtClean="0">
                <a:solidFill>
                  <a:srgbClr val="C00000"/>
                </a:solidFill>
              </a:rPr>
              <a:t> is preferred these days by oral route @  2.5 mg tab </a:t>
            </a:r>
            <a:r>
              <a:rPr lang="en-US" dirty="0" err="1" smtClean="0">
                <a:solidFill>
                  <a:srgbClr val="C00000"/>
                </a:solidFill>
              </a:rPr>
              <a:t>b.i.d</a:t>
            </a:r>
            <a:r>
              <a:rPr lang="en-US" dirty="0" smtClean="0">
                <a:solidFill>
                  <a:srgbClr val="C00000"/>
                </a:solidFill>
              </a:rPr>
              <a:t>. for 3 days for adult bitch, then 1.25 mg </a:t>
            </a:r>
            <a:r>
              <a:rPr lang="en-US" dirty="0" err="1" smtClean="0">
                <a:solidFill>
                  <a:srgbClr val="C00000"/>
                </a:solidFill>
              </a:rPr>
              <a:t>b.i.d</a:t>
            </a:r>
            <a:r>
              <a:rPr lang="en-US" dirty="0" smtClean="0">
                <a:solidFill>
                  <a:srgbClr val="C00000"/>
                </a:solidFill>
              </a:rPr>
              <a:t>. for 5 days, and then 1.0 mg </a:t>
            </a:r>
            <a:r>
              <a:rPr lang="en-US" dirty="0" err="1" smtClean="0">
                <a:solidFill>
                  <a:srgbClr val="C00000"/>
                </a:solidFill>
              </a:rPr>
              <a:t>b.i.d</a:t>
            </a:r>
            <a:r>
              <a:rPr lang="en-US" dirty="0" smtClean="0">
                <a:solidFill>
                  <a:srgbClr val="C00000"/>
                </a:solidFill>
              </a:rPr>
              <a:t>. for a </a:t>
            </a:r>
            <a:r>
              <a:rPr lang="en-US" dirty="0" smtClean="0">
                <a:solidFill>
                  <a:srgbClr val="C00000"/>
                </a:solidFill>
              </a:rPr>
              <a:t>week</a:t>
            </a:r>
          </a:p>
          <a:p>
            <a:pPr algn="just"/>
            <a:endParaRPr lang="en-US" sz="1700" dirty="0" smtClean="0">
              <a:solidFill>
                <a:srgbClr val="C00000"/>
              </a:solidFill>
            </a:endParaRPr>
          </a:p>
          <a:p>
            <a:pPr algn="just"/>
            <a:r>
              <a:rPr lang="en-US" dirty="0" smtClean="0">
                <a:solidFill>
                  <a:srgbClr val="002060"/>
                </a:solidFill>
              </a:rPr>
              <a:t>(vi)	Care should be taken so that the bitch does not suffer from hypocalcaemia or </a:t>
            </a:r>
            <a:r>
              <a:rPr lang="en-US" dirty="0" err="1" smtClean="0">
                <a:solidFill>
                  <a:srgbClr val="002060"/>
                </a:solidFill>
              </a:rPr>
              <a:t>hypoglycaemia</a:t>
            </a:r>
            <a:r>
              <a:rPr lang="en-US" dirty="0" smtClean="0">
                <a:solidFill>
                  <a:srgbClr val="002060"/>
                </a:solidFill>
              </a:rPr>
              <a:t> during pregnancy or lactation </a:t>
            </a:r>
            <a:r>
              <a:rPr lang="en-US" dirty="0" smtClean="0">
                <a:solidFill>
                  <a:srgbClr val="002060"/>
                </a:solidFill>
              </a:rPr>
              <a:t>period</a:t>
            </a:r>
            <a:endParaRPr lang="en-US"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4983163"/>
          </a:xfrm>
        </p:spPr>
        <p:txBody>
          <a:bodyPr>
            <a:noAutofit/>
          </a:bodyPr>
          <a:lstStyle/>
          <a:p>
            <a:pPr algn="just"/>
            <a:r>
              <a:rPr lang="en-US" sz="2300" dirty="0" smtClean="0">
                <a:solidFill>
                  <a:srgbClr val="C00000"/>
                </a:solidFill>
              </a:rPr>
              <a:t>The condition is also known as Lactation tetany, Puerperal tetany, Post-parturient tetany, Hypocalcaemia, Milk fever in </a:t>
            </a:r>
            <a:r>
              <a:rPr lang="en-US" sz="2300" dirty="0" smtClean="0">
                <a:solidFill>
                  <a:srgbClr val="C00000"/>
                </a:solidFill>
              </a:rPr>
              <a:t>bitches</a:t>
            </a:r>
          </a:p>
          <a:p>
            <a:pPr algn="just"/>
            <a:r>
              <a:rPr lang="en-US" sz="2300" dirty="0" smtClean="0">
                <a:solidFill>
                  <a:srgbClr val="002060"/>
                </a:solidFill>
              </a:rPr>
              <a:t>Eclampsia </a:t>
            </a:r>
            <a:r>
              <a:rPr lang="en-US" sz="2300" dirty="0" smtClean="0">
                <a:solidFill>
                  <a:srgbClr val="002060"/>
                </a:solidFill>
              </a:rPr>
              <a:t>is mostly predominant in bitch, occurring either in the later part of pregnancy or during </a:t>
            </a:r>
            <a:r>
              <a:rPr lang="en-US" sz="2300" dirty="0" smtClean="0">
                <a:solidFill>
                  <a:srgbClr val="002060"/>
                </a:solidFill>
              </a:rPr>
              <a:t>lactation</a:t>
            </a:r>
          </a:p>
          <a:p>
            <a:pPr algn="just"/>
            <a:r>
              <a:rPr lang="en-US" sz="2300" dirty="0" smtClean="0">
                <a:solidFill>
                  <a:srgbClr val="C00000"/>
                </a:solidFill>
              </a:rPr>
              <a:t>It </a:t>
            </a:r>
            <a:r>
              <a:rPr lang="en-US" sz="2300" dirty="0" smtClean="0">
                <a:solidFill>
                  <a:srgbClr val="C00000"/>
                </a:solidFill>
              </a:rPr>
              <a:t>is also common in human ladies during pregnancy or after delivery. The names and definition of this condition are still somewhat </a:t>
            </a:r>
            <a:r>
              <a:rPr lang="en-US" sz="2300" dirty="0" smtClean="0">
                <a:solidFill>
                  <a:srgbClr val="C00000"/>
                </a:solidFill>
              </a:rPr>
              <a:t>controversial</a:t>
            </a:r>
          </a:p>
          <a:p>
            <a:pPr algn="just"/>
            <a:r>
              <a:rPr lang="en-US" sz="2300" dirty="0" smtClean="0">
                <a:solidFill>
                  <a:srgbClr val="002060"/>
                </a:solidFill>
              </a:rPr>
              <a:t>The </a:t>
            </a:r>
            <a:r>
              <a:rPr lang="en-US" sz="2300" dirty="0" smtClean="0">
                <a:solidFill>
                  <a:srgbClr val="002060"/>
                </a:solidFill>
              </a:rPr>
              <a:t>name “</a:t>
            </a:r>
            <a:r>
              <a:rPr lang="en-US" sz="2300" dirty="0" err="1" smtClean="0">
                <a:solidFill>
                  <a:srgbClr val="002060"/>
                </a:solidFill>
              </a:rPr>
              <a:t>eclampsia</a:t>
            </a:r>
            <a:r>
              <a:rPr lang="en-US" sz="2300" dirty="0" smtClean="0">
                <a:solidFill>
                  <a:srgbClr val="002060"/>
                </a:solidFill>
              </a:rPr>
              <a:t>” is probably incorrect and is borrowed from human medicine because of the somewhat similar symptoms true to </a:t>
            </a:r>
            <a:r>
              <a:rPr lang="en-US" sz="2300" dirty="0" err="1" smtClean="0">
                <a:solidFill>
                  <a:srgbClr val="002060"/>
                </a:solidFill>
              </a:rPr>
              <a:t>eclampsia</a:t>
            </a:r>
            <a:r>
              <a:rPr lang="en-US" sz="2300" dirty="0" smtClean="0">
                <a:solidFill>
                  <a:srgbClr val="002060"/>
                </a:solidFill>
              </a:rPr>
              <a:t> of pregnancy in </a:t>
            </a:r>
            <a:r>
              <a:rPr lang="en-US" sz="2300" dirty="0" smtClean="0">
                <a:solidFill>
                  <a:srgbClr val="002060"/>
                </a:solidFill>
              </a:rPr>
              <a:t>woman</a:t>
            </a:r>
          </a:p>
          <a:p>
            <a:pPr algn="just"/>
            <a:r>
              <a:rPr lang="en-US" sz="2300" dirty="0" smtClean="0">
                <a:solidFill>
                  <a:srgbClr val="C00000"/>
                </a:solidFill>
              </a:rPr>
              <a:t>The </a:t>
            </a:r>
            <a:r>
              <a:rPr lang="en-US" sz="2300" dirty="0" smtClean="0">
                <a:solidFill>
                  <a:srgbClr val="C00000"/>
                </a:solidFill>
              </a:rPr>
              <a:t>disease is characterized by restlessness, excitement, panting, sometime continuous crying of the animal due to pain, nervousness etc. </a:t>
            </a:r>
            <a:endParaRPr lang="en-US" sz="2300" dirty="0" smtClean="0">
              <a:solidFill>
                <a:srgbClr val="C00000"/>
              </a:solidFill>
            </a:endParaRPr>
          </a:p>
          <a:p>
            <a:pPr algn="just"/>
            <a:r>
              <a:rPr lang="en-US" sz="2300" dirty="0" smtClean="0">
                <a:solidFill>
                  <a:srgbClr val="002060"/>
                </a:solidFill>
              </a:rPr>
              <a:t>The </a:t>
            </a:r>
            <a:r>
              <a:rPr lang="en-US" sz="2300" dirty="0" smtClean="0">
                <a:solidFill>
                  <a:srgbClr val="002060"/>
                </a:solidFill>
              </a:rPr>
              <a:t>disease is restricted to small breeds of dogs like Spitz, whereas large breeds of dogs (e.g. GSD) are generally not </a:t>
            </a:r>
            <a:r>
              <a:rPr lang="en-US" sz="2300" dirty="0" smtClean="0">
                <a:solidFill>
                  <a:srgbClr val="002060"/>
                </a:solidFill>
              </a:rPr>
              <a:t>susceptible</a:t>
            </a:r>
            <a:endParaRPr lang="en-US" sz="23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a:bodyPr>
          <a:lstStyle/>
          <a:p>
            <a:r>
              <a:rPr lang="en-US" b="1" dirty="0" smtClean="0">
                <a:solidFill>
                  <a:srgbClr val="7030A0"/>
                </a:solidFill>
              </a:rPr>
              <a:t>Etiology:</a:t>
            </a:r>
            <a:endParaRPr lang="en-US" dirty="0">
              <a:solidFill>
                <a:srgbClr val="7030A0"/>
              </a:solidFill>
            </a:endParaRPr>
          </a:p>
        </p:txBody>
      </p:sp>
      <p:sp>
        <p:nvSpPr>
          <p:cNvPr id="5" name="Content Placeholder 4"/>
          <p:cNvSpPr>
            <a:spLocks noGrp="1"/>
          </p:cNvSpPr>
          <p:nvPr>
            <p:ph idx="1"/>
          </p:nvPr>
        </p:nvSpPr>
        <p:spPr>
          <a:xfrm>
            <a:off x="381000" y="914400"/>
            <a:ext cx="8229600" cy="5638800"/>
          </a:xfrm>
        </p:spPr>
        <p:txBody>
          <a:bodyPr>
            <a:normAutofit fontScale="55000" lnSpcReduction="20000"/>
          </a:bodyPr>
          <a:lstStyle/>
          <a:p>
            <a:pPr algn="just"/>
            <a:r>
              <a:rPr lang="en-US" sz="4000" dirty="0" smtClean="0">
                <a:solidFill>
                  <a:srgbClr val="C00000"/>
                </a:solidFill>
              </a:rPr>
              <a:t>The condition occurs mostly within 2 to 10 days after whelping but sometimes in bitches suckling a large litter, after 30 days or </a:t>
            </a:r>
            <a:r>
              <a:rPr lang="en-US" sz="4000" dirty="0" smtClean="0">
                <a:solidFill>
                  <a:srgbClr val="C00000"/>
                </a:solidFill>
              </a:rPr>
              <a:t>more</a:t>
            </a:r>
          </a:p>
          <a:p>
            <a:pPr algn="just"/>
            <a:r>
              <a:rPr lang="en-US" sz="4000" dirty="0" smtClean="0">
                <a:solidFill>
                  <a:srgbClr val="002060"/>
                </a:solidFill>
              </a:rPr>
              <a:t>More </a:t>
            </a:r>
            <a:r>
              <a:rPr lang="en-US" sz="4000" dirty="0" smtClean="0">
                <a:solidFill>
                  <a:srgbClr val="002060"/>
                </a:solidFill>
              </a:rPr>
              <a:t>rarely it occurs during late pregnancy or at the time of </a:t>
            </a:r>
            <a:r>
              <a:rPr lang="en-US" sz="4000" dirty="0" smtClean="0">
                <a:solidFill>
                  <a:srgbClr val="002060"/>
                </a:solidFill>
              </a:rPr>
              <a:t>whelping</a:t>
            </a:r>
          </a:p>
          <a:p>
            <a:pPr algn="just"/>
            <a:r>
              <a:rPr lang="en-US" sz="4000" dirty="0" smtClean="0">
                <a:solidFill>
                  <a:srgbClr val="C00000"/>
                </a:solidFill>
              </a:rPr>
              <a:t>It </a:t>
            </a:r>
            <a:r>
              <a:rPr lang="en-US" sz="4000" dirty="0" smtClean="0">
                <a:solidFill>
                  <a:srgbClr val="C00000"/>
                </a:solidFill>
              </a:rPr>
              <a:t>is a very obscure disease and the actual </a:t>
            </a:r>
            <a:r>
              <a:rPr lang="en-US" sz="4000" dirty="0" err="1" smtClean="0">
                <a:solidFill>
                  <a:srgbClr val="C00000"/>
                </a:solidFill>
              </a:rPr>
              <a:t>aetiology</a:t>
            </a:r>
            <a:r>
              <a:rPr lang="en-US" sz="4000" dirty="0" smtClean="0">
                <a:solidFill>
                  <a:srgbClr val="C00000"/>
                </a:solidFill>
              </a:rPr>
              <a:t> is not yet established. But some suggestions are given about the </a:t>
            </a:r>
            <a:r>
              <a:rPr lang="en-US" sz="4000" dirty="0" err="1" smtClean="0">
                <a:solidFill>
                  <a:srgbClr val="C00000"/>
                </a:solidFill>
              </a:rPr>
              <a:t>aetiology</a:t>
            </a:r>
            <a:r>
              <a:rPr lang="en-US" sz="4000" dirty="0" smtClean="0">
                <a:solidFill>
                  <a:srgbClr val="C00000"/>
                </a:solidFill>
              </a:rPr>
              <a:t> of the disease:</a:t>
            </a:r>
          </a:p>
          <a:p>
            <a:pPr algn="just"/>
            <a:endParaRPr lang="en-US" sz="1500" dirty="0" smtClean="0"/>
          </a:p>
          <a:p>
            <a:pPr lvl="0" algn="just"/>
            <a:r>
              <a:rPr lang="en-US" sz="4000" dirty="0" smtClean="0">
                <a:solidFill>
                  <a:srgbClr val="002060"/>
                </a:solidFill>
              </a:rPr>
              <a:t>If the disease occurs within 2 weeks after parturition, basically the problem is due to </a:t>
            </a:r>
            <a:r>
              <a:rPr lang="en-US" sz="4000" dirty="0" err="1" smtClean="0">
                <a:solidFill>
                  <a:srgbClr val="002060"/>
                </a:solidFill>
              </a:rPr>
              <a:t>hypoglycaemia</a:t>
            </a:r>
            <a:endParaRPr lang="en-US" sz="4000" dirty="0" smtClean="0">
              <a:solidFill>
                <a:srgbClr val="002060"/>
              </a:solidFill>
            </a:endParaRPr>
          </a:p>
          <a:p>
            <a:pPr algn="just"/>
            <a:endParaRPr lang="en-US" sz="1500" dirty="0" smtClean="0"/>
          </a:p>
          <a:p>
            <a:pPr lvl="0" algn="just"/>
            <a:r>
              <a:rPr lang="en-US" sz="4000" dirty="0" smtClean="0">
                <a:solidFill>
                  <a:srgbClr val="C00000"/>
                </a:solidFill>
              </a:rPr>
              <a:t>If the disease occurs later in the lactation period, the problem is mostly due to </a:t>
            </a:r>
            <a:r>
              <a:rPr lang="en-US" sz="4000" dirty="0" smtClean="0">
                <a:solidFill>
                  <a:srgbClr val="C00000"/>
                </a:solidFill>
              </a:rPr>
              <a:t>hypocalcaemia</a:t>
            </a:r>
            <a:endParaRPr lang="en-US" sz="4000" dirty="0" smtClean="0">
              <a:solidFill>
                <a:srgbClr val="C00000"/>
              </a:solidFill>
            </a:endParaRPr>
          </a:p>
          <a:p>
            <a:pPr algn="just"/>
            <a:endParaRPr lang="en-US" sz="1500" dirty="0" smtClean="0"/>
          </a:p>
          <a:p>
            <a:pPr algn="just"/>
            <a:r>
              <a:rPr lang="en-US" sz="4000" dirty="0" smtClean="0">
                <a:solidFill>
                  <a:srgbClr val="002060"/>
                </a:solidFill>
              </a:rPr>
              <a:t>If the diseased bitch is given replacement therapy with calcium and glucose, she responds to </a:t>
            </a:r>
            <a:r>
              <a:rPr lang="en-US" sz="4000" dirty="0" smtClean="0">
                <a:solidFill>
                  <a:srgbClr val="002060"/>
                </a:solidFill>
              </a:rPr>
              <a:t>treatment</a:t>
            </a:r>
          </a:p>
          <a:p>
            <a:pPr algn="just"/>
            <a:r>
              <a:rPr lang="en-US" sz="4000" dirty="0" smtClean="0">
                <a:solidFill>
                  <a:srgbClr val="C00000"/>
                </a:solidFill>
              </a:rPr>
              <a:t>It </a:t>
            </a:r>
            <a:r>
              <a:rPr lang="en-US" sz="4000" dirty="0" smtClean="0">
                <a:solidFill>
                  <a:srgbClr val="C00000"/>
                </a:solidFill>
              </a:rPr>
              <a:t>indicates that the disease is accompanied with hypocalcaemia and </a:t>
            </a:r>
            <a:r>
              <a:rPr lang="en-US" sz="4000" dirty="0" err="1" smtClean="0">
                <a:solidFill>
                  <a:srgbClr val="C00000"/>
                </a:solidFill>
              </a:rPr>
              <a:t>hypoglycaemia</a:t>
            </a:r>
            <a:endParaRPr lang="en-US" sz="4000" dirty="0" smtClean="0">
              <a:solidFill>
                <a:srgbClr val="C00000"/>
              </a:solidFill>
            </a:endParaRPr>
          </a:p>
          <a:p>
            <a:pPr algn="just"/>
            <a:r>
              <a:rPr lang="en-US" sz="4000" dirty="0" smtClean="0">
                <a:solidFill>
                  <a:srgbClr val="002060"/>
                </a:solidFill>
              </a:rPr>
              <a:t>But </a:t>
            </a:r>
            <a:r>
              <a:rPr lang="en-US" sz="4000" dirty="0" smtClean="0">
                <a:solidFill>
                  <a:srgbClr val="002060"/>
                </a:solidFill>
              </a:rPr>
              <a:t>the factors causing hypocalcaemia and </a:t>
            </a:r>
            <a:r>
              <a:rPr lang="en-US" sz="4000" dirty="0" err="1" smtClean="0">
                <a:solidFill>
                  <a:srgbClr val="002060"/>
                </a:solidFill>
              </a:rPr>
              <a:t>hypoglycaemia</a:t>
            </a:r>
            <a:r>
              <a:rPr lang="en-US" sz="4000" dirty="0" smtClean="0">
                <a:solidFill>
                  <a:srgbClr val="002060"/>
                </a:solidFill>
              </a:rPr>
              <a:t> are unknown. Actual pathogenesis of the condition is not yet </a:t>
            </a:r>
            <a:r>
              <a:rPr lang="en-US" sz="4000" dirty="0" smtClean="0">
                <a:solidFill>
                  <a:srgbClr val="002060"/>
                </a:solidFill>
              </a:rPr>
              <a:t>known</a:t>
            </a:r>
            <a:endParaRPr lang="en-US" sz="4000" dirty="0" smtClean="0">
              <a:solidFill>
                <a:srgbClr val="002060"/>
              </a:solidFil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a:bodyPr>
          <a:lstStyle/>
          <a:p>
            <a:r>
              <a:rPr lang="en-US" b="1" dirty="0" smtClean="0">
                <a:solidFill>
                  <a:srgbClr val="7030A0"/>
                </a:solidFill>
              </a:rPr>
              <a:t>Clinical Findings:</a:t>
            </a:r>
            <a:endParaRPr lang="en-US" dirty="0">
              <a:solidFill>
                <a:srgbClr val="7030A0"/>
              </a:solidFill>
            </a:endParaRPr>
          </a:p>
        </p:txBody>
      </p:sp>
      <p:sp>
        <p:nvSpPr>
          <p:cNvPr id="5" name="Content Placeholder 4"/>
          <p:cNvSpPr>
            <a:spLocks noGrp="1"/>
          </p:cNvSpPr>
          <p:nvPr>
            <p:ph idx="1"/>
          </p:nvPr>
        </p:nvSpPr>
        <p:spPr>
          <a:xfrm>
            <a:off x="457200" y="838200"/>
            <a:ext cx="8229600" cy="5791200"/>
          </a:xfrm>
        </p:spPr>
        <p:txBody>
          <a:bodyPr>
            <a:normAutofit fontScale="70000" lnSpcReduction="20000"/>
          </a:bodyPr>
          <a:lstStyle/>
          <a:p>
            <a:pPr algn="just"/>
            <a:r>
              <a:rPr lang="en-US" sz="3400" b="1" dirty="0" smtClean="0">
                <a:solidFill>
                  <a:srgbClr val="00B050"/>
                </a:solidFill>
              </a:rPr>
              <a:t>The condition is accompanied with: </a:t>
            </a:r>
          </a:p>
          <a:p>
            <a:pPr algn="just"/>
            <a:endParaRPr lang="en-US" sz="3400" dirty="0" smtClean="0"/>
          </a:p>
          <a:p>
            <a:pPr lvl="0" algn="just"/>
            <a:r>
              <a:rPr lang="en-US" sz="3400" dirty="0" smtClean="0">
                <a:solidFill>
                  <a:srgbClr val="C00000"/>
                </a:solidFill>
              </a:rPr>
              <a:t>There must be a history of the condition having occurred in late pregnancy or early lactation</a:t>
            </a:r>
          </a:p>
          <a:p>
            <a:pPr lvl="0" algn="just"/>
            <a:r>
              <a:rPr lang="en-US" sz="3400" dirty="0" smtClean="0">
                <a:solidFill>
                  <a:srgbClr val="C00000"/>
                </a:solidFill>
              </a:rPr>
              <a:t>The bitch becomes restless and anorectic</a:t>
            </a:r>
          </a:p>
          <a:p>
            <a:pPr lvl="0" algn="just"/>
            <a:r>
              <a:rPr lang="en-US" sz="3400" dirty="0" smtClean="0">
                <a:solidFill>
                  <a:srgbClr val="C00000"/>
                </a:solidFill>
              </a:rPr>
              <a:t>The respiratory rate is increased and the tongue hangs out (panting)</a:t>
            </a:r>
          </a:p>
          <a:p>
            <a:pPr lvl="0" algn="just">
              <a:buNone/>
            </a:pPr>
            <a:endParaRPr lang="en-US" sz="3400" dirty="0" smtClean="0"/>
          </a:p>
          <a:p>
            <a:pPr lvl="0" algn="just"/>
            <a:r>
              <a:rPr lang="en-US" sz="3400" dirty="0" smtClean="0">
                <a:solidFill>
                  <a:srgbClr val="0070C0"/>
                </a:solidFill>
              </a:rPr>
              <a:t>Stiffness of the joints causing pain and stilted gait</a:t>
            </a:r>
          </a:p>
          <a:p>
            <a:pPr lvl="0" algn="just"/>
            <a:r>
              <a:rPr lang="en-US" sz="3400" dirty="0" smtClean="0">
                <a:solidFill>
                  <a:srgbClr val="0070C0"/>
                </a:solidFill>
              </a:rPr>
              <a:t>Bitch becomes </a:t>
            </a:r>
            <a:r>
              <a:rPr lang="en-US" sz="3400" dirty="0" err="1" smtClean="0">
                <a:solidFill>
                  <a:srgbClr val="0070C0"/>
                </a:solidFill>
              </a:rPr>
              <a:t>staggery</a:t>
            </a:r>
            <a:r>
              <a:rPr lang="en-US" sz="3400" dirty="0" smtClean="0">
                <a:solidFill>
                  <a:srgbClr val="0070C0"/>
                </a:solidFill>
              </a:rPr>
              <a:t>, goes down and suffers from </a:t>
            </a:r>
            <a:r>
              <a:rPr lang="en-US" sz="3400" dirty="0" err="1" smtClean="0">
                <a:solidFill>
                  <a:srgbClr val="0070C0"/>
                </a:solidFill>
              </a:rPr>
              <a:t>tonoclonic</a:t>
            </a:r>
            <a:r>
              <a:rPr lang="en-US" sz="3400" dirty="0" smtClean="0">
                <a:solidFill>
                  <a:srgbClr val="0070C0"/>
                </a:solidFill>
              </a:rPr>
              <a:t> convulsion (violent spasmodic contractions of muscle groups all over the body)</a:t>
            </a:r>
          </a:p>
          <a:p>
            <a:pPr lvl="0" algn="just"/>
            <a:r>
              <a:rPr lang="en-US" sz="3400" dirty="0" smtClean="0">
                <a:solidFill>
                  <a:schemeClr val="accent6">
                    <a:lumMod val="50000"/>
                  </a:schemeClr>
                </a:solidFill>
              </a:rPr>
              <a:t>In some cases the animal may fall forward, the head is thrown back, the legs are galloping, the animal is frantically excited and cries out</a:t>
            </a:r>
          </a:p>
          <a:p>
            <a:pPr lvl="0" algn="just"/>
            <a:r>
              <a:rPr lang="en-US" sz="3400" dirty="0" err="1" smtClean="0">
                <a:solidFill>
                  <a:schemeClr val="accent6">
                    <a:lumMod val="50000"/>
                  </a:schemeClr>
                </a:solidFill>
              </a:rPr>
              <a:t>Opisthotonus</a:t>
            </a:r>
            <a:r>
              <a:rPr lang="en-US" sz="3400" dirty="0" smtClean="0">
                <a:solidFill>
                  <a:schemeClr val="accent6">
                    <a:lumMod val="50000"/>
                  </a:schemeClr>
                </a:solidFill>
              </a:rPr>
              <a:t> arch develops like in strychnine poisoning but the consciousness of the animal is retained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90600"/>
            <a:ext cx="8229600" cy="4525963"/>
          </a:xfrm>
        </p:spPr>
        <p:txBody>
          <a:bodyPr>
            <a:normAutofit fontScale="92500" lnSpcReduction="20000"/>
          </a:bodyPr>
          <a:lstStyle/>
          <a:p>
            <a:pPr lvl="0"/>
            <a:r>
              <a:rPr lang="en-US" dirty="0" smtClean="0">
                <a:solidFill>
                  <a:schemeClr val="accent6">
                    <a:lumMod val="50000"/>
                  </a:schemeClr>
                </a:solidFill>
              </a:rPr>
              <a:t>There is rise in temperature which may go about 103</a:t>
            </a:r>
            <a:r>
              <a:rPr lang="en-US" baseline="30000" dirty="0" smtClean="0">
                <a:solidFill>
                  <a:schemeClr val="accent6">
                    <a:lumMod val="50000"/>
                  </a:schemeClr>
                </a:solidFill>
              </a:rPr>
              <a:t>o</a:t>
            </a:r>
            <a:r>
              <a:rPr lang="en-US" dirty="0" smtClean="0">
                <a:solidFill>
                  <a:schemeClr val="accent6">
                    <a:lumMod val="50000"/>
                  </a:schemeClr>
                </a:solidFill>
              </a:rPr>
              <a:t>F and sometimes upto </a:t>
            </a:r>
            <a:r>
              <a:rPr lang="en-US" dirty="0" smtClean="0">
                <a:solidFill>
                  <a:schemeClr val="accent6">
                    <a:lumMod val="50000"/>
                  </a:schemeClr>
                </a:solidFill>
              </a:rPr>
              <a:t>105</a:t>
            </a:r>
            <a:r>
              <a:rPr lang="en-US" baseline="30000" dirty="0" smtClean="0">
                <a:solidFill>
                  <a:schemeClr val="accent6">
                    <a:lumMod val="50000"/>
                  </a:schemeClr>
                </a:solidFill>
              </a:rPr>
              <a:t>o</a:t>
            </a:r>
            <a:r>
              <a:rPr lang="en-US" dirty="0" smtClean="0">
                <a:solidFill>
                  <a:schemeClr val="accent6">
                    <a:lumMod val="50000"/>
                  </a:schemeClr>
                </a:solidFill>
              </a:rPr>
              <a:t>–108</a:t>
            </a:r>
            <a:r>
              <a:rPr lang="en-US" baseline="30000" dirty="0" smtClean="0">
                <a:solidFill>
                  <a:schemeClr val="accent6">
                    <a:lumMod val="50000"/>
                  </a:schemeClr>
                </a:solidFill>
              </a:rPr>
              <a:t>o</a:t>
            </a:r>
            <a:r>
              <a:rPr lang="en-US" dirty="0" smtClean="0">
                <a:solidFill>
                  <a:schemeClr val="accent6">
                    <a:lumMod val="50000"/>
                  </a:schemeClr>
                </a:solidFill>
              </a:rPr>
              <a:t>F</a:t>
            </a:r>
          </a:p>
          <a:p>
            <a:pPr lvl="0"/>
            <a:r>
              <a:rPr lang="en-US" dirty="0" smtClean="0">
                <a:solidFill>
                  <a:srgbClr val="0070C0"/>
                </a:solidFill>
              </a:rPr>
              <a:t>This </a:t>
            </a:r>
            <a:r>
              <a:rPr lang="en-US" dirty="0" smtClean="0">
                <a:solidFill>
                  <a:srgbClr val="0070C0"/>
                </a:solidFill>
              </a:rPr>
              <a:t>is metabolic temperature and occurs due to increased energy production in the muscles during violent muscular </a:t>
            </a:r>
            <a:r>
              <a:rPr lang="en-US" dirty="0" smtClean="0">
                <a:solidFill>
                  <a:srgbClr val="0070C0"/>
                </a:solidFill>
              </a:rPr>
              <a:t>spasm</a:t>
            </a:r>
          </a:p>
          <a:p>
            <a:pPr lvl="0"/>
            <a:r>
              <a:rPr lang="en-US" dirty="0" smtClean="0">
                <a:solidFill>
                  <a:schemeClr val="accent6">
                    <a:lumMod val="50000"/>
                  </a:schemeClr>
                </a:solidFill>
              </a:rPr>
              <a:t>There </a:t>
            </a:r>
            <a:r>
              <a:rPr lang="en-US" dirty="0" smtClean="0">
                <a:solidFill>
                  <a:schemeClr val="accent6">
                    <a:lumMod val="50000"/>
                  </a:schemeClr>
                </a:solidFill>
              </a:rPr>
              <a:t>may be heat- prostration (heatstroke, sunstroke, hyperthermia) due to severe increase in </a:t>
            </a:r>
            <a:r>
              <a:rPr lang="en-US" dirty="0" smtClean="0">
                <a:solidFill>
                  <a:schemeClr val="accent6">
                    <a:lumMod val="50000"/>
                  </a:schemeClr>
                </a:solidFill>
              </a:rPr>
              <a:t>temperature</a:t>
            </a:r>
            <a:endParaRPr lang="en-US" dirty="0" smtClean="0">
              <a:solidFill>
                <a:schemeClr val="accent6">
                  <a:lumMod val="50000"/>
                </a:schemeClr>
              </a:solidFill>
            </a:endParaRPr>
          </a:p>
          <a:p>
            <a:pPr lvl="0"/>
            <a:r>
              <a:rPr lang="en-US" dirty="0" smtClean="0">
                <a:solidFill>
                  <a:srgbClr val="0070C0"/>
                </a:solidFill>
              </a:rPr>
              <a:t>In late pregnant and post-parturient animal, the vulva and the mammary glands, are swollen or distended, </a:t>
            </a:r>
            <a:r>
              <a:rPr lang="en-US" dirty="0" smtClean="0">
                <a:solidFill>
                  <a:srgbClr val="0070C0"/>
                </a:solidFill>
              </a:rPr>
              <a:t>respectively</a:t>
            </a:r>
            <a:endParaRPr lang="en-US" dirty="0" smtClean="0">
              <a:solidFill>
                <a:srgbClr val="0070C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b="1" dirty="0" smtClean="0">
                <a:solidFill>
                  <a:srgbClr val="7030A0"/>
                </a:solidFill>
              </a:rPr>
              <a:t>Diagnosis:</a:t>
            </a:r>
            <a:endParaRPr lang="en-US" dirty="0">
              <a:solidFill>
                <a:srgbClr val="7030A0"/>
              </a:solidFill>
            </a:endParaRPr>
          </a:p>
        </p:txBody>
      </p:sp>
      <p:sp>
        <p:nvSpPr>
          <p:cNvPr id="5" name="Content Placeholder 4"/>
          <p:cNvSpPr>
            <a:spLocks noGrp="1"/>
          </p:cNvSpPr>
          <p:nvPr>
            <p:ph idx="1"/>
          </p:nvPr>
        </p:nvSpPr>
        <p:spPr/>
        <p:txBody>
          <a:bodyPr>
            <a:normAutofit fontScale="92500" lnSpcReduction="10000"/>
          </a:bodyPr>
          <a:lstStyle/>
          <a:p>
            <a:pPr algn="just"/>
            <a:r>
              <a:rPr lang="en-US" b="1" dirty="0" smtClean="0">
                <a:solidFill>
                  <a:srgbClr val="00B050"/>
                </a:solidFill>
              </a:rPr>
              <a:t>The diagnosis of the condition can be made by:</a:t>
            </a:r>
          </a:p>
          <a:p>
            <a:pPr algn="just"/>
            <a:endParaRPr lang="en-US" dirty="0" smtClean="0"/>
          </a:p>
          <a:p>
            <a:pPr lvl="0" algn="just"/>
            <a:r>
              <a:rPr lang="en-US" dirty="0" smtClean="0">
                <a:solidFill>
                  <a:srgbClr val="C00000"/>
                </a:solidFill>
              </a:rPr>
              <a:t>The signs are always observed in nursing bitch or those who are in the later part of </a:t>
            </a:r>
            <a:r>
              <a:rPr lang="en-US" dirty="0" smtClean="0">
                <a:solidFill>
                  <a:srgbClr val="C00000"/>
                </a:solidFill>
              </a:rPr>
              <a:t>pregnancy</a:t>
            </a:r>
          </a:p>
          <a:p>
            <a:pPr lvl="0" algn="just"/>
            <a:r>
              <a:rPr lang="en-US" dirty="0" smtClean="0">
                <a:solidFill>
                  <a:srgbClr val="002060"/>
                </a:solidFill>
              </a:rPr>
              <a:t>So</a:t>
            </a:r>
            <a:r>
              <a:rPr lang="en-US" dirty="0" smtClean="0">
                <a:solidFill>
                  <a:srgbClr val="002060"/>
                </a:solidFill>
              </a:rPr>
              <a:t>, there must be history of late pregnancy, whelping or early </a:t>
            </a:r>
            <a:r>
              <a:rPr lang="en-US" dirty="0" smtClean="0">
                <a:solidFill>
                  <a:srgbClr val="002060"/>
                </a:solidFill>
              </a:rPr>
              <a:t>lactation</a:t>
            </a:r>
            <a:endParaRPr lang="en-US" dirty="0" smtClean="0">
              <a:solidFill>
                <a:srgbClr val="002060"/>
              </a:solidFill>
            </a:endParaRPr>
          </a:p>
          <a:p>
            <a:pPr lvl="0" algn="just"/>
            <a:r>
              <a:rPr lang="en-US" dirty="0" smtClean="0">
                <a:solidFill>
                  <a:srgbClr val="0070C0"/>
                </a:solidFill>
              </a:rPr>
              <a:t>Characteristic clinical signs like </a:t>
            </a:r>
            <a:r>
              <a:rPr lang="en-US" dirty="0" err="1" smtClean="0">
                <a:solidFill>
                  <a:srgbClr val="0070C0"/>
                </a:solidFill>
              </a:rPr>
              <a:t>opisthotonus</a:t>
            </a:r>
            <a:r>
              <a:rPr lang="en-US" dirty="0" smtClean="0">
                <a:solidFill>
                  <a:srgbClr val="0070C0"/>
                </a:solidFill>
              </a:rPr>
              <a:t> arch, </a:t>
            </a:r>
            <a:r>
              <a:rPr lang="en-US" dirty="0" err="1" smtClean="0">
                <a:solidFill>
                  <a:srgbClr val="0070C0"/>
                </a:solidFill>
              </a:rPr>
              <a:t>tonoclonic</a:t>
            </a:r>
            <a:r>
              <a:rPr lang="en-US" dirty="0" smtClean="0">
                <a:solidFill>
                  <a:srgbClr val="0070C0"/>
                </a:solidFill>
              </a:rPr>
              <a:t> convulsion, high rise in temperature even upto 108</a:t>
            </a:r>
            <a:r>
              <a:rPr lang="en-US" baseline="30000" dirty="0" smtClean="0">
                <a:solidFill>
                  <a:srgbClr val="0070C0"/>
                </a:solidFill>
              </a:rPr>
              <a:t>o</a:t>
            </a:r>
            <a:r>
              <a:rPr lang="en-US" dirty="0" smtClean="0">
                <a:solidFill>
                  <a:srgbClr val="0070C0"/>
                </a:solidFill>
              </a:rPr>
              <a:t>F, stilted gait </a:t>
            </a:r>
            <a:r>
              <a:rPr lang="en-US" dirty="0" smtClean="0">
                <a:solidFill>
                  <a:srgbClr val="0070C0"/>
                </a:solidFill>
              </a:rPr>
              <a:t>etc</a:t>
            </a:r>
            <a:endParaRPr lang="en-US" dirty="0" smtClean="0">
              <a:solidFill>
                <a:srgbClr val="0070C0"/>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81000"/>
            <a:ext cx="8229600" cy="5745163"/>
          </a:xfrm>
        </p:spPr>
        <p:txBody>
          <a:bodyPr>
            <a:normAutofit fontScale="77500" lnSpcReduction="20000"/>
          </a:bodyPr>
          <a:lstStyle/>
          <a:p>
            <a:pPr algn="just"/>
            <a:r>
              <a:rPr lang="en-US" dirty="0" smtClean="0">
                <a:solidFill>
                  <a:srgbClr val="0070C0"/>
                </a:solidFill>
              </a:rPr>
              <a:t>While making a diagnosis, </a:t>
            </a:r>
            <a:r>
              <a:rPr lang="en-US" dirty="0" err="1" smtClean="0">
                <a:solidFill>
                  <a:srgbClr val="0070C0"/>
                </a:solidFill>
              </a:rPr>
              <a:t>eclampsia</a:t>
            </a:r>
            <a:r>
              <a:rPr lang="en-US" dirty="0" smtClean="0">
                <a:solidFill>
                  <a:srgbClr val="0070C0"/>
                </a:solidFill>
              </a:rPr>
              <a:t> should be differentiated from:</a:t>
            </a:r>
          </a:p>
          <a:p>
            <a:pPr algn="just"/>
            <a:endParaRPr lang="en-US" dirty="0" smtClean="0"/>
          </a:p>
          <a:p>
            <a:pPr lvl="0" algn="just"/>
            <a:r>
              <a:rPr lang="en-US" dirty="0" smtClean="0">
                <a:solidFill>
                  <a:srgbClr val="002060"/>
                </a:solidFill>
              </a:rPr>
              <a:t>Tetanus: The spasm of the muscles or convulsion observed in </a:t>
            </a:r>
            <a:r>
              <a:rPr lang="en-US" dirty="0" err="1" smtClean="0">
                <a:solidFill>
                  <a:srgbClr val="002060"/>
                </a:solidFill>
              </a:rPr>
              <a:t>eclampsia</a:t>
            </a:r>
            <a:r>
              <a:rPr lang="en-US" dirty="0" smtClean="0">
                <a:solidFill>
                  <a:srgbClr val="002060"/>
                </a:solidFill>
              </a:rPr>
              <a:t> may be confused with tetanus:</a:t>
            </a:r>
          </a:p>
          <a:p>
            <a:pPr algn="just"/>
            <a:endParaRPr lang="en-US" dirty="0" smtClean="0"/>
          </a:p>
          <a:p>
            <a:pPr lvl="0" algn="just"/>
            <a:r>
              <a:rPr lang="en-US" dirty="0" smtClean="0">
                <a:solidFill>
                  <a:srgbClr val="C00000"/>
                </a:solidFill>
              </a:rPr>
              <a:t>In </a:t>
            </a:r>
            <a:r>
              <a:rPr lang="en-US" dirty="0" err="1" smtClean="0">
                <a:solidFill>
                  <a:srgbClr val="C00000"/>
                </a:solidFill>
              </a:rPr>
              <a:t>eclampsia</a:t>
            </a:r>
            <a:r>
              <a:rPr lang="en-US" dirty="0" smtClean="0">
                <a:solidFill>
                  <a:srgbClr val="C00000"/>
                </a:solidFill>
              </a:rPr>
              <a:t> </a:t>
            </a:r>
            <a:r>
              <a:rPr lang="en-US" dirty="0" err="1" smtClean="0">
                <a:solidFill>
                  <a:srgbClr val="C00000"/>
                </a:solidFill>
              </a:rPr>
              <a:t>tono-clonic</a:t>
            </a:r>
            <a:r>
              <a:rPr lang="en-US" dirty="0" smtClean="0">
                <a:solidFill>
                  <a:srgbClr val="C00000"/>
                </a:solidFill>
              </a:rPr>
              <a:t> convulsions occur i.e. contraction and relaxation of the skeletal muscles occur alternately. But in tetanus, there is tonic convulsion i.e. only contractions of skeletal muscles </a:t>
            </a:r>
            <a:r>
              <a:rPr lang="en-US" dirty="0" smtClean="0">
                <a:solidFill>
                  <a:srgbClr val="C00000"/>
                </a:solidFill>
              </a:rPr>
              <a:t>occur</a:t>
            </a:r>
            <a:endParaRPr lang="en-US" dirty="0" smtClean="0">
              <a:solidFill>
                <a:srgbClr val="C00000"/>
              </a:solidFill>
            </a:endParaRPr>
          </a:p>
          <a:p>
            <a:pPr lvl="0" algn="just"/>
            <a:r>
              <a:rPr lang="en-US" dirty="0" smtClean="0">
                <a:solidFill>
                  <a:srgbClr val="0070C0"/>
                </a:solidFill>
              </a:rPr>
              <a:t>Tetanus is </a:t>
            </a:r>
            <a:r>
              <a:rPr lang="en-US" dirty="0" err="1" smtClean="0">
                <a:solidFill>
                  <a:srgbClr val="0070C0"/>
                </a:solidFill>
              </a:rPr>
              <a:t>characterised</a:t>
            </a:r>
            <a:r>
              <a:rPr lang="en-US" dirty="0" smtClean="0">
                <a:solidFill>
                  <a:srgbClr val="0070C0"/>
                </a:solidFill>
              </a:rPr>
              <a:t> by </a:t>
            </a:r>
            <a:r>
              <a:rPr lang="en-US" dirty="0" err="1" smtClean="0">
                <a:solidFill>
                  <a:srgbClr val="0070C0"/>
                </a:solidFill>
              </a:rPr>
              <a:t>prolapse</a:t>
            </a:r>
            <a:r>
              <a:rPr lang="en-US" dirty="0" smtClean="0">
                <a:solidFill>
                  <a:srgbClr val="0070C0"/>
                </a:solidFill>
              </a:rPr>
              <a:t> of the third eyelid, lock jaw or stiffness of the jaw due to increased spasm of the muscles of the jaw, whereas in </a:t>
            </a:r>
            <a:r>
              <a:rPr lang="en-US" dirty="0" err="1" smtClean="0">
                <a:solidFill>
                  <a:srgbClr val="0070C0"/>
                </a:solidFill>
              </a:rPr>
              <a:t>eclampsia</a:t>
            </a:r>
            <a:r>
              <a:rPr lang="en-US" dirty="0" smtClean="0">
                <a:solidFill>
                  <a:srgbClr val="0070C0"/>
                </a:solidFill>
              </a:rPr>
              <a:t> there is no such clinical </a:t>
            </a:r>
            <a:r>
              <a:rPr lang="en-US" dirty="0" smtClean="0">
                <a:solidFill>
                  <a:srgbClr val="0070C0"/>
                </a:solidFill>
              </a:rPr>
              <a:t>findings</a:t>
            </a:r>
            <a:endParaRPr lang="en-US" dirty="0" smtClean="0">
              <a:solidFill>
                <a:srgbClr val="0070C0"/>
              </a:solidFill>
            </a:endParaRPr>
          </a:p>
          <a:p>
            <a:pPr lvl="0" algn="just"/>
            <a:r>
              <a:rPr lang="en-US" dirty="0" smtClean="0">
                <a:solidFill>
                  <a:srgbClr val="C00000"/>
                </a:solidFill>
              </a:rPr>
              <a:t>Calcium therapy to the animal gives response in case of </a:t>
            </a:r>
            <a:r>
              <a:rPr lang="en-US" dirty="0" err="1" smtClean="0">
                <a:solidFill>
                  <a:srgbClr val="C00000"/>
                </a:solidFill>
              </a:rPr>
              <a:t>eclampsia</a:t>
            </a:r>
            <a:r>
              <a:rPr lang="en-US" dirty="0" smtClean="0">
                <a:solidFill>
                  <a:srgbClr val="C00000"/>
                </a:solidFill>
              </a:rPr>
              <a:t> while in tetanus, the animal does not respond to calcium </a:t>
            </a:r>
            <a:r>
              <a:rPr lang="en-US" dirty="0" smtClean="0">
                <a:solidFill>
                  <a:srgbClr val="C00000"/>
                </a:solidFill>
              </a:rPr>
              <a:t>therapy</a:t>
            </a:r>
            <a:endParaRPr lang="en-US" dirty="0" smtClean="0">
              <a:solidFill>
                <a:srgbClr val="C00000"/>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8229600" cy="5592763"/>
          </a:xfrm>
        </p:spPr>
        <p:txBody>
          <a:bodyPr>
            <a:normAutofit fontScale="92500" lnSpcReduction="10000"/>
          </a:bodyPr>
          <a:lstStyle/>
          <a:p>
            <a:pPr lvl="0"/>
            <a:r>
              <a:rPr lang="en-US" dirty="0" smtClean="0">
                <a:solidFill>
                  <a:srgbClr val="00B050"/>
                </a:solidFill>
              </a:rPr>
              <a:t>Strychnine </a:t>
            </a:r>
            <a:r>
              <a:rPr lang="en-US" dirty="0" smtClean="0">
                <a:solidFill>
                  <a:srgbClr val="00B050"/>
                </a:solidFill>
              </a:rPr>
              <a:t>poisoning: The </a:t>
            </a:r>
            <a:r>
              <a:rPr lang="en-US" dirty="0" err="1" smtClean="0">
                <a:solidFill>
                  <a:srgbClr val="00B050"/>
                </a:solidFill>
              </a:rPr>
              <a:t>opisthotonus</a:t>
            </a:r>
            <a:r>
              <a:rPr lang="en-US" dirty="0" smtClean="0">
                <a:solidFill>
                  <a:srgbClr val="00B050"/>
                </a:solidFill>
              </a:rPr>
              <a:t> arch observed in </a:t>
            </a:r>
            <a:r>
              <a:rPr lang="en-US" dirty="0" err="1" smtClean="0">
                <a:solidFill>
                  <a:srgbClr val="00B050"/>
                </a:solidFill>
              </a:rPr>
              <a:t>eclampsia</a:t>
            </a:r>
            <a:r>
              <a:rPr lang="en-US" dirty="0" smtClean="0">
                <a:solidFill>
                  <a:srgbClr val="00B050"/>
                </a:solidFill>
              </a:rPr>
              <a:t> may be confused with strychnine </a:t>
            </a:r>
            <a:r>
              <a:rPr lang="en-US" dirty="0" smtClean="0">
                <a:solidFill>
                  <a:srgbClr val="00B050"/>
                </a:solidFill>
              </a:rPr>
              <a:t>poisoning</a:t>
            </a:r>
            <a:endParaRPr lang="en-US" dirty="0" smtClean="0">
              <a:solidFill>
                <a:srgbClr val="00B050"/>
              </a:solidFill>
            </a:endParaRPr>
          </a:p>
          <a:p>
            <a:endParaRPr lang="en-US" dirty="0" smtClean="0"/>
          </a:p>
          <a:p>
            <a:pPr lvl="0"/>
            <a:r>
              <a:rPr lang="en-US" dirty="0" smtClean="0">
                <a:solidFill>
                  <a:srgbClr val="C00000"/>
                </a:solidFill>
              </a:rPr>
              <a:t>There must be history of strychnine consumption from </a:t>
            </a:r>
            <a:r>
              <a:rPr lang="en-US" dirty="0" err="1" smtClean="0">
                <a:solidFill>
                  <a:srgbClr val="C00000"/>
                </a:solidFill>
              </a:rPr>
              <a:t>nux</a:t>
            </a:r>
            <a:r>
              <a:rPr lang="en-US" dirty="0" smtClean="0">
                <a:solidFill>
                  <a:srgbClr val="C00000"/>
                </a:solidFill>
              </a:rPr>
              <a:t> </a:t>
            </a:r>
            <a:r>
              <a:rPr lang="en-US" dirty="0" err="1" smtClean="0">
                <a:solidFill>
                  <a:srgbClr val="C00000"/>
                </a:solidFill>
              </a:rPr>
              <a:t>vomica</a:t>
            </a:r>
            <a:r>
              <a:rPr lang="en-US" dirty="0" smtClean="0">
                <a:solidFill>
                  <a:srgbClr val="C00000"/>
                </a:solidFill>
              </a:rPr>
              <a:t> seed in case of </a:t>
            </a:r>
            <a:r>
              <a:rPr lang="en-US" dirty="0" smtClean="0">
                <a:solidFill>
                  <a:srgbClr val="C00000"/>
                </a:solidFill>
              </a:rPr>
              <a:t>poisoning</a:t>
            </a:r>
            <a:endParaRPr lang="en-US" dirty="0" smtClean="0">
              <a:solidFill>
                <a:srgbClr val="C00000"/>
              </a:solidFill>
            </a:endParaRPr>
          </a:p>
          <a:p>
            <a:pPr lvl="0"/>
            <a:r>
              <a:rPr lang="en-US" dirty="0" smtClean="0">
                <a:solidFill>
                  <a:srgbClr val="0070C0"/>
                </a:solidFill>
              </a:rPr>
              <a:t>No history of pregnancy or parturition is noticed in case of strychnine </a:t>
            </a:r>
            <a:r>
              <a:rPr lang="en-US" dirty="0" smtClean="0">
                <a:solidFill>
                  <a:srgbClr val="0070C0"/>
                </a:solidFill>
              </a:rPr>
              <a:t>poisoning</a:t>
            </a:r>
            <a:endParaRPr lang="en-US" dirty="0" smtClean="0">
              <a:solidFill>
                <a:srgbClr val="0070C0"/>
              </a:solidFill>
            </a:endParaRPr>
          </a:p>
          <a:p>
            <a:pPr lvl="0"/>
            <a:r>
              <a:rPr lang="en-US" dirty="0" smtClean="0">
                <a:solidFill>
                  <a:srgbClr val="C00000"/>
                </a:solidFill>
              </a:rPr>
              <a:t>Cyanosis of the mucous membrane is observed in case of strychnine </a:t>
            </a:r>
            <a:r>
              <a:rPr lang="en-US" dirty="0" smtClean="0">
                <a:solidFill>
                  <a:srgbClr val="C00000"/>
                </a:solidFill>
              </a:rPr>
              <a:t>poisoning</a:t>
            </a:r>
            <a:endParaRPr lang="en-US" dirty="0" smtClean="0">
              <a:solidFill>
                <a:srgbClr val="C00000"/>
              </a:solidFill>
            </a:endParaRPr>
          </a:p>
          <a:p>
            <a:pPr lvl="0"/>
            <a:r>
              <a:rPr lang="en-US" dirty="0" smtClean="0">
                <a:solidFill>
                  <a:srgbClr val="0070C0"/>
                </a:solidFill>
              </a:rPr>
              <a:t>The animal suffering from the poisoning does not respond to replacement therapy by </a:t>
            </a:r>
            <a:r>
              <a:rPr lang="en-US" dirty="0" smtClean="0">
                <a:solidFill>
                  <a:srgbClr val="0070C0"/>
                </a:solidFill>
              </a:rPr>
              <a:t>calcium</a:t>
            </a:r>
            <a:endParaRPr lang="en-US" dirty="0" smtClean="0">
              <a:solidFill>
                <a:srgbClr val="0070C0"/>
              </a:solidFill>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r>
              <a:rPr lang="en-US" sz="4000" dirty="0" smtClean="0">
                <a:solidFill>
                  <a:srgbClr val="7030A0"/>
                </a:solidFill>
              </a:rPr>
              <a:t>Rabies:</a:t>
            </a:r>
          </a:p>
          <a:p>
            <a:endParaRPr lang="en-US" dirty="0" smtClean="0"/>
          </a:p>
          <a:p>
            <a:r>
              <a:rPr lang="en-US" dirty="0" smtClean="0">
                <a:solidFill>
                  <a:srgbClr val="C00000"/>
                </a:solidFill>
              </a:rPr>
              <a:t>(a)	There must be history of dog </a:t>
            </a:r>
            <a:r>
              <a:rPr lang="en-US" dirty="0" smtClean="0">
                <a:solidFill>
                  <a:srgbClr val="C00000"/>
                </a:solidFill>
              </a:rPr>
              <a:t>bite</a:t>
            </a:r>
            <a:endParaRPr lang="en-US" dirty="0" smtClean="0">
              <a:solidFill>
                <a:srgbClr val="C00000"/>
              </a:solidFill>
            </a:endParaRPr>
          </a:p>
          <a:p>
            <a:pPr lvl="0"/>
            <a:r>
              <a:rPr lang="en-US" dirty="0" smtClean="0">
                <a:solidFill>
                  <a:srgbClr val="C00000"/>
                </a:solidFill>
              </a:rPr>
              <a:t>The animal shows ascending type of paralysis and profuse </a:t>
            </a:r>
            <a:r>
              <a:rPr lang="en-US" dirty="0" smtClean="0">
                <a:solidFill>
                  <a:srgbClr val="C00000"/>
                </a:solidFill>
              </a:rPr>
              <a:t>salivation</a:t>
            </a:r>
            <a:endParaRPr lang="en-US" dirty="0" smtClean="0">
              <a:solidFill>
                <a:srgbClr val="C00000"/>
              </a:solidFill>
            </a:endParaRPr>
          </a:p>
          <a:p>
            <a:pPr>
              <a:buNone/>
            </a:pP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761</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Eclampsia  in  Bitches</vt:lpstr>
      <vt:lpstr>Slide 2</vt:lpstr>
      <vt:lpstr>Etiology:</vt:lpstr>
      <vt:lpstr>Clinical Findings:</vt:lpstr>
      <vt:lpstr>Slide 5</vt:lpstr>
      <vt:lpstr>Diagnosis:</vt:lpstr>
      <vt:lpstr>Slide 7</vt:lpstr>
      <vt:lpstr>Slide 8</vt:lpstr>
      <vt:lpstr>Slide 9</vt:lpstr>
      <vt:lpstr>Treatment:</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Eclampsia in Bitches</dc:title>
  <dc:creator/>
  <cp:lastModifiedBy>administrato</cp:lastModifiedBy>
  <cp:revision>5</cp:revision>
  <dcterms:created xsi:type="dcterms:W3CDTF">2006-08-16T00:00:00Z</dcterms:created>
  <dcterms:modified xsi:type="dcterms:W3CDTF">2010-09-11T18:21:06Z</dcterms:modified>
</cp:coreProperties>
</file>