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6" r:id="rId13"/>
    <p:sldId id="267" r:id="rId14"/>
    <p:sldId id="269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AFAB2-E717-4A3A-B336-FB23C293D6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20A951-3EF2-47F4-B79B-F17C1AA3DB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14BF6-9E64-439E-BEB8-7B2E67D8B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3DD5-89B6-43A6-AAC8-1983A79E5183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071F4-C9E7-402B-B953-6290D1D9C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F0A2F-F4D9-406D-8EFB-68E5C0356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3E27-A286-4224-AD63-F267EEB039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949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E443D-2629-4C72-A633-9B851C26F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87347-DA15-4D28-BB59-61D2D5B65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65F01-AF5D-47D5-8DEE-2A2F273E8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3DD5-89B6-43A6-AAC8-1983A79E5183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84C83-B985-40B4-A155-D6322B1B9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698CE-38DA-4968-8A3B-151FFD91C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3E27-A286-4224-AD63-F267EEB039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74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31AB06-3D57-4F72-BC5F-116DA4B288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44EA88-C00A-4294-A926-443C829D8A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E550F1-6E93-4CFC-82CA-335B26278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3DD5-89B6-43A6-AAC8-1983A79E5183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7239BF-8036-429A-A093-CD1AFCF3A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D2081-FF0E-4D47-B7D1-494368A24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3E27-A286-4224-AD63-F267EEB039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861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8C7DA-86CA-4B66-AF60-5B453CB4D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ED526-28BE-4A5A-986F-26532152F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AFD8B-9F69-4F3F-98AF-F4898EB0E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3DD5-89B6-43A6-AAC8-1983A79E5183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105E5-E086-43C4-94D7-B0D83C094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E1929-CD63-4DA3-A660-07C759C36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3E27-A286-4224-AD63-F267EEB039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005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8ECC5-E607-4341-B1CC-DAE8299EE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763A47-3EC9-4C06-890D-B9703987D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1FF8C-3E2E-4308-9C59-A7DC5F02F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3DD5-89B6-43A6-AAC8-1983A79E5183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8CCB3D-8788-4250-BA60-1D9019A91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36728E-D0A1-44C1-B7A7-F9CC36F11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3E27-A286-4224-AD63-F267EEB039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24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4A8E3-C5BB-464F-8C0C-86A8F7825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E6264-8822-4A99-9325-67D202D527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C19EAE-5433-4E7F-A938-CD86AA4D20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6A1A97-EAC1-4274-89B2-AA9ACB50D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3DD5-89B6-43A6-AAC8-1983A79E5183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E25850-047E-4DF5-B5A7-902B4CF82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8CC183-77D9-43BD-B9CB-455FC506F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3E27-A286-4224-AD63-F267EEB039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946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00DB7-49F8-4B1E-928F-71D455779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05BBFD-0957-4016-B621-4060CC57F5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4F6A99-90AA-4AB7-8494-A33EFFB52D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AEA44A-A8C4-4FD4-9CDD-726DE8CF6A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F87D76-48E6-4DC5-8926-7FDC78F715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5E6A4E-FE89-41AA-B377-394EE7DC0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3DD5-89B6-43A6-AAC8-1983A79E5183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0F5EDA-D158-450C-888F-808F2BAE4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AF6694-2006-4E18-8438-566FBED23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3E27-A286-4224-AD63-F267EEB039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182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FDF30-C89A-4861-921F-F0616AA27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F33997-BF30-4A8C-B066-3682C5987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3DD5-89B6-43A6-AAC8-1983A79E5183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69D302-85EF-4107-85F2-03EC8F343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328118-B5BD-412B-BA96-863128F3B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3E27-A286-4224-AD63-F267EEB039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210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63962E-AE53-4A3A-A5B8-6CCBA41FB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3DD5-89B6-43A6-AAC8-1983A79E5183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4E5B32-84ED-484B-A94F-762CFBD25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B10BCA-F465-4A23-B3E0-B5E4D4ABC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3E27-A286-4224-AD63-F267EEB039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34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D10DE-0DFA-456B-8AFB-A5594392E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3CEB0-8583-4D32-AFEA-269646575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A08C4B-2E26-4A57-98E2-1922E9250F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7C1B27-4390-473A-96DC-301442A17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3DD5-89B6-43A6-AAC8-1983A79E5183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9289C5-2F69-431A-8CDE-380A6CAD4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410F31-6CE1-4150-B7E0-B9DC802F3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3E27-A286-4224-AD63-F267EEB039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664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C8B56-ECF6-4729-BE21-98BCE4EFB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5FBACA-22C4-40A5-8CDE-17AFF787B8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D887BB-7CA1-4158-B0B8-B4F02C396A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73E0D0-5EE3-4856-B520-C664F6906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23DD5-89B6-43A6-AAC8-1983A79E5183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DC08AB-E064-4C5E-B132-DF4B8AE4C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8A206E-BDD5-45B6-8380-B4CB61DF0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3E27-A286-4224-AD63-F267EEB039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345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A654FF-7DE5-48E7-A906-F81DDC57A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6D03F-76CF-437E-89E1-FC7186408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4E2EE-01CC-4F36-9083-9FC82BE357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23DD5-89B6-43A6-AAC8-1983A79E5183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AD74F-18CF-4998-A8CD-3208A6CF51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86897-B04B-4C7A-ADD3-C2269201FD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23E27-A286-4224-AD63-F267EEB039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21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24331-5278-431C-8806-4B7BCAFD42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13800" spc="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WOUNDS</a:t>
            </a:r>
            <a:endParaRPr lang="en-GB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44A888-F657-482C-BF8A-E32F4C92B9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Dr.</a:t>
            </a:r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 Gulshan Kumar</a:t>
            </a:r>
            <a:endParaRPr lang="en-GB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842527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67C773-1FA7-4ED6-A2D9-AFEFEA384D71}"/>
              </a:ext>
            </a:extLst>
          </p:cNvPr>
          <p:cNvSpPr txBox="1"/>
          <p:nvPr/>
        </p:nvSpPr>
        <p:spPr>
          <a:xfrm>
            <a:off x="1393372" y="286981"/>
            <a:ext cx="981165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Wound management: </a:t>
            </a:r>
          </a:p>
          <a:p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Considerations</a:t>
            </a:r>
            <a:endParaRPr lang="en-GB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18FC5E-07B3-4BD0-A995-C19F06950A18}"/>
              </a:ext>
            </a:extLst>
          </p:cNvPr>
          <p:cNvSpPr txBox="1"/>
          <p:nvPr/>
        </p:nvSpPr>
        <p:spPr>
          <a:xfrm>
            <a:off x="1814286" y="1959429"/>
            <a:ext cx="101164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Haemostasis… methods..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When to and when not 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Pain management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LA…but should not contain adrenalin… vasoconstriction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Wound assessment/exploration…extent…contents</a:t>
            </a:r>
          </a:p>
          <a:p>
            <a:endParaRPr lang="en-I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691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67C773-1FA7-4ED6-A2D9-AFEFEA384D71}"/>
              </a:ext>
            </a:extLst>
          </p:cNvPr>
          <p:cNvSpPr txBox="1"/>
          <p:nvPr/>
        </p:nvSpPr>
        <p:spPr>
          <a:xfrm>
            <a:off x="1393372" y="286981"/>
            <a:ext cx="981165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Wound management: </a:t>
            </a:r>
          </a:p>
          <a:p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Considerations</a:t>
            </a:r>
            <a:endParaRPr lang="en-GB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18FC5E-07B3-4BD0-A995-C19F06950A18}"/>
              </a:ext>
            </a:extLst>
          </p:cNvPr>
          <p:cNvSpPr txBox="1"/>
          <p:nvPr/>
        </p:nvSpPr>
        <p:spPr>
          <a:xfrm>
            <a:off x="1814286" y="1959429"/>
            <a:ext cx="101164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Clean…..when dirty..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remove foreign material etc…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Large volumes of sterile Saline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Tap water helps removal of gross contaminants…..wound toilet.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Finally irrigate with sterile Saline…avoid splashing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Choose method of healing…</a:t>
            </a:r>
            <a:r>
              <a:rPr lang="en-I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Pri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.. Sec…Delayed primary closure.</a:t>
            </a:r>
          </a:p>
        </p:txBody>
      </p:sp>
    </p:spTree>
    <p:extLst>
      <p:ext uri="{BB962C8B-B14F-4D97-AF65-F5344CB8AC3E}">
        <p14:creationId xmlns:p14="http://schemas.microsoft.com/office/powerpoint/2010/main" val="4135669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67C773-1FA7-4ED6-A2D9-AFEFEA384D71}"/>
              </a:ext>
            </a:extLst>
          </p:cNvPr>
          <p:cNvSpPr txBox="1"/>
          <p:nvPr/>
        </p:nvSpPr>
        <p:spPr>
          <a:xfrm>
            <a:off x="1421081" y="343478"/>
            <a:ext cx="981165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Factors affecting Wound healing: </a:t>
            </a:r>
          </a:p>
          <a:p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Local</a:t>
            </a:r>
            <a:endParaRPr lang="en-GB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18FC5E-07B3-4BD0-A995-C19F06950A18}"/>
              </a:ext>
            </a:extLst>
          </p:cNvPr>
          <p:cNvSpPr txBox="1"/>
          <p:nvPr/>
        </p:nvSpPr>
        <p:spPr>
          <a:xfrm>
            <a:off x="1814286" y="1959429"/>
            <a:ext cx="1011645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Desired: Quick healing with good functional and </a:t>
            </a:r>
            <a:r>
              <a:rPr lang="en-IN"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cosmetic result; without 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complications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Local factors adversely affecting wound healing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Infection…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 causing inflammation …toxins … continuous insult to tissue…..delay healing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Diagnosis of specific infection helps to manage them.. Systemic antibiotics…….. </a:t>
            </a:r>
            <a:r>
              <a:rPr lang="en-IN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But antibiotics “do not” hasten healing.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Pressure…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closes capillary circulation reducing the blood supply needed for healing….for nutrition… oxygen.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Mobility of edges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… shearing forces…</a:t>
            </a:r>
          </a:p>
        </p:txBody>
      </p:sp>
    </p:spTree>
    <p:extLst>
      <p:ext uri="{BB962C8B-B14F-4D97-AF65-F5344CB8AC3E}">
        <p14:creationId xmlns:p14="http://schemas.microsoft.com/office/powerpoint/2010/main" val="3557970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67C773-1FA7-4ED6-A2D9-AFEFEA384D71}"/>
              </a:ext>
            </a:extLst>
          </p:cNvPr>
          <p:cNvSpPr txBox="1"/>
          <p:nvPr/>
        </p:nvSpPr>
        <p:spPr>
          <a:xfrm>
            <a:off x="1393371" y="259275"/>
            <a:ext cx="105373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Factors affecting Wound healing: </a:t>
            </a:r>
          </a:p>
          <a:p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Systemic</a:t>
            </a:r>
            <a:endParaRPr lang="en-GB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18FC5E-07B3-4BD0-A995-C19F06950A18}"/>
              </a:ext>
            </a:extLst>
          </p:cNvPr>
          <p:cNvSpPr txBox="1"/>
          <p:nvPr/>
        </p:nvSpPr>
        <p:spPr>
          <a:xfrm>
            <a:off x="1814286" y="1751604"/>
            <a:ext cx="1011645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Nutrition…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 healing is a metabolically demanding process…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Carbohydrates for energy…enough calories to be supplied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Proteins…essential amino acids… building … antibodies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Essential fatty acids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Vitamins especially ‘C’ essential for collagen formation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Minerals…</a:t>
            </a:r>
            <a:r>
              <a:rPr lang="en-I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esp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 </a:t>
            </a:r>
            <a:r>
              <a:rPr lang="en-I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Zn..cofactor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 for several enzymes.. Also for epithelialization.. But not mega doses of vit C or Zn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Age…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Young animals heal faster as compared to older ones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Olders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 ones can be having co-morbidities of poor nutrition</a:t>
            </a:r>
            <a:endParaRPr lang="en-IN" sz="2400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Delayed inflammatory response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.. Especially when on steroidal drugs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Hyper/hypothermia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…Enzymic activity is affected…..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Vaso constriction due to hypothermia</a:t>
            </a:r>
          </a:p>
        </p:txBody>
      </p:sp>
    </p:spTree>
    <p:extLst>
      <p:ext uri="{BB962C8B-B14F-4D97-AF65-F5344CB8AC3E}">
        <p14:creationId xmlns:p14="http://schemas.microsoft.com/office/powerpoint/2010/main" val="184332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67C773-1FA7-4ED6-A2D9-AFEFEA384D71}"/>
              </a:ext>
            </a:extLst>
          </p:cNvPr>
          <p:cNvSpPr txBox="1"/>
          <p:nvPr/>
        </p:nvSpPr>
        <p:spPr>
          <a:xfrm>
            <a:off x="1393371" y="328548"/>
            <a:ext cx="105373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Factors affecting Wound healing: </a:t>
            </a:r>
          </a:p>
          <a:p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Systemic</a:t>
            </a:r>
            <a:endParaRPr lang="en-GB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18FC5E-07B3-4BD0-A995-C19F06950A18}"/>
              </a:ext>
            </a:extLst>
          </p:cNvPr>
          <p:cNvSpPr txBox="1"/>
          <p:nvPr/>
        </p:nvSpPr>
        <p:spPr>
          <a:xfrm>
            <a:off x="1814286" y="1751604"/>
            <a:ext cx="1011645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Stress/anxiousness…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 adrenal stimulation lowers inflammatory response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Hypoxia….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oxygen is vital to provide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Compromised immunity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.. Risk of infection…..delay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Hyperglycaemia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…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glucose substrate for bacteria…risk of infection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More glucose in </a:t>
            </a:r>
            <a:r>
              <a:rPr lang="en-I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interstitium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…. prevents migration of neutrophils and monocytes hence reduce efficiency of phagocytosis…….</a:t>
            </a:r>
          </a:p>
        </p:txBody>
      </p:sp>
    </p:spTree>
    <p:extLst>
      <p:ext uri="{BB962C8B-B14F-4D97-AF65-F5344CB8AC3E}">
        <p14:creationId xmlns:p14="http://schemas.microsoft.com/office/powerpoint/2010/main" val="4086671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67C773-1FA7-4ED6-A2D9-AFEFEA384D71}"/>
              </a:ext>
            </a:extLst>
          </p:cNvPr>
          <p:cNvSpPr txBox="1"/>
          <p:nvPr/>
        </p:nvSpPr>
        <p:spPr>
          <a:xfrm>
            <a:off x="1393372" y="827314"/>
            <a:ext cx="9811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Factors affecting Wound healing: Local</a:t>
            </a:r>
            <a:endParaRPr lang="en-GB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18FC5E-07B3-4BD0-A995-C19F06950A18}"/>
              </a:ext>
            </a:extLst>
          </p:cNvPr>
          <p:cNvSpPr txBox="1"/>
          <p:nvPr/>
        </p:nvSpPr>
        <p:spPr>
          <a:xfrm>
            <a:off x="1814286" y="1751604"/>
            <a:ext cx="1011645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Necrotic tissue…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 substrate for bacteria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Sets up infection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Cellular migration requires live/viable tissue….. Living cells</a:t>
            </a:r>
            <a:r>
              <a:rPr lang="en-IN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 “do not” migrate over dead tissue.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Necrotic tissue Includes pus too 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So “debride” 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Foreign material…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Living cells</a:t>
            </a:r>
            <a:r>
              <a:rPr lang="en-IN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 “do not” 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migrate over foreign material</a:t>
            </a:r>
            <a:r>
              <a:rPr lang="en-IN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.</a:t>
            </a:r>
            <a:endParaRPr lang="en-IN" sz="2400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Mobility of edges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… shearing forces…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Nature of the wound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.. </a:t>
            </a:r>
            <a:r>
              <a:rPr lang="en-I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Eg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 high energy wounds automobile accidents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Force of impact disrupts blood supply….delay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Jagged or unclean….promote risk of infection…. delay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Wound cooling…coagulopathy….clots best at physiologic temp.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Enzymic activity is also reduced due to hypothermia</a:t>
            </a:r>
          </a:p>
        </p:txBody>
      </p:sp>
    </p:spTree>
    <p:extLst>
      <p:ext uri="{BB962C8B-B14F-4D97-AF65-F5344CB8AC3E}">
        <p14:creationId xmlns:p14="http://schemas.microsoft.com/office/powerpoint/2010/main" val="74980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67C773-1FA7-4ED6-A2D9-AFEFEA384D71}"/>
              </a:ext>
            </a:extLst>
          </p:cNvPr>
          <p:cNvSpPr txBox="1"/>
          <p:nvPr/>
        </p:nvSpPr>
        <p:spPr>
          <a:xfrm>
            <a:off x="1393372" y="827314"/>
            <a:ext cx="9811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Healing</a:t>
            </a:r>
            <a:endParaRPr lang="en-GB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18FC5E-07B3-4BD0-A995-C19F06950A18}"/>
              </a:ext>
            </a:extLst>
          </p:cNvPr>
          <p:cNvSpPr txBox="1"/>
          <p:nvPr/>
        </p:nvSpPr>
        <p:spPr>
          <a:xfrm>
            <a:off x="1814286" y="1959429"/>
            <a:ext cx="1011645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Regeneration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By mitosis of adjacent tissue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If epidermis is a very good regenerator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Bone is best regenerated though takes long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Liver- hepatocytes again and again, chronic hepatitis-cirrhosis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Kidneys- endothelial linings of renal tubule but not glomerulus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Alveoli- if basement membrane intact…. Can regenerate not chronic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Muscles- only hypertrophy ….fibrous tissue fills space&amp;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nerves no</a:t>
            </a:r>
          </a:p>
          <a:p>
            <a:pPr lvl="1"/>
            <a:endParaRPr lang="en-I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944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67C773-1FA7-4ED6-A2D9-AFEFEA384D71}"/>
              </a:ext>
            </a:extLst>
          </p:cNvPr>
          <p:cNvSpPr txBox="1"/>
          <p:nvPr/>
        </p:nvSpPr>
        <p:spPr>
          <a:xfrm>
            <a:off x="1393372" y="827314"/>
            <a:ext cx="9811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Healing</a:t>
            </a:r>
            <a:endParaRPr lang="en-GB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18FC5E-07B3-4BD0-A995-C19F06950A18}"/>
              </a:ext>
            </a:extLst>
          </p:cNvPr>
          <p:cNvSpPr txBox="1"/>
          <p:nvPr/>
        </p:nvSpPr>
        <p:spPr>
          <a:xfrm>
            <a:off x="1814286" y="1959429"/>
            <a:ext cx="10116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Fibrosis and scar tissue formation-other tissue fills space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84327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67C773-1FA7-4ED6-A2D9-AFEFEA384D71}"/>
              </a:ext>
            </a:extLst>
          </p:cNvPr>
          <p:cNvSpPr txBox="1"/>
          <p:nvPr/>
        </p:nvSpPr>
        <p:spPr>
          <a:xfrm>
            <a:off x="1393372" y="827314"/>
            <a:ext cx="9811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Healing</a:t>
            </a:r>
            <a:endParaRPr lang="en-GB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18FC5E-07B3-4BD0-A995-C19F06950A18}"/>
              </a:ext>
            </a:extLst>
          </p:cNvPr>
          <p:cNvSpPr txBox="1"/>
          <p:nvPr/>
        </p:nvSpPr>
        <p:spPr>
          <a:xfrm>
            <a:off x="1814286" y="1959429"/>
            <a:ext cx="1011645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Two ways: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Primary intent: edges are approximated- essentially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If clean, no foreign body, no necrotic tissue primary healing can take place or. Then the edges can be approximated for primary intention healing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Good functional results, cosmetic, early healing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Secondary-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If not clean, or foreign body, or necrotic tissue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Delayed primary…….</a:t>
            </a:r>
            <a:endParaRPr lang="en-GB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753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67C773-1FA7-4ED6-A2D9-AFEFEA384D71}"/>
              </a:ext>
            </a:extLst>
          </p:cNvPr>
          <p:cNvSpPr txBox="1"/>
          <p:nvPr/>
        </p:nvSpPr>
        <p:spPr>
          <a:xfrm>
            <a:off x="1393372" y="827314"/>
            <a:ext cx="9811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Healing</a:t>
            </a:r>
            <a:endParaRPr lang="en-GB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18FC5E-07B3-4BD0-A995-C19F06950A18}"/>
              </a:ext>
            </a:extLst>
          </p:cNvPr>
          <p:cNvSpPr txBox="1"/>
          <p:nvPr/>
        </p:nvSpPr>
        <p:spPr>
          <a:xfrm>
            <a:off x="1814286" y="1959429"/>
            <a:ext cx="1011645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Two ways: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Primary intent: edges are approximated- essentially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If clean, no foreign body, no necrotic tissue primary healing can take place or. Then the edges can be approximated for primary intention healing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Good functional results, cosmetic, early healing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Secondary-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If not clean, or foreign body, or necrotic tissue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Tissue loss—healing by granulation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Delayed primary…….</a:t>
            </a:r>
            <a:endParaRPr lang="en-GB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185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67C773-1FA7-4ED6-A2D9-AFEFEA384D71}"/>
              </a:ext>
            </a:extLst>
          </p:cNvPr>
          <p:cNvSpPr txBox="1"/>
          <p:nvPr/>
        </p:nvSpPr>
        <p:spPr>
          <a:xfrm>
            <a:off x="1393372" y="827314"/>
            <a:ext cx="9811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Healing</a:t>
            </a:r>
            <a:endParaRPr lang="en-GB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18FC5E-07B3-4BD0-A995-C19F06950A18}"/>
              </a:ext>
            </a:extLst>
          </p:cNvPr>
          <p:cNvSpPr txBox="1"/>
          <p:nvPr/>
        </p:nvSpPr>
        <p:spPr>
          <a:xfrm>
            <a:off x="1814286" y="1959429"/>
            <a:ext cx="1011645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Same stages: whether primary or secondary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Bleeding- clot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Dries on top to form a scab.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Injured tissue 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  <a:sym typeface="Wingdings" panose="05000000000000000000" pitchFamily="2" charset="2"/>
              </a:rPr>
              <a:t>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 cytokines Neutrophils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  <a:sym typeface="Wingdings" panose="05000000000000000000" pitchFamily="2" charset="2"/>
              </a:rPr>
              <a:t> Inflammation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  <a:sym typeface="Wingdings" panose="05000000000000000000" pitchFamily="2" charset="2"/>
              </a:rPr>
              <a:t>PMN in large </a:t>
            </a:r>
            <a:r>
              <a:rPr lang="en-I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  <a:sym typeface="Wingdings" panose="05000000000000000000" pitchFamily="2" charset="2"/>
              </a:rPr>
              <a:t>nos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  <a:sym typeface="Wingdings" panose="05000000000000000000" pitchFamily="2" charset="2"/>
              </a:rPr>
              <a:t> within 90 minutes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  <a:sym typeface="Wingdings" panose="05000000000000000000" pitchFamily="2" charset="2"/>
              </a:rPr>
              <a:t>Phagocytose bacteria and necrotic cell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  <a:sym typeface="Wingdings" panose="05000000000000000000" pitchFamily="2" charset="2"/>
              </a:rPr>
              <a:t>Cytokines  </a:t>
            </a:r>
            <a:r>
              <a:rPr lang="en-I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  <a:sym typeface="Wingdings" panose="05000000000000000000" pitchFamily="2" charset="2"/>
              </a:rPr>
              <a:t>monophages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  <a:sym typeface="Wingdings" panose="05000000000000000000" pitchFamily="2" charset="2"/>
              </a:rPr>
              <a:t> (become macrophages) growth factors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  <a:sym typeface="Wingdings" panose="05000000000000000000" pitchFamily="2" charset="2"/>
              </a:rPr>
              <a:t>Mitosis and migration of FIBROBLASTS into the wound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  <a:sym typeface="Wingdings" panose="05000000000000000000" pitchFamily="2" charset="2"/>
              </a:rPr>
              <a:t>DISTRUCTIVE/MIGRATORY phase</a:t>
            </a:r>
            <a:endParaRPr lang="en-I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17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67C773-1FA7-4ED6-A2D9-AFEFEA384D71}"/>
              </a:ext>
            </a:extLst>
          </p:cNvPr>
          <p:cNvSpPr txBox="1"/>
          <p:nvPr/>
        </p:nvSpPr>
        <p:spPr>
          <a:xfrm>
            <a:off x="1393372" y="827314"/>
            <a:ext cx="9811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Healing</a:t>
            </a:r>
            <a:endParaRPr lang="en-GB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18FC5E-07B3-4BD0-A995-C19F06950A18}"/>
              </a:ext>
            </a:extLst>
          </p:cNvPr>
          <p:cNvSpPr txBox="1"/>
          <p:nvPr/>
        </p:nvSpPr>
        <p:spPr>
          <a:xfrm>
            <a:off x="1814286" y="1959429"/>
            <a:ext cx="1011645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Plasminogen in clot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  <a:sym typeface="Wingdings" panose="05000000000000000000" pitchFamily="2" charset="2"/>
              </a:rPr>
              <a:t> converted to plasmin (Enzyme)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  <a:sym typeface="Wingdings" panose="05000000000000000000" pitchFamily="2" charset="2"/>
              </a:rPr>
              <a:t>Plasmin digests 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Blood clot (Fibrin strand mesh)-FIBRINOLYSIS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Macrophapage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 growth factor …causes migration of epithelial cell under the clot if relatively small/surgical wound in &lt;48 hrs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  <a:sym typeface="Wingdings" panose="05000000000000000000" pitchFamily="2" charset="2"/>
              </a:rPr>
              <a:t>Fibroblasts secrete collagen strands- protein –high tensile strength–edge-to-edge connection -filling and binding (earlier filled by fibrin in clot)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  <a:sym typeface="Wingdings" panose="05000000000000000000" pitchFamily="2" charset="2"/>
              </a:rPr>
              <a:t>Fibroblasts also secrete ground substance/matrix-glycoprotein</a:t>
            </a:r>
          </a:p>
        </p:txBody>
      </p:sp>
    </p:spTree>
    <p:extLst>
      <p:ext uri="{BB962C8B-B14F-4D97-AF65-F5344CB8AC3E}">
        <p14:creationId xmlns:p14="http://schemas.microsoft.com/office/powerpoint/2010/main" val="2110916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67C773-1FA7-4ED6-A2D9-AFEFEA384D71}"/>
              </a:ext>
            </a:extLst>
          </p:cNvPr>
          <p:cNvSpPr txBox="1"/>
          <p:nvPr/>
        </p:nvSpPr>
        <p:spPr>
          <a:xfrm>
            <a:off x="1393372" y="827314"/>
            <a:ext cx="9811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Healing</a:t>
            </a:r>
            <a:endParaRPr lang="en-GB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18FC5E-07B3-4BD0-A995-C19F06950A18}"/>
              </a:ext>
            </a:extLst>
          </p:cNvPr>
          <p:cNvSpPr txBox="1"/>
          <p:nvPr/>
        </p:nvSpPr>
        <p:spPr>
          <a:xfrm>
            <a:off x="1814286" y="1959429"/>
            <a:ext cx="1011645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  <a:sym typeface="Wingdings" panose="05000000000000000000" pitchFamily="2" charset="2"/>
              </a:rPr>
              <a:t>Macrophage growth go to adjacent injured blood vessels and initiate mitosis in the endothelial cells- move into the wound ANGIONEOGENESIS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  <a:sym typeface="Wingdings" panose="05000000000000000000" pitchFamily="2" charset="2"/>
              </a:rPr>
              <a:t>New capillaries bring nutrition and oxygen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  <a:sym typeface="Wingdings" panose="05000000000000000000" pitchFamily="2" charset="2"/>
              </a:rPr>
              <a:t>Lymphocytes also reach wound plasma cells  antibodies Y immunoglobulins for immunity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  <a:sym typeface="Wingdings" panose="05000000000000000000" pitchFamily="2" charset="2"/>
              </a:rPr>
              <a:t>Scab and epithelial layer keep the interiors of the wound moist to allow migration of mediators and cells and nutrition etc. if dry….delayed or…</a:t>
            </a:r>
          </a:p>
          <a:p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This all is……GRANULATION TISSUE</a:t>
            </a:r>
          </a:p>
        </p:txBody>
      </p:sp>
    </p:spTree>
    <p:extLst>
      <p:ext uri="{BB962C8B-B14F-4D97-AF65-F5344CB8AC3E}">
        <p14:creationId xmlns:p14="http://schemas.microsoft.com/office/powerpoint/2010/main" val="3969015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67C773-1FA7-4ED6-A2D9-AFEFEA384D71}"/>
              </a:ext>
            </a:extLst>
          </p:cNvPr>
          <p:cNvSpPr txBox="1"/>
          <p:nvPr/>
        </p:nvSpPr>
        <p:spPr>
          <a:xfrm>
            <a:off x="1393372" y="827314"/>
            <a:ext cx="9811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Healing</a:t>
            </a:r>
            <a:endParaRPr lang="en-GB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18FC5E-07B3-4BD0-A995-C19F06950A18}"/>
              </a:ext>
            </a:extLst>
          </p:cNvPr>
          <p:cNvSpPr txBox="1"/>
          <p:nvPr/>
        </p:nvSpPr>
        <p:spPr>
          <a:xfrm>
            <a:off x="1814286" y="1959429"/>
            <a:ext cx="101164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Similar things happen in large scale in large wounds forming scar Cicatrix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PROLIFERATION/GRANULATION phase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Then comes MATURATION / REMODELLING for…..long periods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Scars get smaller &amp; fade</a:t>
            </a:r>
          </a:p>
        </p:txBody>
      </p:sp>
    </p:spTree>
    <p:extLst>
      <p:ext uri="{BB962C8B-B14F-4D97-AF65-F5344CB8AC3E}">
        <p14:creationId xmlns:p14="http://schemas.microsoft.com/office/powerpoint/2010/main" val="2402656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892</Words>
  <Application>Microsoft Office PowerPoint</Application>
  <PresentationFormat>Widescreen</PresentationFormat>
  <Paragraphs>116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Imprint MT Shadow</vt:lpstr>
      <vt:lpstr>Office Theme</vt:lpstr>
      <vt:lpstr>WOUNDS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WOUNDS</dc:title>
  <dc:creator>Gulshan</dc:creator>
  <cp:lastModifiedBy>Gulshan</cp:lastModifiedBy>
  <cp:revision>22</cp:revision>
  <dcterms:created xsi:type="dcterms:W3CDTF">2021-01-12T02:16:17Z</dcterms:created>
  <dcterms:modified xsi:type="dcterms:W3CDTF">2021-01-17T18:07:11Z</dcterms:modified>
</cp:coreProperties>
</file>