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67" r:id="rId3"/>
    <p:sldId id="349" r:id="rId4"/>
    <p:sldId id="359" r:id="rId5"/>
    <p:sldId id="258" r:id="rId6"/>
    <p:sldId id="296" r:id="rId7"/>
    <p:sldId id="259" r:id="rId8"/>
    <p:sldId id="260" r:id="rId9"/>
    <p:sldId id="317" r:id="rId10"/>
    <p:sldId id="360" r:id="rId11"/>
    <p:sldId id="318" r:id="rId12"/>
    <p:sldId id="319" r:id="rId13"/>
    <p:sldId id="321" r:id="rId14"/>
    <p:sldId id="322" r:id="rId15"/>
    <p:sldId id="357" r:id="rId16"/>
    <p:sldId id="329" r:id="rId17"/>
    <p:sldId id="368" r:id="rId18"/>
    <p:sldId id="324" r:id="rId19"/>
    <p:sldId id="327" r:id="rId20"/>
    <p:sldId id="354" r:id="rId21"/>
    <p:sldId id="353" r:id="rId22"/>
    <p:sldId id="328" r:id="rId23"/>
    <p:sldId id="369" r:id="rId24"/>
    <p:sldId id="370" r:id="rId25"/>
    <p:sldId id="335" r:id="rId26"/>
    <p:sldId id="356" r:id="rId27"/>
    <p:sldId id="352" r:id="rId28"/>
    <p:sldId id="331" r:id="rId29"/>
    <p:sldId id="303" r:id="rId30"/>
    <p:sldId id="326" r:id="rId31"/>
    <p:sldId id="334" r:id="rId32"/>
    <p:sldId id="358" r:id="rId33"/>
    <p:sldId id="305" r:id="rId34"/>
    <p:sldId id="265" r:id="rId35"/>
    <p:sldId id="333" r:id="rId36"/>
    <p:sldId id="267" r:id="rId37"/>
    <p:sldId id="355" r:id="rId38"/>
    <p:sldId id="336" r:id="rId39"/>
    <p:sldId id="275" r:id="rId40"/>
    <p:sldId id="337" r:id="rId41"/>
    <p:sldId id="365" r:id="rId42"/>
    <p:sldId id="310" r:id="rId43"/>
    <p:sldId id="339" r:id="rId44"/>
    <p:sldId id="276" r:id="rId45"/>
    <p:sldId id="311" r:id="rId46"/>
    <p:sldId id="277" r:id="rId47"/>
    <p:sldId id="338" r:id="rId48"/>
    <p:sldId id="312" r:id="rId49"/>
    <p:sldId id="289" r:id="rId50"/>
    <p:sldId id="364" r:id="rId51"/>
    <p:sldId id="344" r:id="rId52"/>
    <p:sldId id="348" r:id="rId53"/>
    <p:sldId id="345" r:id="rId54"/>
    <p:sldId id="346" r:id="rId55"/>
    <p:sldId id="351" r:id="rId56"/>
    <p:sldId id="314" r:id="rId57"/>
    <p:sldId id="279" r:id="rId58"/>
    <p:sldId id="347" r:id="rId59"/>
    <p:sldId id="292" r:id="rId60"/>
    <p:sldId id="363" r:id="rId61"/>
    <p:sldId id="366" r:id="rId62"/>
    <p:sldId id="350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Ph.D. IVRI\credit seminar print\seminal plasma protiens\sperm-260x1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903198"/>
            <a:ext cx="3886200" cy="2421402"/>
          </a:xfrm>
          <a:prstGeom prst="rect">
            <a:avLst/>
          </a:prstGeom>
          <a:noFill/>
          <a:ln w="4762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4800" y="199846"/>
            <a:ext cx="8534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Algerian" pitchFamily="82" charset="0"/>
                <a:cs typeface="Times New Roman" pitchFamily="18" charset="0"/>
              </a:rPr>
              <a:t>Major Credit seminar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Algerian" pitchFamily="82" charset="0"/>
                <a:cs typeface="Times New Roman" pitchFamily="18" charset="0"/>
              </a:rPr>
              <a:t>Regulation  of  Male  fertility  by  protein  players  on  sperm membrane</a:t>
            </a:r>
            <a:endParaRPr lang="en-US" sz="2000" b="1" dirty="0" smtClean="0"/>
          </a:p>
          <a:p>
            <a:r>
              <a:rPr lang="en-US" sz="2000" b="1" dirty="0" smtClean="0"/>
              <a:t>   					</a:t>
            </a:r>
            <a:r>
              <a:rPr lang="en-US" sz="2400" b="1" dirty="0" smtClean="0"/>
              <a:t>    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					       Presented by -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					           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Vikas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Sachan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					                   Ph.D. 1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yr.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				        Dept of Vet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Gyn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Obst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				                DUVASU, Mathura</a:t>
            </a:r>
          </a:p>
        </p:txBody>
      </p:sp>
      <p:pic>
        <p:nvPicPr>
          <p:cNvPr id="3" name="Picture 2" descr="New 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23680"/>
            <a:ext cx="1545992" cy="140032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457200" y="3657600"/>
            <a:ext cx="8153400" cy="1588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63500" dir="4920000" algn="ctr" rotWithShape="0">
              <a:srgbClr val="000000">
                <a:alpha val="34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" y="1828800"/>
            <a:ext cx="8153400" cy="1588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63500" dir="4920000" algn="ctr" rotWithShape="0">
              <a:srgbClr val="000000">
                <a:alpha val="34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861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The ADAMs  (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fertilin</a:t>
            </a:r>
            <a:r>
              <a:rPr lang="en-US" sz="2400" dirty="0" smtClean="0">
                <a:latin typeface="Arial Rounded MT Bold" pitchFamily="34" charset="0"/>
              </a:rPr>
              <a:t>) – (sperm membrane proteins)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                                            (zinc protease </a:t>
            </a:r>
            <a:r>
              <a:rPr lang="en-US" sz="2400" dirty="0" err="1" smtClean="0">
                <a:latin typeface="Arial Rounded MT Bold" pitchFamily="34" charset="0"/>
              </a:rPr>
              <a:t>superfamily</a:t>
            </a:r>
            <a:r>
              <a:rPr lang="en-US" sz="2400" dirty="0" smtClean="0">
                <a:latin typeface="Arial Rounded MT Bold" pitchFamily="34" charset="0"/>
              </a:rPr>
              <a:t>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   - Contain a </a:t>
            </a:r>
            <a:r>
              <a:rPr lang="en-US" sz="2400" dirty="0" err="1" smtClean="0">
                <a:latin typeface="Arial Rounded MT Bold" pitchFamily="34" charset="0"/>
              </a:rPr>
              <a:t>disintegrin</a:t>
            </a:r>
            <a:r>
              <a:rPr lang="en-US" sz="2400" dirty="0" smtClean="0">
                <a:latin typeface="Arial Rounded MT Bold" pitchFamily="34" charset="0"/>
              </a:rPr>
              <a:t> and </a:t>
            </a:r>
            <a:r>
              <a:rPr lang="en-US" sz="2400" dirty="0" err="1" smtClean="0">
                <a:latin typeface="Arial Rounded MT Bold" pitchFamily="34" charset="0"/>
              </a:rPr>
              <a:t>metalloproteases</a:t>
            </a:r>
            <a:r>
              <a:rPr lang="en-US" sz="2400" dirty="0" smtClean="0">
                <a:latin typeface="Arial Rounded MT Bold" pitchFamily="34" charset="0"/>
              </a:rPr>
              <a:t> domain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   - 40 members of this family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   - Distributed in a variety of tissues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   - Testis/sperm-specific members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 Rounded MT Bold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 Rounded MT Bold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3 are predominantly expressed in the testis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  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ADAM1</a:t>
            </a:r>
            <a:r>
              <a:rPr lang="en-US" sz="2400" dirty="0" smtClean="0">
                <a:latin typeface="Arial Rounded MT Bold" pitchFamily="34" charset="0"/>
              </a:rPr>
              <a:t> (</a:t>
            </a:r>
            <a:r>
              <a:rPr lang="en-US" sz="2400" dirty="0" err="1" smtClean="0">
                <a:latin typeface="Arial Rounded MT Bold" pitchFamily="34" charset="0"/>
              </a:rPr>
              <a:t>fertilin</a:t>
            </a:r>
            <a:r>
              <a:rPr lang="en-US" sz="2400" dirty="0" smtClean="0">
                <a:latin typeface="Arial Rounded MT Bold" pitchFamily="34" charset="0"/>
              </a:rPr>
              <a:t> α / PH-30 α )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          a </a:t>
            </a:r>
            <a:r>
              <a:rPr lang="en-US" sz="2400" dirty="0" err="1" smtClean="0">
                <a:latin typeface="Arial Rounded MT Bold" pitchFamily="34" charset="0"/>
              </a:rPr>
              <a:t>disintegrin</a:t>
            </a:r>
            <a:r>
              <a:rPr lang="en-US" sz="2400" dirty="0" smtClean="0">
                <a:latin typeface="Arial Rounded MT Bold" pitchFamily="34" charset="0"/>
              </a:rPr>
              <a:t> and </a:t>
            </a:r>
            <a:r>
              <a:rPr lang="en-US" sz="2400" dirty="0" err="1" smtClean="0">
                <a:latin typeface="Arial Rounded MT Bold" pitchFamily="34" charset="0"/>
              </a:rPr>
              <a:t>metalloproteases</a:t>
            </a:r>
            <a:r>
              <a:rPr lang="en-US" sz="2400" dirty="0" smtClean="0">
                <a:latin typeface="Arial Rounded MT Bold" pitchFamily="34" charset="0"/>
              </a:rPr>
              <a:t> domain 1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  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ADAM2</a:t>
            </a:r>
            <a:r>
              <a:rPr lang="en-US" sz="2400" dirty="0" smtClean="0">
                <a:latin typeface="Arial Rounded MT Bold" pitchFamily="34" charset="0"/>
              </a:rPr>
              <a:t> (</a:t>
            </a:r>
            <a:r>
              <a:rPr lang="en-US" sz="2400" dirty="0" err="1" smtClean="0">
                <a:latin typeface="Arial Rounded MT Bold" pitchFamily="34" charset="0"/>
              </a:rPr>
              <a:t>fertilin</a:t>
            </a:r>
            <a:r>
              <a:rPr lang="en-US" sz="2400" dirty="0" smtClean="0">
                <a:latin typeface="Arial Rounded MT Bold" pitchFamily="34" charset="0"/>
              </a:rPr>
              <a:t> β / PH-30 β)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          a </a:t>
            </a:r>
            <a:r>
              <a:rPr lang="en-US" sz="2400" dirty="0" err="1" smtClean="0">
                <a:latin typeface="Arial Rounded MT Bold" pitchFamily="34" charset="0"/>
              </a:rPr>
              <a:t>disintegrin</a:t>
            </a:r>
            <a:r>
              <a:rPr lang="en-US" sz="2400" dirty="0" smtClean="0">
                <a:latin typeface="Arial Rounded MT Bold" pitchFamily="34" charset="0"/>
              </a:rPr>
              <a:t> and </a:t>
            </a:r>
            <a:r>
              <a:rPr lang="en-US" sz="2400" dirty="0" err="1" smtClean="0">
                <a:latin typeface="Arial Rounded MT Bold" pitchFamily="34" charset="0"/>
              </a:rPr>
              <a:t>metalloproteases</a:t>
            </a:r>
            <a:r>
              <a:rPr lang="en-US" sz="2400" dirty="0" smtClean="0">
                <a:latin typeface="Arial Rounded MT Bold" pitchFamily="34" charset="0"/>
              </a:rPr>
              <a:t> domain 2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  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ADAM3</a:t>
            </a:r>
            <a:r>
              <a:rPr lang="en-US" sz="2400" dirty="0" smtClean="0">
                <a:latin typeface="Arial Rounded MT Bold" pitchFamily="34" charset="0"/>
              </a:rPr>
              <a:t> (</a:t>
            </a:r>
            <a:r>
              <a:rPr lang="en-US" sz="2400" dirty="0" err="1" smtClean="0">
                <a:latin typeface="Arial Rounded MT Bold" pitchFamily="34" charset="0"/>
              </a:rPr>
              <a:t>cyritestin</a:t>
            </a:r>
            <a:r>
              <a:rPr lang="en-US" sz="2400" dirty="0" smtClean="0">
                <a:latin typeface="Arial Rounded MT Bold" pitchFamily="34" charset="0"/>
              </a:rPr>
              <a:t>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"/>
            <a:ext cx="8534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All  members  of  ADAM family –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       - Membrane  anchored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       - Possess  domains :  pro,  </a:t>
            </a:r>
            <a:r>
              <a:rPr lang="en-US" sz="2400" dirty="0" err="1" smtClean="0">
                <a:latin typeface="Arial Rounded MT Bold" pitchFamily="34" charset="0"/>
              </a:rPr>
              <a:t>metalloprotease</a:t>
            </a:r>
            <a:r>
              <a:rPr lang="en-US" sz="2400" dirty="0" smtClean="0">
                <a:latin typeface="Arial Rounded MT Bold" pitchFamily="34" charset="0"/>
              </a:rPr>
              <a:t>-like,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         </a:t>
            </a:r>
            <a:r>
              <a:rPr lang="en-US" sz="2400" dirty="0" err="1" smtClean="0">
                <a:latin typeface="Arial Rounded MT Bold" pitchFamily="34" charset="0"/>
              </a:rPr>
              <a:t>disintegrin</a:t>
            </a:r>
            <a:r>
              <a:rPr lang="en-US" sz="2400" dirty="0" smtClean="0">
                <a:latin typeface="Arial Rounded MT Bold" pitchFamily="34" charset="0"/>
              </a:rPr>
              <a:t>,  </a:t>
            </a:r>
            <a:r>
              <a:rPr lang="en-US" sz="2400" dirty="0" err="1" smtClean="0">
                <a:latin typeface="Arial Rounded MT Bold" pitchFamily="34" charset="0"/>
              </a:rPr>
              <a:t>cysteine</a:t>
            </a:r>
            <a:r>
              <a:rPr lang="en-US" sz="2400" dirty="0" smtClean="0">
                <a:latin typeface="Arial Rounded MT Bold" pitchFamily="34" charset="0"/>
              </a:rPr>
              <a:t>-rich,  EGF  repeat,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         </a:t>
            </a:r>
            <a:r>
              <a:rPr lang="en-US" sz="2400" dirty="0" err="1" smtClean="0">
                <a:latin typeface="Arial Rounded MT Bold" pitchFamily="34" charset="0"/>
              </a:rPr>
              <a:t>transmembrane</a:t>
            </a:r>
            <a:r>
              <a:rPr lang="en-US" sz="2400" dirty="0" smtClean="0">
                <a:latin typeface="Arial Rounded MT Bold" pitchFamily="34" charset="0"/>
              </a:rPr>
              <a:t>,  and  </a:t>
            </a:r>
            <a:r>
              <a:rPr lang="en-US" sz="2400" dirty="0" err="1" smtClean="0">
                <a:latin typeface="Arial Rounded MT Bold" pitchFamily="34" charset="0"/>
              </a:rPr>
              <a:t>cytoplasmic</a:t>
            </a:r>
            <a:r>
              <a:rPr lang="en-US" sz="2400" dirty="0" smtClean="0">
                <a:latin typeface="Arial Rounded MT Bold" pitchFamily="34" charset="0"/>
              </a:rPr>
              <a:t>  tail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 Rounded MT Bold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 Rounded MT Bold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In mice –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Isoforms</a:t>
            </a:r>
            <a:r>
              <a:rPr lang="en-US" sz="2400" dirty="0" smtClean="0">
                <a:latin typeface="Arial Rounded MT Bold" pitchFamily="34" charset="0"/>
              </a:rPr>
              <a:t> of ADAM1 - ADAM1a and ADAM1b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                                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(Nishimura 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2002)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ADAM1a and 1b - resides in the endoplasmic reticulum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of TGCs    </a:t>
            </a:r>
            <a:r>
              <a:rPr lang="en-US" sz="2000" dirty="0" smtClean="0">
                <a:latin typeface="Arial Rounded MT Bold" pitchFamily="34" charset="0"/>
              </a:rPr>
              <a:t>                                 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(Kim 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2003)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latin typeface="Arial Rounded MT Bold" pitchFamily="34" charset="0"/>
              </a:rPr>
              <a:t>ADAM2  - located on the plasma membrane overlying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the acrosome on mature sperm   </a:t>
            </a:r>
            <a:r>
              <a:rPr lang="en-US" sz="2000" dirty="0" smtClean="0">
                <a:latin typeface="Arial Rounded MT Bold" pitchFamily="34" charset="0"/>
              </a:rPr>
              <a:t>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(Cho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1998)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endParaRPr lang="en-US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34625"/>
            <a:ext cx="8686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Bovine  </a:t>
            </a:r>
            <a:r>
              <a:rPr lang="en-US" sz="2400" dirty="0" err="1" smtClean="0">
                <a:latin typeface="Arial Rounded MT Bold" pitchFamily="34" charset="0"/>
              </a:rPr>
              <a:t>fertilin</a:t>
            </a:r>
            <a:r>
              <a:rPr lang="en-US" sz="2400" dirty="0" smtClean="0">
                <a:latin typeface="Arial Rounded MT Bold" pitchFamily="34" charset="0"/>
              </a:rPr>
              <a:t>  (complex of 2 membrane bound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                                sub units α and β)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       α  subunit  is  mapped  to Adam1  (17</a:t>
            </a:r>
            <a:r>
              <a:rPr lang="en-US" sz="2400" baseline="30000" dirty="0" smtClean="0">
                <a:latin typeface="Arial Rounded MT Bold" pitchFamily="34" charset="0"/>
              </a:rPr>
              <a:t>th</a:t>
            </a:r>
            <a:r>
              <a:rPr lang="en-US" sz="2400" dirty="0" smtClean="0">
                <a:latin typeface="Arial Rounded MT Bold" pitchFamily="34" charset="0"/>
              </a:rPr>
              <a:t> chromosome)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       β  subunit  to  Adam2                        (27</a:t>
            </a:r>
            <a:r>
              <a:rPr lang="en-US" sz="2400" baseline="30000" dirty="0" smtClean="0">
                <a:latin typeface="Arial Rounded MT Bold" pitchFamily="34" charset="0"/>
              </a:rPr>
              <a:t>th</a:t>
            </a:r>
            <a:r>
              <a:rPr lang="en-US" sz="2400" dirty="0" smtClean="0">
                <a:latin typeface="Arial Rounded MT Bold" pitchFamily="34" charset="0"/>
              </a:rPr>
              <a:t> chromosome)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 Rounded MT Bold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 Rounded MT Bold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 Rounded MT Bold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Role for the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disintegrin</a:t>
            </a:r>
            <a:r>
              <a:rPr lang="en-US" sz="2400" dirty="0" smtClean="0">
                <a:latin typeface="Arial Rounded MT Bold" pitchFamily="34" charset="0"/>
              </a:rPr>
              <a:t> domain of </a:t>
            </a:r>
            <a:r>
              <a:rPr lang="en-US" sz="2400" dirty="0" err="1" smtClean="0">
                <a:latin typeface="Arial Rounded MT Bold" pitchFamily="34" charset="0"/>
              </a:rPr>
              <a:t>fertilin</a:t>
            </a:r>
            <a:r>
              <a:rPr lang="en-US" sz="2400" dirty="0" smtClean="0">
                <a:latin typeface="Arial Rounded MT Bold" pitchFamily="34" charset="0"/>
              </a:rPr>
              <a:t>  β (removes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the pro- and </a:t>
            </a:r>
            <a:r>
              <a:rPr lang="en-US" sz="2400" dirty="0" err="1" smtClean="0">
                <a:latin typeface="Arial Rounded MT Bold" pitchFamily="34" charset="0"/>
              </a:rPr>
              <a:t>metalloprotease</a:t>
            </a:r>
            <a:r>
              <a:rPr lang="en-US" sz="2400" dirty="0" smtClean="0">
                <a:latin typeface="Arial Rounded MT Bold" pitchFamily="34" charset="0"/>
              </a:rPr>
              <a:t> domains, leaving N-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terminal </a:t>
            </a:r>
            <a:r>
              <a:rPr lang="en-US" sz="2400" dirty="0" err="1" smtClean="0">
                <a:latin typeface="Arial Rounded MT Bold" pitchFamily="34" charset="0"/>
              </a:rPr>
              <a:t>disintegrin</a:t>
            </a:r>
            <a:r>
              <a:rPr lang="en-US" sz="2400" dirty="0" smtClean="0">
                <a:latin typeface="Arial Rounded MT Bold" pitchFamily="34" charset="0"/>
              </a:rPr>
              <a:t> domains in processed form in  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 matured sperm  surface in the epididymis)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… to the  egg  plasma membrane via  an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integrin</a:t>
            </a:r>
            <a:r>
              <a:rPr lang="en-US" sz="2400" dirty="0" smtClean="0">
                <a:latin typeface="Arial Rounded MT Bold" pitchFamily="34" charset="0"/>
              </a:rPr>
              <a:t> (α6β1)  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(</a:t>
            </a:r>
            <a:r>
              <a:rPr lang="en-US" sz="2400" dirty="0" err="1" smtClean="0">
                <a:latin typeface="Arial Rounded MT Bold" pitchFamily="34" charset="0"/>
              </a:rPr>
              <a:t>Immunofluoroscence</a:t>
            </a:r>
            <a:r>
              <a:rPr lang="en-US" sz="2400" dirty="0" smtClean="0">
                <a:latin typeface="Arial Rounded MT Bold" pitchFamily="34" charset="0"/>
              </a:rPr>
              <a:t> and </a:t>
            </a:r>
            <a:r>
              <a:rPr lang="en-US" sz="2400" dirty="0" err="1" smtClean="0">
                <a:latin typeface="Arial Rounded MT Bold" pitchFamily="34" charset="0"/>
              </a:rPr>
              <a:t>immunoblotting</a:t>
            </a:r>
            <a:r>
              <a:rPr lang="en-US" sz="2400" dirty="0" smtClean="0">
                <a:latin typeface="Arial Rounded MT Bold" pitchFamily="34" charset="0"/>
              </a:rPr>
              <a:t>)                             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00"/>
                </a:solidFill>
                <a:latin typeface="Arial Rounded MT Bold" pitchFamily="34" charset="0"/>
              </a:rPr>
              <a:t>                                         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(Almeida 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1995)</a:t>
            </a:r>
            <a:r>
              <a:rPr lang="en-US" sz="2400" dirty="0" smtClean="0">
                <a:latin typeface="Arial Rounded MT Bold" pitchFamily="34" charset="0"/>
              </a:rPr>
              <a:t>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</a:t>
            </a:r>
            <a:endParaRPr lang="en-US" sz="2400" dirty="0" smtClean="0">
              <a:latin typeface="Arial Rounded MT Bold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28600"/>
            <a:ext cx="86868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latin typeface="Arial Rounded MT Bold" pitchFamily="34" charset="0"/>
              </a:rPr>
              <a:t>Both ADAM1a and ADAM1b - form a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heterodimer</a:t>
            </a:r>
            <a:r>
              <a:rPr lang="en-US" sz="2400" dirty="0" smtClean="0">
                <a:latin typeface="Arial Rounded MT Bold" pitchFamily="34" charset="0"/>
              </a:rPr>
              <a:t> with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ADAM2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(CLGN mediated)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 Rounded MT Bold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 Rounded MT Bold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ADAM1a/ADAM2  (t-</a:t>
            </a:r>
            <a:r>
              <a:rPr lang="en-US" sz="2400" dirty="0" err="1" smtClean="0">
                <a:latin typeface="Arial Rounded MT Bold" pitchFamily="34" charset="0"/>
              </a:rPr>
              <a:t>fertilin</a:t>
            </a:r>
            <a:r>
              <a:rPr lang="en-US" sz="2400" dirty="0" smtClean="0">
                <a:latin typeface="Arial Rounded MT Bold" pitchFamily="34" charset="0"/>
              </a:rPr>
              <a:t>)…. found (only in ER) in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testis / TGCs                    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(Kim 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2006) </a:t>
            </a:r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 Rounded MT Bold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 Rounded MT Bold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ADAM1b/ADAM2  (s-</a:t>
            </a:r>
            <a:r>
              <a:rPr lang="en-US" sz="2400" dirty="0" err="1" smtClean="0">
                <a:latin typeface="Arial Rounded MT Bold" pitchFamily="34" charset="0"/>
              </a:rPr>
              <a:t>fertilin</a:t>
            </a:r>
            <a:r>
              <a:rPr lang="en-US" sz="2400" dirty="0" smtClean="0">
                <a:latin typeface="Arial Rounded MT Bold" pitchFamily="34" charset="0"/>
              </a:rPr>
              <a:t>)…. on </a:t>
            </a:r>
            <a:r>
              <a:rPr lang="en-US" sz="2400" dirty="0" err="1" smtClean="0">
                <a:latin typeface="Arial Rounded MT Bold" pitchFamily="34" charset="0"/>
              </a:rPr>
              <a:t>cauda</a:t>
            </a:r>
            <a:r>
              <a:rPr lang="en-US" sz="2400" dirty="0" smtClean="0">
                <a:latin typeface="Arial Rounded MT Bold" pitchFamily="34" charset="0"/>
              </a:rPr>
              <a:t> epididymal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 sperm surface (in ER &amp; cell surface)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(Kim 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2003)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ADAM3   - Sperm-surface protein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- Post-translational modification during the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epididymal transit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(Kim 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2006)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- Bind directly to </a:t>
            </a:r>
            <a:r>
              <a:rPr lang="en-US" sz="2400" dirty="0" err="1" smtClean="0">
                <a:latin typeface="Arial Rounded MT Bold" pitchFamily="34" charset="0"/>
              </a:rPr>
              <a:t>solubilized</a:t>
            </a:r>
            <a:r>
              <a:rPr lang="en-US" sz="2400" dirty="0" smtClean="0">
                <a:latin typeface="Arial Rounded MT Bold" pitchFamily="34" charset="0"/>
              </a:rPr>
              <a:t> ZP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(as a biologically significant ZP </a:t>
            </a:r>
            <a:r>
              <a:rPr lang="en-US" sz="2400" dirty="0" err="1" smtClean="0">
                <a:latin typeface="Arial Rounded MT Bold" pitchFamily="34" charset="0"/>
              </a:rPr>
              <a:t>ligand</a:t>
            </a:r>
            <a:r>
              <a:rPr lang="en-US" sz="2400" dirty="0" smtClean="0">
                <a:latin typeface="Arial Rounded MT Bold" pitchFamily="34" charset="0"/>
              </a:rPr>
              <a:t>)             					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(Kim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2005)</a:t>
            </a:r>
            <a:r>
              <a:rPr lang="en-US" sz="2400" dirty="0" smtClean="0">
                <a:solidFill>
                  <a:srgbClr val="FFFF00"/>
                </a:solidFill>
                <a:latin typeface="Arial Rounded MT Bold" pitchFamily="34" charset="0"/>
              </a:rPr>
              <a:t>                                   </a:t>
            </a:r>
            <a:endParaRPr lang="en-US" sz="24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79249"/>
            <a:ext cx="86868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t-</a:t>
            </a:r>
            <a:r>
              <a:rPr lang="en-US" sz="2400" dirty="0" err="1" smtClean="0">
                <a:latin typeface="Arial Rounded MT Bold" pitchFamily="34" charset="0"/>
              </a:rPr>
              <a:t>fertilin</a:t>
            </a:r>
            <a:r>
              <a:rPr lang="en-US" sz="2400" dirty="0" smtClean="0">
                <a:latin typeface="Arial Rounded MT Bold" pitchFamily="34" charset="0"/>
              </a:rPr>
              <a:t> (ADAM1a / ADAM2) disrupted mouse   -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    - Disappearance of ADAM3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(Nishimura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2004 )</a:t>
            </a:r>
            <a:r>
              <a:rPr lang="en-US" sz="24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endParaRPr lang="en-US" sz="2400" dirty="0" smtClean="0">
              <a:latin typeface="Arial Rounded MT Bold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      (no maturation of ADAM 3/no transfer from ER to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      sperm surface)                               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(Yamaguchi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2006)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    - Normal spermatogenesis in the testis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 Rounded MT Bold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    - Defects in migration Through UTJ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 Rounded MT Bold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    - Could not bind to zona pellucida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(Stein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2005)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ADAM2 - deficient mice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               - Reduced levels of ADAM1b in TGC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               - Reduced level of  ADAM3 (</a:t>
            </a:r>
            <a:r>
              <a:rPr lang="en-US" sz="2400" dirty="0" err="1" smtClean="0">
                <a:latin typeface="Arial Rounded MT Bold" pitchFamily="34" charset="0"/>
              </a:rPr>
              <a:t>cyritestin</a:t>
            </a:r>
            <a:r>
              <a:rPr lang="en-US" sz="2400" dirty="0" smtClean="0">
                <a:latin typeface="Arial Rounded MT Bold" pitchFamily="34" charset="0"/>
              </a:rPr>
              <a:t>) in sperm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- No formation of ADAM1a/ADAM2 or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                 ADAM1b/ADAM2</a:t>
            </a:r>
            <a:r>
              <a:rPr lang="en-US" sz="2400" dirty="0" smtClean="0">
                <a:solidFill>
                  <a:srgbClr val="FFFF00"/>
                </a:solidFill>
                <a:latin typeface="Arial Rounded MT Bold" pitchFamily="34" charset="0"/>
              </a:rPr>
              <a:t>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(Nishimura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2007)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Arial Rounded MT Bold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351" y="685800"/>
            <a:ext cx="830064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715000" y="5848290"/>
            <a:ext cx="30602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(Nishimura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2007)</a:t>
            </a:r>
            <a:endParaRPr lang="en-US" sz="20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1000"/>
            <a:ext cx="8686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ADAM3 remained the same on ADAM1b/ADAM2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(s-</a:t>
            </a:r>
            <a:r>
              <a:rPr lang="en-US" sz="2400" dirty="0" err="1" smtClean="0">
                <a:latin typeface="Arial Rounded MT Bold" pitchFamily="34" charset="0"/>
              </a:rPr>
              <a:t>fertilin</a:t>
            </a:r>
            <a:r>
              <a:rPr lang="en-US" sz="2400" dirty="0" smtClean="0">
                <a:latin typeface="Arial Rounded MT Bold" pitchFamily="34" charset="0"/>
              </a:rPr>
              <a:t>) disrupted sperm (But not on t-</a:t>
            </a:r>
            <a:r>
              <a:rPr lang="en-US" sz="2400" dirty="0" err="1" smtClean="0">
                <a:latin typeface="Arial Rounded MT Bold" pitchFamily="34" charset="0"/>
              </a:rPr>
              <a:t>fertilin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disrupted sperm)</a:t>
            </a:r>
          </a:p>
          <a:p>
            <a:pPr>
              <a:buFontTx/>
              <a:buChar char="-"/>
            </a:pPr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sz="2400" dirty="0" smtClean="0">
              <a:latin typeface="Arial Rounded MT Bold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t-</a:t>
            </a:r>
            <a:r>
              <a:rPr lang="en-US" sz="2400" dirty="0" err="1" smtClean="0">
                <a:latin typeface="Arial Rounded MT Bold" pitchFamily="34" charset="0"/>
              </a:rPr>
              <a:t>fertilin</a:t>
            </a:r>
            <a:r>
              <a:rPr lang="en-US" sz="2400" dirty="0" smtClean="0">
                <a:latin typeface="Arial Rounded MT Bold" pitchFamily="34" charset="0"/>
              </a:rPr>
              <a:t> is the crucial factor for sperm to acquire the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zona-binding ability (s-</a:t>
            </a:r>
            <a:r>
              <a:rPr lang="en-US" sz="2400" dirty="0" err="1" smtClean="0">
                <a:latin typeface="Arial Rounded MT Bold" pitchFamily="34" charset="0"/>
              </a:rPr>
              <a:t>fertilin</a:t>
            </a:r>
            <a:r>
              <a:rPr lang="en-US" sz="2400" dirty="0" smtClean="0">
                <a:latin typeface="Arial Rounded MT Bold" pitchFamily="34" charset="0"/>
              </a:rPr>
              <a:t> is not)                         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                                   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(Nishimura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2004 )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>
              <a:buFontTx/>
              <a:buChar char="-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Disruption of Adam3 - loss of zona-binding ability  i.e.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ADAM3 is the most close factor involved in sperm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zona binding          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(Nishimura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2004 )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452021"/>
            <a:ext cx="8610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Loss of ADAM3 from Adam2-null TGCs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- Occur in a post-Golgi compartment or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- By </a:t>
            </a:r>
            <a:r>
              <a:rPr lang="en-US" sz="2400" dirty="0" err="1" smtClean="0">
                <a:latin typeface="Arial Rounded MT Bold" pitchFamily="34" charset="0"/>
              </a:rPr>
              <a:t>proteolytic</a:t>
            </a:r>
            <a:r>
              <a:rPr lang="en-US" sz="2400" dirty="0" smtClean="0">
                <a:latin typeface="Arial Rounded MT Bold" pitchFamily="34" charset="0"/>
              </a:rPr>
              <a:t> release or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- Degradation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..…immediately upon arrival at the plasma membrane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(i.e. ADAM3 is present at normal levels on Adam2-null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TGCs but not in mature sperm) 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ADAM2-ADAM3 complex  - ZP </a:t>
            </a:r>
            <a:r>
              <a:rPr lang="en-US" sz="2400" dirty="0" err="1" smtClean="0">
                <a:latin typeface="Arial Rounded MT Bold" pitchFamily="34" charset="0"/>
              </a:rPr>
              <a:t>ligand</a:t>
            </a:r>
            <a:r>
              <a:rPr lang="en-US" sz="2400" dirty="0" smtClean="0">
                <a:latin typeface="Arial Rounded MT Bold" pitchFamily="34" charset="0"/>
              </a:rPr>
              <a:t> which bind to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directly to </a:t>
            </a:r>
            <a:r>
              <a:rPr lang="en-US" sz="2400" dirty="0" err="1" smtClean="0">
                <a:latin typeface="Arial Rounded MT Bold" pitchFamily="34" charset="0"/>
              </a:rPr>
              <a:t>solublized</a:t>
            </a:r>
            <a:r>
              <a:rPr lang="en-US" sz="2400" dirty="0" smtClean="0">
                <a:latin typeface="Arial Rounded MT Bold" pitchFamily="34" charset="0"/>
              </a:rPr>
              <a:t> ZP.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(By </a:t>
            </a:r>
            <a:r>
              <a:rPr lang="en-US" sz="2400" dirty="0" err="1" smtClean="0">
                <a:latin typeface="Arial Rounded MT Bold" pitchFamily="34" charset="0"/>
              </a:rPr>
              <a:t>immunoblotting</a:t>
            </a:r>
            <a:r>
              <a:rPr lang="en-US" sz="2400" dirty="0" smtClean="0">
                <a:latin typeface="Arial Rounded MT Bold" pitchFamily="34" charset="0"/>
              </a:rPr>
              <a:t> and </a:t>
            </a:r>
            <a:r>
              <a:rPr lang="en-US" sz="2400" dirty="0" err="1" smtClean="0">
                <a:latin typeface="Arial Rounded MT Bold" pitchFamily="34" charset="0"/>
              </a:rPr>
              <a:t>immunoprecipitation</a:t>
            </a:r>
            <a:r>
              <a:rPr lang="en-US" sz="2400" dirty="0" smtClean="0">
                <a:latin typeface="Arial Rounded MT Bold" pitchFamily="34" charset="0"/>
              </a:rPr>
              <a:t>)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(Nishimura 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2007)</a:t>
            </a:r>
            <a:endParaRPr lang="en-US" sz="20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04800"/>
            <a:ext cx="86106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</a:p>
          <a:p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Adam3 </a:t>
            </a:r>
            <a:r>
              <a:rPr lang="en-US" sz="2400" baseline="30000" dirty="0" smtClean="0">
                <a:latin typeface="Arial Rounded MT Bold" pitchFamily="34" charset="0"/>
              </a:rPr>
              <a:t>−/−</a:t>
            </a:r>
            <a:r>
              <a:rPr lang="en-US" sz="2400" dirty="0" smtClean="0">
                <a:latin typeface="Arial Rounded MT Bold" pitchFamily="34" charset="0"/>
              </a:rPr>
              <a:t> spermatozoa (also Adam1a </a:t>
            </a:r>
            <a:r>
              <a:rPr lang="en-US" sz="2400" baseline="30000" dirty="0" smtClean="0">
                <a:latin typeface="Arial Rounded MT Bold" pitchFamily="34" charset="0"/>
              </a:rPr>
              <a:t>−/ −</a:t>
            </a:r>
            <a:r>
              <a:rPr lang="en-US" sz="2400" dirty="0" smtClean="0">
                <a:latin typeface="Arial Rounded MT Bold" pitchFamily="34" charset="0"/>
              </a:rPr>
              <a:t> ) –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- Can fertilize ZP-intact eggs in vitro if they were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surrounded in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cumulus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oophorus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smtClean="0">
                <a:latin typeface="Arial Rounded MT Bold" pitchFamily="34" charset="0"/>
              </a:rPr>
              <a:t>cells                                                                                                                        </a:t>
            </a:r>
          </a:p>
          <a:p>
            <a:r>
              <a:rPr lang="en-US" sz="2000" dirty="0" smtClean="0">
                <a:latin typeface="Arial Rounded MT Bold" pitchFamily="34" charset="0"/>
              </a:rPr>
              <a:t>                                                 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(Nishimura 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2004)</a:t>
            </a:r>
          </a:p>
          <a:p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Spermatozoa lacking ADAM3 -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- Fertilize eggs effectively in vivo when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capacitated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sperms were directly deposited into the oviduct                                                                                                          						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(Tokuhiro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2012)</a:t>
            </a:r>
          </a:p>
          <a:p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446544"/>
            <a:ext cx="868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Adam1a and Adam2 knockout sperm (not Adam3 –null)    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- Impaired in migration from the uterus to the oviduct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1"/>
            <a:ext cx="792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28600"/>
            <a:ext cx="7924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                               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lgerian" pitchFamily="82" charset="0"/>
              </a:rPr>
              <a:t>Overview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Introduction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What are the proteins on spermatozoa to regulate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its function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How they interact to each other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Their regulatory role on fertility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Conclusion</a:t>
            </a:r>
            <a:endParaRPr lang="en-US" sz="2400" dirty="0">
              <a:latin typeface="Arial Rounded MT Bold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760412"/>
            <a:ext cx="8153400" cy="1588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63500" dir="4920000" algn="ctr" rotWithShape="0">
              <a:srgbClr val="000000">
                <a:alpha val="34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609600"/>
            <a:ext cx="85344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However, in Adam3-disrupted mouse line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- Normal Sperm migration into the oviduct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- No zona binding </a:t>
            </a:r>
            <a:r>
              <a:rPr lang="en-US" dirty="0" smtClean="0">
                <a:latin typeface="Arial Rounded MT Bold" pitchFamily="34" charset="0"/>
              </a:rPr>
              <a:t>		</a:t>
            </a:r>
            <a:r>
              <a:rPr lang="en-US" sz="2000" dirty="0" smtClean="0">
                <a:latin typeface="Arial Rounded MT Bold" pitchFamily="34" charset="0"/>
              </a:rPr>
              <a:t>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(Kim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2005) </a:t>
            </a:r>
          </a:p>
          <a:p>
            <a:endParaRPr lang="en-US" sz="16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sz="16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(observation by tagging sperm with transgenically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expressed green fluorescent protein (GFP) in sperm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acrosome, visualization of  sperm in the oviduct by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fluorescence dissection microscopy)</a:t>
            </a:r>
          </a:p>
          <a:p>
            <a:r>
              <a:rPr lang="en-US" dirty="0" smtClean="0">
                <a:latin typeface="Arial Rounded MT Bold" pitchFamily="34" charset="0"/>
              </a:rPr>
              <a:t>                                                    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(Nakanishi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1999)</a:t>
            </a:r>
          </a:p>
          <a:p>
            <a:r>
              <a:rPr lang="en-US" sz="16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28600"/>
            <a:ext cx="4191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1" y="228600"/>
            <a:ext cx="441959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3581400"/>
            <a:ext cx="544094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622042"/>
            <a:ext cx="8839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All these models converge in the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lack of ADAM3 </a:t>
            </a:r>
            <a:r>
              <a:rPr lang="en-US" sz="2400" dirty="0" smtClean="0">
                <a:latin typeface="Arial Rounded MT Bold" pitchFamily="34" charset="0"/>
              </a:rPr>
              <a:t>from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mature sperm surface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(</a:t>
            </a:r>
            <a:r>
              <a:rPr lang="en-US" sz="2400" dirty="0" err="1" smtClean="0">
                <a:latin typeface="Arial Rounded MT Bold" pitchFamily="34" charset="0"/>
              </a:rPr>
              <a:t>cysteine</a:t>
            </a:r>
            <a:r>
              <a:rPr lang="en-US" sz="2400" dirty="0" smtClean="0">
                <a:latin typeface="Arial Rounded MT Bold" pitchFamily="34" charset="0"/>
              </a:rPr>
              <a:t>-rich, </a:t>
            </a:r>
            <a:r>
              <a:rPr lang="en-US" sz="2400" dirty="0" err="1" smtClean="0">
                <a:latin typeface="Arial Rounded MT Bold" pitchFamily="34" charset="0"/>
              </a:rPr>
              <a:t>glycosylated</a:t>
            </a:r>
            <a:r>
              <a:rPr lang="en-US" sz="2400" dirty="0" smtClean="0">
                <a:latin typeface="Arial Rounded MT Bold" pitchFamily="34" charset="0"/>
              </a:rPr>
              <a:t> membrane protein)</a:t>
            </a:r>
          </a:p>
          <a:p>
            <a:r>
              <a:rPr lang="en-US" sz="2400" dirty="0" smtClean="0">
                <a:latin typeface="Arial Rounded MT Bold" pitchFamily="34" charset="0"/>
              </a:rPr>
              <a:t>   (No </a:t>
            </a:r>
            <a:r>
              <a:rPr lang="en-US" sz="2400" dirty="0" err="1" smtClean="0">
                <a:latin typeface="Arial Rounded MT Bold" pitchFamily="34" charset="0"/>
              </a:rPr>
              <a:t>uterotubal</a:t>
            </a:r>
            <a:r>
              <a:rPr lang="en-US" sz="2400" dirty="0" smtClean="0">
                <a:latin typeface="Arial Rounded MT Bold" pitchFamily="34" charset="0"/>
              </a:rPr>
              <a:t> transport, no zona binding -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infertility</a:t>
            </a:r>
            <a:r>
              <a:rPr lang="en-US" sz="2400" dirty="0" smtClean="0">
                <a:latin typeface="Arial Rounded MT Bold" pitchFamily="34" charset="0"/>
              </a:rPr>
              <a:t>)                                                     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            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Keizo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2012)</a:t>
            </a:r>
          </a:p>
          <a:p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latin typeface="Arial Rounded MT Bold" pitchFamily="34" charset="0"/>
              </a:rPr>
              <a:t>Above phenotype may be compensated by </a:t>
            </a:r>
            <a:r>
              <a:rPr lang="en-US" sz="2400" dirty="0" err="1" smtClean="0">
                <a:latin typeface="Arial Rounded MT Bold" pitchFamily="34" charset="0"/>
              </a:rPr>
              <a:t>tansgenically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expressed ADAM3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(Yamaguchi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al.,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2009)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000" dirty="0" smtClean="0">
                <a:latin typeface="Arial Rounded MT Bold" pitchFamily="34" charset="0"/>
              </a:rPr>
              <a:t>	</a:t>
            </a:r>
            <a:endParaRPr lang="en-US" sz="2400" dirty="0" smtClean="0">
              <a:solidFill>
                <a:srgbClr val="FFFF00"/>
              </a:solidFill>
              <a:latin typeface="Arial Rounded MT Bold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76200"/>
            <a:ext cx="88392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Both sperm–ZP binding and sperm–</a:t>
            </a:r>
            <a:r>
              <a:rPr lang="en-US" sz="2400" dirty="0" err="1" smtClean="0">
                <a:latin typeface="Arial Rounded MT Bold" pitchFamily="34" charset="0"/>
              </a:rPr>
              <a:t>oviductal</a:t>
            </a:r>
            <a:r>
              <a:rPr lang="en-US" sz="2400" dirty="0" smtClean="0">
                <a:latin typeface="Arial Rounded MT Bold" pitchFamily="34" charset="0"/>
              </a:rPr>
              <a:t> epithelium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binding consist of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carbohydrate-mediate</a:t>
            </a:r>
            <a:r>
              <a:rPr lang="en-US" sz="2400" dirty="0" smtClean="0">
                <a:latin typeface="Arial Rounded MT Bold" pitchFamily="34" charset="0"/>
              </a:rPr>
              <a:t> interactions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latin typeface="Arial Rounded MT Bold" pitchFamily="34" charset="0"/>
              </a:rPr>
              <a:t>Endoglycosidase</a:t>
            </a:r>
            <a:r>
              <a:rPr lang="en-US" sz="2400" dirty="0" smtClean="0">
                <a:latin typeface="Arial Rounded MT Bold" pitchFamily="34" charset="0"/>
              </a:rPr>
              <a:t> studies –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     - Presence of sugars on bovine </a:t>
            </a:r>
            <a:r>
              <a:rPr lang="en-US" sz="2400" dirty="0" err="1" smtClean="0">
                <a:latin typeface="Arial Rounded MT Bold" pitchFamily="34" charset="0"/>
              </a:rPr>
              <a:t>fertilin</a:t>
            </a:r>
            <a:r>
              <a:rPr lang="en-US" sz="2400" dirty="0" smtClean="0">
                <a:latin typeface="Arial Rounded MT Bold" pitchFamily="34" charset="0"/>
              </a:rPr>
              <a:t>                                                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                                                   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(Waters and White, 1997)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While </a:t>
            </a:r>
            <a:r>
              <a:rPr lang="en-US" sz="2400" dirty="0" err="1" smtClean="0">
                <a:latin typeface="Arial Rounded MT Bold" pitchFamily="34" charset="0"/>
              </a:rPr>
              <a:t>fertilin</a:t>
            </a:r>
            <a:r>
              <a:rPr lang="en-US" sz="2400" dirty="0" smtClean="0">
                <a:latin typeface="Arial Rounded MT Bold" pitchFamily="34" charset="0"/>
              </a:rPr>
              <a:t> β-no potential carbohydrate-binding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domain</a:t>
            </a:r>
          </a:p>
          <a:p>
            <a:r>
              <a:rPr lang="en-US" sz="2400" dirty="0" smtClean="0">
                <a:latin typeface="Arial Rounded MT Bold" pitchFamily="34" charset="0"/>
              </a:rPr>
              <a:t>  …… Possible that multiple proteins act in concert with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</a:t>
            </a:r>
            <a:r>
              <a:rPr lang="en-US" sz="2400" dirty="0" err="1" smtClean="0">
                <a:latin typeface="Arial Rounded MT Bold" pitchFamily="34" charset="0"/>
              </a:rPr>
              <a:t>fertilin</a:t>
            </a:r>
            <a:r>
              <a:rPr lang="en-US" sz="2400" dirty="0" smtClean="0">
                <a:latin typeface="Arial Rounded MT Bold" pitchFamily="34" charset="0"/>
              </a:rPr>
              <a:t> β to bind the oligosaccharide chain of ZP3 and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</a:t>
            </a:r>
            <a:r>
              <a:rPr lang="en-US" sz="2400" dirty="0" err="1" smtClean="0">
                <a:latin typeface="Arial Rounded MT Bold" pitchFamily="34" charset="0"/>
              </a:rPr>
              <a:t>oviductal</a:t>
            </a:r>
            <a:r>
              <a:rPr lang="en-US" sz="2400" dirty="0" smtClean="0">
                <a:latin typeface="Arial Rounded MT Bold" pitchFamily="34" charset="0"/>
              </a:rPr>
              <a:t> epithelium)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                                   (Nakanishi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1999)</a:t>
            </a:r>
          </a:p>
          <a:p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762000"/>
            <a:ext cx="88392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latin typeface="Arial Rounded MT Bold" pitchFamily="34" charset="0"/>
              </a:rPr>
              <a:t>On surface fractions of TGCs -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- A complex of ADAM2 / ADAM3 / </a:t>
            </a:r>
            <a:r>
              <a:rPr lang="en-US" sz="2400" dirty="0" err="1" smtClean="0">
                <a:latin typeface="Arial Rounded MT Bold" pitchFamily="34" charset="0"/>
              </a:rPr>
              <a:t>calnexin</a:t>
            </a:r>
            <a:r>
              <a:rPr lang="en-US" sz="2400" dirty="0" smtClean="0">
                <a:latin typeface="Arial Rounded MT Bold" pitchFamily="34" charset="0"/>
              </a:rPr>
              <a:t>              </a:t>
            </a:r>
          </a:p>
          <a:p>
            <a:r>
              <a:rPr lang="en-US" sz="2000" dirty="0" smtClean="0">
                <a:latin typeface="Arial Rounded MT Bold" pitchFamily="34" charset="0"/>
              </a:rPr>
              <a:t>                                                        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(Nishimura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2007)</a:t>
            </a:r>
          </a:p>
          <a:p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sz="16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Absence of </a:t>
            </a:r>
            <a:r>
              <a:rPr lang="en-US" sz="2400" dirty="0" err="1" smtClean="0">
                <a:latin typeface="Arial Rounded MT Bold" pitchFamily="34" charset="0"/>
              </a:rPr>
              <a:t>Clgn</a:t>
            </a:r>
            <a:r>
              <a:rPr lang="en-US" sz="2400" dirty="0" smtClean="0">
                <a:latin typeface="Arial Rounded MT Bold" pitchFamily="34" charset="0"/>
              </a:rPr>
              <a:t>, Adam1a, Adam2, Adam3,or Ace genes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- Might affect the binding of BSP to sperm</a:t>
            </a:r>
          </a:p>
          <a:p>
            <a:r>
              <a:rPr lang="en-US" sz="2000" dirty="0" smtClean="0">
                <a:latin typeface="Arial Rounded MT Bold" pitchFamily="34" charset="0"/>
              </a:rPr>
              <a:t>                                                                          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(Okabe, 2013)</a:t>
            </a:r>
            <a:endParaRPr lang="en-US" sz="20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791200" y="6248400"/>
            <a:ext cx="3153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(Yamaguchi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2006)</a:t>
            </a:r>
            <a:endParaRPr lang="en-US" sz="20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"/>
            <a:ext cx="853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ADAM2 and ADAM3 regulates - protein expression or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integrity of the two sperm surface ADAMs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(ADAM5 and ADAM7)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(Kim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2006)</a:t>
            </a:r>
          </a:p>
          <a:p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May have critical roles in the process of fertilization.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</a:t>
            </a:r>
          </a:p>
          <a:p>
            <a:endParaRPr lang="en-US" sz="24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738" y="381000"/>
            <a:ext cx="847026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553200" y="6096000"/>
            <a:ext cx="22797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(Kim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2006)</a:t>
            </a:r>
            <a:endParaRPr lang="en-US" sz="20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40804"/>
            <a:ext cx="85344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                                      </a:t>
            </a:r>
            <a:r>
              <a:rPr lang="en-US" sz="28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Calmegin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 (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lgerian" pitchFamily="82" charset="0"/>
              </a:rPr>
              <a:t>CLGN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)</a:t>
            </a:r>
            <a:endParaRPr lang="en-US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Calmegin</a:t>
            </a:r>
            <a:r>
              <a:rPr lang="en-US" sz="2400" dirty="0" smtClean="0">
                <a:latin typeface="Arial Rounded MT Bold" pitchFamily="34" charset="0"/>
              </a:rPr>
              <a:t> (CLGN) testis-specific molecular chaperone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(= 95% to </a:t>
            </a:r>
            <a:r>
              <a:rPr lang="en-US" sz="2400" dirty="0" err="1" smtClean="0">
                <a:latin typeface="Arial Rounded MT Bold" pitchFamily="34" charset="0"/>
              </a:rPr>
              <a:t>calnexin</a:t>
            </a:r>
            <a:r>
              <a:rPr lang="en-US" sz="2400" dirty="0" smtClean="0">
                <a:latin typeface="Arial Rounded MT Bold" pitchFamily="34" charset="0"/>
              </a:rPr>
              <a:t>)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- Lies in the lumen/surface of rough ER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- Encoding gene on chromosome 17 in bovines 			               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Hagaman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1998) </a:t>
            </a:r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     - Expressed during spermatogenesis i.e. active in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testicular </a:t>
            </a:r>
            <a:r>
              <a:rPr lang="en-US" sz="2400" dirty="0" err="1" smtClean="0">
                <a:latin typeface="Arial Rounded MT Bold" pitchFamily="34" charset="0"/>
              </a:rPr>
              <a:t>spermatogenic</a:t>
            </a:r>
            <a:r>
              <a:rPr lang="en-US" sz="2400" dirty="0" smtClean="0">
                <a:latin typeface="Arial Rounded MT Bold" pitchFamily="34" charset="0"/>
              </a:rPr>
              <a:t> cells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- Absent in mature sperm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Yoshinaga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1999)</a:t>
            </a:r>
          </a:p>
          <a:p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Specifically interacts with ADAM1a, ADAM1b, ADAM2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(responsible for </a:t>
            </a:r>
            <a:r>
              <a:rPr lang="en-US" sz="2400" dirty="0" err="1" smtClean="0">
                <a:latin typeface="Arial Rounded MT Bold" pitchFamily="34" charset="0"/>
              </a:rPr>
              <a:t>fertilin</a:t>
            </a:r>
            <a:r>
              <a:rPr lang="en-US" sz="2400" dirty="0" smtClean="0">
                <a:latin typeface="Arial Rounded MT Bold" pitchFamily="34" charset="0"/>
              </a:rPr>
              <a:t>  </a:t>
            </a:r>
            <a:r>
              <a:rPr lang="el-GR" sz="2400" dirty="0" smtClean="0"/>
              <a:t>α</a:t>
            </a:r>
            <a:r>
              <a:rPr lang="en-US" sz="2400" dirty="0" smtClean="0">
                <a:latin typeface="Arial Rounded MT Bold" pitchFamily="34" charset="0"/>
              </a:rPr>
              <a:t> and </a:t>
            </a:r>
            <a:r>
              <a:rPr lang="el-GR" sz="2400" dirty="0" smtClean="0"/>
              <a:t>β</a:t>
            </a:r>
            <a:r>
              <a:rPr lang="en-US" sz="2400" dirty="0" smtClean="0">
                <a:latin typeface="Arial Rounded MT Bold" pitchFamily="34" charset="0"/>
              </a:rPr>
              <a:t> expression) 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                                                                                           (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Ikawa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2001)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81000" y="762000"/>
            <a:ext cx="8305800" cy="1588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63500" dir="4920000" algn="ctr" rotWithShape="0">
              <a:srgbClr val="000000">
                <a:alpha val="34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106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   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Clgn</a:t>
            </a:r>
            <a:r>
              <a:rPr lang="en-US" sz="2400" dirty="0" smtClean="0">
                <a:latin typeface="Arial Rounded MT Bold" pitchFamily="34" charset="0"/>
              </a:rPr>
              <a:t> - Deficient Mouse –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         - ADAMs are Present in Testes But Not in Sperm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         - No ADAM1a/ ADAM2 and ADAM1b/ ADAM2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            </a:t>
            </a:r>
            <a:r>
              <a:rPr lang="en-US" sz="2400" dirty="0" err="1" smtClean="0">
                <a:latin typeface="Arial Rounded MT Bold" pitchFamily="34" charset="0"/>
              </a:rPr>
              <a:t>heterodimer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           (direct involvement : </a:t>
            </a:r>
            <a:r>
              <a:rPr lang="en-US" sz="2400" dirty="0" err="1" smtClean="0">
                <a:latin typeface="Arial Rounded MT Bold" pitchFamily="34" charset="0"/>
              </a:rPr>
              <a:t>immunoprecipitation</a:t>
            </a:r>
            <a:r>
              <a:rPr lang="en-US" sz="2400" dirty="0" smtClean="0">
                <a:latin typeface="Arial Rounded MT Bold" pitchFamily="34" charset="0"/>
              </a:rPr>
              <a:t>)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         - No ADAM 3 expression on sperm surface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                                                                                    (Yamaguchi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2006)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               </a:t>
            </a:r>
            <a:r>
              <a:rPr lang="en-US" sz="2400" dirty="0" smtClean="0">
                <a:latin typeface="Arial Rounded MT Bold" pitchFamily="34" charset="0"/>
              </a:rPr>
              <a:t>- No UTJ transit with No ZP binding                             				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(Nakanishi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2004)</a:t>
            </a:r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 Rounded MT Bold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1447800"/>
            <a:ext cx="22860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228600" y="0"/>
            <a:ext cx="8610600" cy="6617196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                                     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lgerian" pitchFamily="82" charset="0"/>
              </a:rPr>
              <a:t>INTRODUCTION</a:t>
            </a:r>
            <a:endParaRPr lang="en-US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Algerian" pitchFamily="82" charset="0"/>
            </a:endParaRPr>
          </a:p>
          <a:p>
            <a:endParaRPr lang="en-US" sz="2400" dirty="0" smtClean="0">
              <a:latin typeface="Algerian" pitchFamily="8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Mammalian fertilization –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- Coordinated events like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sperm deposition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- Anterior vagina in cow, sheep, dog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- Cervix in sow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- Uterus in horse and rodents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Complex interactions between the spermatozoa and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the female reproductive tract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(sperm migration)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(adhesion/binding and release from oviduct)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(“ sperm race” is no longer a tenable hypothesis)</a:t>
            </a:r>
          </a:p>
          <a:p>
            <a:r>
              <a:rPr lang="en-US" sz="2000" dirty="0" smtClean="0">
                <a:latin typeface="Arial Rounded MT Bold" pitchFamily="34" charset="0"/>
              </a:rPr>
              <a:t> 	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                                                                        (Holt and 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Fazeli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, 2016)</a:t>
            </a:r>
          </a:p>
          <a:p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sz="20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ZP binding </a:t>
            </a:r>
            <a:r>
              <a:rPr lang="en-US" sz="2400" dirty="0" smtClean="0">
                <a:latin typeface="Arial Rounded MT Bold" pitchFamily="34" charset="0"/>
              </a:rPr>
              <a:t>and penetration and the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fusion</a:t>
            </a:r>
            <a:r>
              <a:rPr lang="en-US" sz="2400" dirty="0" smtClean="0">
                <a:latin typeface="Arial Rounded MT Bold" pitchFamily="34" charset="0"/>
              </a:rPr>
              <a:t> of sperm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with </a:t>
            </a:r>
            <a:r>
              <a:rPr lang="en-US" sz="2400" dirty="0" err="1" smtClean="0">
                <a:latin typeface="Arial Rounded MT Bold" pitchFamily="34" charset="0"/>
              </a:rPr>
              <a:t>oocyte</a:t>
            </a:r>
            <a:endParaRPr lang="en-US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533400"/>
            <a:ext cx="8153400" cy="1588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63500" dir="4920000" algn="ctr" rotWithShape="0">
              <a:srgbClr val="000000">
                <a:alpha val="34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81000"/>
            <a:ext cx="85344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Calmegin</a:t>
            </a:r>
            <a:r>
              <a:rPr lang="en-US" sz="2400" dirty="0" smtClean="0">
                <a:latin typeface="Arial Rounded MT Bold" pitchFamily="34" charset="0"/>
              </a:rPr>
              <a:t>-knockout sperm  -  May result in failure to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acquire such proteins required for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oviduct epithelium </a:t>
            </a:r>
          </a:p>
          <a:p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   attachment</a:t>
            </a:r>
            <a:r>
              <a:rPr lang="en-US" sz="2400" dirty="0" smtClean="0">
                <a:latin typeface="Arial Rounded MT Bold" pitchFamily="34" charset="0"/>
              </a:rPr>
              <a:t> may lead to failure of sperm entry </a:t>
            </a:r>
          </a:p>
          <a:p>
            <a:r>
              <a:rPr lang="en-US" sz="2000" dirty="0" smtClean="0">
                <a:latin typeface="Arial Rounded MT Bold" pitchFamily="34" charset="0"/>
              </a:rPr>
              <a:t>                                                  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(Nakanishi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2004)</a:t>
            </a:r>
          </a:p>
          <a:p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Clgn</a:t>
            </a:r>
            <a:r>
              <a:rPr lang="en-US" sz="2400" dirty="0" smtClean="0">
                <a:latin typeface="Arial Rounded MT Bold" pitchFamily="34" charset="0"/>
              </a:rPr>
              <a:t>-Deficient Mouse – normal tACE presence i.e. no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 Rounded MT Bold" pitchFamily="34" charset="0"/>
              </a:rPr>
              <a:t>    effect on tACE   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(Yamaguchi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2006)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Arial Rounded MT Bold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Arial Rounded MT Bold" pitchFamily="34" charset="0"/>
              </a:rPr>
              <a:t> </a:t>
            </a:r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CLgn</a:t>
            </a:r>
            <a:r>
              <a:rPr lang="en-US" sz="2400" dirty="0" smtClean="0">
                <a:latin typeface="Arial Rounded MT Bold" pitchFamily="34" charset="0"/>
              </a:rPr>
              <a:t> and CALR 3 (</a:t>
            </a:r>
            <a:r>
              <a:rPr lang="en-US" sz="2400" dirty="0" err="1" smtClean="0">
                <a:latin typeface="Arial Rounded MT Bold" pitchFamily="34" charset="0"/>
              </a:rPr>
              <a:t>Calsperin</a:t>
            </a:r>
            <a:r>
              <a:rPr lang="en-US" sz="2400" dirty="0" smtClean="0">
                <a:latin typeface="Arial Rounded MT Bold" pitchFamily="34" charset="0"/>
              </a:rPr>
              <a:t>)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- Maturation of ADAM 3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(Nishimura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2007)</a:t>
            </a:r>
          </a:p>
          <a:p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81000"/>
            <a:ext cx="8610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CLGN </a:t>
            </a:r>
            <a:r>
              <a:rPr lang="en-US" sz="2400" b="1" baseline="30000" dirty="0" smtClean="0">
                <a:latin typeface="Arial Rounded MT Bold" pitchFamily="34" charset="0"/>
              </a:rPr>
              <a:t>-/-</a:t>
            </a:r>
            <a:r>
              <a:rPr lang="en-US" sz="2400" dirty="0" smtClean="0">
                <a:latin typeface="Arial Rounded MT Bold" pitchFamily="34" charset="0"/>
              </a:rPr>
              <a:t> sperms –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-  unable to pass through the UTJ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(even with presence of wild-type sperm from the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same ejaculate) 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…… Sperm must be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individually </a:t>
            </a:r>
            <a:r>
              <a:rPr lang="en-US" sz="2400" dirty="0" smtClean="0">
                <a:latin typeface="Arial Rounded MT Bold" pitchFamily="34" charset="0"/>
              </a:rPr>
              <a:t>responsible for their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passage into the oviduct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(Nakanishi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2004)</a:t>
            </a:r>
          </a:p>
          <a:p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sz="2000" dirty="0" smtClean="0">
              <a:latin typeface="Arial Rounded MT Bold" pitchFamily="34" charset="0"/>
            </a:endParaRPr>
          </a:p>
          <a:p>
            <a:endParaRPr lang="en-US" sz="2000" dirty="0" smtClean="0">
              <a:latin typeface="Arial Rounded MT Bold" pitchFamily="34" charset="0"/>
            </a:endParaRPr>
          </a:p>
          <a:p>
            <a:endParaRPr lang="en-US" sz="20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latin typeface="Arial Rounded MT Bold" pitchFamily="34" charset="0"/>
              </a:rPr>
              <a:t>Transgenic GFP-tagged ‘‘green sperm’’ </a:t>
            </a:r>
            <a:r>
              <a:rPr lang="en-US" sz="2400" dirty="0" err="1" smtClean="0">
                <a:latin typeface="Arial Rounded MT Bold" pitchFamily="34" charset="0"/>
              </a:rPr>
              <a:t>Clgn</a:t>
            </a:r>
            <a:r>
              <a:rPr lang="en-US" sz="2400" dirty="0" smtClean="0">
                <a:latin typeface="Arial Rounded MT Bold" pitchFamily="34" charset="0"/>
              </a:rPr>
              <a:t>-knockout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mice (to trace the migration in  oviduct)                                                                                     </a:t>
            </a:r>
            <a:r>
              <a:rPr lang="en-US" sz="2000" dirty="0" smtClean="0">
                <a:latin typeface="Arial Rounded MT Bold" pitchFamily="34" charset="0"/>
              </a:rPr>
              <a:t>					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         (Yamaguchi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2009)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                                                                  </a:t>
            </a:r>
            <a:endParaRPr lang="en-US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150" y="381000"/>
            <a:ext cx="87212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495800" y="5334000"/>
            <a:ext cx="4339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Sperms in oviduct; fluorescence; 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                  (Nakanishi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2004)</a:t>
            </a:r>
            <a:endParaRPr lang="en-US" sz="20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6858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Clgn</a:t>
            </a:r>
            <a:r>
              <a:rPr lang="en-US" b="1" dirty="0" smtClean="0"/>
              <a:t> </a:t>
            </a:r>
            <a:r>
              <a:rPr lang="en-US" b="1" baseline="30000" dirty="0" smtClean="0"/>
              <a:t>+ / +                                                                                                 </a:t>
            </a:r>
            <a:r>
              <a:rPr lang="en-US" b="1" dirty="0" err="1" smtClean="0"/>
              <a:t>Clgn</a:t>
            </a:r>
            <a:r>
              <a:rPr lang="en-US" b="1" dirty="0" smtClean="0"/>
              <a:t> </a:t>
            </a:r>
            <a:r>
              <a:rPr lang="en-US" b="1" baseline="30000" dirty="0" smtClean="0"/>
              <a:t>- / -</a:t>
            </a:r>
            <a:endParaRPr lang="en-US" b="1" baseline="30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685800" y="1828800"/>
            <a:ext cx="7772400" cy="4191000"/>
          </a:xfrm>
          <a:prstGeom prst="downArrowCallout">
            <a:avLst>
              <a:gd name="adj1" fmla="val 16405"/>
              <a:gd name="adj2" fmla="val 25000"/>
              <a:gd name="adj3" fmla="val 25000"/>
              <a:gd name="adj4" fmla="val 64977"/>
            </a:avLst>
          </a:prstGeom>
          <a:ln>
            <a:solidFill>
              <a:schemeClr val="tx1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" y="457200"/>
            <a:ext cx="8686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 Rounded MT Bold" pitchFamily="34" charset="0"/>
              </a:rPr>
              <a:t>                                                                   </a:t>
            </a:r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Clgn</a:t>
            </a:r>
            <a:r>
              <a:rPr lang="en-US" sz="2400" dirty="0" smtClean="0">
                <a:latin typeface="Arial Rounded MT Bold" pitchFamily="34" charset="0"/>
              </a:rPr>
              <a:t>, Adam1a, Adam2, and </a:t>
            </a:r>
            <a:r>
              <a:rPr lang="en-US" sz="2400" dirty="0" err="1" smtClean="0">
                <a:latin typeface="Arial Rounded MT Bold" pitchFamily="34" charset="0"/>
              </a:rPr>
              <a:t>tAce</a:t>
            </a:r>
            <a:r>
              <a:rPr lang="en-US" sz="2400" dirty="0" smtClean="0">
                <a:latin typeface="Arial Rounded MT Bold" pitchFamily="34" charset="0"/>
              </a:rPr>
              <a:t> disrupted mouse line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   - Normal morphology and motility</a:t>
            </a:r>
            <a:r>
              <a:rPr lang="en-US" sz="2000" dirty="0" smtClean="0">
                <a:latin typeface="Arial Rounded MT Bold" pitchFamily="34" charset="0"/>
              </a:rPr>
              <a:t>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Ikawa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2001)</a:t>
            </a:r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- Failure of sperm migration into the oviduct</a:t>
            </a:r>
          </a:p>
          <a:p>
            <a:r>
              <a:rPr lang="en-US" sz="2400" dirty="0" smtClean="0">
                <a:latin typeface="Arial Rounded MT Bold" pitchFamily="34" charset="0"/>
              </a:rPr>
              <a:t>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- Poor/no zona binding</a:t>
            </a:r>
          </a:p>
          <a:p>
            <a:r>
              <a:rPr lang="en-US" sz="2400" dirty="0" smtClean="0">
                <a:latin typeface="Arial Rounded MT Bold" pitchFamily="34" charset="0"/>
              </a:rPr>
              <a:t>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- No fusion with </a:t>
            </a:r>
            <a:r>
              <a:rPr lang="en-US" sz="2400" dirty="0" err="1" smtClean="0">
                <a:latin typeface="Arial Rounded MT Bold" pitchFamily="34" charset="0"/>
              </a:rPr>
              <a:t>oocytes</a:t>
            </a:r>
            <a:r>
              <a:rPr lang="en-US" sz="2400" dirty="0" smtClean="0">
                <a:latin typeface="Arial Rounded MT Bold" pitchFamily="34" charset="0"/>
              </a:rPr>
              <a:t>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(Yamagata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2002)</a:t>
            </a:r>
          </a:p>
          <a:p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                                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                                    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INFERTILTY</a:t>
            </a:r>
            <a:endParaRPr lang="en-US" sz="2400" dirty="0">
              <a:solidFill>
                <a:schemeClr val="bg1">
                  <a:lumMod val="95000"/>
                  <a:lumOff val="5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534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                                         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PDILT</a:t>
            </a:r>
          </a:p>
          <a:p>
            <a:r>
              <a:rPr lang="en-US" sz="2400" dirty="0" smtClean="0">
                <a:latin typeface="Arial Rounded MT Bold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An ubiquitous PDIs (Protein </a:t>
            </a:r>
            <a:r>
              <a:rPr lang="en-US" sz="2400" dirty="0" err="1" smtClean="0">
                <a:latin typeface="Arial Rounded MT Bold" pitchFamily="34" charset="0"/>
              </a:rPr>
              <a:t>disufide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isomerase</a:t>
            </a:r>
            <a:r>
              <a:rPr lang="en-US" sz="2400" dirty="0" smtClean="0">
                <a:latin typeface="Arial Rounded MT Bold" pitchFamily="34" charset="0"/>
              </a:rPr>
              <a:t>)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- Testis </a:t>
            </a:r>
            <a:r>
              <a:rPr lang="en-US" sz="2400" dirty="0" err="1" smtClean="0">
                <a:latin typeface="Arial Rounded MT Bold" pitchFamily="34" charset="0"/>
              </a:rPr>
              <a:t>specfic</a:t>
            </a:r>
            <a:r>
              <a:rPr lang="en-US" sz="2400" dirty="0" smtClean="0">
                <a:latin typeface="Arial Rounded MT Bold" pitchFamily="34" charset="0"/>
              </a:rPr>
              <a:t> PDI-like protein (PDILT)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(expressed in germ cells)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	 - Interact with CLGN and CALR 3 in TGC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- Role in maturation of </a:t>
            </a:r>
            <a:r>
              <a:rPr lang="en-US" sz="2400" dirty="0" err="1" smtClean="0">
                <a:latin typeface="Arial Rounded MT Bold" pitchFamily="34" charset="0"/>
              </a:rPr>
              <a:t>spermatid</a:t>
            </a:r>
            <a:r>
              <a:rPr lang="en-US" sz="2400" dirty="0" smtClean="0">
                <a:latin typeface="Arial Rounded MT Bold" pitchFamily="34" charset="0"/>
              </a:rPr>
              <a:t> protein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- Disulfide formation in the ADAM3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….… male fertility in vivo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     (van 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Lith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2006)</a:t>
            </a:r>
          </a:p>
          <a:p>
            <a:r>
              <a:rPr lang="en-US" sz="2000" dirty="0" smtClean="0">
                <a:latin typeface="Arial Rounded MT Bold" pitchFamily="34" charset="0"/>
              </a:rPr>
              <a:t> </a:t>
            </a:r>
            <a:endParaRPr lang="en-US" sz="2400" dirty="0" smtClean="0">
              <a:latin typeface="Arial Rounded MT Bold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762000"/>
            <a:ext cx="8305800" cy="1588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63500" dir="4920000" algn="ctr" rotWithShape="0">
              <a:srgbClr val="000000">
                <a:alpha val="34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52400"/>
            <a:ext cx="86868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Arial Rounded MT Bold" pitchFamily="34" charset="0"/>
            </a:endParaRPr>
          </a:p>
          <a:p>
            <a:r>
              <a:rPr lang="en-US" dirty="0" smtClean="0">
                <a:latin typeface="Arial Rounded MT Bold" pitchFamily="34" charset="0"/>
              </a:rPr>
              <a:t>                             </a:t>
            </a:r>
            <a:r>
              <a:rPr lang="en-US" sz="2400" dirty="0" smtClean="0">
                <a:latin typeface="Arial Rounded MT Bold" pitchFamily="34" charset="0"/>
              </a:rPr>
              <a:t>PDILT knockout mice sperms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    No Interaction with CLGN and CALR 3 in TGC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No PDILT/CALR3  complex 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                 Lacking/ no maturation of ADAM3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No transportation to sperm surface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                  Can not migrate through the UTJ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(Sperm tagged with Acr3-EGFP &amp; CAG/ su9-DsRed2)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Can not bind to the ZP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 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INFERTILE MALES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(Tokuhiro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2012)</a:t>
            </a:r>
          </a:p>
        </p:txBody>
      </p:sp>
      <p:sp>
        <p:nvSpPr>
          <p:cNvPr id="4" name="Down Arrow 3"/>
          <p:cNvSpPr/>
          <p:nvPr/>
        </p:nvSpPr>
        <p:spPr>
          <a:xfrm>
            <a:off x="4267200" y="838200"/>
            <a:ext cx="304800" cy="685800"/>
          </a:xfrm>
          <a:prstGeom prst="downArrow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267200" y="5562600"/>
            <a:ext cx="304800" cy="762000"/>
          </a:xfrm>
          <a:prstGeom prst="downArrow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267200" y="3810000"/>
            <a:ext cx="304800" cy="685800"/>
          </a:xfrm>
          <a:prstGeom prst="downArrow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267200" y="2362200"/>
            <a:ext cx="304800" cy="685800"/>
          </a:xfrm>
          <a:prstGeom prst="downArrow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1"/>
            <a:ext cx="5867400" cy="30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905000" y="6172200"/>
            <a:ext cx="67019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Immunofluorescence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staining; Tokuhiro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2012)</a:t>
            </a:r>
            <a:endParaRPr lang="en-US" sz="20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1" y="3581400"/>
            <a:ext cx="5867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6106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                                           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Prss37</a:t>
            </a:r>
          </a:p>
          <a:p>
            <a:r>
              <a:rPr lang="en-US" sz="2800" dirty="0" smtClean="0">
                <a:latin typeface="Arial Rounded MT Bold" pitchFamily="34" charset="0"/>
              </a:rPr>
              <a:t>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- Putative </a:t>
            </a:r>
            <a:r>
              <a:rPr lang="en-US" sz="2400" dirty="0" err="1" smtClean="0">
                <a:latin typeface="Arial Rounded MT Bold" pitchFamily="34" charset="0"/>
              </a:rPr>
              <a:t>trypsin</a:t>
            </a:r>
            <a:r>
              <a:rPr lang="en-US" sz="2400" dirty="0" smtClean="0">
                <a:latin typeface="Arial Rounded MT Bold" pitchFamily="34" charset="0"/>
              </a:rPr>
              <a:t>-like serine protease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- Exclusively expressed in the testis of adult mice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(</a:t>
            </a:r>
            <a:r>
              <a:rPr lang="en-US" sz="2400" dirty="0" err="1" smtClean="0">
                <a:latin typeface="Arial Rounded MT Bold" pitchFamily="34" charset="0"/>
              </a:rPr>
              <a:t>immunohistochemistry</a:t>
            </a:r>
            <a:r>
              <a:rPr lang="en-US" sz="2400" dirty="0" smtClean="0">
                <a:latin typeface="Arial Rounded MT Bold" pitchFamily="34" charset="0"/>
              </a:rPr>
              <a:t>, </a:t>
            </a:r>
            <a:r>
              <a:rPr lang="en-US" sz="2400" dirty="0" err="1" smtClean="0">
                <a:latin typeface="Arial Rounded MT Bold" pitchFamily="34" charset="0"/>
              </a:rPr>
              <a:t>immunofluoresce</a:t>
            </a:r>
            <a:r>
              <a:rPr lang="en-US" sz="2400" dirty="0" smtClean="0">
                <a:latin typeface="Arial Rounded MT Bold" pitchFamily="34" charset="0"/>
              </a:rPr>
              <a:t>)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- Especially in the elongating </a:t>
            </a:r>
            <a:r>
              <a:rPr lang="en-US" sz="2400" dirty="0" err="1" smtClean="0">
                <a:latin typeface="Arial Rounded MT Bold" pitchFamily="34" charset="0"/>
              </a:rPr>
              <a:t>spermatids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i.e. during </a:t>
            </a:r>
            <a:r>
              <a:rPr lang="en-US" sz="2400" dirty="0" err="1" smtClean="0">
                <a:latin typeface="Arial Rounded MT Bold" pitchFamily="34" charset="0"/>
              </a:rPr>
              <a:t>spermiogenesis</a:t>
            </a:r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- Absent in mature sperms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- Regulate post-translational modification of ADAM 3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          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Shen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2013)</a:t>
            </a:r>
          </a:p>
          <a:p>
            <a:pPr>
              <a:buFontTx/>
              <a:buChar char="-"/>
            </a:pPr>
            <a:endParaRPr lang="en-US" sz="2400" dirty="0">
              <a:latin typeface="Arial Rounded MT Bold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762000"/>
            <a:ext cx="8458200" cy="1588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63500" dir="4920000" algn="ctr" rotWithShape="0">
              <a:srgbClr val="000000">
                <a:alpha val="34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rved Right Arrow 4"/>
          <p:cNvSpPr/>
          <p:nvPr/>
        </p:nvSpPr>
        <p:spPr>
          <a:xfrm flipH="1">
            <a:off x="3810000" y="3505200"/>
            <a:ext cx="4495800" cy="3048000"/>
          </a:xfrm>
          <a:prstGeom prst="curvedRightArrow">
            <a:avLst>
              <a:gd name="adj1" fmla="val 25000"/>
              <a:gd name="adj2" fmla="val 50000"/>
              <a:gd name="adj3" fmla="val 2441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52400" dir="1836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70557"/>
            <a:ext cx="8686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Mice deficient for Prss37 -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- Undisturbed testis development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- Normal mating activity,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- Normal spermatogenesis,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- Normal sperm morphology, and motility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  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        BUT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  - No expression of ADAM 3 on sperm surface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- Defect in sperm migration through oviduct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- Impaired zona binding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</a:t>
            </a:r>
          </a:p>
          <a:p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             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INFERTILITY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  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                                        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       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Shen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2013)</a:t>
            </a:r>
            <a:endParaRPr lang="en-US" sz="24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45378"/>
            <a:ext cx="86868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                                           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tACE / gACE </a:t>
            </a:r>
          </a:p>
          <a:p>
            <a:r>
              <a:rPr lang="en-US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    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(testicular/germinal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Angiotensin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-converting enzyme)</a:t>
            </a:r>
          </a:p>
          <a:p>
            <a:pPr>
              <a:buFontTx/>
              <a:buChar char="-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Renin–angiotensin</a:t>
            </a:r>
            <a:r>
              <a:rPr lang="en-US" sz="2400" dirty="0" smtClean="0">
                <a:latin typeface="Arial Rounded MT Bold" pitchFamily="34" charset="0"/>
              </a:rPr>
              <a:t> system (RAS)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-  Regulates blood pressure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(De 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Gasparo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2000)</a:t>
            </a:r>
            <a:r>
              <a:rPr lang="en-US" sz="2000" dirty="0" smtClean="0">
                <a:latin typeface="Arial Rounded MT Bold" pitchFamily="34" charset="0"/>
              </a:rPr>
              <a:t>                    </a:t>
            </a:r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-  Pancreas        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(Leung &amp; 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Carlsson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, 2001)              </a:t>
            </a:r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-  Female &amp; male reproductive systems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 Rounded MT Bold" pitchFamily="34" charset="0"/>
              </a:rPr>
              <a:t>                                              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Speth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1999)</a:t>
            </a:r>
            <a:r>
              <a:rPr lang="en-US" sz="2400" dirty="0" smtClean="0">
                <a:solidFill>
                  <a:srgbClr val="FFFF00"/>
                </a:solidFill>
                <a:latin typeface="Arial Rounded MT Bold" pitchFamily="34" charset="0"/>
              </a:rPr>
              <a:t>                                                                                                                    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 Rounded MT Bold" pitchFamily="34" charset="0"/>
              </a:rPr>
              <a:t>                                                                                 </a:t>
            </a:r>
            <a:r>
              <a:rPr lang="en-US" sz="2400" dirty="0" smtClean="0">
                <a:latin typeface="Arial Rounded MT Bold" pitchFamily="34" charset="0"/>
              </a:rPr>
              <a:t>                       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598612"/>
            <a:ext cx="8458200" cy="1588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63500" dir="4920000" algn="ctr" rotWithShape="0">
              <a:srgbClr val="000000">
                <a:alpha val="34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474345"/>
            <a:ext cx="8763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Very less no. of sperm can cross the </a:t>
            </a:r>
            <a:r>
              <a:rPr lang="en-US" sz="2400" dirty="0" err="1" smtClean="0">
                <a:latin typeface="Arial Rounded MT Bold" pitchFamily="34" charset="0"/>
              </a:rPr>
              <a:t>uterotubal</a:t>
            </a:r>
            <a:r>
              <a:rPr lang="en-US" sz="2400" dirty="0" smtClean="0">
                <a:latin typeface="Arial Rounded MT Bold" pitchFamily="34" charset="0"/>
              </a:rPr>
              <a:t> junction      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    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(UTJ) </a:t>
            </a:r>
            <a:r>
              <a:rPr lang="en-US" sz="2400" dirty="0" smtClean="0">
                <a:latin typeface="Arial Rounded MT Bold" pitchFamily="34" charset="0"/>
              </a:rPr>
              <a:t>and reach to </a:t>
            </a:r>
            <a:r>
              <a:rPr lang="en-US" sz="2400" dirty="0" err="1" smtClean="0">
                <a:latin typeface="Arial Rounded MT Bold" pitchFamily="34" charset="0"/>
              </a:rPr>
              <a:t>ampullary</a:t>
            </a:r>
            <a:r>
              <a:rPr lang="en-US" sz="2400" dirty="0" smtClean="0">
                <a:latin typeface="Arial Rounded MT Bold" pitchFamily="34" charset="0"/>
              </a:rPr>
              <a:t>-isthmus  junction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(= 10%)</a:t>
            </a:r>
            <a:r>
              <a:rPr lang="en-US" sz="2400" dirty="0" smtClean="0">
                <a:latin typeface="Arial Rounded MT Bold" pitchFamily="34" charset="0"/>
              </a:rPr>
              <a:t>                                                                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(Tokuhiro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2012; Suarez, 2014)</a:t>
            </a:r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>
              <a:buFontTx/>
              <a:buChar char="-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Crossing/ migration through  UTJ is a critical step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- Verified by using modified mice models      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                                                                                        (Tokuhiro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2012)</a:t>
            </a:r>
          </a:p>
          <a:p>
            <a:endParaRPr lang="en-US" sz="20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Passage through the oviduct - selective processes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- Eliminate poor quality sperms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- Regulate the numbers of sperm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- Reducing </a:t>
            </a:r>
            <a:r>
              <a:rPr lang="en-US" sz="2400" dirty="0" err="1" smtClean="0">
                <a:latin typeface="Arial Rounded MT Bold" pitchFamily="34" charset="0"/>
              </a:rPr>
              <a:t>polyspermic</a:t>
            </a:r>
            <a:r>
              <a:rPr lang="en-US" sz="2400" dirty="0" smtClean="0">
                <a:latin typeface="Arial Rounded MT Bold" pitchFamily="34" charset="0"/>
              </a:rPr>
              <a:t> fertilization                                                                                                                      </a:t>
            </a:r>
          </a:p>
          <a:p>
            <a:r>
              <a:rPr lang="en-US" sz="2000" dirty="0" smtClean="0">
                <a:latin typeface="Arial Rounded MT Bold" pitchFamily="34" charset="0"/>
              </a:rPr>
              <a:t>                                                                         	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(Suarez, 2014)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457200"/>
            <a:ext cx="8686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Location of RAS components as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- </a:t>
            </a:r>
            <a:r>
              <a:rPr lang="en-US" sz="2400" dirty="0" err="1" smtClean="0">
                <a:latin typeface="Arial Rounded MT Bold" pitchFamily="34" charset="0"/>
              </a:rPr>
              <a:t>Angiotensinogen</a:t>
            </a:r>
            <a:r>
              <a:rPr lang="en-US" sz="2400" dirty="0" smtClean="0">
                <a:latin typeface="Arial Rounded MT Bold" pitchFamily="34" charset="0"/>
              </a:rPr>
              <a:t> on Testis (</a:t>
            </a:r>
            <a:r>
              <a:rPr lang="en-US" sz="2400" dirty="0" err="1" smtClean="0">
                <a:latin typeface="Arial Rounded MT Bold" pitchFamily="34" charset="0"/>
              </a:rPr>
              <a:t>Leydig</a:t>
            </a:r>
            <a:r>
              <a:rPr lang="en-US" sz="2400" dirty="0" smtClean="0">
                <a:latin typeface="Arial Rounded MT Bold" pitchFamily="34" charset="0"/>
              </a:rPr>
              <a:t> cells); epididymis;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prostate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- </a:t>
            </a:r>
            <a:r>
              <a:rPr lang="en-US" sz="2400" dirty="0" err="1" smtClean="0">
                <a:latin typeface="Arial Rounded MT Bold" pitchFamily="34" charset="0"/>
              </a:rPr>
              <a:t>Renin</a:t>
            </a:r>
            <a:r>
              <a:rPr lang="en-US" sz="2400" dirty="0" smtClean="0">
                <a:latin typeface="Arial Rounded MT Bold" pitchFamily="34" charset="0"/>
              </a:rPr>
              <a:t>  on </a:t>
            </a:r>
            <a:r>
              <a:rPr lang="en-US" sz="2400" dirty="0" err="1" smtClean="0">
                <a:latin typeface="Arial Rounded MT Bold" pitchFamily="34" charset="0"/>
              </a:rPr>
              <a:t>Leydig</a:t>
            </a:r>
            <a:r>
              <a:rPr lang="en-US" sz="2400" dirty="0" smtClean="0">
                <a:latin typeface="Arial Rounded MT Bold" pitchFamily="34" charset="0"/>
              </a:rPr>
              <a:t> cells; epididymis; prostate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-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ACE </a:t>
            </a:r>
            <a:r>
              <a:rPr lang="en-US" sz="2400" dirty="0" smtClean="0">
                <a:latin typeface="Arial Rounded MT Bold" pitchFamily="34" charset="0"/>
              </a:rPr>
              <a:t>on </a:t>
            </a:r>
            <a:r>
              <a:rPr lang="en-US" sz="2400" dirty="0" err="1" smtClean="0">
                <a:latin typeface="Arial Rounded MT Bold" pitchFamily="34" charset="0"/>
              </a:rPr>
              <a:t>Leydig</a:t>
            </a:r>
            <a:r>
              <a:rPr lang="en-US" sz="2400" dirty="0" smtClean="0">
                <a:latin typeface="Arial Rounded MT Bold" pitchFamily="34" charset="0"/>
              </a:rPr>
              <a:t> cells; </a:t>
            </a:r>
            <a:r>
              <a:rPr lang="en-US" sz="2400" dirty="0" err="1" smtClean="0">
                <a:latin typeface="Arial Rounded MT Bold" pitchFamily="34" charset="0"/>
              </a:rPr>
              <a:t>seminiferous</a:t>
            </a:r>
            <a:r>
              <a:rPr lang="en-US" sz="2400" dirty="0" smtClean="0">
                <a:latin typeface="Arial Rounded MT Bold" pitchFamily="34" charset="0"/>
              </a:rPr>
              <a:t> tubules;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epididymis; prostate; spermatozoa; seminal plasma</a:t>
            </a:r>
          </a:p>
          <a:p>
            <a:r>
              <a:rPr lang="en-US" sz="2400" dirty="0" smtClean="0">
                <a:latin typeface="Arial Rounded MT Bold" pitchFamily="34" charset="0"/>
              </a:rPr>
              <a:t>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-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Angiotensin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 II</a:t>
            </a:r>
            <a:r>
              <a:rPr lang="en-US" sz="2400" dirty="0" smtClean="0">
                <a:latin typeface="Arial Rounded MT Bold" pitchFamily="34" charset="0"/>
              </a:rPr>
              <a:t> on Testis; epididymis; prostate;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seminal plasma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-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Angiotensin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 receptors</a:t>
            </a:r>
            <a:r>
              <a:rPr lang="en-US" sz="2400" dirty="0" smtClean="0">
                <a:latin typeface="Arial Rounded MT Bold" pitchFamily="34" charset="0"/>
              </a:rPr>
              <a:t>: AT1a, AT1b on Testis (</a:t>
            </a:r>
            <a:r>
              <a:rPr lang="en-US" sz="2400" dirty="0" err="1" smtClean="0">
                <a:latin typeface="Arial Rounded MT Bold" pitchFamily="34" charset="0"/>
              </a:rPr>
              <a:t>Leydig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cells); epididymis; vas deferens; prostate; sperm</a:t>
            </a:r>
            <a:endParaRPr lang="en-US" sz="24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Right Arrow 3"/>
          <p:cNvSpPr/>
          <p:nvPr/>
        </p:nvSpPr>
        <p:spPr>
          <a:xfrm>
            <a:off x="533400" y="2819400"/>
            <a:ext cx="1524000" cy="1828800"/>
          </a:xfrm>
          <a:prstGeom prst="curv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228600"/>
            <a:ext cx="84582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RAS system - isolated from the plasmatic RAS by the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blood testicular barrier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(which protects fertility from - AT1 blockers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                          - ACE inhibitors.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 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(Anthony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2017)</a:t>
            </a:r>
          </a:p>
          <a:p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latin typeface="Arial Rounded MT Bold" pitchFamily="34" charset="0"/>
              </a:rPr>
              <a:t>Angiotensin</a:t>
            </a:r>
            <a:r>
              <a:rPr lang="en-US" sz="2400" dirty="0" smtClean="0">
                <a:latin typeface="Arial Rounded MT Bold" pitchFamily="34" charset="0"/>
              </a:rPr>
              <a:t> I                      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(central action)</a:t>
            </a:r>
          </a:p>
          <a:p>
            <a:r>
              <a:rPr lang="en-US" sz="2400" dirty="0" smtClean="0">
                <a:latin typeface="Arial Rounded MT Bold" pitchFamily="34" charset="0"/>
              </a:rPr>
              <a:t>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</a:t>
            </a:r>
            <a:r>
              <a:rPr lang="en-US" sz="2400" dirty="0" smtClean="0">
                <a:latin typeface="Arial Rounded MT Bold" pitchFamily="34" charset="0"/>
              </a:rPr>
              <a:t>               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Angiotensin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 II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- Sperm survival           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- In the bovine oviduct - local immunological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response against </a:t>
            </a:r>
            <a:r>
              <a:rPr lang="en-US" sz="2400" dirty="0" err="1" smtClean="0">
                <a:latin typeface="Arial Rounded MT Bold" pitchFamily="34" charset="0"/>
              </a:rPr>
              <a:t>allogeneic</a:t>
            </a:r>
            <a:r>
              <a:rPr lang="en-US" sz="2400" dirty="0" smtClean="0">
                <a:latin typeface="Arial Rounded MT Bold" pitchFamily="34" charset="0"/>
              </a:rPr>
              <a:t> sperms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(Modulating the </a:t>
            </a:r>
            <a:r>
              <a:rPr lang="en-US" sz="2400" dirty="0" err="1" smtClean="0">
                <a:latin typeface="Arial Rounded MT Bold" pitchFamily="34" charset="0"/>
              </a:rPr>
              <a:t>phagocytic</a:t>
            </a:r>
            <a:r>
              <a:rPr lang="en-US" sz="2400" dirty="0" smtClean="0">
                <a:latin typeface="Arial Rounded MT Bold" pitchFamily="34" charset="0"/>
              </a:rPr>
              <a:t> activity of neutrophils)               					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Marey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2016)</a:t>
            </a:r>
            <a:endParaRPr lang="en-US" sz="24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81000"/>
            <a:ext cx="853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                                              ANG II 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pPr algn="ctr"/>
            <a:r>
              <a:rPr lang="en-US" sz="2400" dirty="0" err="1" smtClean="0">
                <a:latin typeface="Arial Rounded MT Bold" pitchFamily="34" charset="0"/>
              </a:rPr>
              <a:t>Physiomorphological</a:t>
            </a:r>
            <a:r>
              <a:rPr lang="en-US" sz="2400" dirty="0" smtClean="0">
                <a:latin typeface="Arial Rounded MT Bold" pitchFamily="34" charset="0"/>
              </a:rPr>
              <a:t>  alterations in the </a:t>
            </a:r>
            <a:r>
              <a:rPr lang="en-US" sz="2400" dirty="0" err="1" smtClean="0">
                <a:latin typeface="Arial Rounded MT Bold" pitchFamily="34" charset="0"/>
              </a:rPr>
              <a:t>infundibulum</a:t>
            </a:r>
            <a:r>
              <a:rPr lang="en-US" sz="2400" dirty="0" smtClean="0">
                <a:latin typeface="Arial Rounded MT Bold" pitchFamily="34" charset="0"/>
              </a:rPr>
              <a:t>, </a:t>
            </a:r>
            <a:r>
              <a:rPr lang="en-US" sz="2400" dirty="0" err="1" smtClean="0">
                <a:latin typeface="Arial Rounded MT Bold" pitchFamily="34" charset="0"/>
              </a:rPr>
              <a:t>ampulla</a:t>
            </a:r>
            <a:r>
              <a:rPr lang="en-US" sz="2400" dirty="0" smtClean="0">
                <a:latin typeface="Arial Rounded MT Bold" pitchFamily="34" charset="0"/>
              </a:rPr>
              <a:t>, and isthmus  </a:t>
            </a:r>
          </a:p>
          <a:p>
            <a:pPr algn="ctr"/>
            <a:r>
              <a:rPr lang="en-US" sz="2400" dirty="0" smtClean="0">
                <a:latin typeface="Arial Rounded MT Bold" pitchFamily="34" charset="0"/>
              </a:rPr>
              <a:t>     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                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Ideal micro-environment </a:t>
            </a:r>
            <a:r>
              <a:rPr lang="en-US" sz="2400" dirty="0" smtClean="0">
                <a:latin typeface="Arial Rounded MT Bold" pitchFamily="34" charset="0"/>
              </a:rPr>
              <a:t>for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- </a:t>
            </a:r>
            <a:r>
              <a:rPr lang="en-US" sz="2400" dirty="0" err="1" smtClean="0">
                <a:latin typeface="Arial Rounded MT Bold" pitchFamily="34" charset="0"/>
              </a:rPr>
              <a:t>Oocyte</a:t>
            </a:r>
            <a:r>
              <a:rPr lang="en-US" sz="2400" dirty="0" smtClean="0">
                <a:latin typeface="Arial Rounded MT Bold" pitchFamily="34" charset="0"/>
              </a:rPr>
              <a:t> transport and maturation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- Sperm </a:t>
            </a:r>
            <a:r>
              <a:rPr lang="en-US" sz="2400" dirty="0" err="1" smtClean="0">
                <a:latin typeface="Arial Rounded MT Bold" pitchFamily="34" charset="0"/>
              </a:rPr>
              <a:t>capacitation</a:t>
            </a:r>
            <a:r>
              <a:rPr lang="en-US" sz="2400" dirty="0" smtClean="0">
                <a:latin typeface="Arial Rounded MT Bold" pitchFamily="34" charset="0"/>
              </a:rPr>
              <a:t> and transport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- Fertilization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- Early embryonic development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 Rounded MT Bold" pitchFamily="34" charset="0"/>
              </a:rPr>
              <a:t>                                            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(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Marey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2016)</a:t>
            </a:r>
            <a:endParaRPr lang="en-US" sz="2400" dirty="0" smtClean="0">
              <a:latin typeface="Arial Rounded MT Bold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343400" y="914400"/>
            <a:ext cx="304800" cy="8382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343400" y="2819400"/>
            <a:ext cx="304800" cy="8382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99157"/>
            <a:ext cx="8686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              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Study of ACE - Anti-ACE antibodies, </a:t>
            </a:r>
            <a:r>
              <a:rPr lang="en-US" sz="2400" dirty="0" err="1" smtClean="0">
                <a:latin typeface="Arial Rounded MT Bold" pitchFamily="34" charset="0"/>
              </a:rPr>
              <a:t>radiolabeled</a:t>
            </a:r>
            <a:r>
              <a:rPr lang="en-US" sz="2400" dirty="0" smtClean="0">
                <a:latin typeface="Arial Rounded MT Bold" pitchFamily="34" charset="0"/>
              </a:rPr>
              <a:t> ACE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inhibitors, simplified ACE assay                  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 Rounded MT Bold" pitchFamily="34" charset="0"/>
              </a:rPr>
              <a:t>                                         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(Das and 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Soffer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, 1976)</a:t>
            </a:r>
          </a:p>
          <a:p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Affect many physiologic processes –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blood pres sure control, </a:t>
            </a:r>
            <a:r>
              <a:rPr lang="en-US" sz="2400" dirty="0" err="1" smtClean="0">
                <a:latin typeface="Arial Rounded MT Bold" pitchFamily="34" charset="0"/>
              </a:rPr>
              <a:t>hematopoiesis</a:t>
            </a:r>
            <a:r>
              <a:rPr lang="en-US" sz="2400" dirty="0" smtClean="0">
                <a:latin typeface="Arial Rounded MT Bold" pitchFamily="34" charset="0"/>
              </a:rPr>
              <a:t>,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reproduction</a:t>
            </a:r>
            <a:r>
              <a:rPr lang="en-US" sz="2400" dirty="0" smtClean="0">
                <a:latin typeface="Arial Rounded MT Bold" pitchFamily="34" charset="0"/>
              </a:rPr>
              <a:t>, renal function , and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immune response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(Kenneth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2013)</a:t>
            </a:r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77644"/>
            <a:ext cx="88392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Same gene encodes :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Two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isozymes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smtClean="0">
                <a:latin typeface="Arial Rounded MT Bold" pitchFamily="34" charset="0"/>
              </a:rPr>
              <a:t>- sACE and tACE/gACE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Corvol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 2004)</a:t>
            </a:r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Somatic ACE (sACE)  - Vascular endothelium,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           Epididymal epithelium,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           Proximal tubules of the kidney,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           Small intestinal epithelium,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           Alveolar macrophages ,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           Neuronal cells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           In body fluids in a soluble form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           (CSF/serum/semen etc)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…….Involvement in multiple biologic processes </a:t>
            </a:r>
          </a:p>
          <a:p>
            <a:r>
              <a:rPr lang="en-US" sz="2000" dirty="0" smtClean="0">
                <a:latin typeface="Arial Rounded MT Bold" pitchFamily="34" charset="0"/>
              </a:rPr>
              <a:t>                                                                     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(Metzger, 1999) </a:t>
            </a:r>
            <a:endParaRPr lang="en-US" sz="24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95717"/>
            <a:ext cx="8763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tACE/gACE (Testicular or Germinal ACE) –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</a:t>
            </a:r>
            <a:r>
              <a:rPr lang="en-US" sz="2400" dirty="0" err="1" smtClean="0">
                <a:latin typeface="Arial Rounded MT Bold" pitchFamily="34" charset="0"/>
              </a:rPr>
              <a:t>Immunodetection</a:t>
            </a:r>
            <a:r>
              <a:rPr lang="en-US" sz="2400" dirty="0" smtClean="0">
                <a:latin typeface="Arial Rounded MT Bold" pitchFamily="34" charset="0"/>
              </a:rPr>
              <a:t> (Zn peptidase)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MW 105 -110 </a:t>
            </a:r>
            <a:r>
              <a:rPr lang="en-US" sz="2400" dirty="0" err="1" smtClean="0">
                <a:latin typeface="Arial Rounded MT Bold" pitchFamily="34" charset="0"/>
              </a:rPr>
              <a:t>kDa</a:t>
            </a:r>
            <a:r>
              <a:rPr lang="en-US" sz="2400" dirty="0" smtClean="0">
                <a:latin typeface="Arial Rounded MT Bold" pitchFamily="34" charset="0"/>
              </a:rPr>
              <a:t> (mice)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MW 60-70 (Horse and Dog)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Me´tayer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2002)</a:t>
            </a:r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      </a:t>
            </a:r>
            <a:r>
              <a:rPr lang="en-US" sz="2400" dirty="0" err="1" smtClean="0">
                <a:latin typeface="Arial Rounded MT Bold" pitchFamily="34" charset="0"/>
              </a:rPr>
              <a:t>Peptidyl</a:t>
            </a:r>
            <a:r>
              <a:rPr lang="en-US" sz="2400" dirty="0" smtClean="0">
                <a:latin typeface="Arial Rounded MT Bold" pitchFamily="34" charset="0"/>
              </a:rPr>
              <a:t>-dipeptidase A or </a:t>
            </a:r>
            <a:r>
              <a:rPr lang="en-US" sz="2400" dirty="0" err="1" smtClean="0">
                <a:latin typeface="Arial Rounded MT Bold" pitchFamily="34" charset="0"/>
              </a:rPr>
              <a:t>kininase</a:t>
            </a:r>
            <a:r>
              <a:rPr lang="en-US" sz="2400" dirty="0" smtClean="0">
                <a:latin typeface="Arial Rounded MT Bold" pitchFamily="34" charset="0"/>
              </a:rPr>
              <a:t> II or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CD143, or EC 3.5.15.1.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Immunologic approaches – catalytic domains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testis ACE (single domain)…… in male germ cells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somatic ACE (double domain) ….. in the epididymal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epithelium, cells of the vas deferens, seminal fluid 						</a:t>
            </a:r>
            <a:r>
              <a:rPr lang="en-US" sz="2000" dirty="0" smtClean="0">
                <a:latin typeface="Arial Rounded MT Bold" pitchFamily="34" charset="0"/>
              </a:rPr>
              <a:t>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Kondoh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2005)</a:t>
            </a:r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8686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 tACE / gACE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- In developing (late </a:t>
            </a:r>
            <a:r>
              <a:rPr lang="en-US" sz="2400" dirty="0" err="1" smtClean="0">
                <a:latin typeface="Arial Rounded MT Bold" pitchFamily="34" charset="0"/>
              </a:rPr>
              <a:t>pachytene</a:t>
            </a:r>
            <a:r>
              <a:rPr lang="en-US" sz="2400" dirty="0" smtClean="0">
                <a:latin typeface="Arial Rounded MT Bold" pitchFamily="34" charset="0"/>
              </a:rPr>
              <a:t>) and mature sperms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- Seminal plasma, residual bodies, </a:t>
            </a:r>
            <a:r>
              <a:rPr lang="en-US" sz="2400" dirty="0" err="1" smtClean="0">
                <a:latin typeface="Arial Rounded MT Bold" pitchFamily="34" charset="0"/>
              </a:rPr>
              <a:t>cytoplasmic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droplets of epididymal sperm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Köhn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1998)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- Express in </a:t>
            </a:r>
            <a:r>
              <a:rPr lang="en-US" sz="2400" dirty="0" err="1" smtClean="0">
                <a:latin typeface="Arial Rounded MT Bold" pitchFamily="34" charset="0"/>
              </a:rPr>
              <a:t>postmeiotic</a:t>
            </a:r>
            <a:r>
              <a:rPr lang="en-US" sz="2400" dirty="0" smtClean="0">
                <a:latin typeface="Arial Rounded MT Bold" pitchFamily="34" charset="0"/>
              </a:rPr>
              <a:t> developing male germ cells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(found in round and elongated </a:t>
            </a:r>
            <a:r>
              <a:rPr lang="en-US" sz="2400" dirty="0" err="1" smtClean="0">
                <a:latin typeface="Arial Rounded MT Bold" pitchFamily="34" charset="0"/>
              </a:rPr>
              <a:t>spermatids</a:t>
            </a:r>
            <a:r>
              <a:rPr lang="en-US" sz="2400" dirty="0" smtClean="0">
                <a:latin typeface="Arial Rounded MT Bold" pitchFamily="34" charset="0"/>
              </a:rPr>
              <a:t>)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- no other tissue  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Corvol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2004)</a:t>
            </a:r>
            <a:r>
              <a:rPr lang="en-US" sz="2400" dirty="0" smtClean="0">
                <a:latin typeface="Arial Rounded MT Bold" pitchFamily="34" charset="0"/>
              </a:rPr>
              <a:t>      </a:t>
            </a:r>
          </a:p>
          <a:p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sz="28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latin typeface="Arial Rounded MT Bold" pitchFamily="34" charset="0"/>
              </a:rPr>
              <a:t>Immunolocalization</a:t>
            </a:r>
            <a:r>
              <a:rPr lang="en-US" sz="2400" dirty="0" smtClean="0">
                <a:latin typeface="Arial Rounded MT Bold" pitchFamily="34" charset="0"/>
              </a:rPr>
              <a:t> in spermatozoa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- Entire  acrosome, except equatorial segment         				</a:t>
            </a:r>
            <a:r>
              <a:rPr lang="en-US" sz="2400" dirty="0" smtClean="0">
                <a:solidFill>
                  <a:srgbClr val="FFFF00"/>
                </a:solidFill>
                <a:latin typeface="Arial Rounded MT Bold" pitchFamily="34" charset="0"/>
              </a:rPr>
              <a:t>     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Sabeur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2001)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</a:p>
          <a:p>
            <a:r>
              <a:rPr lang="en-US" sz="2400" dirty="0" smtClean="0">
                <a:latin typeface="Arial Rounded MT Bold" pitchFamily="34" charset="0"/>
              </a:rPr>
              <a:t>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Evaluation of the enzymatic activity in the semen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of Holstein bulls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</a:t>
            </a:r>
            <a:r>
              <a:rPr lang="pt-BR" sz="2000" dirty="0" smtClean="0">
                <a:solidFill>
                  <a:srgbClr val="FFFF00"/>
                </a:solidFill>
                <a:latin typeface="Arial Rounded MT Bold" pitchFamily="34" charset="0"/>
              </a:rPr>
              <a:t>Deiler and Jacob, 2012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)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858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557748"/>
            <a:ext cx="86106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Human spermatozoa - Acrosome or entire sperm head,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           post-acrosomal region,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           mid-piece, flagellum,  equatorial       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           segment,  and  post-acrosomal                                   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      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Köhn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 1998)</a:t>
            </a:r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Rat  and  mouse        - Middle  piece of testicular  sperm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        and principal piece of the flagella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   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Metayer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2002)</a:t>
            </a:r>
          </a:p>
          <a:p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Rabbit                          - Around  the  heads  of </a:t>
            </a:r>
            <a:r>
              <a:rPr lang="en-US" sz="2400" dirty="0" err="1" smtClean="0">
                <a:latin typeface="Arial Rounded MT Bold" pitchFamily="34" charset="0"/>
              </a:rPr>
              <a:t>spermatids</a:t>
            </a:r>
            <a:r>
              <a:rPr lang="en-US" sz="2400" dirty="0" smtClean="0">
                <a:latin typeface="Arial Rounded MT Bold" pitchFamily="34" charset="0"/>
              </a:rPr>
              <a:t>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        and spermatozoa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   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Brentjens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1986)</a:t>
            </a:r>
          </a:p>
          <a:p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428685"/>
            <a:ext cx="8763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Swine                          -  </a:t>
            </a:r>
            <a:r>
              <a:rPr lang="en-US" sz="2400" dirty="0" err="1" smtClean="0">
                <a:latin typeface="Arial Rounded MT Bold" pitchFamily="34" charset="0"/>
              </a:rPr>
              <a:t>Spermatids</a:t>
            </a:r>
            <a:r>
              <a:rPr lang="en-US" sz="2400" dirty="0" smtClean="0">
                <a:latin typeface="Arial Rounded MT Bold" pitchFamily="34" charset="0"/>
              </a:rPr>
              <a:t>  and  </a:t>
            </a:r>
            <a:r>
              <a:rPr lang="en-US" sz="2400" dirty="0" err="1" smtClean="0">
                <a:latin typeface="Arial Rounded MT Bold" pitchFamily="34" charset="0"/>
              </a:rPr>
              <a:t>cytoplasmic</a:t>
            </a:r>
            <a:r>
              <a:rPr lang="en-US" sz="2400" dirty="0" smtClean="0">
                <a:latin typeface="Arial Rounded MT Bold" pitchFamily="34" charset="0"/>
              </a:rPr>
              <a:t>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        droplets of epididymal sperms 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    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Yotsumoto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1984)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Horse and dog          - </a:t>
            </a:r>
            <a:r>
              <a:rPr lang="en-US" sz="2400" dirty="0" err="1" smtClean="0">
                <a:latin typeface="Arial Rounded MT Bold" pitchFamily="34" charset="0"/>
              </a:rPr>
              <a:t>Periacrosomal</a:t>
            </a:r>
            <a:r>
              <a:rPr lang="en-US" sz="2400" dirty="0" smtClean="0">
                <a:latin typeface="Arial Rounded MT Bold" pitchFamily="34" charset="0"/>
              </a:rPr>
              <a:t> region                     				         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Sabeur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2001)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</a:p>
          <a:p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Bull                               - </a:t>
            </a:r>
            <a:r>
              <a:rPr lang="en-US" sz="2400" dirty="0" err="1" smtClean="0">
                <a:latin typeface="Arial Rounded MT Bold" pitchFamily="34" charset="0"/>
              </a:rPr>
              <a:t>Periacrosomal</a:t>
            </a:r>
            <a:r>
              <a:rPr lang="en-US" sz="2400" dirty="0" smtClean="0">
                <a:latin typeface="Arial Rounded MT Bold" pitchFamily="34" charset="0"/>
              </a:rPr>
              <a:t>  region                    						</a:t>
            </a:r>
            <a:r>
              <a:rPr lang="en-US" sz="2400" dirty="0" smtClean="0">
                <a:solidFill>
                  <a:srgbClr val="FFFF00"/>
                </a:solidFill>
                <a:latin typeface="Arial Rounded MT Bold" pitchFamily="34" charset="0"/>
              </a:rPr>
              <a:t>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</a:t>
            </a:r>
            <a:r>
              <a:rPr lang="pt-BR" sz="2000" dirty="0" smtClean="0">
                <a:solidFill>
                  <a:srgbClr val="FFFF00"/>
                </a:solidFill>
                <a:latin typeface="Arial Rounded MT Bold" pitchFamily="34" charset="0"/>
              </a:rPr>
              <a:t>Deiler and Jacob, 2012)</a:t>
            </a:r>
            <a:endParaRPr lang="en-US" sz="24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3004504"/>
            <a:ext cx="3581400" cy="271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3" name="Rectangle 2"/>
          <p:cNvSpPr/>
          <p:nvPr/>
        </p:nvSpPr>
        <p:spPr>
          <a:xfrm>
            <a:off x="304800" y="381000"/>
            <a:ext cx="8686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Uterotubal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 junction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- Tortuous and narrow – cattle / mice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Wrobel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1993)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- Mucosal folds : cul-de-sac in cow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Yaniz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2006)</a:t>
            </a:r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- Sigmoid shape – bovine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(Hafez &amp; Black, 1969)      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     </a:t>
            </a:r>
            <a:r>
              <a:rPr lang="en-US" sz="2000" dirty="0" smtClean="0">
                <a:latin typeface="Arial Rounded MT Bold" pitchFamily="34" charset="0"/>
              </a:rPr>
              <a:t>- </a:t>
            </a:r>
            <a:r>
              <a:rPr lang="en-US" sz="2400" dirty="0" err="1" smtClean="0">
                <a:latin typeface="Arial Rounded MT Bold" pitchFamily="34" charset="0"/>
              </a:rPr>
              <a:t>Interdigitation</a:t>
            </a:r>
            <a:r>
              <a:rPr lang="en-US" sz="2400" dirty="0" smtClean="0">
                <a:latin typeface="Arial Rounded MT Bold" pitchFamily="34" charset="0"/>
              </a:rPr>
              <a:t> of </a:t>
            </a:r>
            <a:r>
              <a:rPr lang="en-US" sz="2400" dirty="0" err="1" smtClean="0">
                <a:latin typeface="Arial Rounded MT Bold" pitchFamily="34" charset="0"/>
              </a:rPr>
              <a:t>microvilli</a:t>
            </a:r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- Smooth muscle contraction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- Wall fluid engorgement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- Mucus  in cattle      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(Suarez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1997)</a:t>
            </a:r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</a:t>
            </a:r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Restricted entry of infectious agents and leukocytes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             &amp; Regulation of sperm entry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79042"/>
            <a:ext cx="4191000" cy="448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295400" y="5562600"/>
            <a:ext cx="769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Immunolocalization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of tACE on bovine sperm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   (Mouse  monoclonal  antibody anti-ACE)          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                                                                             (Costa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2012)</a:t>
            </a:r>
            <a:endParaRPr lang="en-US" sz="20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457200"/>
            <a:ext cx="86106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tACE  - 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    - Potential ACE secretion in the seminal fluid              	                           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(van 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Sande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1985)</a:t>
            </a:r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    - </a:t>
            </a:r>
            <a:r>
              <a:rPr lang="en-US" sz="2400" smtClean="0">
                <a:latin typeface="Arial Rounded MT Bold" pitchFamily="34" charset="0"/>
              </a:rPr>
              <a:t>ANG II, </a:t>
            </a:r>
            <a:r>
              <a:rPr lang="en-US" sz="2400" dirty="0" smtClean="0">
                <a:latin typeface="Arial Rounded MT Bold" pitchFamily="34" charset="0"/>
              </a:rPr>
              <a:t>AT1 receptors are predominant in the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prostate, in vas deferens, but with low activity                          					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Dinh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2001)</a:t>
            </a:r>
          </a:p>
          <a:p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    - Role in fertilization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(since its levels increase during sperm </a:t>
            </a:r>
            <a:r>
              <a:rPr lang="en-US" sz="2400" dirty="0" err="1" smtClean="0">
                <a:latin typeface="Arial Rounded MT Bold" pitchFamily="34" charset="0"/>
              </a:rPr>
              <a:t>capacitation</a:t>
            </a:r>
            <a:r>
              <a:rPr lang="en-US" sz="2400" dirty="0" smtClean="0">
                <a:latin typeface="Arial Rounded MT Bold" pitchFamily="34" charset="0"/>
              </a:rPr>
              <a:t>)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          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Köhn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1995)</a:t>
            </a:r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                                                            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8600"/>
            <a:ext cx="8610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latin typeface="Arial Rounded MT Bold" pitchFamily="34" charset="0"/>
            </a:endParaRPr>
          </a:p>
          <a:p>
            <a:pPr>
              <a:buFontTx/>
              <a:buChar char="-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Highest ACE enzyme activity (rat)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- Epididymis and testes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(increased when mature sperms are first present)      	             			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(Cushman and Cheung, 1971)</a:t>
            </a:r>
          </a:p>
          <a:p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tACE - Absent in </a:t>
            </a:r>
            <a:r>
              <a:rPr lang="en-US" sz="2400" dirty="0" err="1" smtClean="0">
                <a:latin typeface="Arial Rounded MT Bold" pitchFamily="34" charset="0"/>
              </a:rPr>
              <a:t>prepubertal</a:t>
            </a:r>
            <a:r>
              <a:rPr lang="en-US" sz="2400" dirty="0" smtClean="0">
                <a:latin typeface="Arial Rounded MT Bold" pitchFamily="34" charset="0"/>
              </a:rPr>
              <a:t> animals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- Increase in pubertal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(i.e. expression of tACE...high testosterone)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                                                                                  (</a:t>
            </a:r>
            <a:r>
              <a:rPr lang="pt-BR" sz="2000" dirty="0" smtClean="0">
                <a:solidFill>
                  <a:srgbClr val="FFFF00"/>
                </a:solidFill>
                <a:latin typeface="Arial Rounded MT Bold" pitchFamily="34" charset="0"/>
              </a:rPr>
              <a:t>Deiler and Jacob, 2012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)</a:t>
            </a:r>
            <a:endParaRPr lang="en-US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04800"/>
            <a:ext cx="8686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tACE in fertilization –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- By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GPI activity </a:t>
            </a:r>
            <a:r>
              <a:rPr lang="en-US" sz="2400" dirty="0" smtClean="0">
                <a:latin typeface="Arial Rounded MT Bold" pitchFamily="34" charset="0"/>
              </a:rPr>
              <a:t>(not by dipeptidase)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Kondoh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2005)</a:t>
            </a:r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 - By dipeptidase activity (not by GPI)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Deguchi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2007)</a:t>
            </a:r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Release of the extracellular portion of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glucose phosphate </a:t>
            </a:r>
            <a:r>
              <a:rPr lang="en-US" sz="2400" dirty="0" err="1" smtClean="0">
                <a:latin typeface="Arial Rounded MT Bold" pitchFamily="34" charset="0"/>
              </a:rPr>
              <a:t>isomerase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</a:t>
            </a:r>
            <a:r>
              <a:rPr lang="en-US" sz="2400" dirty="0" err="1" smtClean="0">
                <a:latin typeface="Arial Rounded MT Bold" pitchFamily="34" charset="0"/>
              </a:rPr>
              <a:t>glycosylphosphatidyl</a:t>
            </a:r>
            <a:r>
              <a:rPr lang="en-US" sz="2400" dirty="0" smtClean="0">
                <a:latin typeface="Arial Rounded MT Bold" pitchFamily="34" charset="0"/>
              </a:rPr>
              <a:t>-</a:t>
            </a:r>
            <a:r>
              <a:rPr lang="en-US" sz="2400" dirty="0" err="1" smtClean="0">
                <a:latin typeface="Arial Rounded MT Bold" pitchFamily="34" charset="0"/>
              </a:rPr>
              <a:t>inositol</a:t>
            </a:r>
            <a:r>
              <a:rPr lang="en-US" sz="2400" dirty="0" smtClean="0">
                <a:latin typeface="Arial Rounded MT Bold" pitchFamily="34" charset="0"/>
              </a:rPr>
              <a:t>-anchored proteins(GPI)-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anchored  proteins from membrane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Kondoh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2005)</a:t>
            </a:r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    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tACE exposes a ZP-binding factor by shedding GPI-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anchored proteins that block binding)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  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(Yamaguchi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2006)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Arial Rounded MT Bold" pitchFamily="34" charset="0"/>
              </a:rPr>
              <a:t>                                                                          </a:t>
            </a:r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"/>
            <a:ext cx="8610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Transgenic tACE knockout mice with expressed sACE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- Normal sperm conc., motility &amp; morphology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- Normal </a:t>
            </a:r>
            <a:r>
              <a:rPr lang="en-US" sz="2400" dirty="0" err="1" smtClean="0">
                <a:latin typeface="Arial Rounded MT Bold" pitchFamily="34" charset="0"/>
              </a:rPr>
              <a:t>capacitation</a:t>
            </a:r>
            <a:r>
              <a:rPr lang="en-US" sz="2400" dirty="0" smtClean="0">
                <a:latin typeface="Arial Rounded MT Bold" pitchFamily="34" charset="0"/>
              </a:rPr>
              <a:t>, AR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- Aberrant ADAM 3 modification during epididymal   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maturation on sperm surface </a:t>
            </a:r>
            <a:r>
              <a:rPr lang="en-US" sz="2000" dirty="0" smtClean="0">
                <a:latin typeface="Arial Rounded MT Bold" pitchFamily="34" charset="0"/>
              </a:rPr>
              <a:t>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Keizo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2012)</a:t>
            </a:r>
            <a:r>
              <a:rPr lang="en-US" sz="2400" dirty="0" smtClean="0">
                <a:latin typeface="Arial Rounded MT Bold" pitchFamily="34" charset="0"/>
              </a:rPr>
              <a:t> 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- Impaired uterotubular migration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</a:t>
            </a:r>
            <a:r>
              <a:rPr lang="pt-BR" sz="2000" dirty="0" smtClean="0">
                <a:solidFill>
                  <a:srgbClr val="FFFF00"/>
                </a:solidFill>
                <a:latin typeface="Arial Rounded MT Bold" pitchFamily="34" charset="0"/>
              </a:rPr>
              <a:t>Deiler  and Jacob, 2012)</a:t>
            </a:r>
            <a:r>
              <a:rPr lang="en-US" sz="24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- Reduced no. of sperms in oviduct (only 15%) 	                                                      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       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(Kessler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2000)</a:t>
            </a:r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- Reduced binding to the zona pellucida (4%)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 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(Yamaguchi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2009)</a:t>
            </a:r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- Severely compromised in ability to reproduce 	                                                          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        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(Esther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.,1996)</a:t>
            </a:r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02564"/>
            <a:ext cx="6324600" cy="604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486400" y="6248400"/>
            <a:ext cx="3153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(Yamaguchi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2006)</a:t>
            </a:r>
            <a:endParaRPr lang="en-US" sz="20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8458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 </a:t>
            </a:r>
            <a:endParaRPr lang="en-US" sz="20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tACE – Important for  release of sperm from oviduct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epithelium at </a:t>
            </a:r>
            <a:r>
              <a:rPr lang="en-US" sz="2400" dirty="0" err="1" smtClean="0">
                <a:latin typeface="Arial Rounded MT Bold" pitchFamily="34" charset="0"/>
              </a:rPr>
              <a:t>capacitation</a:t>
            </a:r>
            <a:r>
              <a:rPr lang="en-US" sz="2400" dirty="0" smtClean="0">
                <a:latin typeface="Arial Rounded MT Bold" pitchFamily="34" charset="0"/>
              </a:rPr>
              <a:t>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Hagaman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1998)</a:t>
            </a:r>
          </a:p>
          <a:p>
            <a:endParaRPr lang="en-US" sz="20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Defects were rescued by introducing tACE (not sACE)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to the germ cells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…. Implicating tACE as crucial for male fertility              				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(Kessler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2000)</a:t>
            </a:r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Arial Rounded MT Bold" pitchFamily="34" charset="0"/>
              </a:rPr>
              <a:t>         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81536"/>
            <a:ext cx="8763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tACE release from sperm in the caput epididymis is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due to a serine protease (Sperm modification)                         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 Rounded MT Bold" pitchFamily="34" charset="0"/>
              </a:rPr>
              <a:t>                                             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Thimon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2005)</a:t>
            </a:r>
          </a:p>
          <a:p>
            <a:endParaRPr lang="en-US" sz="16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sz="16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sz="16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sz="16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Portion of tACE is released from spermatozoa during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- Passage up the female reproductive tract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- </a:t>
            </a:r>
            <a:r>
              <a:rPr lang="en-US" sz="2400" dirty="0" err="1" smtClean="0">
                <a:latin typeface="Arial Rounded MT Bold" pitchFamily="34" charset="0"/>
              </a:rPr>
              <a:t>Capacitation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…. Increase its binding capacity to the ZP  </a:t>
            </a:r>
            <a:r>
              <a:rPr lang="en-US" sz="1600" dirty="0" smtClean="0">
                <a:latin typeface="Arial Rounded MT Bold" pitchFamily="34" charset="0"/>
              </a:rPr>
              <a:t>					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                                                 (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Kamata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2001)</a:t>
            </a:r>
          </a:p>
          <a:p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… Contributing to fertilization in a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dual mode                   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(Using </a:t>
            </a:r>
            <a:r>
              <a:rPr lang="en-US" sz="2400" dirty="0" err="1" smtClean="0">
                <a:latin typeface="Arial Rounded MT Bold" pitchFamily="34" charset="0"/>
              </a:rPr>
              <a:t>immunoblotting</a:t>
            </a:r>
            <a:r>
              <a:rPr lang="en-US" sz="2400" dirty="0" smtClean="0">
                <a:latin typeface="Arial Rounded MT Bold" pitchFamily="34" charset="0"/>
              </a:rPr>
              <a:t>, dipeptidase and </a:t>
            </a:r>
            <a:r>
              <a:rPr lang="en-US" sz="2400" dirty="0" err="1" smtClean="0">
                <a:latin typeface="Arial Rounded MT Bold" pitchFamily="34" charset="0"/>
              </a:rPr>
              <a:t>GPIase</a:t>
            </a:r>
            <a:r>
              <a:rPr lang="en-US" sz="2400" dirty="0" smtClean="0">
                <a:latin typeface="Arial Rounded MT Bold" pitchFamily="34" charset="0"/>
              </a:rPr>
              <a:t> assay)        </a:t>
            </a:r>
          </a:p>
          <a:p>
            <a:r>
              <a:rPr lang="en-US" sz="2000" dirty="0" smtClean="0">
                <a:latin typeface="Arial Rounded MT Bold" pitchFamily="34" charset="0"/>
              </a:rPr>
              <a:t>                                                         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Deguchi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2007) </a:t>
            </a:r>
          </a:p>
          <a:p>
            <a:endParaRPr lang="en-US" sz="1600" dirty="0" smtClean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457200"/>
            <a:ext cx="8458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AT1 receptors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- In primary </a:t>
            </a:r>
            <a:r>
              <a:rPr lang="en-US" sz="2400" dirty="0" err="1" smtClean="0">
                <a:latin typeface="Arial Rounded MT Bold" pitchFamily="34" charset="0"/>
              </a:rPr>
              <a:t>spermatogonia</a:t>
            </a:r>
            <a:r>
              <a:rPr lang="en-US" sz="2400" dirty="0" smtClean="0">
                <a:latin typeface="Arial Rounded MT Bold" pitchFamily="34" charset="0"/>
              </a:rPr>
              <a:t> and </a:t>
            </a:r>
            <a:r>
              <a:rPr lang="en-US" sz="2400" dirty="0" err="1" smtClean="0">
                <a:latin typeface="Arial Rounded MT Bold" pitchFamily="34" charset="0"/>
              </a:rPr>
              <a:t>spermatid</a:t>
            </a:r>
            <a:r>
              <a:rPr lang="en-US" sz="2400" dirty="0" smtClean="0">
                <a:latin typeface="Arial Rounded MT Bold" pitchFamily="34" charset="0"/>
              </a:rPr>
              <a:t> tails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- In the tail of non-capacitated sperm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- Head to tail distribution in capacitated sperm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    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(Vinson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1995)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err="1" smtClean="0">
                <a:latin typeface="Arial Rounded MT Bold" pitchFamily="34" charset="0"/>
              </a:rPr>
              <a:t>AngII</a:t>
            </a:r>
            <a:r>
              <a:rPr lang="en-US" sz="2400" dirty="0" smtClean="0">
                <a:latin typeface="Arial Rounded MT Bold" pitchFamily="34" charset="0"/>
              </a:rPr>
              <a:t> (via an AT1 receptor-mediated mechanism )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- Induces AR only in capacitated sperm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- Maintain sperm motility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(Vinson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.,1996)</a:t>
            </a:r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   - Normal fertility </a:t>
            </a:r>
            <a:r>
              <a:rPr lang="en-US" sz="2000" dirty="0" smtClean="0">
                <a:latin typeface="Arial Rounded MT Bold" pitchFamily="34" charset="0"/>
              </a:rPr>
              <a:t>   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Tempfer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2000)</a:t>
            </a:r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rved Right Arrow 8"/>
          <p:cNvSpPr/>
          <p:nvPr/>
        </p:nvSpPr>
        <p:spPr>
          <a:xfrm>
            <a:off x="304800" y="2819400"/>
            <a:ext cx="2133600" cy="2819400"/>
          </a:xfrm>
          <a:prstGeom prst="curvedRightArrow">
            <a:avLst>
              <a:gd name="adj1" fmla="val 26477"/>
              <a:gd name="adj2" fmla="val 50000"/>
              <a:gd name="adj3" fmla="val 4935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52400" dir="1836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28600"/>
            <a:ext cx="8686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          </a:t>
            </a:r>
            <a:r>
              <a:rPr lang="en-US" sz="2400" dirty="0" err="1" smtClean="0">
                <a:latin typeface="Arial Rounded MT Bold" pitchFamily="34" charset="0"/>
              </a:rPr>
              <a:t>Captopril</a:t>
            </a:r>
            <a:r>
              <a:rPr lang="en-US" sz="2400" dirty="0" smtClean="0">
                <a:latin typeface="Arial Rounded MT Bold" pitchFamily="34" charset="0"/>
              </a:rPr>
              <a:t> ……. Inhibition of ACE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        Reduced the production of </a:t>
            </a:r>
            <a:r>
              <a:rPr lang="en-US" sz="2400" dirty="0" err="1" smtClean="0">
                <a:latin typeface="Arial Rounded MT Bold" pitchFamily="34" charset="0"/>
              </a:rPr>
              <a:t>angiotensin</a:t>
            </a:r>
            <a:r>
              <a:rPr lang="en-US" sz="2400" dirty="0" smtClean="0">
                <a:latin typeface="Arial Rounded MT Bold" pitchFamily="34" charset="0"/>
              </a:rPr>
              <a:t> II 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		No activation  of  AT1 receptors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        No stimulation of AR in capacitated sperms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                 in cattle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Gur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1998) </a:t>
            </a:r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                 in horses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Sabeur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2000)</a:t>
            </a:r>
          </a:p>
          <a:p>
            <a:r>
              <a:rPr lang="en-US" sz="2000" dirty="0" smtClean="0">
                <a:latin typeface="Arial Rounded MT Bold" pitchFamily="34" charset="0"/>
              </a:rPr>
              <a:t> </a:t>
            </a:r>
          </a:p>
          <a:p>
            <a:r>
              <a:rPr lang="en-US" sz="2000" dirty="0" smtClean="0">
                <a:latin typeface="Arial Rounded MT Bold" pitchFamily="34" charset="0"/>
              </a:rPr>
              <a:t>        </a:t>
            </a:r>
            <a:r>
              <a:rPr lang="en-US" sz="2400" dirty="0" smtClean="0">
                <a:latin typeface="Arial Rounded MT Bold" pitchFamily="34" charset="0"/>
              </a:rPr>
              <a:t>……..lower % progressive motility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(Kaneko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1984)</a:t>
            </a:r>
          </a:p>
          <a:p>
            <a:endParaRPr lang="en-US" sz="2000" dirty="0" smtClean="0">
              <a:latin typeface="Arial Rounded MT Bold" pitchFamily="34" charset="0"/>
            </a:endParaRPr>
          </a:p>
          <a:p>
            <a:endParaRPr lang="en-US" sz="2000" dirty="0" smtClean="0">
              <a:latin typeface="Arial Rounded MT Bold" pitchFamily="34" charset="0"/>
            </a:endParaRPr>
          </a:p>
          <a:p>
            <a:endParaRPr lang="en-US" sz="2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                                      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INFERTILE  MALE</a:t>
            </a:r>
          </a:p>
        </p:txBody>
      </p:sp>
      <p:sp>
        <p:nvSpPr>
          <p:cNvPr id="4" name="Down Arrow 3"/>
          <p:cNvSpPr/>
          <p:nvPr/>
        </p:nvSpPr>
        <p:spPr>
          <a:xfrm>
            <a:off x="4267200" y="1828800"/>
            <a:ext cx="304800" cy="6858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267200" y="2895600"/>
            <a:ext cx="304800" cy="6858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267200" y="5486400"/>
            <a:ext cx="304800" cy="6858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267200" y="685800"/>
            <a:ext cx="304800" cy="6858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27432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</a:t>
            </a:r>
          </a:p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457200"/>
            <a:ext cx="8763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Sperm Factors for successful fertilization –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- Gene targeting studies in mice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Different sperm proteins (biochemical analyses)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- Migration, ZP binding and fusion           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  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(Yamaguchi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2006)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Certain proteins on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sperm head plasma membrane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- Transit through </a:t>
            </a:r>
            <a:r>
              <a:rPr lang="en-US" sz="2400" dirty="0" err="1" smtClean="0">
                <a:latin typeface="Arial Rounded MT Bold" pitchFamily="34" charset="0"/>
              </a:rPr>
              <a:t>uterotubal</a:t>
            </a:r>
            <a:r>
              <a:rPr lang="en-US" sz="2400" dirty="0" smtClean="0">
                <a:latin typeface="Arial Rounded MT Bold" pitchFamily="34" charset="0"/>
              </a:rPr>
              <a:t> junction (UTJ)/ reach the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oviduct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Shen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 , 2013; 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Fujihara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2014) </a:t>
            </a:r>
            <a:endParaRPr lang="en-US" sz="20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8392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itchFamily="34" charset="0"/>
              </a:rPr>
              <a:t>IZUMO1</a:t>
            </a:r>
            <a:r>
              <a:rPr lang="en-US" sz="2400" dirty="0" smtClean="0">
                <a:latin typeface="Arial Rounded MT Bold" pitchFamily="34" charset="0"/>
              </a:rPr>
              <a:t> - Only sperm protein which is proven to be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essential for sperm-egg fusion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- but has no ‘‘</a:t>
            </a:r>
            <a:r>
              <a:rPr lang="en-US" sz="2400" dirty="0" err="1" smtClean="0">
                <a:latin typeface="Arial Rounded MT Bold" pitchFamily="34" charset="0"/>
              </a:rPr>
              <a:t>fusogenic</a:t>
            </a:r>
            <a:r>
              <a:rPr lang="en-US" sz="2400" dirty="0" smtClean="0">
                <a:latin typeface="Arial Rounded MT Bold" pitchFamily="34" charset="0"/>
              </a:rPr>
              <a:t> peptide’’ domain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Testis specific tACE3 - identified as an IZUMO1-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interacting protein in sperm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May not interact with IZUMO1 because of their locations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localizations (</a:t>
            </a:r>
            <a:r>
              <a:rPr lang="en-US" sz="2400" dirty="0" err="1" smtClean="0">
                <a:latin typeface="Arial Rounded MT Bold" pitchFamily="34" charset="0"/>
              </a:rPr>
              <a:t>Immunoprecipitation</a:t>
            </a:r>
            <a:r>
              <a:rPr lang="en-US" sz="2400" dirty="0" smtClean="0">
                <a:latin typeface="Arial Rounded MT Bold" pitchFamily="34" charset="0"/>
              </a:rPr>
              <a:t>)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- Plasma membrane for tACE and acrosomal membrane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for IZUMO1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Interact after AR ……….. Sperm-Egg fusion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          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(Inoue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2010)</a:t>
            </a:r>
            <a:endParaRPr lang="en-US" sz="20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8763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Conclusion</a:t>
            </a:r>
          </a:p>
          <a:p>
            <a:pPr algn="ctr"/>
            <a:endParaRPr lang="en-US" sz="2800" dirty="0" smtClean="0">
              <a:solidFill>
                <a:srgbClr val="FF0000"/>
              </a:solidFill>
              <a:latin typeface="Algerian" pitchFamily="8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Fertilization  -  very critical and interacting process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Sperm motility, concentration, morphology etc are not 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last attributes to define the potential spermatozoa 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Certain proteins on spermatozoa – interact and regulate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each other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Critical role in sperm passage through UTJ  as well as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zona binding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Diagnosis of similar proteins on bovine spermatozoa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Actual molecular pathway – how they regulate the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                      fertility</a:t>
            </a:r>
            <a:endParaRPr lang="en-US" sz="2400" dirty="0">
              <a:latin typeface="Arial Rounded MT Bold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800" y="685800"/>
            <a:ext cx="8458200" cy="1588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63500" dir="4920000" algn="ctr" rotWithShape="0">
              <a:srgbClr val="000000">
                <a:alpha val="34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asianweek.com/wp-content/uploads/2008/12/thank-yo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D:\Ph.D. IVRI\credit seminar print\seminal plasma protiens\imgr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0"/>
            <a:ext cx="2143125" cy="2143125"/>
          </a:xfrm>
          <a:prstGeom prst="rect">
            <a:avLst/>
          </a:prstGeom>
          <a:noFill/>
        </p:spPr>
      </p:pic>
      <p:pic>
        <p:nvPicPr>
          <p:cNvPr id="13315" name="Picture 3" descr="D:\Ph.D. IVRI\credit seminar print\seminal plasma protiens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14875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871240"/>
            <a:ext cx="86106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             In mice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(Nakanishi et al. 2004, Yamaguchi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2009)</a:t>
            </a:r>
          </a:p>
          <a:p>
            <a:r>
              <a:rPr lang="en-US" sz="2000" dirty="0" smtClean="0">
                <a:latin typeface="Arial Rounded MT Bold" pitchFamily="34" charset="0"/>
              </a:rPr>
              <a:t> </a:t>
            </a:r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        In cattle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VanDemark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&amp; Moeller, 1951) </a:t>
            </a:r>
          </a:p>
          <a:p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        In sheep      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Mattner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&amp; Braden, 1963)</a:t>
            </a:r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        In humans                       	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(Kunz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1996)</a:t>
            </a:r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        In rabbits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(Overstreet &amp; Cooper, 1978)</a:t>
            </a:r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 Rounded MT Bold" pitchFamily="34" charset="0"/>
              <a:ea typeface="Times New Roman" pitchFamily="18" charset="0"/>
              <a:cs typeface="Mangal" pitchFamily="18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</a:t>
            </a:r>
            <a:endParaRPr lang="en-US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686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Arial Rounded MT Bold" pitchFamily="34" charset="0"/>
              </a:rPr>
              <a:t> The null mice models presenting 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</a:t>
            </a: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Adam 1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(Nishimura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2004) </a:t>
            </a:r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Adam 2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(Cho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1998)</a:t>
            </a:r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Adam 3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Shamsadin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1999)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endParaRPr lang="en-US" sz="2400" dirty="0" smtClean="0"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 </a:t>
            </a:r>
            <a:r>
              <a:rPr lang="en-US" sz="2400" dirty="0" err="1" smtClean="0">
                <a:latin typeface="Arial Rounded MT Bold" pitchFamily="34" charset="0"/>
              </a:rPr>
              <a:t>Calmegin</a:t>
            </a:r>
            <a:r>
              <a:rPr lang="en-US" sz="2400" dirty="0" smtClean="0">
                <a:latin typeface="Arial Rounded MT Bold" pitchFamily="34" charset="0"/>
              </a:rPr>
              <a:t> (CLGN )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(Yamagata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2002)</a:t>
            </a:r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</a:t>
            </a:r>
            <a:r>
              <a:rPr lang="en-US" sz="2400" dirty="0" err="1" smtClean="0">
                <a:latin typeface="Arial Rounded MT Bold" pitchFamily="34" charset="0"/>
              </a:rPr>
              <a:t>Calreticulin</a:t>
            </a:r>
            <a:r>
              <a:rPr lang="en-US" sz="2400" dirty="0" smtClean="0">
                <a:latin typeface="Arial Rounded MT Bold" pitchFamily="34" charset="0"/>
              </a:rPr>
              <a:t>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Ikawa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2001)</a:t>
            </a:r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</a:t>
            </a:r>
            <a:r>
              <a:rPr lang="en-US" sz="2400" dirty="0" err="1" smtClean="0">
                <a:latin typeface="Arial Rounded MT Bold" pitchFamily="34" charset="0"/>
                <a:cs typeface="Mangal" pitchFamily="18" charset="0"/>
              </a:rPr>
              <a:t>C</a:t>
            </a:r>
            <a:r>
              <a:rPr lang="en-US" sz="2400" dirty="0" err="1" smtClean="0"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alsperin</a:t>
            </a:r>
            <a:r>
              <a:rPr lang="en-US" sz="2400" dirty="0" smtClean="0"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 (CALR 3)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(Holt and 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Fazeli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  <a:ea typeface="Times New Roman" pitchFamily="18" charset="0"/>
                <a:cs typeface="Mangal" pitchFamily="18" charset="0"/>
              </a:rPr>
              <a:t>, 2016)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Tpst2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(Marcello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2011)</a:t>
            </a:r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</a:t>
            </a:r>
            <a:r>
              <a:rPr lang="en-US" sz="2400" dirty="0" err="1" smtClean="0">
                <a:latin typeface="Arial Rounded MT Bold" pitchFamily="34" charset="0"/>
              </a:rPr>
              <a:t>Pdilt</a:t>
            </a:r>
            <a:r>
              <a:rPr lang="en-US" sz="2400" dirty="0" smtClean="0">
                <a:latin typeface="Arial Rounded MT Bold" pitchFamily="34" charset="0"/>
              </a:rPr>
              <a:t>  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(Tokuhiro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2012)</a:t>
            </a:r>
            <a:endParaRPr lang="en-US" sz="24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                                   tACE                        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  <a:latin typeface="Arial Rounded MT Bold" pitchFamily="34" charset="0"/>
              </a:rPr>
              <a:t>Hagaman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1998)</a:t>
            </a:r>
          </a:p>
          <a:p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sz="2000" dirty="0" smtClean="0">
              <a:solidFill>
                <a:srgbClr val="FFFF00"/>
              </a:solidFill>
              <a:latin typeface="Arial Rounded MT Bold" pitchFamily="34" charset="0"/>
            </a:endParaRPr>
          </a:p>
          <a:p>
            <a:r>
              <a:rPr lang="en-US" sz="2400" dirty="0" smtClean="0">
                <a:latin typeface="Arial Rounded MT Bold" pitchFamily="34" charset="0"/>
              </a:rPr>
              <a:t> All are :  Male infertility phenotypes     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(Marcello </a:t>
            </a:r>
            <a:r>
              <a:rPr lang="en-US" sz="2000" i="1" dirty="0" smtClean="0">
                <a:solidFill>
                  <a:srgbClr val="FFFF00"/>
                </a:solidFill>
                <a:latin typeface="Arial Rounded MT Bold" pitchFamily="34" charset="0"/>
              </a:rPr>
              <a:t>et al</a:t>
            </a:r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., 2011)</a:t>
            </a:r>
          </a:p>
          <a:p>
            <a:endParaRPr lang="en-US" sz="24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209800" y="914400"/>
            <a:ext cx="990600" cy="4572000"/>
          </a:xfrm>
          <a:prstGeom prst="downArrow">
            <a:avLst/>
          </a:prstGeom>
          <a:solidFill>
            <a:schemeClr val="tx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599"/>
            <a:ext cx="5780605" cy="640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6629400" y="6172200"/>
            <a:ext cx="1913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 Rounded MT Bold" pitchFamily="34" charset="0"/>
              </a:rPr>
              <a:t>(Okabe, 2013)</a:t>
            </a:r>
            <a:endParaRPr lang="en-US" sz="20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13387</TotalTime>
  <Words>3369</Words>
  <Application>Microsoft Office PowerPoint</Application>
  <PresentationFormat>On-screen Show (4:3)</PresentationFormat>
  <Paragraphs>758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Vikas</dc:creator>
  <cp:lastModifiedBy>Rishab Sharma</cp:lastModifiedBy>
  <cp:revision>640</cp:revision>
  <dcterms:created xsi:type="dcterms:W3CDTF">2006-08-16T00:00:00Z</dcterms:created>
  <dcterms:modified xsi:type="dcterms:W3CDTF">2017-12-08T07:12:21Z</dcterms:modified>
</cp:coreProperties>
</file>