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09" r:id="rId2"/>
    <p:sldId id="256" r:id="rId3"/>
    <p:sldId id="405" r:id="rId4"/>
    <p:sldId id="402" r:id="rId5"/>
    <p:sldId id="328" r:id="rId6"/>
    <p:sldId id="257" r:id="rId7"/>
    <p:sldId id="299" r:id="rId8"/>
    <p:sldId id="258" r:id="rId9"/>
    <p:sldId id="372" r:id="rId10"/>
    <p:sldId id="317" r:id="rId11"/>
    <p:sldId id="380" r:id="rId12"/>
    <p:sldId id="406" r:id="rId13"/>
    <p:sldId id="318" r:id="rId14"/>
    <p:sldId id="407" r:id="rId15"/>
    <p:sldId id="319" r:id="rId16"/>
    <p:sldId id="376" r:id="rId17"/>
    <p:sldId id="382" r:id="rId18"/>
    <p:sldId id="409" r:id="rId19"/>
    <p:sldId id="381" r:id="rId20"/>
    <p:sldId id="408" r:id="rId21"/>
    <p:sldId id="410" r:id="rId22"/>
    <p:sldId id="411" r:id="rId23"/>
    <p:sldId id="414" r:id="rId24"/>
    <p:sldId id="429" r:id="rId25"/>
    <p:sldId id="415" r:id="rId26"/>
    <p:sldId id="416" r:id="rId27"/>
    <p:sldId id="417" r:id="rId28"/>
    <p:sldId id="418" r:id="rId29"/>
    <p:sldId id="419" r:id="rId30"/>
    <p:sldId id="421" r:id="rId31"/>
    <p:sldId id="422" r:id="rId32"/>
    <p:sldId id="423" r:id="rId33"/>
    <p:sldId id="424" r:id="rId34"/>
    <p:sldId id="425" r:id="rId35"/>
    <p:sldId id="426" r:id="rId36"/>
    <p:sldId id="427" r:id="rId37"/>
    <p:sldId id="428" r:id="rId38"/>
    <p:sldId id="342" r:id="rId39"/>
    <p:sldId id="377" r:id="rId40"/>
    <p:sldId id="343" r:id="rId41"/>
    <p:sldId id="344" r:id="rId42"/>
    <p:sldId id="345" r:id="rId43"/>
    <p:sldId id="346" r:id="rId44"/>
    <p:sldId id="390" r:id="rId45"/>
    <p:sldId id="374" r:id="rId46"/>
    <p:sldId id="375" r:id="rId47"/>
    <p:sldId id="356" r:id="rId48"/>
    <p:sldId id="361" r:id="rId49"/>
    <p:sldId id="355" r:id="rId50"/>
    <p:sldId id="269" r:id="rId51"/>
    <p:sldId id="334" r:id="rId52"/>
    <p:sldId id="270" r:id="rId53"/>
    <p:sldId id="275" r:id="rId54"/>
    <p:sldId id="284" r:id="rId55"/>
    <p:sldId id="338" r:id="rId56"/>
    <p:sldId id="286" r:id="rId57"/>
    <p:sldId id="287" r:id="rId58"/>
    <p:sldId id="323" r:id="rId59"/>
    <p:sldId id="398" r:id="rId60"/>
    <p:sldId id="399" r:id="rId61"/>
    <p:sldId id="400" r:id="rId62"/>
    <p:sldId id="401" r:id="rId63"/>
    <p:sldId id="384" r:id="rId64"/>
    <p:sldId id="300" r:id="rId65"/>
    <p:sldId id="324" r:id="rId66"/>
    <p:sldId id="325" r:id="rId67"/>
    <p:sldId id="291" r:id="rId68"/>
    <p:sldId id="292" r:id="rId69"/>
    <p:sldId id="326" r:id="rId70"/>
    <p:sldId id="362" r:id="rId71"/>
    <p:sldId id="363" r:id="rId72"/>
    <p:sldId id="364" r:id="rId73"/>
    <p:sldId id="365" r:id="rId74"/>
    <p:sldId id="366" r:id="rId75"/>
    <p:sldId id="367" r:id="rId76"/>
    <p:sldId id="368" r:id="rId77"/>
    <p:sldId id="369" r:id="rId78"/>
    <p:sldId id="370" r:id="rId79"/>
    <p:sldId id="371" r:id="rId80"/>
    <p:sldId id="397" r:id="rId81"/>
    <p:sldId id="385" r:id="rId82"/>
    <p:sldId id="394" r:id="rId83"/>
    <p:sldId id="383" r:id="rId84"/>
    <p:sldId id="393"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559" autoAdjust="0"/>
    <p:restoredTop sz="94624" autoAdjust="0"/>
  </p:normalViewPr>
  <p:slideViewPr>
    <p:cSldViewPr>
      <p:cViewPr>
        <p:scale>
          <a:sx n="100" d="100"/>
          <a:sy n="100" d="100"/>
        </p:scale>
        <p:origin x="-714"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29A563-7352-43FB-A4F7-E60550D47898}" type="datetimeFigureOut">
              <a:rPr lang="en-US" smtClean="0"/>
              <a:pPr/>
              <a:t>5/7/2022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BDB489-16AD-401E-A60C-8BFF60D93EDB}"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97BDB489-16AD-401E-A60C-8BFF60D93EDB}" type="slidenum">
              <a:rPr lang="en-IN" smtClean="0"/>
              <a:pPr/>
              <a:t>33</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794627A6-BAA4-4892-A7B8-62C0F7BA85BF}" type="slidenum">
              <a:rPr lang="en-IN" smtClean="0"/>
              <a:pPr/>
              <a:t>34</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5"/>
          <p:cNvSpPr txBox="1">
            <a:spLocks noChangeArrowheads="1"/>
          </p:cNvSpPr>
          <p:nvPr/>
        </p:nvSpPr>
        <p:spPr bwMode="auto">
          <a:xfrm>
            <a:off x="838200" y="457200"/>
            <a:ext cx="7386638" cy="1754326"/>
          </a:xfrm>
          <a:prstGeom prst="rect">
            <a:avLst/>
          </a:prstGeom>
          <a:noFill/>
          <a:ln w="9525">
            <a:noFill/>
            <a:miter lim="800000"/>
            <a:headEnd/>
            <a:tailEnd/>
          </a:ln>
        </p:spPr>
        <p:txBody>
          <a:bodyPr wrap="square">
            <a:spAutoFit/>
          </a:bodyPr>
          <a:lstStyle/>
          <a:p>
            <a:pPr algn="ctr"/>
            <a:r>
              <a:rPr lang="en-IN" sz="3600" dirty="0" smtClean="0">
                <a:solidFill>
                  <a:schemeClr val="accent2"/>
                </a:solidFill>
                <a:latin typeface="Algerian" pitchFamily="82" charset="0"/>
                <a:cs typeface="Levenim MT" pitchFamily="2" charset="-79"/>
              </a:rPr>
              <a:t>Gross, histological and developmental  Anatomy of intestine in domestic animals</a:t>
            </a:r>
            <a:endParaRPr lang="en-IN" sz="3600" dirty="0">
              <a:solidFill>
                <a:schemeClr val="accent2"/>
              </a:solidFill>
              <a:latin typeface="Algerian" pitchFamily="82" charset="0"/>
              <a:cs typeface="Levenim MT" pitchFamily="2"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60350"/>
          </a:xfrm>
        </p:spPr>
        <p:txBody>
          <a:bodyPr>
            <a:normAutofit fontScale="90000"/>
          </a:bodyPr>
          <a:lstStyle/>
          <a:p>
            <a:r>
              <a:rPr lang="en-IN" dirty="0" err="1" smtClean="0">
                <a:solidFill>
                  <a:srgbClr val="C00000"/>
                </a:solidFill>
              </a:rPr>
              <a:t>Duodinum</a:t>
            </a:r>
            <a:r>
              <a:rPr lang="en-IN" dirty="0" smtClean="0"/>
              <a:t> </a:t>
            </a:r>
            <a:endParaRPr lang="en-IN" dirty="0"/>
          </a:p>
        </p:txBody>
      </p:sp>
      <p:sp>
        <p:nvSpPr>
          <p:cNvPr id="4" name="Text Placeholder 3"/>
          <p:cNvSpPr>
            <a:spLocks noGrp="1"/>
          </p:cNvSpPr>
          <p:nvPr>
            <p:ph type="body" sz="half" idx="2"/>
          </p:nvPr>
        </p:nvSpPr>
        <p:spPr>
          <a:xfrm>
            <a:off x="457200" y="457200"/>
            <a:ext cx="3429000" cy="5668963"/>
          </a:xfrm>
        </p:spPr>
        <p:txBody>
          <a:bodyPr>
            <a:normAutofit/>
          </a:bodyPr>
          <a:lstStyle/>
          <a:p>
            <a:r>
              <a:rPr lang="en-IN" sz="2000" b="1" dirty="0" smtClean="0"/>
              <a:t>Three parts: </a:t>
            </a:r>
          </a:p>
          <a:p>
            <a:r>
              <a:rPr lang="en-IN" sz="2000" b="1" dirty="0" smtClean="0"/>
              <a:t>1.Cranial part- </a:t>
            </a:r>
            <a:r>
              <a:rPr lang="en-IN" sz="2000" dirty="0" smtClean="0"/>
              <a:t>form</a:t>
            </a:r>
            <a:r>
              <a:rPr lang="en-IN" sz="2000" b="1" dirty="0" smtClean="0"/>
              <a:t> ‘</a:t>
            </a:r>
            <a:r>
              <a:rPr lang="en-IN" sz="2000" b="1" dirty="0" err="1" smtClean="0">
                <a:solidFill>
                  <a:srgbClr val="FF0000"/>
                </a:solidFill>
              </a:rPr>
              <a:t>Ansa</a:t>
            </a:r>
            <a:r>
              <a:rPr lang="en-IN" sz="2000" b="1" dirty="0" smtClean="0">
                <a:solidFill>
                  <a:srgbClr val="FF0000"/>
                </a:solidFill>
              </a:rPr>
              <a:t> </a:t>
            </a:r>
            <a:r>
              <a:rPr lang="en-IN" sz="2000" b="1" dirty="0" err="1" smtClean="0">
                <a:solidFill>
                  <a:srgbClr val="FF0000"/>
                </a:solidFill>
              </a:rPr>
              <a:t>sigmoidea</a:t>
            </a:r>
            <a:r>
              <a:rPr lang="en-IN" sz="2000" b="1" dirty="0" smtClean="0">
                <a:solidFill>
                  <a:srgbClr val="FF0000"/>
                </a:solidFill>
              </a:rPr>
              <a:t>’</a:t>
            </a:r>
            <a:r>
              <a:rPr lang="en-IN" sz="2000" b="1" dirty="0" smtClean="0"/>
              <a:t> S</a:t>
            </a:r>
            <a:r>
              <a:rPr lang="en-IN" sz="2000" dirty="0" smtClean="0"/>
              <a:t>-shaped curve on visceral surface of liver. </a:t>
            </a:r>
          </a:p>
          <a:p>
            <a:r>
              <a:rPr lang="en-IN" sz="2000" b="1" dirty="0" smtClean="0"/>
              <a:t>2. Descending part: </a:t>
            </a:r>
            <a:r>
              <a:rPr lang="en-IN" sz="2000" dirty="0" smtClean="0"/>
              <a:t> goes up to almost </a:t>
            </a:r>
            <a:r>
              <a:rPr lang="en-IN" sz="2000" dirty="0" err="1" smtClean="0"/>
              <a:t>tubercoxae</a:t>
            </a:r>
            <a:r>
              <a:rPr lang="en-IN" sz="2000" dirty="0" smtClean="0"/>
              <a:t> and form </a:t>
            </a:r>
            <a:r>
              <a:rPr lang="en-IN" sz="2000" b="1" dirty="0" smtClean="0"/>
              <a:t>caudal</a:t>
            </a:r>
            <a:r>
              <a:rPr lang="en-IN" sz="2000" dirty="0" smtClean="0"/>
              <a:t>/</a:t>
            </a:r>
            <a:r>
              <a:rPr lang="en-IN" sz="2000" b="1" dirty="0" err="1" smtClean="0"/>
              <a:t>illiac</a:t>
            </a:r>
            <a:r>
              <a:rPr lang="en-IN" sz="2000" b="1" dirty="0" smtClean="0"/>
              <a:t> flexor</a:t>
            </a:r>
            <a:r>
              <a:rPr lang="en-IN" sz="2000" dirty="0" smtClean="0"/>
              <a:t>. Passing right to left around root of mesentery</a:t>
            </a:r>
            <a:r>
              <a:rPr lang="en-IN" sz="2000" b="1" dirty="0" smtClean="0"/>
              <a:t>. </a:t>
            </a:r>
            <a:endParaRPr lang="en-IN" sz="2000" dirty="0" smtClean="0">
              <a:solidFill>
                <a:srgbClr val="7030A0"/>
              </a:solidFill>
            </a:endParaRPr>
          </a:p>
          <a:p>
            <a:r>
              <a:rPr lang="en-IN" sz="2000" dirty="0" smtClean="0"/>
              <a:t>.</a:t>
            </a:r>
            <a:r>
              <a:rPr lang="en-IN" sz="2000" b="1" dirty="0" smtClean="0"/>
              <a:t> </a:t>
            </a:r>
            <a:r>
              <a:rPr lang="en-IN" sz="2000" b="1" dirty="0" smtClean="0"/>
              <a:t>3. Ascending part: </a:t>
            </a:r>
            <a:r>
              <a:rPr lang="en-IN" sz="2000" dirty="0" smtClean="0"/>
              <a:t>extend forward  and terminate at </a:t>
            </a:r>
            <a:r>
              <a:rPr lang="en-IN" sz="2000" dirty="0" err="1" smtClean="0"/>
              <a:t>duodenojejunal</a:t>
            </a:r>
            <a:r>
              <a:rPr lang="en-IN" sz="2000" dirty="0" smtClean="0"/>
              <a:t> flexor which lies on </a:t>
            </a:r>
            <a:r>
              <a:rPr lang="en-IN" sz="2000" dirty="0" smtClean="0">
                <a:solidFill>
                  <a:srgbClr val="7030A0"/>
                </a:solidFill>
              </a:rPr>
              <a:t>left side of cranial mesenteric artery</a:t>
            </a:r>
            <a:r>
              <a:rPr lang="en-IN" sz="2000" dirty="0" smtClean="0"/>
              <a:t>.</a:t>
            </a:r>
          </a:p>
        </p:txBody>
      </p:sp>
      <p:pic>
        <p:nvPicPr>
          <p:cNvPr id="8" name="Picture 2" descr="G:\pics intestine\si\New Doc 2018-03-03_1.jpg"/>
          <p:cNvPicPr>
            <a:picLocks noGrp="1" noChangeAspect="1" noChangeArrowheads="1"/>
          </p:cNvPicPr>
          <p:nvPr>
            <p:ph idx="1"/>
          </p:nvPr>
        </p:nvPicPr>
        <p:blipFill>
          <a:blip r:embed="rId2"/>
          <a:srcRect l="16383" r="14047" b="52375"/>
          <a:stretch>
            <a:fillRect/>
          </a:stretch>
        </p:blipFill>
        <p:spPr bwMode="auto">
          <a:xfrm>
            <a:off x="3886200" y="457200"/>
            <a:ext cx="4697046" cy="54102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914400"/>
            <a:ext cx="3352800" cy="5211763"/>
          </a:xfrm>
        </p:spPr>
        <p:txBody>
          <a:bodyPr/>
          <a:lstStyle/>
          <a:p>
            <a:pPr>
              <a:buFontTx/>
              <a:buChar char="-"/>
            </a:pPr>
            <a:r>
              <a:rPr lang="en-IN" sz="2200" dirty="0" smtClean="0"/>
              <a:t>Bile duct opens in 2</a:t>
            </a:r>
            <a:r>
              <a:rPr lang="en-IN" sz="2200" baseline="30000" dirty="0" smtClean="0"/>
              <a:t>nd</a:t>
            </a:r>
            <a:r>
              <a:rPr lang="en-IN" sz="2200" dirty="0" smtClean="0"/>
              <a:t> curve of </a:t>
            </a:r>
            <a:r>
              <a:rPr lang="en-IN" sz="2200" dirty="0" err="1" smtClean="0"/>
              <a:t>ansa</a:t>
            </a:r>
            <a:r>
              <a:rPr lang="en-IN" sz="2200" dirty="0" smtClean="0"/>
              <a:t> </a:t>
            </a:r>
            <a:r>
              <a:rPr lang="en-IN" sz="2200" dirty="0" err="1" smtClean="0"/>
              <a:t>sigmoidea</a:t>
            </a:r>
            <a:r>
              <a:rPr lang="en-IN" sz="2200" dirty="0" smtClean="0"/>
              <a:t>, </a:t>
            </a:r>
            <a:r>
              <a:rPr lang="en-IN" sz="2200" dirty="0" smtClean="0">
                <a:solidFill>
                  <a:srgbClr val="7030A0"/>
                </a:solidFill>
              </a:rPr>
              <a:t>50-60 cm </a:t>
            </a:r>
            <a:r>
              <a:rPr lang="en-IN" sz="2200" dirty="0" smtClean="0"/>
              <a:t>from pyloric end. </a:t>
            </a:r>
          </a:p>
          <a:p>
            <a:pPr>
              <a:buFontTx/>
              <a:buChar char="-"/>
            </a:pPr>
            <a:r>
              <a:rPr lang="en-IN" sz="2200" dirty="0" smtClean="0"/>
              <a:t>Pancreatic duct opens 80-90 cm from pylorus </a:t>
            </a:r>
            <a:r>
              <a:rPr lang="en-IN" sz="2200" dirty="0" smtClean="0">
                <a:solidFill>
                  <a:srgbClr val="7030A0"/>
                </a:solidFill>
              </a:rPr>
              <a:t>or 30 cm</a:t>
            </a:r>
            <a:r>
              <a:rPr lang="en-IN" sz="2200" dirty="0" smtClean="0"/>
              <a:t> further back from bile duct.</a:t>
            </a:r>
          </a:p>
          <a:p>
            <a:pPr>
              <a:buFontTx/>
              <a:buChar char="-"/>
            </a:pPr>
            <a:r>
              <a:rPr lang="en-IN" sz="2200" dirty="0" smtClean="0"/>
              <a:t>In </a:t>
            </a:r>
            <a:r>
              <a:rPr lang="en-IN" sz="2200" dirty="0" smtClean="0">
                <a:solidFill>
                  <a:srgbClr val="7030A0"/>
                </a:solidFill>
              </a:rPr>
              <a:t>sheep/ goat </a:t>
            </a:r>
            <a:r>
              <a:rPr lang="en-IN" sz="2200" dirty="0" smtClean="0"/>
              <a:t>bile and pancreatic duct join together and open into duodenum about </a:t>
            </a:r>
            <a:r>
              <a:rPr lang="en-IN" sz="2200" dirty="0" smtClean="0">
                <a:solidFill>
                  <a:srgbClr val="7030A0"/>
                </a:solidFill>
              </a:rPr>
              <a:t>25-40/20 cm </a:t>
            </a:r>
            <a:r>
              <a:rPr lang="en-IN" sz="2200" dirty="0" smtClean="0"/>
              <a:t>from pylorus.</a:t>
            </a:r>
          </a:p>
          <a:p>
            <a:endParaRPr lang="en-IN" dirty="0"/>
          </a:p>
        </p:txBody>
      </p:sp>
      <p:pic>
        <p:nvPicPr>
          <p:cNvPr id="1026" name="Picture 2" descr="G:\pics intestine\si\biliary-tract_medium.jpg"/>
          <p:cNvPicPr>
            <a:picLocks noChangeAspect="1" noChangeArrowheads="1"/>
          </p:cNvPicPr>
          <p:nvPr/>
        </p:nvPicPr>
        <p:blipFill>
          <a:blip r:embed="rId2"/>
          <a:srcRect l="20000" t="2359"/>
          <a:stretch>
            <a:fillRect/>
          </a:stretch>
        </p:blipFill>
        <p:spPr bwMode="auto">
          <a:xfrm>
            <a:off x="4038600" y="685800"/>
            <a:ext cx="4572000" cy="45910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ov\Downloads\WhatsApp Image 2021-06-10 at 8.48.53 AM.jpeg"/>
          <p:cNvPicPr>
            <a:picLocks noGrp="1" noChangeAspect="1" noChangeArrowheads="1"/>
          </p:cNvPicPr>
          <p:nvPr>
            <p:ph idx="1"/>
          </p:nvPr>
        </p:nvPicPr>
        <p:blipFill>
          <a:blip r:embed="rId2"/>
          <a:srcRect l="12559" t="12457" r="6720" b="8413"/>
          <a:stretch>
            <a:fillRect/>
          </a:stretch>
        </p:blipFill>
        <p:spPr bwMode="auto">
          <a:xfrm rot="16200000">
            <a:off x="1442936" y="-1376464"/>
            <a:ext cx="6258127" cy="9144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228600"/>
          </a:xfrm>
        </p:spPr>
        <p:txBody>
          <a:bodyPr>
            <a:normAutofit fontScale="90000"/>
          </a:bodyPr>
          <a:lstStyle/>
          <a:p>
            <a:r>
              <a:rPr lang="en-IN" sz="3600" dirty="0" smtClean="0">
                <a:solidFill>
                  <a:srgbClr val="C00000"/>
                </a:solidFill>
              </a:rPr>
              <a:t>Jejunum</a:t>
            </a:r>
            <a:r>
              <a:rPr lang="en-IN" dirty="0" smtClean="0"/>
              <a:t> </a:t>
            </a:r>
            <a:endParaRPr lang="en-IN" dirty="0"/>
          </a:p>
        </p:txBody>
      </p:sp>
      <p:sp>
        <p:nvSpPr>
          <p:cNvPr id="4" name="Text Placeholder 3"/>
          <p:cNvSpPr>
            <a:spLocks noGrp="1"/>
          </p:cNvSpPr>
          <p:nvPr>
            <p:ph type="body" sz="half" idx="2"/>
          </p:nvPr>
        </p:nvSpPr>
        <p:spPr>
          <a:xfrm>
            <a:off x="228600" y="685800"/>
            <a:ext cx="3657600" cy="5638800"/>
          </a:xfrm>
        </p:spPr>
        <p:txBody>
          <a:bodyPr>
            <a:normAutofit/>
          </a:bodyPr>
          <a:lstStyle/>
          <a:p>
            <a:pPr>
              <a:buFont typeface="Wingdings" pitchFamily="2" charset="2"/>
              <a:buChar char="Ø"/>
            </a:pPr>
            <a:r>
              <a:rPr lang="en-IN" sz="2200" dirty="0" smtClean="0">
                <a:cs typeface="Times New Roman" pitchFamily="18" charset="0"/>
              </a:rPr>
              <a:t>Arranged in numerous very close coils, ‘</a:t>
            </a:r>
            <a:r>
              <a:rPr lang="en-IN" sz="2200" b="1" dirty="0" smtClean="0">
                <a:solidFill>
                  <a:srgbClr val="7030A0"/>
                </a:solidFill>
                <a:cs typeface="Times New Roman" pitchFamily="18" charset="0"/>
              </a:rPr>
              <a:t>U’ shaped tubular loops</a:t>
            </a:r>
            <a:r>
              <a:rPr lang="en-IN" sz="2200" dirty="0" smtClean="0">
                <a:cs typeface="Times New Roman" pitchFamily="18" charset="0"/>
              </a:rPr>
              <a:t>/ festoons by attachment of mesentery.</a:t>
            </a:r>
          </a:p>
          <a:p>
            <a:pPr>
              <a:buFont typeface="Wingdings" pitchFamily="2" charset="2"/>
              <a:buChar char="Ø"/>
            </a:pPr>
            <a:r>
              <a:rPr lang="en-IN" sz="2200" dirty="0" smtClean="0">
                <a:cs typeface="Times New Roman" pitchFamily="18" charset="0"/>
              </a:rPr>
              <a:t>Lies chiefly in space bounded medially by right face of ventral sac of rumen and  right abdominal wall, dorsally by large intestine and </a:t>
            </a:r>
            <a:r>
              <a:rPr lang="en-IN" sz="2200" dirty="0" err="1" smtClean="0">
                <a:cs typeface="Times New Roman" pitchFamily="18" charset="0"/>
              </a:rPr>
              <a:t>anteriorly</a:t>
            </a:r>
            <a:r>
              <a:rPr lang="en-IN" sz="2200" dirty="0" smtClean="0">
                <a:cs typeface="Times New Roman" pitchFamily="18" charset="0"/>
              </a:rPr>
              <a:t> by </a:t>
            </a:r>
            <a:r>
              <a:rPr lang="en-IN" sz="2200" dirty="0" err="1" smtClean="0">
                <a:cs typeface="Times New Roman" pitchFamily="18" charset="0"/>
              </a:rPr>
              <a:t>omasum</a:t>
            </a:r>
            <a:r>
              <a:rPr lang="en-IN" sz="2200" dirty="0" smtClean="0">
                <a:cs typeface="Times New Roman" pitchFamily="18" charset="0"/>
              </a:rPr>
              <a:t> and </a:t>
            </a:r>
            <a:r>
              <a:rPr lang="en-IN" sz="2200" dirty="0" err="1" smtClean="0">
                <a:cs typeface="Times New Roman" pitchFamily="18" charset="0"/>
              </a:rPr>
              <a:t>abomasum</a:t>
            </a:r>
            <a:endParaRPr lang="en-IN" sz="2200" dirty="0" smtClean="0">
              <a:cs typeface="Times New Roman" pitchFamily="18" charset="0"/>
            </a:endParaRPr>
          </a:p>
          <a:p>
            <a:r>
              <a:rPr lang="en-IN" sz="2200" dirty="0" smtClean="0">
                <a:cs typeface="Times New Roman" pitchFamily="18" charset="0"/>
              </a:rPr>
              <a:t>                             </a:t>
            </a:r>
            <a:r>
              <a:rPr lang="en-IN" sz="3000" dirty="0" smtClean="0">
                <a:solidFill>
                  <a:srgbClr val="C00000"/>
                </a:solidFill>
                <a:cs typeface="Times New Roman" pitchFamily="18" charset="0"/>
              </a:rPr>
              <a:t> </a:t>
            </a:r>
            <a:endParaRPr lang="en-IN" dirty="0"/>
          </a:p>
        </p:txBody>
      </p:sp>
      <p:pic>
        <p:nvPicPr>
          <p:cNvPr id="7" name="Picture 2" descr="G:\pics intestine\si\New Doc 2018-03-03_1.jpg"/>
          <p:cNvPicPr>
            <a:picLocks noGrp="1" noChangeAspect="1" noChangeArrowheads="1"/>
          </p:cNvPicPr>
          <p:nvPr>
            <p:ph idx="1"/>
          </p:nvPr>
        </p:nvPicPr>
        <p:blipFill>
          <a:blip r:embed="rId2"/>
          <a:srcRect l="16383" r="14047" b="52375"/>
          <a:stretch>
            <a:fillRect/>
          </a:stretch>
        </p:blipFill>
        <p:spPr bwMode="auto">
          <a:xfrm>
            <a:off x="3810000" y="533400"/>
            <a:ext cx="5105400" cy="5638800"/>
          </a:xfrm>
          <a:prstGeom prst="rect">
            <a:avLst/>
          </a:prstGeom>
          <a:noFill/>
        </p:spPr>
      </p:pic>
      <p:sp>
        <p:nvSpPr>
          <p:cNvPr id="5" name="Right Arrow 4"/>
          <p:cNvSpPr/>
          <p:nvPr/>
        </p:nvSpPr>
        <p:spPr>
          <a:xfrm rot="1250436">
            <a:off x="3505183" y="336856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228600"/>
          </a:xfrm>
        </p:spPr>
        <p:txBody>
          <a:bodyPr>
            <a:normAutofit fontScale="90000"/>
          </a:bodyPr>
          <a:lstStyle/>
          <a:p>
            <a:r>
              <a:rPr lang="en-IN" dirty="0" smtClean="0"/>
              <a:t> </a:t>
            </a:r>
            <a:endParaRPr lang="en-IN" dirty="0"/>
          </a:p>
        </p:txBody>
      </p:sp>
      <p:sp>
        <p:nvSpPr>
          <p:cNvPr id="4" name="Text Placeholder 3"/>
          <p:cNvSpPr>
            <a:spLocks noGrp="1"/>
          </p:cNvSpPr>
          <p:nvPr>
            <p:ph type="body" sz="half" idx="2"/>
          </p:nvPr>
        </p:nvSpPr>
        <p:spPr>
          <a:xfrm>
            <a:off x="0" y="685800"/>
            <a:ext cx="3581400" cy="5638800"/>
          </a:xfrm>
        </p:spPr>
        <p:txBody>
          <a:bodyPr>
            <a:normAutofit/>
          </a:bodyPr>
          <a:lstStyle/>
          <a:p>
            <a:r>
              <a:rPr lang="en-IN" sz="2200" dirty="0" smtClean="0">
                <a:cs typeface="Times New Roman" pitchFamily="18" charset="0"/>
              </a:rPr>
              <a:t>Terminal part of jejunum leave the edges of mesentery and runs forward between </a:t>
            </a:r>
            <a:r>
              <a:rPr lang="en-IN" sz="2200" dirty="0" err="1" smtClean="0">
                <a:cs typeface="Times New Roman" pitchFamily="18" charset="0"/>
              </a:rPr>
              <a:t>cecum</a:t>
            </a:r>
            <a:r>
              <a:rPr lang="en-IN" sz="2200" dirty="0" smtClean="0">
                <a:cs typeface="Times New Roman" pitchFamily="18" charset="0"/>
              </a:rPr>
              <a:t> and colon. </a:t>
            </a:r>
          </a:p>
          <a:p>
            <a:r>
              <a:rPr lang="en-IN" sz="2200" dirty="0" smtClean="0">
                <a:solidFill>
                  <a:srgbClr val="7030A0"/>
                </a:solidFill>
                <a:cs typeface="Times New Roman" pitchFamily="18" charset="0"/>
              </a:rPr>
              <a:t>Line of demarcation </a:t>
            </a:r>
            <a:r>
              <a:rPr lang="en-IN" sz="2200" dirty="0" smtClean="0">
                <a:cs typeface="Times New Roman" pitchFamily="18" charset="0"/>
              </a:rPr>
              <a:t>between </a:t>
            </a:r>
            <a:r>
              <a:rPr lang="en-IN" sz="2200" dirty="0" err="1" smtClean="0">
                <a:cs typeface="Times New Roman" pitchFamily="18" charset="0"/>
              </a:rPr>
              <a:t>cecum</a:t>
            </a:r>
            <a:r>
              <a:rPr lang="en-IN" sz="2200" dirty="0" smtClean="0">
                <a:cs typeface="Times New Roman" pitchFamily="18" charset="0"/>
              </a:rPr>
              <a:t> and colon is </a:t>
            </a:r>
            <a:r>
              <a:rPr lang="en-IN" sz="2200" dirty="0" smtClean="0">
                <a:solidFill>
                  <a:srgbClr val="7030A0"/>
                </a:solidFill>
                <a:cs typeface="Times New Roman" pitchFamily="18" charset="0"/>
              </a:rPr>
              <a:t>opening of ileum into </a:t>
            </a:r>
            <a:r>
              <a:rPr lang="en-IN" sz="2200" dirty="0" err="1" smtClean="0">
                <a:solidFill>
                  <a:srgbClr val="7030A0"/>
                </a:solidFill>
                <a:cs typeface="Times New Roman" pitchFamily="18" charset="0"/>
              </a:rPr>
              <a:t>cecum</a:t>
            </a:r>
            <a:r>
              <a:rPr lang="en-IN" sz="2200" dirty="0" smtClean="0">
                <a:solidFill>
                  <a:srgbClr val="7030A0"/>
                </a:solidFill>
                <a:cs typeface="Times New Roman" pitchFamily="18" charset="0"/>
              </a:rPr>
              <a:t>.</a:t>
            </a:r>
          </a:p>
          <a:p>
            <a:endParaRPr lang="en-IN" sz="2200" dirty="0" smtClean="0">
              <a:cs typeface="Times New Roman" pitchFamily="18" charset="0"/>
            </a:endParaRPr>
          </a:p>
          <a:p>
            <a:endParaRPr lang="en-IN" sz="2200" dirty="0"/>
          </a:p>
        </p:txBody>
      </p:sp>
      <p:pic>
        <p:nvPicPr>
          <p:cNvPr id="7" name="Picture 2" descr="G:\pics intestine\si\New Doc 2018-03-03_1.jpg"/>
          <p:cNvPicPr>
            <a:picLocks noGrp="1" noChangeAspect="1" noChangeArrowheads="1"/>
          </p:cNvPicPr>
          <p:nvPr>
            <p:ph idx="1"/>
          </p:nvPr>
        </p:nvPicPr>
        <p:blipFill>
          <a:blip r:embed="rId2"/>
          <a:srcRect l="16383" r="14047" b="52375"/>
          <a:stretch>
            <a:fillRect/>
          </a:stretch>
        </p:blipFill>
        <p:spPr bwMode="auto">
          <a:xfrm>
            <a:off x="3810000" y="533400"/>
            <a:ext cx="5105400" cy="5638800"/>
          </a:xfrm>
          <a:prstGeom prst="rect">
            <a:avLst/>
          </a:prstGeom>
          <a:noFill/>
        </p:spPr>
      </p:pic>
      <p:sp>
        <p:nvSpPr>
          <p:cNvPr id="5" name="Rectangle 4"/>
          <p:cNvSpPr/>
          <p:nvPr/>
        </p:nvSpPr>
        <p:spPr>
          <a:xfrm>
            <a:off x="1602013" y="24627"/>
            <a:ext cx="1069524" cy="553998"/>
          </a:xfrm>
          <a:prstGeom prst="rect">
            <a:avLst/>
          </a:prstGeom>
        </p:spPr>
        <p:txBody>
          <a:bodyPr wrap="none">
            <a:spAutoFit/>
          </a:bodyPr>
          <a:lstStyle/>
          <a:p>
            <a:r>
              <a:rPr lang="en-IN" sz="3000" dirty="0" smtClean="0">
                <a:solidFill>
                  <a:srgbClr val="C00000"/>
                </a:solidFill>
                <a:cs typeface="Times New Roman" pitchFamily="18" charset="0"/>
              </a:rPr>
              <a:t>Ileum</a:t>
            </a:r>
            <a:endParaRPr lang="en-IN" dirty="0"/>
          </a:p>
        </p:txBody>
      </p:sp>
      <p:sp>
        <p:nvSpPr>
          <p:cNvPr id="6" name="Right Arrow 5"/>
          <p:cNvSpPr/>
          <p:nvPr/>
        </p:nvSpPr>
        <p:spPr>
          <a:xfrm rot="1900293">
            <a:off x="4223459" y="2745662"/>
            <a:ext cx="978408" cy="11090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 y="533400"/>
            <a:ext cx="3886200" cy="6096000"/>
          </a:xfrm>
        </p:spPr>
        <p:txBody>
          <a:bodyPr>
            <a:normAutofit lnSpcReduction="10000"/>
          </a:bodyPr>
          <a:lstStyle/>
          <a:p>
            <a:r>
              <a:rPr lang="en-IN" sz="2400" dirty="0" smtClean="0">
                <a:cs typeface="Times New Roman" pitchFamily="18" charset="0"/>
              </a:rPr>
              <a:t> </a:t>
            </a:r>
            <a:r>
              <a:rPr lang="en-IN" sz="2200" b="1" dirty="0" smtClean="0">
                <a:solidFill>
                  <a:srgbClr val="FF0000"/>
                </a:solidFill>
                <a:cs typeface="Times New Roman" pitchFamily="18" charset="0"/>
              </a:rPr>
              <a:t>Large Intestine :</a:t>
            </a:r>
          </a:p>
          <a:p>
            <a:r>
              <a:rPr lang="en-IN" sz="2200" dirty="0" smtClean="0">
                <a:cs typeface="Times New Roman" pitchFamily="18" charset="0"/>
              </a:rPr>
              <a:t>10-11 meters </a:t>
            </a:r>
          </a:p>
          <a:p>
            <a:r>
              <a:rPr lang="en-IN" sz="2200" dirty="0" err="1" smtClean="0">
                <a:cs typeface="Times New Roman" pitchFamily="18" charset="0"/>
              </a:rPr>
              <a:t>Avg</a:t>
            </a:r>
            <a:r>
              <a:rPr lang="en-IN" sz="2200" dirty="0" smtClean="0">
                <a:cs typeface="Times New Roman" pitchFamily="18" charset="0"/>
              </a:rPr>
              <a:t> diameter- 15 cm </a:t>
            </a:r>
          </a:p>
          <a:p>
            <a:endParaRPr lang="en-IN" sz="2200" dirty="0" smtClean="0">
              <a:cs typeface="Times New Roman" pitchFamily="18" charset="0"/>
            </a:endParaRPr>
          </a:p>
          <a:p>
            <a:r>
              <a:rPr lang="en-IN" sz="2200" dirty="0" smtClean="0">
                <a:cs typeface="Times New Roman" pitchFamily="18" charset="0"/>
              </a:rPr>
              <a:t>Lies between layers of common mesentery in the</a:t>
            </a:r>
            <a:r>
              <a:rPr lang="en-IN" sz="2200" dirty="0" smtClean="0">
                <a:solidFill>
                  <a:srgbClr val="C00000"/>
                </a:solidFill>
                <a:cs typeface="Times New Roman" pitchFamily="18" charset="0"/>
              </a:rPr>
              <a:t> dorsal part of the right half of the abdominal cavity.</a:t>
            </a:r>
          </a:p>
          <a:p>
            <a:r>
              <a:rPr lang="en-IN" sz="2800" b="1" dirty="0" err="1" smtClean="0">
                <a:solidFill>
                  <a:srgbClr val="C00000"/>
                </a:solidFill>
                <a:cs typeface="Times New Roman" pitchFamily="18" charset="0"/>
              </a:rPr>
              <a:t>Caecum</a:t>
            </a:r>
            <a:r>
              <a:rPr lang="en-IN" sz="2800" b="1" dirty="0" smtClean="0">
                <a:solidFill>
                  <a:srgbClr val="C00000"/>
                </a:solidFill>
                <a:cs typeface="Times New Roman" pitchFamily="18" charset="0"/>
              </a:rPr>
              <a:t>: </a:t>
            </a:r>
          </a:p>
          <a:p>
            <a:r>
              <a:rPr lang="en-IN" sz="2200" dirty="0" smtClean="0">
                <a:cs typeface="Times New Roman" pitchFamily="18" charset="0"/>
              </a:rPr>
              <a:t>(0.8m in length and 12 cm in diameter) </a:t>
            </a:r>
            <a:r>
              <a:rPr lang="en-IN" sz="2200" dirty="0" smtClean="0">
                <a:solidFill>
                  <a:srgbClr val="7030A0"/>
                </a:solidFill>
                <a:cs typeface="Times New Roman" pitchFamily="18" charset="0"/>
              </a:rPr>
              <a:t>cylindrical blind sac </a:t>
            </a:r>
            <a:r>
              <a:rPr lang="en-IN" sz="2200" dirty="0" smtClean="0">
                <a:cs typeface="Times New Roman" pitchFamily="18" charset="0"/>
              </a:rPr>
              <a:t>goes up to pelvic inlet</a:t>
            </a:r>
          </a:p>
          <a:p>
            <a:r>
              <a:rPr lang="en-IN" sz="2200" dirty="0" smtClean="0">
                <a:solidFill>
                  <a:srgbClr val="7030A0"/>
                </a:solidFill>
                <a:cs typeface="Times New Roman" pitchFamily="18" charset="0"/>
              </a:rPr>
              <a:t>2 orifices- </a:t>
            </a:r>
            <a:r>
              <a:rPr lang="en-IN" sz="2200" dirty="0" err="1" smtClean="0">
                <a:cs typeface="Times New Roman" pitchFamily="18" charset="0"/>
              </a:rPr>
              <a:t>ileocaecal</a:t>
            </a:r>
            <a:r>
              <a:rPr lang="en-IN" sz="2200" dirty="0" smtClean="0">
                <a:cs typeface="Times New Roman" pitchFamily="18" charset="0"/>
              </a:rPr>
              <a:t> –small, </a:t>
            </a:r>
            <a:r>
              <a:rPr lang="en-IN" sz="2200" dirty="0" err="1" smtClean="0">
                <a:cs typeface="Times New Roman" pitchFamily="18" charset="0"/>
              </a:rPr>
              <a:t>caecocolic</a:t>
            </a:r>
            <a:r>
              <a:rPr lang="en-IN" sz="2200" dirty="0" smtClean="0">
                <a:cs typeface="Times New Roman" pitchFamily="18" charset="0"/>
              </a:rPr>
              <a:t>- large </a:t>
            </a:r>
          </a:p>
          <a:p>
            <a:r>
              <a:rPr lang="en-IN" sz="2200" b="1" dirty="0" err="1" smtClean="0">
                <a:cs typeface="Times New Roman" pitchFamily="18" charset="0"/>
              </a:rPr>
              <a:t>Caecum</a:t>
            </a:r>
            <a:r>
              <a:rPr lang="en-IN" sz="2200" b="1" dirty="0" smtClean="0">
                <a:cs typeface="Times New Roman" pitchFamily="18" charset="0"/>
              </a:rPr>
              <a:t> is </a:t>
            </a:r>
            <a:r>
              <a:rPr lang="en-IN" sz="2200" b="1" dirty="0" err="1" smtClean="0">
                <a:cs typeface="Times New Roman" pitchFamily="18" charset="0"/>
              </a:rPr>
              <a:t>directely</a:t>
            </a:r>
            <a:r>
              <a:rPr lang="en-IN" sz="2200" b="1" dirty="0" smtClean="0">
                <a:cs typeface="Times New Roman" pitchFamily="18" charset="0"/>
              </a:rPr>
              <a:t> continuous </a:t>
            </a:r>
            <a:r>
              <a:rPr lang="en-IN" sz="2200" b="1" dirty="0" err="1" smtClean="0">
                <a:cs typeface="Times New Roman" pitchFamily="18" charset="0"/>
              </a:rPr>
              <a:t>infront</a:t>
            </a:r>
            <a:r>
              <a:rPr lang="en-IN" sz="2200" b="1" dirty="0" smtClean="0">
                <a:cs typeface="Times New Roman" pitchFamily="18" charset="0"/>
              </a:rPr>
              <a:t> with </a:t>
            </a:r>
            <a:r>
              <a:rPr lang="en-IN" sz="2200" b="1" dirty="0" err="1" smtClean="0">
                <a:cs typeface="Times New Roman" pitchFamily="18" charset="0"/>
              </a:rPr>
              <a:t>colon.it</a:t>
            </a:r>
            <a:r>
              <a:rPr lang="en-IN" sz="2200" b="1" dirty="0" smtClean="0">
                <a:cs typeface="Times New Roman" pitchFamily="18" charset="0"/>
              </a:rPr>
              <a:t> usually near ventral end of last rib.</a:t>
            </a:r>
            <a:endParaRPr lang="en-IN" sz="2200" b="1" dirty="0" smtClean="0"/>
          </a:p>
          <a:p>
            <a:endParaRPr lang="en-IN" dirty="0"/>
          </a:p>
        </p:txBody>
      </p:sp>
      <p:pic>
        <p:nvPicPr>
          <p:cNvPr id="7" name="Picture 2" descr="G:\pics intestine\si\New Doc 2018-03-03_1.jpg"/>
          <p:cNvPicPr>
            <a:picLocks noGrp="1" noChangeAspect="1" noChangeArrowheads="1"/>
          </p:cNvPicPr>
          <p:nvPr>
            <p:ph idx="1"/>
          </p:nvPr>
        </p:nvPicPr>
        <p:blipFill>
          <a:blip r:embed="rId2"/>
          <a:srcRect l="16383" r="14047" b="52375"/>
          <a:stretch>
            <a:fillRect/>
          </a:stretch>
        </p:blipFill>
        <p:spPr bwMode="auto">
          <a:xfrm>
            <a:off x="4114800" y="457200"/>
            <a:ext cx="4572000" cy="5943600"/>
          </a:xfrm>
          <a:prstGeom prst="rect">
            <a:avLst/>
          </a:prstGeom>
          <a:noFill/>
        </p:spPr>
      </p:pic>
      <p:sp>
        <p:nvSpPr>
          <p:cNvPr id="5" name="Right Arrow 4"/>
          <p:cNvSpPr/>
          <p:nvPr/>
        </p:nvSpPr>
        <p:spPr>
          <a:xfrm>
            <a:off x="4343400" y="24384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IN" dirty="0" smtClean="0">
                <a:solidFill>
                  <a:srgbClr val="FF0000"/>
                </a:solidFill>
              </a:rPr>
              <a:t> </a:t>
            </a:r>
            <a:endParaRPr lang="en-IN" dirty="0">
              <a:solidFill>
                <a:srgbClr val="FF0000"/>
              </a:solidFill>
            </a:endParaRPr>
          </a:p>
        </p:txBody>
      </p:sp>
      <p:sp>
        <p:nvSpPr>
          <p:cNvPr id="3" name="Content Placeholder 2"/>
          <p:cNvSpPr>
            <a:spLocks noGrp="1"/>
          </p:cNvSpPr>
          <p:nvPr>
            <p:ph idx="1"/>
          </p:nvPr>
        </p:nvSpPr>
        <p:spPr>
          <a:xfrm>
            <a:off x="228600" y="838200"/>
            <a:ext cx="8686800" cy="6019800"/>
          </a:xfrm>
        </p:spPr>
        <p:txBody>
          <a:bodyPr>
            <a:normAutofit/>
          </a:bodyPr>
          <a:lstStyle/>
          <a:p>
            <a:pPr algn="ctr">
              <a:buNone/>
            </a:pPr>
            <a:r>
              <a:rPr lang="en-IN" dirty="0" smtClean="0">
                <a:solidFill>
                  <a:srgbClr val="C00000"/>
                </a:solidFill>
              </a:rPr>
              <a:t>Colon </a:t>
            </a:r>
          </a:p>
          <a:p>
            <a:r>
              <a:rPr lang="en-IN" sz="1800" dirty="0" smtClean="0">
                <a:latin typeface="Times New Roman" pitchFamily="18" charset="0"/>
                <a:cs typeface="Times New Roman" pitchFamily="18" charset="0"/>
              </a:rPr>
              <a:t> </a:t>
            </a:r>
            <a:r>
              <a:rPr lang="en-IN" sz="2200" dirty="0" smtClean="0"/>
              <a:t>10 meter in </a:t>
            </a:r>
            <a:r>
              <a:rPr lang="en-IN" sz="2200" dirty="0" smtClean="0">
                <a:cs typeface="Times New Roman" pitchFamily="18" charset="0"/>
              </a:rPr>
              <a:t> length, 12 cm in diameter which diminishes in course of proximal loop up to 5 cm </a:t>
            </a:r>
            <a:endParaRPr lang="en-IN" sz="2200" dirty="0" smtClean="0"/>
          </a:p>
          <a:p>
            <a:pPr>
              <a:buFont typeface="Wingdings" pitchFamily="2" charset="2"/>
              <a:buChar char="§"/>
            </a:pPr>
            <a:r>
              <a:rPr lang="en-IN" sz="2200" b="1" dirty="0" smtClean="0">
                <a:solidFill>
                  <a:srgbClr val="C00000"/>
                </a:solidFill>
              </a:rPr>
              <a:t>largest part </a:t>
            </a:r>
            <a:r>
              <a:rPr lang="en-IN" sz="2200" dirty="0" smtClean="0"/>
              <a:t>of Large Intestine</a:t>
            </a:r>
          </a:p>
          <a:p>
            <a:pPr>
              <a:buFont typeface="Wingdings" pitchFamily="2" charset="2"/>
              <a:buChar char="§"/>
            </a:pPr>
            <a:r>
              <a:rPr lang="en-IN" sz="2200" dirty="0" smtClean="0"/>
              <a:t>From </a:t>
            </a:r>
            <a:r>
              <a:rPr lang="en-IN" sz="2200" dirty="0" err="1" smtClean="0"/>
              <a:t>caecocolic</a:t>
            </a:r>
            <a:r>
              <a:rPr lang="en-IN" sz="2200" dirty="0" smtClean="0"/>
              <a:t> orifice to rectum lies between layers of mesentery ,coiled upon itself in such a manner as to form number of </a:t>
            </a:r>
            <a:r>
              <a:rPr lang="en-IN" sz="2200" dirty="0" smtClean="0">
                <a:solidFill>
                  <a:srgbClr val="FF0000"/>
                </a:solidFill>
              </a:rPr>
              <a:t>elliptical convulsions.</a:t>
            </a:r>
          </a:p>
          <a:p>
            <a:pPr>
              <a:buFont typeface="Wingdings" pitchFamily="2" charset="2"/>
              <a:buChar char="Ø"/>
            </a:pPr>
            <a:r>
              <a:rPr lang="en-IN" sz="2200" dirty="0" smtClean="0">
                <a:solidFill>
                  <a:srgbClr val="FF0000"/>
                </a:solidFill>
              </a:rPr>
              <a:t>3 parts </a:t>
            </a:r>
          </a:p>
          <a:p>
            <a:r>
              <a:rPr lang="en-IN" sz="2200" dirty="0" smtClean="0"/>
              <a:t>Ascending </a:t>
            </a:r>
            <a:r>
              <a:rPr lang="en-IN" sz="2200" b="1" dirty="0" smtClean="0">
                <a:solidFill>
                  <a:srgbClr val="C00000"/>
                </a:solidFill>
              </a:rPr>
              <a:t>(loop part)- longest part</a:t>
            </a:r>
          </a:p>
          <a:p>
            <a:r>
              <a:rPr lang="en-IN" sz="2200" dirty="0" smtClean="0"/>
              <a:t>Transverse part </a:t>
            </a:r>
          </a:p>
          <a:p>
            <a:r>
              <a:rPr lang="en-IN" sz="2200" dirty="0" smtClean="0"/>
              <a:t>Descending part </a:t>
            </a:r>
          </a:p>
          <a:p>
            <a:endParaRPr lang="en-IN"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304800"/>
            <a:ext cx="3886200" cy="5821363"/>
          </a:xfrm>
        </p:spPr>
        <p:txBody>
          <a:bodyPr>
            <a:normAutofit fontScale="92500" lnSpcReduction="10000"/>
          </a:bodyPr>
          <a:lstStyle/>
          <a:p>
            <a:r>
              <a:rPr lang="en-IN" sz="2400" b="1" dirty="0" smtClean="0">
                <a:solidFill>
                  <a:srgbClr val="FF0000"/>
                </a:solidFill>
              </a:rPr>
              <a:t>A. Ascending colon :</a:t>
            </a:r>
          </a:p>
          <a:p>
            <a:r>
              <a:rPr lang="en-IN" sz="2400" b="1" dirty="0" err="1" smtClean="0">
                <a:solidFill>
                  <a:srgbClr val="002060"/>
                </a:solidFill>
              </a:rPr>
              <a:t>a.Proximal</a:t>
            </a:r>
            <a:r>
              <a:rPr lang="en-IN" sz="2400" b="1" dirty="0" smtClean="0">
                <a:solidFill>
                  <a:srgbClr val="002060"/>
                </a:solidFill>
              </a:rPr>
              <a:t> loop</a:t>
            </a:r>
            <a:r>
              <a:rPr lang="en-IN" sz="2400" dirty="0" smtClean="0"/>
              <a:t>: runs </a:t>
            </a:r>
            <a:r>
              <a:rPr lang="en-IN" sz="2400" b="1" dirty="0" smtClean="0"/>
              <a:t>Cranially-Caudally -Cranially -Ventrally</a:t>
            </a:r>
            <a:endParaRPr lang="en-IN" sz="2400" dirty="0" smtClean="0"/>
          </a:p>
          <a:p>
            <a:r>
              <a:rPr lang="en-IN" sz="2400" b="1" dirty="0" err="1" smtClean="0">
                <a:solidFill>
                  <a:srgbClr val="002060"/>
                </a:solidFill>
              </a:rPr>
              <a:t>b.Spiral</a:t>
            </a:r>
            <a:r>
              <a:rPr lang="en-IN" sz="2400" b="1" dirty="0" smtClean="0">
                <a:solidFill>
                  <a:srgbClr val="002060"/>
                </a:solidFill>
              </a:rPr>
              <a:t> loop</a:t>
            </a:r>
            <a:r>
              <a:rPr lang="en-IN" sz="2400" b="1" dirty="0" smtClean="0"/>
              <a:t>: </a:t>
            </a:r>
            <a:r>
              <a:rPr lang="en-IN" sz="2400" b="1" dirty="0" smtClean="0">
                <a:solidFill>
                  <a:srgbClr val="7030A0"/>
                </a:solidFill>
              </a:rPr>
              <a:t>2 </a:t>
            </a:r>
            <a:r>
              <a:rPr lang="en-IN" sz="2400" b="1" dirty="0" err="1" smtClean="0">
                <a:solidFill>
                  <a:srgbClr val="7030A0"/>
                </a:solidFill>
              </a:rPr>
              <a:t>centripital</a:t>
            </a:r>
            <a:r>
              <a:rPr lang="en-IN" sz="2400" b="1" dirty="0" smtClean="0">
                <a:solidFill>
                  <a:srgbClr val="7030A0"/>
                </a:solidFill>
              </a:rPr>
              <a:t> coils</a:t>
            </a:r>
            <a:r>
              <a:rPr lang="en-IN" sz="2400" dirty="0" smtClean="0"/>
              <a:t>, a central </a:t>
            </a:r>
            <a:r>
              <a:rPr lang="en-IN" sz="2400" dirty="0" err="1" smtClean="0"/>
              <a:t>flexur</a:t>
            </a:r>
            <a:r>
              <a:rPr lang="en-IN" sz="2400" dirty="0" smtClean="0"/>
              <a:t> and 2 centrifugal coils ( in </a:t>
            </a:r>
            <a:r>
              <a:rPr lang="en-IN" sz="2400" b="1" dirty="0" smtClean="0">
                <a:solidFill>
                  <a:srgbClr val="7030A0"/>
                </a:solidFill>
              </a:rPr>
              <a:t>sheep/ goat :3-3)</a:t>
            </a:r>
          </a:p>
          <a:p>
            <a:r>
              <a:rPr lang="en-IN" sz="2400" b="1" dirty="0" smtClean="0">
                <a:solidFill>
                  <a:srgbClr val="7030A0"/>
                </a:solidFill>
              </a:rPr>
              <a:t>Form a disc shape situated in right lateral upper abdomen</a:t>
            </a:r>
          </a:p>
          <a:p>
            <a:r>
              <a:rPr lang="en-IN" sz="2400" b="1" dirty="0" smtClean="0">
                <a:solidFill>
                  <a:srgbClr val="002060"/>
                </a:solidFill>
              </a:rPr>
              <a:t>c. Distal loop</a:t>
            </a:r>
            <a:r>
              <a:rPr lang="en-IN" sz="2400" dirty="0" smtClean="0"/>
              <a:t>: terminal portion of centrifugal part of spiral loop, continuous with transverse colon.</a:t>
            </a:r>
          </a:p>
          <a:p>
            <a:r>
              <a:rPr lang="en-IN" sz="2400" b="1" dirty="0" err="1" smtClean="0">
                <a:solidFill>
                  <a:srgbClr val="FF0000"/>
                </a:solidFill>
              </a:rPr>
              <a:t>B.Transverse</a:t>
            </a:r>
            <a:r>
              <a:rPr lang="en-IN" sz="2400" b="1" dirty="0" smtClean="0">
                <a:solidFill>
                  <a:srgbClr val="FF0000"/>
                </a:solidFill>
              </a:rPr>
              <a:t> colon</a:t>
            </a:r>
            <a:r>
              <a:rPr lang="en-IN" sz="2400" b="1" dirty="0" smtClean="0">
                <a:solidFill>
                  <a:srgbClr val="7030A0"/>
                </a:solidFill>
              </a:rPr>
              <a:t>: </a:t>
            </a:r>
            <a:r>
              <a:rPr lang="en-IN" sz="2400" dirty="0" smtClean="0"/>
              <a:t>Passes from </a:t>
            </a:r>
            <a:r>
              <a:rPr lang="en-IN" sz="2400" dirty="0" smtClean="0">
                <a:solidFill>
                  <a:srgbClr val="7030A0"/>
                </a:solidFill>
              </a:rPr>
              <a:t>right to left around </a:t>
            </a:r>
            <a:r>
              <a:rPr lang="en-IN" sz="2400" dirty="0" smtClean="0"/>
              <a:t>the cranial mesenteric artery.</a:t>
            </a:r>
          </a:p>
          <a:p>
            <a:r>
              <a:rPr lang="en-IN" sz="2400" b="1" dirty="0" smtClean="0">
                <a:solidFill>
                  <a:srgbClr val="FF0000"/>
                </a:solidFill>
              </a:rPr>
              <a:t>C. Descending colon </a:t>
            </a:r>
            <a:r>
              <a:rPr lang="en-IN" sz="2400" b="1" dirty="0" smtClean="0"/>
              <a:t>: </a:t>
            </a:r>
            <a:r>
              <a:rPr lang="en-IN" sz="2400" dirty="0" smtClean="0"/>
              <a:t>Become continuous with rectum.</a:t>
            </a:r>
          </a:p>
          <a:p>
            <a:endParaRPr lang="en-IN" dirty="0"/>
          </a:p>
        </p:txBody>
      </p:sp>
      <p:pic>
        <p:nvPicPr>
          <p:cNvPr id="7" name="Picture 2" descr="G:\pics intestine\si\New Doc 2018-03-03_1.jpg"/>
          <p:cNvPicPr>
            <a:picLocks noGrp="1" noChangeAspect="1" noChangeArrowheads="1"/>
          </p:cNvPicPr>
          <p:nvPr>
            <p:ph idx="1"/>
          </p:nvPr>
        </p:nvPicPr>
        <p:blipFill>
          <a:blip r:embed="rId2"/>
          <a:srcRect l="16383" r="14047" b="52375"/>
          <a:stretch>
            <a:fillRect/>
          </a:stretch>
        </p:blipFill>
        <p:spPr bwMode="auto">
          <a:xfrm>
            <a:off x="4114800" y="152400"/>
            <a:ext cx="4572000" cy="5715000"/>
          </a:xfrm>
          <a:prstGeom prst="rect">
            <a:avLst/>
          </a:prstGeom>
          <a:noFill/>
        </p:spPr>
      </p:pic>
      <p:sp>
        <p:nvSpPr>
          <p:cNvPr id="5" name="Right Arrow 4"/>
          <p:cNvSpPr/>
          <p:nvPr/>
        </p:nvSpPr>
        <p:spPr>
          <a:xfrm flipV="1">
            <a:off x="5181600" y="1219200"/>
            <a:ext cx="521208" cy="152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4876800" y="1143000"/>
            <a:ext cx="324128" cy="369332"/>
          </a:xfrm>
          <a:prstGeom prst="rect">
            <a:avLst/>
          </a:prstGeom>
          <a:noFill/>
        </p:spPr>
        <p:txBody>
          <a:bodyPr wrap="none" rtlCol="0">
            <a:spAutoFit/>
          </a:bodyPr>
          <a:lstStyle/>
          <a:p>
            <a:r>
              <a:rPr lang="en-IN" b="1" dirty="0" smtClean="0"/>
              <a:t>A</a:t>
            </a:r>
            <a:endParaRPr lang="en-IN" b="1" dirty="0"/>
          </a:p>
        </p:txBody>
      </p:sp>
      <p:sp>
        <p:nvSpPr>
          <p:cNvPr id="9" name="TextBox 8"/>
          <p:cNvSpPr txBox="1"/>
          <p:nvPr/>
        </p:nvSpPr>
        <p:spPr>
          <a:xfrm>
            <a:off x="8686800" y="1371600"/>
            <a:ext cx="314510" cy="369332"/>
          </a:xfrm>
          <a:prstGeom prst="rect">
            <a:avLst/>
          </a:prstGeom>
          <a:noFill/>
        </p:spPr>
        <p:txBody>
          <a:bodyPr wrap="none" rtlCol="0">
            <a:spAutoFit/>
          </a:bodyPr>
          <a:lstStyle/>
          <a:p>
            <a:r>
              <a:rPr lang="en-IN" b="1" dirty="0" smtClean="0"/>
              <a:t>B</a:t>
            </a:r>
            <a:endParaRPr lang="en-IN" b="1" dirty="0"/>
          </a:p>
        </p:txBody>
      </p:sp>
      <p:sp>
        <p:nvSpPr>
          <p:cNvPr id="10" name="Right Arrow 9"/>
          <p:cNvSpPr/>
          <p:nvPr/>
        </p:nvSpPr>
        <p:spPr>
          <a:xfrm rot="11939702" flipV="1">
            <a:off x="7977039" y="1329058"/>
            <a:ext cx="708880" cy="12401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p:cNvSpPr txBox="1"/>
          <p:nvPr/>
        </p:nvSpPr>
        <p:spPr>
          <a:xfrm>
            <a:off x="6629400" y="152400"/>
            <a:ext cx="308098" cy="369332"/>
          </a:xfrm>
          <a:prstGeom prst="rect">
            <a:avLst/>
          </a:prstGeom>
          <a:noFill/>
        </p:spPr>
        <p:txBody>
          <a:bodyPr wrap="none" rtlCol="0">
            <a:spAutoFit/>
          </a:bodyPr>
          <a:lstStyle/>
          <a:p>
            <a:r>
              <a:rPr lang="en-IN" b="1" dirty="0" smtClean="0"/>
              <a:t>C</a:t>
            </a:r>
            <a:endParaRPr lang="en-IN" b="1" dirty="0"/>
          </a:p>
        </p:txBody>
      </p:sp>
      <p:sp>
        <p:nvSpPr>
          <p:cNvPr id="12" name="Right Arrow 11"/>
          <p:cNvSpPr/>
          <p:nvPr/>
        </p:nvSpPr>
        <p:spPr>
          <a:xfrm rot="10800000" flipV="1">
            <a:off x="7696200" y="685800"/>
            <a:ext cx="521208" cy="152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8153400" y="533400"/>
            <a:ext cx="773225" cy="369332"/>
          </a:xfrm>
          <a:prstGeom prst="rect">
            <a:avLst/>
          </a:prstGeom>
          <a:noFill/>
        </p:spPr>
        <p:txBody>
          <a:bodyPr wrap="none" rtlCol="0">
            <a:spAutoFit/>
          </a:bodyPr>
          <a:lstStyle/>
          <a:p>
            <a:r>
              <a:rPr lang="en-IN" dirty="0" smtClean="0"/>
              <a:t>Artery</a:t>
            </a:r>
            <a:endParaRPr lang="en-IN" dirty="0"/>
          </a:p>
        </p:txBody>
      </p:sp>
      <p:sp>
        <p:nvSpPr>
          <p:cNvPr id="14" name="Right Arrow 13"/>
          <p:cNvSpPr/>
          <p:nvPr/>
        </p:nvSpPr>
        <p:spPr>
          <a:xfrm rot="4952042">
            <a:off x="6682354" y="510596"/>
            <a:ext cx="289396" cy="207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5791200" y="1371600"/>
            <a:ext cx="356188" cy="523220"/>
          </a:xfrm>
          <a:prstGeom prst="rect">
            <a:avLst/>
          </a:prstGeom>
          <a:noFill/>
        </p:spPr>
        <p:txBody>
          <a:bodyPr wrap="none" rtlCol="0">
            <a:spAutoFit/>
          </a:bodyPr>
          <a:lstStyle/>
          <a:p>
            <a:r>
              <a:rPr lang="en-IN" sz="2800" dirty="0" smtClean="0">
                <a:solidFill>
                  <a:srgbClr val="FF0000"/>
                </a:solidFill>
              </a:rPr>
              <a:t>a</a:t>
            </a:r>
            <a:endParaRPr lang="en-IN" sz="2800" dirty="0">
              <a:solidFill>
                <a:srgbClr val="FF0000"/>
              </a:solidFill>
            </a:endParaRPr>
          </a:p>
        </p:txBody>
      </p:sp>
      <p:sp>
        <p:nvSpPr>
          <p:cNvPr id="16" name="TextBox 15"/>
          <p:cNvSpPr txBox="1"/>
          <p:nvPr/>
        </p:nvSpPr>
        <p:spPr>
          <a:xfrm>
            <a:off x="6172200" y="3962400"/>
            <a:ext cx="386644" cy="523220"/>
          </a:xfrm>
          <a:prstGeom prst="rect">
            <a:avLst/>
          </a:prstGeom>
          <a:noFill/>
        </p:spPr>
        <p:txBody>
          <a:bodyPr wrap="none" rtlCol="0">
            <a:spAutoFit/>
          </a:bodyPr>
          <a:lstStyle/>
          <a:p>
            <a:r>
              <a:rPr lang="en-IN" sz="2800" b="1" dirty="0" smtClean="0">
                <a:solidFill>
                  <a:srgbClr val="FF0000"/>
                </a:solidFill>
              </a:rPr>
              <a:t>b</a:t>
            </a:r>
            <a:endParaRPr lang="en-IN" sz="2800" b="1" dirty="0">
              <a:solidFill>
                <a:srgbClr val="FF0000"/>
              </a:solidFill>
            </a:endParaRPr>
          </a:p>
        </p:txBody>
      </p:sp>
      <p:sp>
        <p:nvSpPr>
          <p:cNvPr id="17" name="TextBox 16"/>
          <p:cNvSpPr txBox="1"/>
          <p:nvPr/>
        </p:nvSpPr>
        <p:spPr>
          <a:xfrm>
            <a:off x="6172200" y="1143000"/>
            <a:ext cx="335348" cy="523220"/>
          </a:xfrm>
          <a:prstGeom prst="rect">
            <a:avLst/>
          </a:prstGeom>
          <a:noFill/>
        </p:spPr>
        <p:txBody>
          <a:bodyPr wrap="none" rtlCol="0">
            <a:spAutoFit/>
          </a:bodyPr>
          <a:lstStyle/>
          <a:p>
            <a:r>
              <a:rPr lang="en-IN" sz="2800" b="1" dirty="0" smtClean="0">
                <a:solidFill>
                  <a:srgbClr val="FF0000"/>
                </a:solidFill>
              </a:rPr>
              <a:t>c</a:t>
            </a:r>
            <a:endParaRPr lang="en-IN" sz="2800" b="1"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ov\Downloads\WhatsApp Image 2021-06-15 at 3.36.25 PM.jpeg"/>
          <p:cNvPicPr>
            <a:picLocks noChangeAspect="1" noChangeArrowheads="1"/>
          </p:cNvPicPr>
          <p:nvPr/>
        </p:nvPicPr>
        <p:blipFill>
          <a:blip r:embed="rId2"/>
          <a:srcRect l="10046" t="8889" r="-1792" b="8889"/>
          <a:stretch>
            <a:fillRect/>
          </a:stretch>
        </p:blipFill>
        <p:spPr bwMode="auto">
          <a:xfrm>
            <a:off x="1828800" y="0"/>
            <a:ext cx="5562600" cy="6639232"/>
          </a:xfrm>
          <a:prstGeom prst="rect">
            <a:avLst/>
          </a:prstGeom>
          <a:noFill/>
        </p:spPr>
      </p:pic>
      <p:sp>
        <p:nvSpPr>
          <p:cNvPr id="3" name="TextBox 2"/>
          <p:cNvSpPr txBox="1"/>
          <p:nvPr/>
        </p:nvSpPr>
        <p:spPr>
          <a:xfrm>
            <a:off x="5486400" y="4953000"/>
            <a:ext cx="1273105" cy="369332"/>
          </a:xfrm>
          <a:prstGeom prst="rect">
            <a:avLst/>
          </a:prstGeom>
          <a:noFill/>
        </p:spPr>
        <p:txBody>
          <a:bodyPr wrap="none" rtlCol="0">
            <a:spAutoFit/>
          </a:bodyPr>
          <a:lstStyle/>
          <a:p>
            <a:r>
              <a:rPr lang="en-IN" dirty="0" smtClean="0"/>
              <a:t>Descending</a:t>
            </a:r>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lgn="ctr">
              <a:buNone/>
            </a:pPr>
            <a:r>
              <a:rPr lang="en-IN" b="1" dirty="0" smtClean="0">
                <a:solidFill>
                  <a:srgbClr val="C00000"/>
                </a:solidFill>
              </a:rPr>
              <a:t>Rectum</a:t>
            </a:r>
            <a:r>
              <a:rPr lang="en-IN" b="1" dirty="0" smtClean="0"/>
              <a:t> </a:t>
            </a:r>
          </a:p>
          <a:p>
            <a:r>
              <a:rPr lang="en-IN" sz="2200" dirty="0" smtClean="0"/>
              <a:t>30 cm </a:t>
            </a:r>
          </a:p>
          <a:p>
            <a:r>
              <a:rPr lang="en-IN" sz="2200" dirty="0" smtClean="0"/>
              <a:t>2 parts:  Cranial – Covered by peritoneum and variable in position</a:t>
            </a:r>
          </a:p>
          <a:p>
            <a:r>
              <a:rPr lang="en-IN" sz="2200" dirty="0" smtClean="0"/>
              <a:t>               Caudal -  </a:t>
            </a:r>
            <a:r>
              <a:rPr lang="en-IN" sz="2200" dirty="0" smtClean="0">
                <a:solidFill>
                  <a:srgbClr val="C00000"/>
                </a:solidFill>
              </a:rPr>
              <a:t>Retroperitoneal</a:t>
            </a:r>
            <a:r>
              <a:rPr lang="en-IN" sz="2200" dirty="0" smtClean="0"/>
              <a:t> and form </a:t>
            </a:r>
            <a:r>
              <a:rPr lang="en-IN" sz="2200" dirty="0" err="1" smtClean="0">
                <a:solidFill>
                  <a:srgbClr val="C00000"/>
                </a:solidFill>
              </a:rPr>
              <a:t>ampulla</a:t>
            </a:r>
            <a:r>
              <a:rPr lang="en-IN" sz="2200" dirty="0" smtClean="0">
                <a:solidFill>
                  <a:srgbClr val="C00000"/>
                </a:solidFill>
              </a:rPr>
              <a:t> </a:t>
            </a:r>
            <a:r>
              <a:rPr lang="en-IN" sz="2200" dirty="0" err="1" smtClean="0">
                <a:solidFill>
                  <a:srgbClr val="C00000"/>
                </a:solidFill>
              </a:rPr>
              <a:t>recti</a:t>
            </a:r>
            <a:endParaRPr lang="en-IN" sz="2200" dirty="0" smtClean="0">
              <a:solidFill>
                <a:srgbClr val="C00000"/>
              </a:solidFill>
            </a:endParaRPr>
          </a:p>
          <a:p>
            <a:r>
              <a:rPr lang="en-IN" sz="2200" dirty="0" smtClean="0"/>
              <a:t> Wall presents constriction and dilation.</a:t>
            </a:r>
          </a:p>
          <a:p>
            <a:pPr algn="ctr">
              <a:buNone/>
            </a:pPr>
            <a:r>
              <a:rPr lang="en-IN" b="1" dirty="0" smtClean="0">
                <a:solidFill>
                  <a:srgbClr val="C00000"/>
                </a:solidFill>
              </a:rPr>
              <a:t>Anus (Anal canal) </a:t>
            </a:r>
          </a:p>
          <a:p>
            <a:r>
              <a:rPr lang="en-IN" sz="2400" dirty="0" smtClean="0"/>
              <a:t>Terminal part of GIT situated </a:t>
            </a:r>
            <a:r>
              <a:rPr lang="en-IN" sz="2400" b="1" dirty="0" smtClean="0"/>
              <a:t>below root of tail </a:t>
            </a:r>
            <a:r>
              <a:rPr lang="en-IN" sz="2400" dirty="0" smtClean="0"/>
              <a:t>(below about  4</a:t>
            </a:r>
            <a:r>
              <a:rPr lang="en-IN" sz="2400" baseline="30000" dirty="0" smtClean="0"/>
              <a:t>th</a:t>
            </a:r>
            <a:r>
              <a:rPr lang="en-IN" sz="2400" dirty="0" smtClean="0"/>
              <a:t> </a:t>
            </a:r>
            <a:r>
              <a:rPr lang="en-IN" sz="2400" dirty="0" err="1" smtClean="0"/>
              <a:t>coccygeal</a:t>
            </a:r>
            <a:r>
              <a:rPr lang="en-IN" sz="2400" dirty="0" smtClean="0"/>
              <a:t> vertebrae)</a:t>
            </a:r>
          </a:p>
          <a:p>
            <a:r>
              <a:rPr lang="en-IN" sz="2400" dirty="0" smtClean="0"/>
              <a:t>Have 02 sphincter- 1. sphincter </a:t>
            </a:r>
            <a:r>
              <a:rPr lang="en-IN" sz="2400" dirty="0" err="1" smtClean="0"/>
              <a:t>ani</a:t>
            </a:r>
            <a:r>
              <a:rPr lang="en-IN" sz="2400" dirty="0" smtClean="0"/>
              <a:t> </a:t>
            </a:r>
            <a:r>
              <a:rPr lang="en-IN" sz="2400" dirty="0" err="1" smtClean="0"/>
              <a:t>internus</a:t>
            </a:r>
            <a:r>
              <a:rPr lang="en-IN" sz="2400" dirty="0" smtClean="0"/>
              <a:t>-smooth muscle</a:t>
            </a:r>
          </a:p>
          <a:p>
            <a:pPr>
              <a:buNone/>
            </a:pPr>
            <a:r>
              <a:rPr lang="en-IN" sz="2400" dirty="0" smtClean="0"/>
              <a:t> 				2. sphincter </a:t>
            </a:r>
            <a:r>
              <a:rPr lang="en-IN" sz="2400" dirty="0" err="1" smtClean="0"/>
              <a:t>ani</a:t>
            </a:r>
            <a:r>
              <a:rPr lang="en-IN" sz="2400" dirty="0" smtClean="0"/>
              <a:t> </a:t>
            </a:r>
            <a:r>
              <a:rPr lang="en-IN" sz="2400" dirty="0" err="1" smtClean="0"/>
              <a:t>externus</a:t>
            </a:r>
            <a:r>
              <a:rPr lang="en-IN" sz="2400" dirty="0" smtClean="0"/>
              <a:t>-</a:t>
            </a:r>
            <a:r>
              <a:rPr lang="en-IN" sz="2400" b="1" dirty="0" smtClean="0"/>
              <a:t>skeleton muscle</a:t>
            </a:r>
            <a:endParaRPr lang="en-IN" sz="2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TOPICS TO BE DISCUSSED</a:t>
            </a:r>
            <a:endParaRPr lang="en-IN" b="1" dirty="0">
              <a:solidFill>
                <a:srgbClr val="FF0000"/>
              </a:solidFill>
            </a:endParaRPr>
          </a:p>
        </p:txBody>
      </p:sp>
      <p:sp>
        <p:nvSpPr>
          <p:cNvPr id="3" name="Content Placeholder 2"/>
          <p:cNvSpPr>
            <a:spLocks noGrp="1"/>
          </p:cNvSpPr>
          <p:nvPr>
            <p:ph idx="1"/>
          </p:nvPr>
        </p:nvSpPr>
        <p:spPr/>
        <p:txBody>
          <a:bodyPr/>
          <a:lstStyle/>
          <a:p>
            <a:pPr>
              <a:buNone/>
            </a:pPr>
            <a:r>
              <a:rPr lang="en-IN" dirty="0" smtClean="0"/>
              <a:t>	</a:t>
            </a:r>
          </a:p>
          <a:p>
            <a:pPr marL="514350" indent="-514350">
              <a:buFont typeface="+mj-lt"/>
              <a:buAutoNum type="arabicPeriod"/>
            </a:pPr>
            <a:r>
              <a:rPr lang="en-IN" b="1" i="1" dirty="0" smtClean="0"/>
              <a:t>Gross Anatomy</a:t>
            </a:r>
          </a:p>
          <a:p>
            <a:pPr marL="514350" indent="-514350">
              <a:buFont typeface="+mj-lt"/>
              <a:buAutoNum type="arabicPeriod"/>
            </a:pPr>
            <a:r>
              <a:rPr lang="en-IN" b="1" i="1" dirty="0" smtClean="0"/>
              <a:t>Histology </a:t>
            </a:r>
          </a:p>
          <a:p>
            <a:pPr marL="514350" indent="-514350">
              <a:buFont typeface="+mj-lt"/>
              <a:buAutoNum type="arabicPeriod"/>
            </a:pPr>
            <a:r>
              <a:rPr lang="en-IN" b="1" i="1" dirty="0" smtClean="0"/>
              <a:t>Embryology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15962"/>
          </a:xfrm>
        </p:spPr>
        <p:txBody>
          <a:bodyPr>
            <a:normAutofit fontScale="90000"/>
          </a:bodyPr>
          <a:lstStyle/>
          <a:p>
            <a:r>
              <a:rPr lang="en-IN" b="1" dirty="0" smtClean="0">
                <a:solidFill>
                  <a:srgbClr val="C00000"/>
                </a:solidFill>
              </a:rPr>
              <a:t/>
            </a:r>
            <a:br>
              <a:rPr lang="en-IN" b="1" dirty="0" smtClean="0">
                <a:solidFill>
                  <a:srgbClr val="C00000"/>
                </a:solidFill>
              </a:rPr>
            </a:br>
            <a:r>
              <a:rPr lang="en-IN" b="1" dirty="0" smtClean="0">
                <a:solidFill>
                  <a:srgbClr val="C00000"/>
                </a:solidFill>
              </a:rPr>
              <a:t>Intestine of Horse </a:t>
            </a:r>
            <a:br>
              <a:rPr lang="en-IN" b="1" dirty="0" smtClean="0">
                <a:solidFill>
                  <a:srgbClr val="C00000"/>
                </a:solidFill>
              </a:rPr>
            </a:br>
            <a:r>
              <a:rPr lang="en-IN" sz="3600" b="1" dirty="0" smtClean="0">
                <a:solidFill>
                  <a:srgbClr val="C00000"/>
                </a:solidFill>
              </a:rPr>
              <a:t>Small intestine</a:t>
            </a:r>
            <a:r>
              <a:rPr lang="en-IN" b="1" dirty="0" smtClean="0">
                <a:solidFill>
                  <a:srgbClr val="C00000"/>
                </a:solidFill>
              </a:rPr>
              <a:t/>
            </a:r>
            <a:br>
              <a:rPr lang="en-IN" b="1" dirty="0" smtClean="0">
                <a:solidFill>
                  <a:srgbClr val="C00000"/>
                </a:solidFill>
              </a:rPr>
            </a:br>
            <a:endParaRPr lang="en-IN" dirty="0"/>
          </a:p>
        </p:txBody>
      </p:sp>
      <p:sp>
        <p:nvSpPr>
          <p:cNvPr id="3" name="Content Placeholder 2"/>
          <p:cNvSpPr>
            <a:spLocks noGrp="1"/>
          </p:cNvSpPr>
          <p:nvPr>
            <p:ph idx="1"/>
          </p:nvPr>
        </p:nvSpPr>
        <p:spPr>
          <a:xfrm>
            <a:off x="228600" y="762000"/>
            <a:ext cx="4267200" cy="6096000"/>
          </a:xfrm>
        </p:spPr>
        <p:txBody>
          <a:bodyPr>
            <a:normAutofit fontScale="92500" lnSpcReduction="20000"/>
          </a:bodyPr>
          <a:lstStyle/>
          <a:p>
            <a:pPr>
              <a:buNone/>
            </a:pPr>
            <a:r>
              <a:rPr lang="en-IN" sz="2200" dirty="0" smtClean="0"/>
              <a:t>22-24 meter long, (7.5-10 cm) </a:t>
            </a:r>
          </a:p>
          <a:p>
            <a:pPr marL="0" indent="0">
              <a:spcBef>
                <a:spcPts val="0"/>
              </a:spcBef>
              <a:buNone/>
              <a:defRPr/>
            </a:pPr>
            <a:r>
              <a:rPr lang="en-IN" sz="2200" b="1" dirty="0" smtClean="0"/>
              <a:t>Duodenum</a:t>
            </a:r>
            <a:r>
              <a:rPr lang="en-IN" sz="2200" dirty="0" smtClean="0"/>
              <a:t>- about 1m </a:t>
            </a:r>
          </a:p>
          <a:p>
            <a:pPr marL="0" indent="0">
              <a:spcBef>
                <a:spcPts val="0"/>
              </a:spcBef>
              <a:buNone/>
              <a:defRPr/>
            </a:pPr>
            <a:r>
              <a:rPr lang="en-IN" sz="2200" b="1" dirty="0" smtClean="0"/>
              <a:t>Jejunum</a:t>
            </a:r>
            <a:r>
              <a:rPr lang="en-IN" sz="2200" dirty="0" smtClean="0"/>
              <a:t>- about 20 m</a:t>
            </a:r>
          </a:p>
          <a:p>
            <a:pPr marL="0" indent="0">
              <a:spcBef>
                <a:spcPts val="0"/>
              </a:spcBef>
              <a:buNone/>
              <a:defRPr/>
            </a:pPr>
            <a:r>
              <a:rPr lang="en-IN" sz="2200" b="1" dirty="0" smtClean="0"/>
              <a:t>Ileum </a:t>
            </a:r>
            <a:r>
              <a:rPr lang="en-IN" sz="2200" dirty="0" smtClean="0"/>
              <a:t>- about 1 m</a:t>
            </a:r>
          </a:p>
          <a:p>
            <a:pPr>
              <a:buNone/>
            </a:pPr>
            <a:r>
              <a:rPr lang="en-IN" sz="2200" b="1" dirty="0" smtClean="0">
                <a:solidFill>
                  <a:srgbClr val="C00000"/>
                </a:solidFill>
              </a:rPr>
              <a:t>Location </a:t>
            </a:r>
            <a:r>
              <a:rPr lang="en-IN" sz="2200" dirty="0" smtClean="0"/>
              <a:t>-Lies in Dorsal part of </a:t>
            </a:r>
            <a:r>
              <a:rPr lang="en-IN" sz="2200" dirty="0" smtClean="0">
                <a:solidFill>
                  <a:srgbClr val="7030A0"/>
                </a:solidFill>
              </a:rPr>
              <a:t>left half </a:t>
            </a:r>
            <a:r>
              <a:rPr lang="en-IN" sz="2200" dirty="0" smtClean="0"/>
              <a:t>of abdomen, coils reach to floor and pelvic cavity. </a:t>
            </a:r>
          </a:p>
          <a:p>
            <a:pPr>
              <a:buNone/>
            </a:pPr>
            <a:r>
              <a:rPr lang="en-IN" b="1" dirty="0" smtClean="0"/>
              <a:t>             </a:t>
            </a:r>
            <a:r>
              <a:rPr lang="en-IN" b="1" dirty="0" smtClean="0">
                <a:solidFill>
                  <a:srgbClr val="0070C0"/>
                </a:solidFill>
              </a:rPr>
              <a:t>Duodenum</a:t>
            </a:r>
            <a:endParaRPr lang="en-IN" dirty="0" smtClean="0">
              <a:solidFill>
                <a:srgbClr val="0070C0"/>
              </a:solidFill>
            </a:endParaRPr>
          </a:p>
          <a:p>
            <a:pPr>
              <a:buNone/>
            </a:pPr>
            <a:r>
              <a:rPr lang="en-IN" sz="2500" b="1" dirty="0" smtClean="0"/>
              <a:t>	</a:t>
            </a:r>
            <a:r>
              <a:rPr lang="en-IN" sz="2500" b="1" dirty="0" smtClean="0">
                <a:solidFill>
                  <a:srgbClr val="C00000"/>
                </a:solidFill>
              </a:rPr>
              <a:t>Horse shoe shape</a:t>
            </a:r>
          </a:p>
          <a:p>
            <a:pPr>
              <a:buNone/>
            </a:pPr>
            <a:r>
              <a:rPr lang="en-IN" sz="2500" b="1" dirty="0" smtClean="0"/>
              <a:t>3 parts- </a:t>
            </a:r>
            <a:r>
              <a:rPr lang="en-IN" sz="2500" dirty="0" smtClean="0"/>
              <a:t>1. Cranial-   </a:t>
            </a:r>
            <a:r>
              <a:rPr lang="en-IN" sz="2500" dirty="0" smtClean="0">
                <a:solidFill>
                  <a:srgbClr val="C00000"/>
                </a:solidFill>
              </a:rPr>
              <a:t>    shape curve</a:t>
            </a:r>
          </a:p>
          <a:p>
            <a:pPr>
              <a:buNone/>
            </a:pPr>
            <a:r>
              <a:rPr lang="en-IN" sz="2500" dirty="0" smtClean="0"/>
              <a:t>           	  2.Descending-    fixed with right dorsal colon</a:t>
            </a:r>
          </a:p>
          <a:p>
            <a:pPr>
              <a:buNone/>
            </a:pPr>
            <a:r>
              <a:rPr lang="en-IN" sz="2500" dirty="0" smtClean="0"/>
              <a:t>               3.Ascending-      fixed with base of </a:t>
            </a:r>
            <a:r>
              <a:rPr lang="en-IN" sz="2500" dirty="0" err="1" smtClean="0"/>
              <a:t>caecum</a:t>
            </a:r>
            <a:endParaRPr lang="en-IN" sz="2500" dirty="0" smtClean="0"/>
          </a:p>
          <a:p>
            <a:pPr>
              <a:buNone/>
            </a:pPr>
            <a:r>
              <a:rPr lang="en-IN" sz="2500" dirty="0" smtClean="0"/>
              <a:t>-concavity of 2</a:t>
            </a:r>
            <a:r>
              <a:rPr lang="en-IN" sz="2500" baseline="30000" dirty="0" smtClean="0"/>
              <a:t>nd</a:t>
            </a:r>
            <a:r>
              <a:rPr lang="en-IN" sz="2500" dirty="0" smtClean="0"/>
              <a:t> curve have </a:t>
            </a:r>
            <a:r>
              <a:rPr lang="en-IN" sz="2500" b="1" dirty="0" err="1" smtClean="0">
                <a:solidFill>
                  <a:srgbClr val="C00000"/>
                </a:solidFill>
              </a:rPr>
              <a:t>hepeto</a:t>
            </a:r>
            <a:r>
              <a:rPr lang="en-IN" sz="2500" b="1" dirty="0" smtClean="0">
                <a:solidFill>
                  <a:srgbClr val="C00000"/>
                </a:solidFill>
              </a:rPr>
              <a:t>-pancreatic </a:t>
            </a:r>
            <a:r>
              <a:rPr lang="en-IN" sz="2500" b="1" dirty="0" err="1" smtClean="0">
                <a:solidFill>
                  <a:srgbClr val="C00000"/>
                </a:solidFill>
              </a:rPr>
              <a:t>ampulla</a:t>
            </a:r>
            <a:r>
              <a:rPr lang="en-IN" sz="2500" dirty="0" smtClean="0"/>
              <a:t>/ </a:t>
            </a:r>
            <a:r>
              <a:rPr lang="en-IN" sz="2500" b="1" dirty="0" err="1" smtClean="0">
                <a:solidFill>
                  <a:srgbClr val="C00000"/>
                </a:solidFill>
              </a:rPr>
              <a:t>diverticulum</a:t>
            </a:r>
            <a:r>
              <a:rPr lang="en-IN" sz="2500" b="1" dirty="0" smtClean="0">
                <a:solidFill>
                  <a:srgbClr val="C00000"/>
                </a:solidFill>
              </a:rPr>
              <a:t> </a:t>
            </a:r>
            <a:r>
              <a:rPr lang="en-IN" sz="2500" b="1" dirty="0" err="1" smtClean="0">
                <a:solidFill>
                  <a:srgbClr val="C00000"/>
                </a:solidFill>
              </a:rPr>
              <a:t>duodeni</a:t>
            </a:r>
            <a:r>
              <a:rPr lang="en-IN" sz="2500" dirty="0" smtClean="0"/>
              <a:t>/</a:t>
            </a:r>
            <a:r>
              <a:rPr lang="en-IN" sz="2500" b="1" dirty="0" smtClean="0">
                <a:solidFill>
                  <a:srgbClr val="C00000"/>
                </a:solidFill>
              </a:rPr>
              <a:t>opening of bile and pancreatic duct (cm from pylorus)</a:t>
            </a:r>
            <a:endParaRPr lang="en-IN" sz="2500" b="1" dirty="0">
              <a:solidFill>
                <a:srgbClr val="C00000"/>
              </a:solidFill>
            </a:endParaRPr>
          </a:p>
        </p:txBody>
      </p:sp>
      <p:sp>
        <p:nvSpPr>
          <p:cNvPr id="4" name="TextBox 3"/>
          <p:cNvSpPr txBox="1"/>
          <p:nvPr/>
        </p:nvSpPr>
        <p:spPr>
          <a:xfrm rot="16200000">
            <a:off x="2515345" y="3352055"/>
            <a:ext cx="338554" cy="492443"/>
          </a:xfrm>
          <a:prstGeom prst="rect">
            <a:avLst/>
          </a:prstGeom>
          <a:noFill/>
        </p:spPr>
        <p:txBody>
          <a:bodyPr wrap="none" rtlCol="0">
            <a:spAutoFit/>
          </a:bodyPr>
          <a:lstStyle/>
          <a:p>
            <a:r>
              <a:rPr lang="en-IN" sz="2600" dirty="0" smtClean="0"/>
              <a:t>S</a:t>
            </a:r>
            <a:endParaRPr lang="en-IN" sz="2600" dirty="0"/>
          </a:p>
        </p:txBody>
      </p:sp>
      <p:pic>
        <p:nvPicPr>
          <p:cNvPr id="5" name="Picture 2"/>
          <p:cNvPicPr>
            <a:picLocks noChangeAspect="1" noChangeArrowheads="1"/>
          </p:cNvPicPr>
          <p:nvPr/>
        </p:nvPicPr>
        <p:blipFill>
          <a:blip r:embed="rId2"/>
          <a:srcRect l="20507" t="44983" r="21429" b="19723"/>
          <a:stretch>
            <a:fillRect/>
          </a:stretch>
        </p:blipFill>
        <p:spPr bwMode="auto">
          <a:xfrm>
            <a:off x="4648200" y="914400"/>
            <a:ext cx="4388223" cy="35523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5257800" cy="6553200"/>
          </a:xfrm>
        </p:spPr>
        <p:txBody>
          <a:bodyPr>
            <a:normAutofit fontScale="92500" lnSpcReduction="20000"/>
          </a:bodyPr>
          <a:lstStyle/>
          <a:p>
            <a:pPr>
              <a:buNone/>
            </a:pPr>
            <a:r>
              <a:rPr lang="en-IN" sz="2600" b="1" dirty="0" smtClean="0">
                <a:solidFill>
                  <a:srgbClr val="C00000"/>
                </a:solidFill>
              </a:rPr>
              <a:t>Jejunum and ileum- </a:t>
            </a:r>
            <a:r>
              <a:rPr lang="en-IN" sz="2600" dirty="0" smtClean="0"/>
              <a:t>No distinction between two(Last meter is the ileum)</a:t>
            </a:r>
          </a:p>
          <a:p>
            <a:pPr>
              <a:buNone/>
            </a:pPr>
            <a:r>
              <a:rPr lang="en-IN" sz="2600" dirty="0" smtClean="0"/>
              <a:t>			     -Numerous coils intermingled with small colon</a:t>
            </a:r>
          </a:p>
          <a:p>
            <a:pPr algn="ctr">
              <a:buNone/>
            </a:pPr>
            <a:r>
              <a:rPr lang="en-IN" b="1" dirty="0" smtClean="0">
                <a:solidFill>
                  <a:srgbClr val="C00000"/>
                </a:solidFill>
              </a:rPr>
              <a:t>Large intestine</a:t>
            </a:r>
          </a:p>
          <a:p>
            <a:pPr algn="ctr">
              <a:buNone/>
            </a:pPr>
            <a:r>
              <a:rPr lang="en-IN" sz="2600" dirty="0" smtClean="0"/>
              <a:t>Characterised by </a:t>
            </a:r>
            <a:r>
              <a:rPr lang="en-IN" sz="2600" b="1" dirty="0" smtClean="0"/>
              <a:t>bands and </a:t>
            </a:r>
            <a:r>
              <a:rPr lang="en-IN" sz="2600" b="1" dirty="0" err="1" smtClean="0"/>
              <a:t>sacculations</a:t>
            </a:r>
            <a:endParaRPr lang="en-IN" sz="2600" b="1" dirty="0" smtClean="0"/>
          </a:p>
          <a:p>
            <a:pPr algn="ctr">
              <a:buNone/>
            </a:pPr>
            <a:r>
              <a:rPr lang="en-IN" sz="2600" b="1" dirty="0" err="1" smtClean="0">
                <a:solidFill>
                  <a:srgbClr val="C00000"/>
                </a:solidFill>
              </a:rPr>
              <a:t>Caecum</a:t>
            </a:r>
            <a:endParaRPr lang="en-IN" sz="2600" b="1" dirty="0" smtClean="0">
              <a:solidFill>
                <a:srgbClr val="C00000"/>
              </a:solidFill>
            </a:endParaRPr>
          </a:p>
          <a:p>
            <a:pPr algn="ctr">
              <a:buNone/>
            </a:pPr>
            <a:r>
              <a:rPr lang="en-IN" sz="2600" dirty="0" smtClean="0"/>
              <a:t>It is very big comma shaped cul-de-sac situated </a:t>
            </a:r>
            <a:r>
              <a:rPr lang="en-IN" sz="2600" b="1" dirty="0" smtClean="0"/>
              <a:t>from right iliac and sub-lumber region to abdominal floor caudal to </a:t>
            </a:r>
            <a:r>
              <a:rPr lang="en-IN" sz="2600" b="1" dirty="0" err="1" smtClean="0"/>
              <a:t>xyphoid</a:t>
            </a:r>
            <a:r>
              <a:rPr lang="en-IN" sz="2600" b="1" dirty="0" smtClean="0"/>
              <a:t> cartilage</a:t>
            </a:r>
          </a:p>
          <a:p>
            <a:pPr>
              <a:buNone/>
            </a:pPr>
            <a:r>
              <a:rPr lang="en-IN" sz="2600" dirty="0" smtClean="0">
                <a:solidFill>
                  <a:srgbClr val="0070C0"/>
                </a:solidFill>
              </a:rPr>
              <a:t>03 parts- </a:t>
            </a:r>
            <a:r>
              <a:rPr lang="en-IN" sz="2600" dirty="0" err="1" smtClean="0"/>
              <a:t>base,body</a:t>
            </a:r>
            <a:r>
              <a:rPr lang="en-IN" sz="2600" dirty="0" smtClean="0"/>
              <a:t> and apex</a:t>
            </a:r>
          </a:p>
          <a:p>
            <a:pPr>
              <a:buFontTx/>
              <a:buChar char="-"/>
            </a:pPr>
            <a:r>
              <a:rPr lang="en-IN" sz="2600" dirty="0" smtClean="0"/>
              <a:t>Have both </a:t>
            </a:r>
            <a:r>
              <a:rPr lang="en-IN" sz="2600" b="1" dirty="0" err="1" smtClean="0"/>
              <a:t>ileocaecal</a:t>
            </a:r>
            <a:r>
              <a:rPr lang="en-IN" sz="2600" b="1" dirty="0" smtClean="0"/>
              <a:t> and </a:t>
            </a:r>
            <a:r>
              <a:rPr lang="en-IN" sz="2600" b="1" dirty="0" err="1" smtClean="0"/>
              <a:t>cecocolic</a:t>
            </a:r>
            <a:r>
              <a:rPr lang="en-IN" sz="2600" b="1" dirty="0" smtClean="0"/>
              <a:t> orifice </a:t>
            </a:r>
            <a:r>
              <a:rPr lang="en-IN" sz="2600" dirty="0" smtClean="0"/>
              <a:t>in lesser curvature of base situated 5-7.5 cm apart. In between the two </a:t>
            </a:r>
            <a:r>
              <a:rPr lang="en-IN" sz="2600" b="1" dirty="0" smtClean="0"/>
              <a:t>Intervening fold</a:t>
            </a:r>
            <a:r>
              <a:rPr lang="en-IN" sz="2600" dirty="0" smtClean="0"/>
              <a:t> is present</a:t>
            </a:r>
          </a:p>
          <a:p>
            <a:pPr>
              <a:buFontTx/>
              <a:buChar char="-"/>
            </a:pPr>
            <a:r>
              <a:rPr lang="en-IN" sz="2600" dirty="0" smtClean="0"/>
              <a:t>Both opening also have </a:t>
            </a:r>
            <a:r>
              <a:rPr lang="en-IN" sz="2600" b="1" dirty="0" smtClean="0"/>
              <a:t>sphincter </a:t>
            </a:r>
            <a:r>
              <a:rPr lang="en-IN" sz="2600" b="1" dirty="0" err="1" smtClean="0"/>
              <a:t>ilei</a:t>
            </a:r>
            <a:r>
              <a:rPr lang="en-IN" sz="2600" b="1" dirty="0" smtClean="0"/>
              <a:t> and sphincter </a:t>
            </a:r>
            <a:r>
              <a:rPr lang="en-IN" sz="2600" b="1" dirty="0" err="1" smtClean="0"/>
              <a:t>caeci</a:t>
            </a:r>
            <a:endParaRPr lang="en-IN" sz="2600" b="1" dirty="0" smtClean="0"/>
          </a:p>
          <a:p>
            <a:pPr>
              <a:buNone/>
            </a:pPr>
            <a:endParaRPr lang="en-IN" sz="2600" dirty="0" smtClean="0"/>
          </a:p>
        </p:txBody>
      </p:sp>
      <p:pic>
        <p:nvPicPr>
          <p:cNvPr id="4" name="Picture 3" descr="BVetMed1: Horse and Pig abdomen - Lecture 164"/>
          <p:cNvPicPr/>
          <p:nvPr/>
        </p:nvPicPr>
        <p:blipFill>
          <a:blip r:embed="rId2"/>
          <a:srcRect/>
          <a:stretch>
            <a:fillRect/>
          </a:stretch>
        </p:blipFill>
        <p:spPr bwMode="auto">
          <a:xfrm>
            <a:off x="5410200" y="914400"/>
            <a:ext cx="3621405" cy="32975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3505200" cy="5821363"/>
          </a:xfrm>
        </p:spPr>
        <p:txBody>
          <a:bodyPr/>
          <a:lstStyle/>
          <a:p>
            <a:pPr>
              <a:buNone/>
            </a:pPr>
            <a:r>
              <a:rPr lang="en-IN" dirty="0" smtClean="0"/>
              <a:t>04 longitudinal bands (</a:t>
            </a:r>
            <a:r>
              <a:rPr lang="en-IN" b="1" dirty="0" err="1" smtClean="0"/>
              <a:t>Teniae</a:t>
            </a:r>
            <a:r>
              <a:rPr lang="en-IN" b="1" dirty="0" smtClean="0"/>
              <a:t> </a:t>
            </a:r>
            <a:r>
              <a:rPr lang="en-IN" b="1" dirty="0" err="1" smtClean="0"/>
              <a:t>ceci</a:t>
            </a:r>
            <a:r>
              <a:rPr lang="en-IN" b="1" dirty="0" smtClean="0"/>
              <a:t>) </a:t>
            </a:r>
            <a:r>
              <a:rPr lang="en-IN" dirty="0" smtClean="0"/>
              <a:t>and 04 rows of </a:t>
            </a:r>
            <a:r>
              <a:rPr lang="en-IN" dirty="0" err="1" smtClean="0"/>
              <a:t>sacculation</a:t>
            </a:r>
            <a:r>
              <a:rPr lang="en-IN" dirty="0" smtClean="0"/>
              <a:t> (</a:t>
            </a:r>
            <a:r>
              <a:rPr lang="en-IN" b="1" dirty="0" err="1" smtClean="0"/>
              <a:t>Haustra</a:t>
            </a:r>
            <a:r>
              <a:rPr lang="en-IN" b="1" dirty="0" smtClean="0"/>
              <a:t> </a:t>
            </a:r>
            <a:r>
              <a:rPr lang="en-IN" b="1" dirty="0" err="1" smtClean="0"/>
              <a:t>ceci</a:t>
            </a:r>
            <a:r>
              <a:rPr lang="en-IN" b="1" dirty="0" smtClean="0"/>
              <a:t>)</a:t>
            </a:r>
            <a:endParaRPr lang="en-IN" b="1" dirty="0"/>
          </a:p>
        </p:txBody>
      </p:sp>
      <p:pic>
        <p:nvPicPr>
          <p:cNvPr id="4" name="Content Placeholder 3"/>
          <p:cNvPicPr>
            <a:picLocks noChangeAspect="1" noChangeArrowheads="1"/>
          </p:cNvPicPr>
          <p:nvPr/>
        </p:nvPicPr>
        <p:blipFill>
          <a:blip r:embed="rId2"/>
          <a:srcRect l="14276" t="25606" r="18036" b="7266"/>
          <a:stretch>
            <a:fillRect/>
          </a:stretch>
        </p:blipFill>
        <p:spPr bwMode="auto">
          <a:xfrm>
            <a:off x="3810000" y="14170"/>
            <a:ext cx="5181600" cy="68438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2913" t="47142" r="14124" b="10768"/>
          <a:stretch>
            <a:fillRect/>
          </a:stretch>
        </p:blipFill>
        <p:spPr bwMode="auto">
          <a:xfrm>
            <a:off x="3730752" y="152400"/>
            <a:ext cx="5413248" cy="3657600"/>
          </a:xfrm>
          <a:prstGeom prst="rect">
            <a:avLst/>
          </a:prstGeom>
          <a:noFill/>
          <a:ln w="9525">
            <a:noFill/>
            <a:miter lim="800000"/>
            <a:headEnd/>
            <a:tailEnd/>
          </a:ln>
          <a:effectLst/>
        </p:spPr>
      </p:pic>
      <p:sp>
        <p:nvSpPr>
          <p:cNvPr id="5" name="Right Arrow 4"/>
          <p:cNvSpPr/>
          <p:nvPr/>
        </p:nvSpPr>
        <p:spPr>
          <a:xfrm flipV="1">
            <a:off x="2590800" y="1676400"/>
            <a:ext cx="2426208" cy="124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1676400" y="1524000"/>
            <a:ext cx="938077" cy="369332"/>
          </a:xfrm>
          <a:prstGeom prst="rect">
            <a:avLst/>
          </a:prstGeom>
          <a:noFill/>
        </p:spPr>
        <p:txBody>
          <a:bodyPr wrap="square" rtlCol="0">
            <a:spAutoFit/>
          </a:bodyPr>
          <a:lstStyle/>
          <a:p>
            <a:r>
              <a:rPr lang="en-IN" b="1" dirty="0" smtClean="0"/>
              <a:t>Caecum</a:t>
            </a:r>
            <a:endParaRPr lang="en-IN" b="1" dirty="0"/>
          </a:p>
        </p:txBody>
      </p:sp>
      <p:sp>
        <p:nvSpPr>
          <p:cNvPr id="7" name="TextBox 6"/>
          <p:cNvSpPr txBox="1"/>
          <p:nvPr/>
        </p:nvSpPr>
        <p:spPr>
          <a:xfrm>
            <a:off x="5486400" y="4038600"/>
            <a:ext cx="1120307" cy="369332"/>
          </a:xfrm>
          <a:prstGeom prst="rect">
            <a:avLst/>
          </a:prstGeom>
          <a:noFill/>
        </p:spPr>
        <p:txBody>
          <a:bodyPr wrap="none" rtlCol="0">
            <a:spAutoFit/>
          </a:bodyPr>
          <a:lstStyle/>
          <a:p>
            <a:r>
              <a:rPr lang="en-IN" b="1" dirty="0" smtClean="0">
                <a:solidFill>
                  <a:srgbClr val="C00000"/>
                </a:solidFill>
              </a:rPr>
              <a:t>Right side</a:t>
            </a:r>
            <a:endParaRPr lang="en-IN" b="1" dirty="0">
              <a:solidFill>
                <a:srgbClr val="C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Abhinov\Desktop\UG online class 2020-21\Digestive-system-horse-MB-Equine-Pt3.jpg"/>
          <p:cNvPicPr>
            <a:picLocks noGrp="1" noChangeAspect="1" noChangeArrowheads="1"/>
          </p:cNvPicPr>
          <p:nvPr>
            <p:ph idx="1"/>
          </p:nvPr>
        </p:nvPicPr>
        <p:blipFill>
          <a:blip r:embed="rId2"/>
          <a:srcRect/>
          <a:stretch>
            <a:fillRect/>
          </a:stretch>
        </p:blipFill>
        <p:spPr bwMode="auto">
          <a:xfrm>
            <a:off x="-322725" y="990600"/>
            <a:ext cx="9466725" cy="494636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solidFill>
                  <a:srgbClr val="C00000"/>
                </a:solidFill>
              </a:rPr>
              <a:t>Colon of horse</a:t>
            </a:r>
            <a:r>
              <a:rPr lang="en-IN" dirty="0" smtClean="0"/>
              <a:t/>
            </a:r>
            <a:br>
              <a:rPr lang="en-IN" dirty="0" smtClean="0"/>
            </a:br>
            <a:endParaRPr lang="en-IN" dirty="0"/>
          </a:p>
        </p:txBody>
      </p:sp>
      <p:sp>
        <p:nvSpPr>
          <p:cNvPr id="3" name="Content Placeholder 2"/>
          <p:cNvSpPr>
            <a:spLocks noGrp="1"/>
          </p:cNvSpPr>
          <p:nvPr>
            <p:ph idx="1"/>
          </p:nvPr>
        </p:nvSpPr>
        <p:spPr>
          <a:xfrm>
            <a:off x="228600" y="838200"/>
            <a:ext cx="8915400" cy="6019800"/>
          </a:xfrm>
        </p:spPr>
        <p:txBody>
          <a:bodyPr>
            <a:normAutofit lnSpcReduction="10000"/>
          </a:bodyPr>
          <a:lstStyle/>
          <a:p>
            <a:r>
              <a:rPr lang="en-IN" dirty="0" smtClean="0"/>
              <a:t>02 parts</a:t>
            </a:r>
          </a:p>
          <a:p>
            <a:pPr marL="514350" indent="-514350">
              <a:buAutoNum type="arabicPeriod"/>
            </a:pPr>
            <a:r>
              <a:rPr lang="en-IN" dirty="0" smtClean="0"/>
              <a:t>Great colon (Ascending part)</a:t>
            </a:r>
          </a:p>
          <a:p>
            <a:pPr marL="514350" indent="-514350">
              <a:buAutoNum type="arabicPeriod"/>
            </a:pPr>
            <a:r>
              <a:rPr lang="en-IN" dirty="0" smtClean="0"/>
              <a:t>Small colon (descending part)</a:t>
            </a:r>
          </a:p>
          <a:p>
            <a:pPr marL="514350" indent="-514350" algn="ctr">
              <a:buNone/>
            </a:pPr>
            <a:r>
              <a:rPr lang="en-IN" b="1" dirty="0" smtClean="0">
                <a:solidFill>
                  <a:srgbClr val="FF0000"/>
                </a:solidFill>
              </a:rPr>
              <a:t>Great colon </a:t>
            </a:r>
          </a:p>
          <a:p>
            <a:pPr marL="514350" indent="-514350">
              <a:buNone/>
            </a:pPr>
            <a:r>
              <a:rPr lang="en-IN" sz="2800" dirty="0" smtClean="0"/>
              <a:t>Begins from </a:t>
            </a:r>
            <a:r>
              <a:rPr lang="en-IN" sz="2800" dirty="0" err="1" smtClean="0"/>
              <a:t>cecocolic</a:t>
            </a:r>
            <a:r>
              <a:rPr lang="en-IN" sz="2800" dirty="0" smtClean="0"/>
              <a:t> orifice (at base of caecum)and terminate by joining small colon behind the </a:t>
            </a:r>
            <a:r>
              <a:rPr lang="en-IN" sz="2800" dirty="0" err="1" smtClean="0"/>
              <a:t>saccus</a:t>
            </a:r>
            <a:r>
              <a:rPr lang="en-IN" sz="2800" dirty="0" smtClean="0"/>
              <a:t> </a:t>
            </a:r>
            <a:r>
              <a:rPr lang="en-IN" sz="2800" dirty="0" err="1" smtClean="0"/>
              <a:t>caecus</a:t>
            </a:r>
            <a:r>
              <a:rPr lang="en-IN" sz="2800" dirty="0" smtClean="0"/>
              <a:t> of stomach.</a:t>
            </a:r>
          </a:p>
          <a:p>
            <a:pPr marL="514350" indent="-514350">
              <a:buNone/>
            </a:pPr>
            <a:r>
              <a:rPr lang="en-IN" sz="2800" dirty="0" smtClean="0"/>
              <a:t>Have </a:t>
            </a:r>
            <a:r>
              <a:rPr lang="en-IN" sz="2800" b="1" dirty="0" smtClean="0"/>
              <a:t>04 parts and 03 flexures</a:t>
            </a:r>
          </a:p>
          <a:p>
            <a:pPr marL="514350" indent="-514350">
              <a:buAutoNum type="arabicPeriod"/>
            </a:pPr>
            <a:r>
              <a:rPr lang="en-IN" sz="2800" dirty="0" smtClean="0"/>
              <a:t>Right ventral </a:t>
            </a:r>
          </a:p>
          <a:p>
            <a:pPr marL="514350" indent="-514350">
              <a:buAutoNum type="arabicPeriod"/>
            </a:pPr>
            <a:r>
              <a:rPr lang="en-IN" sz="2800" dirty="0" smtClean="0"/>
              <a:t>Left ventral</a:t>
            </a:r>
            <a:r>
              <a:rPr lang="en-IN" dirty="0" smtClean="0"/>
              <a:t> </a:t>
            </a:r>
          </a:p>
          <a:p>
            <a:pPr marL="514350" indent="-514350">
              <a:buAutoNum type="arabicPeriod"/>
            </a:pPr>
            <a:r>
              <a:rPr lang="en-IN" dirty="0" smtClean="0"/>
              <a:t>Left  dorsal</a:t>
            </a:r>
          </a:p>
          <a:p>
            <a:pPr marL="514350" indent="-514350">
              <a:buAutoNum type="arabicPeriod"/>
            </a:pPr>
            <a:r>
              <a:rPr lang="en-IN" dirty="0" smtClean="0"/>
              <a:t>Right dorsal</a:t>
            </a:r>
          </a:p>
          <a:p>
            <a:pPr marL="514350" indent="-514350">
              <a:buAutoNum type="arabicPeriod"/>
            </a:pPr>
            <a:endParaRPr lang="en-IN" dirty="0" smtClean="0"/>
          </a:p>
          <a:p>
            <a:pPr marL="514350" indent="-514350">
              <a:buAutoNum type="arabicPeriod"/>
            </a:pPr>
            <a:endParaRPr lang="en-IN"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4114800" cy="6858000"/>
          </a:xfrm>
        </p:spPr>
        <p:txBody>
          <a:bodyPr>
            <a:normAutofit fontScale="70000" lnSpcReduction="20000"/>
          </a:bodyPr>
          <a:lstStyle/>
          <a:p>
            <a:pPr marL="514350" indent="-514350">
              <a:buAutoNum type="arabicPeriod"/>
            </a:pPr>
            <a:r>
              <a:rPr lang="en-IN" sz="2800" dirty="0" smtClean="0">
                <a:solidFill>
                  <a:srgbClr val="FF0000"/>
                </a:solidFill>
              </a:rPr>
              <a:t>Right ventral </a:t>
            </a:r>
          </a:p>
          <a:p>
            <a:pPr marL="514350" indent="-514350" algn="just">
              <a:buNone/>
            </a:pPr>
            <a:r>
              <a:rPr lang="en-IN" sz="2800" dirty="0" smtClean="0"/>
              <a:t>From the base of caecum (at last rib) up to </a:t>
            </a:r>
            <a:r>
              <a:rPr lang="en-IN" sz="2800" dirty="0" err="1" smtClean="0"/>
              <a:t>xyphoid</a:t>
            </a:r>
            <a:r>
              <a:rPr lang="en-IN" sz="2800" dirty="0" smtClean="0"/>
              <a:t> cartilage, than it bends sharply to right side form </a:t>
            </a:r>
            <a:r>
              <a:rPr lang="en-IN" sz="2800" b="1" dirty="0" err="1" smtClean="0"/>
              <a:t>sternal</a:t>
            </a:r>
            <a:r>
              <a:rPr lang="en-IN" sz="2800" b="1" dirty="0" smtClean="0"/>
              <a:t> flexure</a:t>
            </a:r>
          </a:p>
          <a:p>
            <a:pPr marL="514350" indent="-514350" algn="just">
              <a:buNone/>
            </a:pPr>
            <a:r>
              <a:rPr lang="en-IN" sz="2800" dirty="0" smtClean="0">
                <a:solidFill>
                  <a:srgbClr val="FF0000"/>
                </a:solidFill>
              </a:rPr>
              <a:t>2. Left ventral- </a:t>
            </a:r>
            <a:r>
              <a:rPr lang="en-IN" sz="2800" dirty="0" smtClean="0"/>
              <a:t>passes caudally up pelvic inlet and bends dorsally to form- </a:t>
            </a:r>
            <a:r>
              <a:rPr lang="en-IN" sz="2800" b="1" dirty="0" smtClean="0"/>
              <a:t>pelvic flexure</a:t>
            </a:r>
            <a:endParaRPr lang="en-IN" b="1" dirty="0" smtClean="0"/>
          </a:p>
          <a:p>
            <a:pPr marL="514350" indent="-514350" algn="just">
              <a:buNone/>
            </a:pPr>
            <a:r>
              <a:rPr lang="en-IN" dirty="0" smtClean="0">
                <a:solidFill>
                  <a:srgbClr val="FF0000"/>
                </a:solidFill>
              </a:rPr>
              <a:t>3.Left  dorsal- </a:t>
            </a:r>
            <a:r>
              <a:rPr lang="en-IN" dirty="0" smtClean="0"/>
              <a:t>passes dorsally or lateral to left ventral and reach up to diaphragm and bends  to form </a:t>
            </a:r>
            <a:r>
              <a:rPr lang="en-IN" b="1" dirty="0" smtClean="0"/>
              <a:t>Diaphragmatic flexure</a:t>
            </a:r>
          </a:p>
          <a:p>
            <a:pPr marL="514350" indent="-514350" algn="just">
              <a:buNone/>
            </a:pPr>
            <a:r>
              <a:rPr lang="en-IN" dirty="0" smtClean="0">
                <a:solidFill>
                  <a:srgbClr val="FF0000"/>
                </a:solidFill>
              </a:rPr>
              <a:t>4.Right dorsal- </a:t>
            </a:r>
            <a:r>
              <a:rPr lang="en-IN" dirty="0" smtClean="0"/>
              <a:t>passes dorsal to right ventral colon and reach to base of </a:t>
            </a:r>
            <a:r>
              <a:rPr lang="en-IN" dirty="0" err="1" smtClean="0"/>
              <a:t>caecum</a:t>
            </a:r>
            <a:r>
              <a:rPr lang="en-IN" dirty="0" smtClean="0"/>
              <a:t>.</a:t>
            </a:r>
          </a:p>
          <a:p>
            <a:pPr marL="514350" indent="-514350" algn="just">
              <a:buNone/>
            </a:pPr>
            <a:r>
              <a:rPr lang="en-IN" dirty="0" smtClean="0"/>
              <a:t>it turn to left and dorsally behind left sac of stomach, here it becomes constricted, and </a:t>
            </a:r>
            <a:r>
              <a:rPr lang="en-IN" b="1" dirty="0" smtClean="0"/>
              <a:t>joins small colon below the left kidney.</a:t>
            </a:r>
          </a:p>
          <a:p>
            <a:pPr algn="just"/>
            <a:endParaRPr lang="en-IN" dirty="0"/>
          </a:p>
        </p:txBody>
      </p:sp>
      <p:pic>
        <p:nvPicPr>
          <p:cNvPr id="4" name="Picture 2" descr="G:\pics intestine\si\New Doc 2018-03-03_1.jpg"/>
          <p:cNvPicPr>
            <a:picLocks noChangeAspect="1" noChangeArrowheads="1"/>
          </p:cNvPicPr>
          <p:nvPr/>
        </p:nvPicPr>
        <p:blipFill>
          <a:blip r:embed="rId2" cstate="print"/>
          <a:srcRect l="15472" t="49459" r="14310"/>
          <a:stretch>
            <a:fillRect/>
          </a:stretch>
        </p:blipFill>
        <p:spPr bwMode="auto">
          <a:xfrm>
            <a:off x="4419600" y="0"/>
            <a:ext cx="4495800" cy="3733800"/>
          </a:xfrm>
          <a:prstGeom prst="rect">
            <a:avLst/>
          </a:prstGeom>
          <a:noFill/>
        </p:spPr>
      </p:pic>
      <p:pic>
        <p:nvPicPr>
          <p:cNvPr id="3075" name="Picture 3"/>
          <p:cNvPicPr>
            <a:picLocks noChangeAspect="1" noChangeArrowheads="1"/>
          </p:cNvPicPr>
          <p:nvPr/>
        </p:nvPicPr>
        <p:blipFill>
          <a:blip r:embed="rId3"/>
          <a:srcRect l="6682" t="42387" r="18663" b="18858"/>
          <a:stretch>
            <a:fillRect/>
          </a:stretch>
        </p:blipFill>
        <p:spPr bwMode="auto">
          <a:xfrm>
            <a:off x="4404632" y="3581400"/>
            <a:ext cx="4739368"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ics intestine\si\New Doc 2018-03-03_1.jpg"/>
          <p:cNvPicPr>
            <a:picLocks noGrp="1" noChangeAspect="1" noChangeArrowheads="1"/>
          </p:cNvPicPr>
          <p:nvPr>
            <p:ph idx="1"/>
          </p:nvPr>
        </p:nvPicPr>
        <p:blipFill>
          <a:blip r:embed="rId2" cstate="print"/>
          <a:srcRect l="15472" t="49459" r="14310"/>
          <a:stretch>
            <a:fillRect/>
          </a:stretch>
        </p:blipFill>
        <p:spPr bwMode="auto">
          <a:xfrm>
            <a:off x="685800" y="0"/>
            <a:ext cx="8109680" cy="673326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705600"/>
          </a:xfrm>
        </p:spPr>
        <p:txBody>
          <a:bodyPr/>
          <a:lstStyle/>
          <a:p>
            <a:r>
              <a:rPr lang="en-IN" b="1" dirty="0" smtClean="0">
                <a:solidFill>
                  <a:srgbClr val="C00000"/>
                </a:solidFill>
              </a:rPr>
              <a:t>Small colon- </a:t>
            </a:r>
            <a:r>
              <a:rPr lang="en-IN" dirty="0" smtClean="0"/>
              <a:t>from termination of large colon to rectum.</a:t>
            </a:r>
          </a:p>
          <a:p>
            <a:r>
              <a:rPr lang="en-IN" dirty="0" smtClean="0"/>
              <a:t>Lies in space between stomach and pelvic inlet, </a:t>
            </a:r>
            <a:r>
              <a:rPr lang="en-IN" b="1" dirty="0" smtClean="0"/>
              <a:t>dorsal to left part of great colon</a:t>
            </a:r>
          </a:p>
          <a:p>
            <a:r>
              <a:rPr lang="en-IN" dirty="0" smtClean="0"/>
              <a:t>Mingled with small intestine but easily distinguished by </a:t>
            </a:r>
            <a:r>
              <a:rPr lang="en-IN" b="1" dirty="0" smtClean="0"/>
              <a:t>02 rows of bands and </a:t>
            </a:r>
            <a:r>
              <a:rPr lang="en-IN" b="1" dirty="0" err="1" smtClean="0"/>
              <a:t>sacculations</a:t>
            </a:r>
            <a:endParaRPr lang="en-IN" b="1" dirty="0" smtClean="0"/>
          </a:p>
          <a:p>
            <a:r>
              <a:rPr lang="en-IN" dirty="0" smtClean="0">
                <a:solidFill>
                  <a:schemeClr val="bg1">
                    <a:lumMod val="85000"/>
                  </a:schemeClr>
                </a:solidFill>
              </a:rPr>
              <a:t>Attach to sub lumbar muscle by </a:t>
            </a:r>
            <a:r>
              <a:rPr lang="en-IN" dirty="0" err="1" smtClean="0">
                <a:solidFill>
                  <a:schemeClr val="bg1">
                    <a:lumMod val="85000"/>
                  </a:schemeClr>
                </a:solidFill>
              </a:rPr>
              <a:t>mesocolon</a:t>
            </a:r>
            <a:r>
              <a:rPr lang="en-IN" dirty="0" smtClean="0">
                <a:solidFill>
                  <a:schemeClr val="bg1">
                    <a:lumMod val="85000"/>
                  </a:schemeClr>
                </a:solidFill>
              </a:rPr>
              <a:t> and to termination of duodenum by </a:t>
            </a:r>
            <a:r>
              <a:rPr lang="en-IN" dirty="0" err="1" smtClean="0">
                <a:solidFill>
                  <a:schemeClr val="bg1">
                    <a:lumMod val="85000"/>
                  </a:schemeClr>
                </a:solidFill>
              </a:rPr>
              <a:t>duodinocolic</a:t>
            </a:r>
            <a:r>
              <a:rPr lang="en-IN" dirty="0" smtClean="0">
                <a:solidFill>
                  <a:schemeClr val="bg1">
                    <a:lumMod val="85000"/>
                  </a:schemeClr>
                </a:solidFill>
              </a:rPr>
              <a:t> fold of peritoneum</a:t>
            </a:r>
          </a:p>
          <a:p>
            <a:r>
              <a:rPr lang="en-IN" dirty="0" smtClean="0"/>
              <a:t>Arranged in coils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858000"/>
          </a:xfrm>
        </p:spPr>
        <p:txBody>
          <a:bodyPr>
            <a:normAutofit lnSpcReduction="10000"/>
          </a:bodyPr>
          <a:lstStyle/>
          <a:p>
            <a:pPr>
              <a:buNone/>
            </a:pPr>
            <a:r>
              <a:rPr lang="en-IN" b="1" dirty="0" err="1" smtClean="0">
                <a:solidFill>
                  <a:srgbClr val="C00000"/>
                </a:solidFill>
              </a:rPr>
              <a:t>Caliber</a:t>
            </a:r>
            <a:r>
              <a:rPr lang="en-IN" b="1" dirty="0" smtClean="0">
                <a:solidFill>
                  <a:srgbClr val="C00000"/>
                </a:solidFill>
              </a:rPr>
              <a:t> of colon:</a:t>
            </a:r>
          </a:p>
          <a:p>
            <a:r>
              <a:rPr lang="en-IN" b="1" dirty="0" smtClean="0">
                <a:solidFill>
                  <a:srgbClr val="C00000"/>
                </a:solidFill>
              </a:rPr>
              <a:t>Great colon- </a:t>
            </a:r>
            <a:r>
              <a:rPr lang="en-IN" dirty="0" smtClean="0"/>
              <a:t>at its origin about </a:t>
            </a:r>
            <a:r>
              <a:rPr lang="en-IN" b="1" dirty="0" smtClean="0"/>
              <a:t>5-7.5</a:t>
            </a:r>
            <a:r>
              <a:rPr lang="en-IN" dirty="0" smtClean="0"/>
              <a:t> cm- Soon increase to 20-25 cm for ventral parts- beyond </a:t>
            </a:r>
            <a:r>
              <a:rPr lang="en-IN" b="1" dirty="0" smtClean="0"/>
              <a:t>pelvic flexure diameter reduced to about 8-9 cm</a:t>
            </a:r>
            <a:r>
              <a:rPr lang="en-IN" dirty="0" smtClean="0"/>
              <a:t>.- towards the diaphragmatic flexure the </a:t>
            </a:r>
            <a:r>
              <a:rPr lang="en-IN" dirty="0" err="1" smtClean="0"/>
              <a:t>caliber</a:t>
            </a:r>
            <a:r>
              <a:rPr lang="en-IN" dirty="0" smtClean="0"/>
              <a:t> rapidly increases, and reaches its maximum in last part (Right dorsal)- </a:t>
            </a:r>
            <a:r>
              <a:rPr lang="en-IN" b="1" dirty="0" smtClean="0"/>
              <a:t>50 cm</a:t>
            </a:r>
            <a:r>
              <a:rPr lang="en-IN" dirty="0" smtClean="0"/>
              <a:t>. This succeeded by a funnel shaped terminal contraction.</a:t>
            </a:r>
          </a:p>
          <a:p>
            <a:r>
              <a:rPr lang="en-IN" b="1" dirty="0" smtClean="0">
                <a:solidFill>
                  <a:srgbClr val="C00000"/>
                </a:solidFill>
              </a:rPr>
              <a:t>Small colon- </a:t>
            </a:r>
            <a:r>
              <a:rPr lang="en-IN" dirty="0" smtClean="0"/>
              <a:t>diameter about </a:t>
            </a:r>
            <a:r>
              <a:rPr lang="en-IN" b="1" dirty="0" smtClean="0"/>
              <a:t>7.5-10</a:t>
            </a:r>
            <a:r>
              <a:rPr lang="en-IN" dirty="0" smtClean="0"/>
              <a:t> cm</a:t>
            </a:r>
          </a:p>
          <a:p>
            <a:r>
              <a:rPr lang="en-IN" dirty="0" smtClean="0"/>
              <a:t>Rectum: as ox</a:t>
            </a:r>
          </a:p>
          <a:p>
            <a:endParaRPr lang="en-IN" dirty="0" smtClean="0"/>
          </a:p>
          <a:p>
            <a:r>
              <a:rPr lang="en-IN" b="1" dirty="0" smtClean="0"/>
              <a:t>Applied: </a:t>
            </a:r>
            <a:r>
              <a:rPr lang="en-IN" dirty="0" smtClean="0"/>
              <a:t>at </a:t>
            </a:r>
            <a:r>
              <a:rPr lang="en-IN" b="1" dirty="0" smtClean="0"/>
              <a:t>pelvic flexure </a:t>
            </a:r>
            <a:r>
              <a:rPr lang="en-IN" dirty="0" smtClean="0"/>
              <a:t>chances of obstruction of dry faecal material /indigestion causes colic</a:t>
            </a:r>
          </a:p>
          <a:p>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C:\Users\Dr. Abhinov\Desktop\internal-organs-of-cow-500x500.jpg"/>
          <p:cNvPicPr>
            <a:picLocks noGrp="1" noChangeAspect="1" noChangeArrowheads="1"/>
          </p:cNvPicPr>
          <p:nvPr>
            <p:ph idx="1"/>
          </p:nvPr>
        </p:nvPicPr>
        <p:blipFill>
          <a:blip r:embed="rId2"/>
          <a:srcRect/>
          <a:stretch>
            <a:fillRect/>
          </a:stretch>
        </p:blipFill>
        <p:spPr bwMode="auto">
          <a:xfrm>
            <a:off x="602059" y="1219200"/>
            <a:ext cx="6636941" cy="442020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609600"/>
          </a:xfrm>
        </p:spPr>
        <p:txBody>
          <a:bodyPr>
            <a:normAutofit fontScale="90000"/>
          </a:bodyPr>
          <a:lstStyle/>
          <a:p>
            <a:r>
              <a:rPr lang="en-IN" b="1" dirty="0" smtClean="0">
                <a:solidFill>
                  <a:srgbClr val="002060"/>
                </a:solidFill>
              </a:rPr>
              <a:t>intestine- Dog</a:t>
            </a:r>
            <a:endParaRPr lang="en-IN" b="1" dirty="0">
              <a:solidFill>
                <a:srgbClr val="002060"/>
              </a:solidFill>
            </a:endParaRPr>
          </a:p>
        </p:txBody>
      </p:sp>
      <p:sp>
        <p:nvSpPr>
          <p:cNvPr id="3" name="Content Placeholder 2"/>
          <p:cNvSpPr>
            <a:spLocks noGrp="1"/>
          </p:cNvSpPr>
          <p:nvPr>
            <p:ph idx="1"/>
          </p:nvPr>
        </p:nvSpPr>
        <p:spPr>
          <a:xfrm>
            <a:off x="228600" y="838200"/>
            <a:ext cx="4343400" cy="6019800"/>
          </a:xfrm>
        </p:spPr>
        <p:txBody>
          <a:bodyPr>
            <a:normAutofit fontScale="92500" lnSpcReduction="20000"/>
          </a:bodyPr>
          <a:lstStyle/>
          <a:p>
            <a:r>
              <a:rPr lang="en-IN" sz="2600" b="1" dirty="0" smtClean="0">
                <a:solidFill>
                  <a:srgbClr val="C00000"/>
                </a:solidFill>
              </a:rPr>
              <a:t>Duodenum- </a:t>
            </a:r>
          </a:p>
          <a:p>
            <a:pPr>
              <a:buNone/>
            </a:pPr>
            <a:r>
              <a:rPr lang="en-IN" sz="2600" b="1" dirty="0" smtClean="0"/>
              <a:t>Retrograde/1</a:t>
            </a:r>
            <a:r>
              <a:rPr lang="en-IN" sz="2600" b="1" baseline="30000" dirty="0" smtClean="0"/>
              <a:t>st</a:t>
            </a:r>
            <a:r>
              <a:rPr lang="en-IN" sz="2600" b="1" dirty="0" smtClean="0"/>
              <a:t> part</a:t>
            </a:r>
          </a:p>
          <a:p>
            <a:r>
              <a:rPr lang="en-IN" sz="2600" dirty="0" smtClean="0"/>
              <a:t>from pylorus passes caudally and somewhat dorsally to visceral surface of </a:t>
            </a:r>
            <a:r>
              <a:rPr lang="en-IN" sz="2600" dirty="0" err="1" smtClean="0"/>
              <a:t>liver,near</a:t>
            </a:r>
            <a:r>
              <a:rPr lang="en-IN" sz="2600" dirty="0" smtClean="0"/>
              <a:t> pelvis turn medially (</a:t>
            </a:r>
            <a:r>
              <a:rPr lang="en-IN" sz="2600" dirty="0" err="1" smtClean="0"/>
              <a:t>illiac</a:t>
            </a:r>
            <a:r>
              <a:rPr lang="en-IN" sz="2600" dirty="0" smtClean="0"/>
              <a:t> flexure)and passes cranially.</a:t>
            </a:r>
          </a:p>
          <a:p>
            <a:pPr>
              <a:buNone/>
            </a:pPr>
            <a:r>
              <a:rPr lang="en-IN" sz="2600" b="1" dirty="0" smtClean="0"/>
              <a:t>Recurrent/2</a:t>
            </a:r>
            <a:r>
              <a:rPr lang="en-IN" sz="2600" b="1" baseline="30000" dirty="0" smtClean="0"/>
              <a:t>nd</a:t>
            </a:r>
            <a:r>
              <a:rPr lang="en-IN" sz="2600" b="1" dirty="0" smtClean="0"/>
              <a:t> part</a:t>
            </a:r>
          </a:p>
          <a:p>
            <a:pPr>
              <a:buNone/>
            </a:pPr>
            <a:r>
              <a:rPr lang="en-IN" sz="2600" dirty="0" smtClean="0"/>
              <a:t>From </a:t>
            </a:r>
            <a:r>
              <a:rPr lang="en-IN" sz="2600" dirty="0" err="1" smtClean="0"/>
              <a:t>illiac</a:t>
            </a:r>
            <a:r>
              <a:rPr lang="en-IN" sz="2600" dirty="0" smtClean="0"/>
              <a:t> flexure passes cranially and bends ventrally to  join jejunum.</a:t>
            </a:r>
          </a:p>
          <a:p>
            <a:pPr>
              <a:buNone/>
            </a:pPr>
            <a:r>
              <a:rPr lang="en-IN" sz="2600" b="1" dirty="0" smtClean="0">
                <a:solidFill>
                  <a:srgbClr val="C00000"/>
                </a:solidFill>
              </a:rPr>
              <a:t>Bile duct and smaller pancreatic </a:t>
            </a:r>
            <a:r>
              <a:rPr lang="en-IN" sz="2600" b="1" dirty="0" smtClean="0"/>
              <a:t>ducts open- 5-8 cm from pylorus</a:t>
            </a:r>
          </a:p>
          <a:p>
            <a:pPr>
              <a:buNone/>
            </a:pPr>
            <a:r>
              <a:rPr lang="en-IN" sz="2600" b="1" dirty="0" smtClean="0">
                <a:solidFill>
                  <a:srgbClr val="C00000"/>
                </a:solidFill>
              </a:rPr>
              <a:t>Larger pancreatic duct </a:t>
            </a:r>
            <a:r>
              <a:rPr lang="en-IN" sz="2600" dirty="0" smtClean="0"/>
              <a:t>opens 2.5-5 cm further from bile duct or 7.5-13 cm from pylorus</a:t>
            </a:r>
            <a:endParaRPr lang="en-IN" sz="2600" dirty="0"/>
          </a:p>
        </p:txBody>
      </p:sp>
      <p:pic>
        <p:nvPicPr>
          <p:cNvPr id="4" name="Picture 2" descr="G:\pics intestine\si\New Doc 2018-03-03_3.jpg"/>
          <p:cNvPicPr>
            <a:picLocks noChangeAspect="1" noChangeArrowheads="1"/>
          </p:cNvPicPr>
          <p:nvPr/>
        </p:nvPicPr>
        <p:blipFill>
          <a:blip r:embed="rId2"/>
          <a:srcRect l="11902" t="2924" r="27787" b="47151"/>
          <a:stretch>
            <a:fillRect/>
          </a:stretch>
        </p:blipFill>
        <p:spPr bwMode="auto">
          <a:xfrm>
            <a:off x="4724400" y="1524000"/>
            <a:ext cx="4038600" cy="27432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4876800" cy="6400800"/>
          </a:xfrm>
        </p:spPr>
        <p:txBody>
          <a:bodyPr>
            <a:normAutofit fontScale="85000" lnSpcReduction="10000"/>
          </a:bodyPr>
          <a:lstStyle/>
          <a:p>
            <a:r>
              <a:rPr lang="en-IN" b="1" dirty="0" smtClean="0">
                <a:solidFill>
                  <a:srgbClr val="C00000"/>
                </a:solidFill>
              </a:rPr>
              <a:t>Jejunum-</a:t>
            </a:r>
          </a:p>
          <a:p>
            <a:pPr>
              <a:buNone/>
            </a:pPr>
            <a:r>
              <a:rPr lang="en-IN" dirty="0" smtClean="0"/>
              <a:t>6-8 coils between liver and stomach</a:t>
            </a:r>
          </a:p>
          <a:p>
            <a:pPr>
              <a:buNone/>
            </a:pPr>
            <a:r>
              <a:rPr lang="en-IN" b="1" dirty="0" smtClean="0">
                <a:solidFill>
                  <a:srgbClr val="C00000"/>
                </a:solidFill>
              </a:rPr>
              <a:t>Ileum-</a:t>
            </a:r>
          </a:p>
          <a:p>
            <a:pPr>
              <a:buNone/>
            </a:pPr>
            <a:r>
              <a:rPr lang="en-IN" dirty="0" smtClean="0"/>
              <a:t>Ileum </a:t>
            </a:r>
            <a:r>
              <a:rPr lang="en-IN" b="1" dirty="0" smtClean="0">
                <a:solidFill>
                  <a:srgbClr val="FF0000"/>
                </a:solidFill>
              </a:rPr>
              <a:t>opens into colon </a:t>
            </a:r>
            <a:r>
              <a:rPr lang="en-IN" dirty="0" smtClean="0"/>
              <a:t>at </a:t>
            </a:r>
            <a:r>
              <a:rPr lang="en-IN" dirty="0" err="1" smtClean="0"/>
              <a:t>ileal</a:t>
            </a:r>
            <a:r>
              <a:rPr lang="en-IN" dirty="0" smtClean="0"/>
              <a:t> opening and there is </a:t>
            </a:r>
            <a:r>
              <a:rPr lang="en-IN" dirty="0" err="1" smtClean="0"/>
              <a:t>ileal</a:t>
            </a:r>
            <a:r>
              <a:rPr lang="en-IN" dirty="0" smtClean="0"/>
              <a:t> papilla/</a:t>
            </a:r>
            <a:r>
              <a:rPr lang="en-IN" b="1" dirty="0" err="1" smtClean="0">
                <a:solidFill>
                  <a:srgbClr val="C00000"/>
                </a:solidFill>
              </a:rPr>
              <a:t>ileocolic</a:t>
            </a:r>
            <a:r>
              <a:rPr lang="en-IN" b="1" dirty="0" smtClean="0">
                <a:solidFill>
                  <a:srgbClr val="C00000"/>
                </a:solidFill>
              </a:rPr>
              <a:t> valve</a:t>
            </a:r>
          </a:p>
          <a:p>
            <a:pPr>
              <a:buNone/>
            </a:pPr>
            <a:r>
              <a:rPr lang="en-IN" b="1" dirty="0" smtClean="0"/>
              <a:t>-Ileum communicate only with colon. </a:t>
            </a:r>
          </a:p>
          <a:p>
            <a:pPr>
              <a:buNone/>
            </a:pPr>
            <a:r>
              <a:rPr lang="en-IN" b="1" dirty="0" smtClean="0"/>
              <a:t>-</a:t>
            </a:r>
            <a:r>
              <a:rPr lang="en-IN" b="1" dirty="0" err="1" smtClean="0"/>
              <a:t>ileocolic</a:t>
            </a:r>
            <a:r>
              <a:rPr lang="en-IN" b="1" dirty="0" smtClean="0"/>
              <a:t> and </a:t>
            </a:r>
            <a:r>
              <a:rPr lang="en-IN" b="1" dirty="0" err="1" smtClean="0"/>
              <a:t>caecocolic</a:t>
            </a:r>
            <a:r>
              <a:rPr lang="en-IN" b="1" dirty="0" smtClean="0"/>
              <a:t> orifices close and caecum present as a </a:t>
            </a:r>
            <a:r>
              <a:rPr lang="en-IN" b="1" dirty="0" err="1" smtClean="0"/>
              <a:t>diverticulum</a:t>
            </a:r>
            <a:r>
              <a:rPr lang="en-IN" b="1" dirty="0" smtClean="0"/>
              <a:t> of colon</a:t>
            </a:r>
          </a:p>
          <a:p>
            <a:pPr>
              <a:buNone/>
            </a:pPr>
            <a:r>
              <a:rPr lang="en-IN" b="1" dirty="0" smtClean="0">
                <a:solidFill>
                  <a:srgbClr val="C00000"/>
                </a:solidFill>
              </a:rPr>
              <a:t>Caecum-</a:t>
            </a:r>
            <a:r>
              <a:rPr lang="en-IN" b="1" dirty="0" smtClean="0"/>
              <a:t> </a:t>
            </a:r>
          </a:p>
          <a:p>
            <a:pPr>
              <a:buNone/>
            </a:pPr>
            <a:r>
              <a:rPr lang="en-IN" b="1" dirty="0" smtClean="0"/>
              <a:t>cork screw shape </a:t>
            </a:r>
          </a:p>
          <a:p>
            <a:pPr>
              <a:buNone/>
            </a:pPr>
            <a:r>
              <a:rPr lang="en-IN" dirty="0" smtClean="0"/>
              <a:t>bands and </a:t>
            </a:r>
            <a:r>
              <a:rPr lang="en-IN" dirty="0" err="1" smtClean="0"/>
              <a:t>sacculation</a:t>
            </a:r>
            <a:r>
              <a:rPr lang="en-IN" dirty="0" smtClean="0"/>
              <a:t> absent</a:t>
            </a:r>
            <a:endParaRPr lang="en-IN" dirty="0"/>
          </a:p>
        </p:txBody>
      </p:sp>
      <p:pic>
        <p:nvPicPr>
          <p:cNvPr id="4" name="Picture 2" descr="G:\pics intestine\si\New Doc 2018-03-03_3.jpg"/>
          <p:cNvPicPr>
            <a:picLocks noChangeAspect="1" noChangeArrowheads="1"/>
          </p:cNvPicPr>
          <p:nvPr/>
        </p:nvPicPr>
        <p:blipFill>
          <a:blip r:embed="rId2"/>
          <a:srcRect l="11902" t="2924" r="27787" b="47151"/>
          <a:stretch>
            <a:fillRect/>
          </a:stretch>
        </p:blipFill>
        <p:spPr bwMode="auto">
          <a:xfrm>
            <a:off x="4800600" y="914400"/>
            <a:ext cx="4105463" cy="4546152"/>
          </a:xfrm>
          <a:prstGeom prst="rect">
            <a:avLst/>
          </a:prstGeom>
          <a:noFill/>
        </p:spPr>
      </p:pic>
      <p:sp>
        <p:nvSpPr>
          <p:cNvPr id="7" name="Right Arrow 6"/>
          <p:cNvSpPr/>
          <p:nvPr/>
        </p:nvSpPr>
        <p:spPr>
          <a:xfrm rot="20965001" flipV="1">
            <a:off x="5254415" y="2527597"/>
            <a:ext cx="976264" cy="53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4724400" y="2362200"/>
            <a:ext cx="938077" cy="369332"/>
          </a:xfrm>
          <a:prstGeom prst="rect">
            <a:avLst/>
          </a:prstGeom>
          <a:noFill/>
        </p:spPr>
        <p:txBody>
          <a:bodyPr wrap="none" rtlCol="0">
            <a:spAutoFit/>
          </a:bodyPr>
          <a:lstStyle/>
          <a:p>
            <a:r>
              <a:rPr lang="en-IN" dirty="0" err="1" smtClean="0"/>
              <a:t>Caecum</a:t>
            </a:r>
            <a:endParaRPr lang="en-IN"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ics intestine\si\New Doc 2018-03-03_3.jpg"/>
          <p:cNvPicPr>
            <a:picLocks noGrp="1" noChangeAspect="1" noChangeArrowheads="1"/>
          </p:cNvPicPr>
          <p:nvPr>
            <p:ph idx="1"/>
          </p:nvPr>
        </p:nvPicPr>
        <p:blipFill>
          <a:blip r:embed="rId2"/>
          <a:srcRect l="11902" t="2924" r="27787" b="47151"/>
          <a:stretch>
            <a:fillRect/>
          </a:stretch>
        </p:blipFill>
        <p:spPr bwMode="auto">
          <a:xfrm>
            <a:off x="1066800" y="-533400"/>
            <a:ext cx="6858000" cy="7594152"/>
          </a:xfrm>
          <a:prstGeom prst="rect">
            <a:avLst/>
          </a:prstGeom>
          <a:noFill/>
        </p:spPr>
      </p:pic>
      <p:sp>
        <p:nvSpPr>
          <p:cNvPr id="3" name="Right Arrow 2"/>
          <p:cNvSpPr/>
          <p:nvPr/>
        </p:nvSpPr>
        <p:spPr>
          <a:xfrm>
            <a:off x="2438400" y="20574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1524000" y="1981200"/>
            <a:ext cx="938077" cy="369332"/>
          </a:xfrm>
          <a:prstGeom prst="rect">
            <a:avLst/>
          </a:prstGeom>
          <a:noFill/>
        </p:spPr>
        <p:txBody>
          <a:bodyPr wrap="none" rtlCol="0">
            <a:spAutoFit/>
          </a:bodyPr>
          <a:lstStyle/>
          <a:p>
            <a:r>
              <a:rPr lang="en-IN" dirty="0" err="1" smtClean="0"/>
              <a:t>Caecum</a:t>
            </a:r>
            <a:endParaRPr lang="en-IN" dirty="0"/>
          </a:p>
        </p:txBody>
      </p:sp>
      <p:sp>
        <p:nvSpPr>
          <p:cNvPr id="6" name="Right Arrow 5"/>
          <p:cNvSpPr/>
          <p:nvPr/>
        </p:nvSpPr>
        <p:spPr>
          <a:xfrm rot="11683681">
            <a:off x="7245787" y="2178817"/>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7924800" y="2438400"/>
            <a:ext cx="1001556" cy="369332"/>
          </a:xfrm>
          <a:prstGeom prst="rect">
            <a:avLst/>
          </a:prstGeom>
          <a:noFill/>
        </p:spPr>
        <p:txBody>
          <a:bodyPr wrap="none" rtlCol="0">
            <a:spAutoFit/>
          </a:bodyPr>
          <a:lstStyle/>
          <a:p>
            <a:r>
              <a:rPr lang="en-IN" dirty="0" smtClean="0"/>
              <a:t>Stomach</a:t>
            </a:r>
            <a:endParaRPr lang="en-IN" dirty="0"/>
          </a:p>
        </p:txBody>
      </p:sp>
      <p:sp>
        <p:nvSpPr>
          <p:cNvPr id="8" name="Right Arrow 7"/>
          <p:cNvSpPr/>
          <p:nvPr/>
        </p:nvSpPr>
        <p:spPr>
          <a:xfrm>
            <a:off x="1066800" y="7620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152400" y="685800"/>
            <a:ext cx="901978" cy="369332"/>
          </a:xfrm>
          <a:prstGeom prst="rect">
            <a:avLst/>
          </a:prstGeom>
          <a:noFill/>
        </p:spPr>
        <p:txBody>
          <a:bodyPr wrap="none" rtlCol="0">
            <a:spAutoFit/>
          </a:bodyPr>
          <a:lstStyle/>
          <a:p>
            <a:r>
              <a:rPr lang="en-IN" dirty="0" smtClean="0"/>
              <a:t>Rectum</a:t>
            </a:r>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IN" sz="3200" b="1" dirty="0" smtClean="0">
                <a:solidFill>
                  <a:srgbClr val="C00000"/>
                </a:solidFill>
              </a:rPr>
              <a:t>Colon of dog </a:t>
            </a:r>
            <a:endParaRPr lang="en-IN" sz="3200" b="1" dirty="0">
              <a:solidFill>
                <a:srgbClr val="C00000"/>
              </a:solidFill>
            </a:endParaRPr>
          </a:p>
        </p:txBody>
      </p:sp>
      <p:sp>
        <p:nvSpPr>
          <p:cNvPr id="3" name="Content Placeholder 2"/>
          <p:cNvSpPr>
            <a:spLocks noGrp="1"/>
          </p:cNvSpPr>
          <p:nvPr>
            <p:ph idx="1"/>
          </p:nvPr>
        </p:nvSpPr>
        <p:spPr>
          <a:xfrm>
            <a:off x="152400" y="838200"/>
            <a:ext cx="8991600" cy="6019800"/>
          </a:xfrm>
        </p:spPr>
        <p:txBody>
          <a:bodyPr>
            <a:normAutofit fontScale="92500" lnSpcReduction="10000"/>
          </a:bodyPr>
          <a:lstStyle/>
          <a:p>
            <a:r>
              <a:rPr lang="en-IN" sz="2800" dirty="0" smtClean="0"/>
              <a:t>bands and </a:t>
            </a:r>
            <a:r>
              <a:rPr lang="en-IN" sz="2800" dirty="0" err="1" smtClean="0"/>
              <a:t>sacculation</a:t>
            </a:r>
            <a:r>
              <a:rPr lang="en-IN" sz="2800" dirty="0" smtClean="0"/>
              <a:t> absent</a:t>
            </a:r>
          </a:p>
          <a:p>
            <a:r>
              <a:rPr lang="en-IN" sz="2800" dirty="0" smtClean="0"/>
              <a:t>03 parts </a:t>
            </a:r>
          </a:p>
          <a:p>
            <a:r>
              <a:rPr lang="en-IN" sz="2800" dirty="0" smtClean="0"/>
              <a:t>1. Ascending- cranially go up to pylorus</a:t>
            </a:r>
          </a:p>
          <a:p>
            <a:r>
              <a:rPr lang="en-IN" sz="2800" dirty="0" smtClean="0"/>
              <a:t>2. Transverse – short</a:t>
            </a:r>
          </a:p>
          <a:p>
            <a:r>
              <a:rPr lang="en-IN" sz="2800" dirty="0" smtClean="0"/>
              <a:t>3.Descending- up to ventral surface of left kidney</a:t>
            </a:r>
          </a:p>
          <a:p>
            <a:pPr>
              <a:buNone/>
            </a:pPr>
            <a:r>
              <a:rPr lang="en-IN" dirty="0" smtClean="0"/>
              <a:t>                             </a:t>
            </a:r>
            <a:r>
              <a:rPr lang="en-IN" b="1" dirty="0" smtClean="0">
                <a:solidFill>
                  <a:srgbClr val="C00000"/>
                </a:solidFill>
              </a:rPr>
              <a:t>Rectum of dog</a:t>
            </a:r>
          </a:p>
          <a:p>
            <a:r>
              <a:rPr lang="en-IN" dirty="0" smtClean="0"/>
              <a:t> </a:t>
            </a:r>
            <a:r>
              <a:rPr lang="en-IN" sz="2800" dirty="0" smtClean="0">
                <a:solidFill>
                  <a:srgbClr val="C00000"/>
                </a:solidFill>
              </a:rPr>
              <a:t>anal glands </a:t>
            </a:r>
            <a:r>
              <a:rPr lang="en-IN" sz="2800" dirty="0" smtClean="0"/>
              <a:t>present</a:t>
            </a:r>
          </a:p>
          <a:p>
            <a:r>
              <a:rPr lang="en-IN" sz="2800" dirty="0" smtClean="0"/>
              <a:t>02 lateral anal sacs present which contains dirty gray, fatty substance and unpleasant odour</a:t>
            </a:r>
          </a:p>
          <a:p>
            <a:r>
              <a:rPr lang="en-IN" sz="2800" dirty="0" smtClean="0"/>
              <a:t>Skin which lines these pouches contains </a:t>
            </a:r>
            <a:r>
              <a:rPr lang="en-IN" sz="2800" dirty="0" smtClean="0">
                <a:solidFill>
                  <a:srgbClr val="C00000"/>
                </a:solidFill>
              </a:rPr>
              <a:t>coils glands</a:t>
            </a:r>
          </a:p>
          <a:p>
            <a:r>
              <a:rPr lang="en-IN" sz="2800" dirty="0" smtClean="0"/>
              <a:t>Further caudally skin contains large </a:t>
            </a:r>
            <a:r>
              <a:rPr lang="en-IN" sz="2800" dirty="0" err="1" smtClean="0">
                <a:solidFill>
                  <a:srgbClr val="C00000"/>
                </a:solidFill>
              </a:rPr>
              <a:t>sebacious</a:t>
            </a:r>
            <a:r>
              <a:rPr lang="en-IN" sz="2800" dirty="0" smtClean="0">
                <a:solidFill>
                  <a:srgbClr val="C00000"/>
                </a:solidFill>
              </a:rPr>
              <a:t> </a:t>
            </a:r>
            <a:r>
              <a:rPr lang="en-IN" sz="2800" dirty="0" err="1" smtClean="0">
                <a:solidFill>
                  <a:srgbClr val="C00000"/>
                </a:solidFill>
              </a:rPr>
              <a:t>Circumanal</a:t>
            </a:r>
            <a:r>
              <a:rPr lang="en-IN" sz="2800" dirty="0" smtClean="0">
                <a:solidFill>
                  <a:srgbClr val="C00000"/>
                </a:solidFill>
              </a:rPr>
              <a:t> glands</a:t>
            </a:r>
          </a:p>
          <a:p>
            <a:r>
              <a:rPr lang="en-IN" sz="2800" dirty="0" smtClean="0">
                <a:solidFill>
                  <a:srgbClr val="C00000"/>
                </a:solidFill>
              </a:rPr>
              <a:t>Rectum almost completely covered by peritoneum</a:t>
            </a:r>
            <a:endParaRPr lang="en-IN" sz="2800" dirty="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b="1" dirty="0" smtClean="0">
                <a:solidFill>
                  <a:srgbClr val="C00000"/>
                </a:solidFill>
              </a:rPr>
              <a:t>Pig</a:t>
            </a:r>
            <a:r>
              <a:rPr lang="en-IN" dirty="0" smtClean="0"/>
              <a:t> </a:t>
            </a:r>
            <a:endParaRPr lang="en-IN" dirty="0"/>
          </a:p>
        </p:txBody>
      </p:sp>
      <p:sp>
        <p:nvSpPr>
          <p:cNvPr id="3" name="Content Placeholder 2"/>
          <p:cNvSpPr>
            <a:spLocks noGrp="1"/>
          </p:cNvSpPr>
          <p:nvPr>
            <p:ph idx="1"/>
          </p:nvPr>
        </p:nvSpPr>
        <p:spPr>
          <a:xfrm>
            <a:off x="228600" y="990600"/>
            <a:ext cx="8763000" cy="5638800"/>
          </a:xfrm>
        </p:spPr>
        <p:txBody>
          <a:bodyPr/>
          <a:lstStyle/>
          <a:p>
            <a:r>
              <a:rPr lang="en-IN" b="1" dirty="0" smtClean="0">
                <a:solidFill>
                  <a:srgbClr val="C00000"/>
                </a:solidFill>
              </a:rPr>
              <a:t>Small intestine:</a:t>
            </a:r>
          </a:p>
          <a:p>
            <a:r>
              <a:rPr lang="en-IN" sz="2600" dirty="0" smtClean="0"/>
              <a:t>Duodenum: </a:t>
            </a:r>
            <a:r>
              <a:rPr lang="en-IN" sz="2600" dirty="0" err="1" smtClean="0"/>
              <a:t>cranial,descending</a:t>
            </a:r>
            <a:r>
              <a:rPr lang="en-IN" sz="2600" dirty="0" smtClean="0"/>
              <a:t> and ascending</a:t>
            </a:r>
          </a:p>
          <a:p>
            <a:r>
              <a:rPr lang="en-IN" sz="2600" dirty="0" smtClean="0"/>
              <a:t>Opening of bile duct 2.5 cm from pylorus and pancreatic duct- 10 cm</a:t>
            </a:r>
          </a:p>
          <a:p>
            <a:r>
              <a:rPr lang="en-IN" b="1" dirty="0" smtClean="0">
                <a:solidFill>
                  <a:srgbClr val="C00000"/>
                </a:solidFill>
              </a:rPr>
              <a:t>Caecum</a:t>
            </a:r>
            <a:r>
              <a:rPr lang="en-IN" dirty="0" smtClean="0"/>
              <a:t>- </a:t>
            </a:r>
            <a:r>
              <a:rPr lang="en-IN" sz="2600" dirty="0" smtClean="0"/>
              <a:t>cylindrical shape</a:t>
            </a:r>
          </a:p>
          <a:p>
            <a:pPr>
              <a:buNone/>
            </a:pPr>
            <a:r>
              <a:rPr lang="en-IN" dirty="0" smtClean="0"/>
              <a:t> </a:t>
            </a:r>
            <a:r>
              <a:rPr lang="en-IN" sz="2600" dirty="0" smtClean="0"/>
              <a:t>03 longitudinal muscular bands (</a:t>
            </a:r>
            <a:r>
              <a:rPr lang="en-IN" sz="2600" dirty="0" err="1" smtClean="0"/>
              <a:t>teniae</a:t>
            </a:r>
            <a:r>
              <a:rPr lang="en-IN" sz="2600" dirty="0" smtClean="0"/>
              <a:t>)</a:t>
            </a:r>
          </a:p>
          <a:p>
            <a:pPr>
              <a:buNone/>
            </a:pPr>
            <a:r>
              <a:rPr lang="en-IN" sz="2600" dirty="0" smtClean="0"/>
              <a:t>03 rows of </a:t>
            </a:r>
            <a:r>
              <a:rPr lang="en-IN" sz="2600" dirty="0" err="1" smtClean="0"/>
              <a:t>sacculations</a:t>
            </a:r>
            <a:r>
              <a:rPr lang="en-IN" sz="2600" dirty="0" smtClean="0"/>
              <a:t> (</a:t>
            </a:r>
            <a:r>
              <a:rPr lang="en-IN" sz="2600" dirty="0" err="1" smtClean="0"/>
              <a:t>haustra</a:t>
            </a:r>
            <a:r>
              <a:rPr lang="en-IN" sz="2600" dirty="0" smtClean="0"/>
              <a:t>)</a:t>
            </a:r>
          </a:p>
          <a:p>
            <a:pPr>
              <a:buNone/>
            </a:pPr>
            <a:r>
              <a:rPr lang="en-IN" sz="2600" b="1" dirty="0" smtClean="0"/>
              <a:t>Opening of ileum and colon apart.</a:t>
            </a:r>
          </a:p>
          <a:p>
            <a:pPr>
              <a:buNone/>
            </a:pPr>
            <a:r>
              <a:rPr lang="en-IN" sz="2600" b="1" dirty="0" err="1" smtClean="0">
                <a:solidFill>
                  <a:srgbClr val="C00000"/>
                </a:solidFill>
              </a:rPr>
              <a:t>Franulum</a:t>
            </a:r>
            <a:r>
              <a:rPr lang="en-IN" sz="2600" b="1" dirty="0" smtClean="0">
                <a:solidFill>
                  <a:srgbClr val="C00000"/>
                </a:solidFill>
              </a:rPr>
              <a:t> </a:t>
            </a:r>
            <a:r>
              <a:rPr lang="en-IN" sz="2600" b="1" dirty="0" err="1" smtClean="0">
                <a:solidFill>
                  <a:srgbClr val="C00000"/>
                </a:solidFill>
              </a:rPr>
              <a:t>ilei</a:t>
            </a:r>
            <a:r>
              <a:rPr lang="en-IN" sz="2600" b="1" dirty="0" smtClean="0">
                <a:solidFill>
                  <a:srgbClr val="C00000"/>
                </a:solidFill>
              </a:rPr>
              <a:t>- </a:t>
            </a:r>
            <a:r>
              <a:rPr lang="en-IN" sz="2600" dirty="0" smtClean="0"/>
              <a:t>a fold of mucous membrane passes each side of </a:t>
            </a:r>
            <a:r>
              <a:rPr lang="en-IN" sz="2600" dirty="0" err="1" smtClean="0"/>
              <a:t>ileo-caecal</a:t>
            </a:r>
            <a:r>
              <a:rPr lang="en-IN" sz="2600" dirty="0" smtClean="0"/>
              <a:t> opening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ics intestine\si\New Doc 2018-03-03_3.jpg"/>
          <p:cNvPicPr>
            <a:picLocks noGrp="1" noChangeAspect="1" noChangeArrowheads="1"/>
          </p:cNvPicPr>
          <p:nvPr>
            <p:ph idx="1"/>
          </p:nvPr>
        </p:nvPicPr>
        <p:blipFill>
          <a:blip r:embed="rId2"/>
          <a:srcRect l="11902" t="55225" r="28382"/>
          <a:stretch>
            <a:fillRect/>
          </a:stretch>
        </p:blipFill>
        <p:spPr bwMode="auto">
          <a:xfrm>
            <a:off x="1295400" y="0"/>
            <a:ext cx="6721887" cy="674221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b="1" dirty="0" smtClean="0"/>
              <a:t>Colon </a:t>
            </a:r>
            <a:r>
              <a:rPr lang="en-IN" dirty="0" smtClean="0"/>
              <a:t/>
            </a:r>
            <a:br>
              <a:rPr lang="en-IN" dirty="0" smtClean="0"/>
            </a:br>
            <a:endParaRPr lang="en-IN" dirty="0"/>
          </a:p>
        </p:txBody>
      </p:sp>
      <p:sp>
        <p:nvSpPr>
          <p:cNvPr id="3" name="Content Placeholder 2"/>
          <p:cNvSpPr>
            <a:spLocks noGrp="1"/>
          </p:cNvSpPr>
          <p:nvPr>
            <p:ph idx="1"/>
          </p:nvPr>
        </p:nvSpPr>
        <p:spPr>
          <a:xfrm>
            <a:off x="0" y="381000"/>
            <a:ext cx="4953000" cy="6705600"/>
          </a:xfrm>
        </p:spPr>
        <p:txBody>
          <a:bodyPr>
            <a:normAutofit/>
          </a:bodyPr>
          <a:lstStyle/>
          <a:p>
            <a:r>
              <a:rPr lang="en-IN" sz="2600" dirty="0" smtClean="0"/>
              <a:t>lies chiefly to left of median plane caudal to stomach </a:t>
            </a:r>
          </a:p>
          <a:p>
            <a:r>
              <a:rPr lang="en-IN" sz="2600" dirty="0" smtClean="0"/>
              <a:t>03 parts</a:t>
            </a:r>
          </a:p>
          <a:p>
            <a:r>
              <a:rPr lang="en-IN" sz="2600" dirty="0" smtClean="0"/>
              <a:t>1. </a:t>
            </a:r>
            <a:r>
              <a:rPr lang="en-IN" sz="2600" b="1" dirty="0" smtClean="0">
                <a:solidFill>
                  <a:srgbClr val="C00000"/>
                </a:solidFill>
              </a:rPr>
              <a:t>Ascending colon- </a:t>
            </a:r>
            <a:r>
              <a:rPr lang="en-IN" sz="2600" dirty="0" smtClean="0"/>
              <a:t>arrange in 3 close, </a:t>
            </a:r>
            <a:r>
              <a:rPr lang="en-IN" sz="2600" b="1" dirty="0" smtClean="0"/>
              <a:t>double spiral coils in relation with floor of abdomen, </a:t>
            </a:r>
            <a:r>
              <a:rPr lang="en-IN" sz="2600" dirty="0" smtClean="0"/>
              <a:t>ventrally runs cranially up to stomach and turns left as</a:t>
            </a:r>
          </a:p>
          <a:p>
            <a:r>
              <a:rPr lang="en-IN" sz="2600" dirty="0" smtClean="0"/>
              <a:t>2. </a:t>
            </a:r>
            <a:r>
              <a:rPr lang="en-IN" sz="2600" b="1" dirty="0" smtClean="0">
                <a:solidFill>
                  <a:srgbClr val="C00000"/>
                </a:solidFill>
              </a:rPr>
              <a:t>Transverse colon- </a:t>
            </a:r>
            <a:r>
              <a:rPr lang="en-IN" sz="2600" dirty="0" smtClean="0"/>
              <a:t>which passes caudally as </a:t>
            </a:r>
          </a:p>
          <a:p>
            <a:r>
              <a:rPr lang="en-IN" sz="2600" b="1" dirty="0" smtClean="0">
                <a:solidFill>
                  <a:srgbClr val="C00000"/>
                </a:solidFill>
              </a:rPr>
              <a:t>3. Descending colon- </a:t>
            </a:r>
            <a:r>
              <a:rPr lang="en-IN" sz="2600" dirty="0" smtClean="0"/>
              <a:t>reach to pelvic inlet</a:t>
            </a:r>
          </a:p>
          <a:p>
            <a:r>
              <a:rPr lang="en-IN" sz="2600" dirty="0" smtClean="0"/>
              <a:t>02 </a:t>
            </a:r>
            <a:r>
              <a:rPr lang="en-IN" sz="2600" dirty="0" err="1" smtClean="0"/>
              <a:t>teniae</a:t>
            </a:r>
            <a:r>
              <a:rPr lang="en-IN" sz="2600" dirty="0" smtClean="0"/>
              <a:t> and </a:t>
            </a:r>
            <a:r>
              <a:rPr lang="en-IN" sz="2600" dirty="0" err="1" smtClean="0"/>
              <a:t>haustra</a:t>
            </a:r>
            <a:r>
              <a:rPr lang="en-IN" sz="2600" dirty="0" smtClean="0"/>
              <a:t> present in ascending colon</a:t>
            </a:r>
            <a:endParaRPr lang="en-IN" sz="2600" dirty="0"/>
          </a:p>
        </p:txBody>
      </p:sp>
      <p:pic>
        <p:nvPicPr>
          <p:cNvPr id="4" name="Picture 2" descr="G:\pics intestine\si\New Doc 2018-03-03_3.jpg"/>
          <p:cNvPicPr>
            <a:picLocks noChangeAspect="1" noChangeArrowheads="1"/>
          </p:cNvPicPr>
          <p:nvPr/>
        </p:nvPicPr>
        <p:blipFill>
          <a:blip r:embed="rId2"/>
          <a:srcRect l="27235" t="63516" r="52591" b="10545"/>
          <a:stretch>
            <a:fillRect/>
          </a:stretch>
        </p:blipFill>
        <p:spPr bwMode="auto">
          <a:xfrm>
            <a:off x="5562600" y="1371600"/>
            <a:ext cx="2514600" cy="4325112"/>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pics intestine\si\New Doc 2018-03-03_1.jpg"/>
          <p:cNvPicPr>
            <a:picLocks noGrp="1" noChangeAspect="1" noChangeArrowheads="1"/>
          </p:cNvPicPr>
          <p:nvPr>
            <p:ph sz="half" idx="2"/>
          </p:nvPr>
        </p:nvPicPr>
        <p:blipFill>
          <a:blip r:embed="rId2" cstate="print"/>
          <a:srcRect/>
          <a:stretch>
            <a:fillRect/>
          </a:stretch>
        </p:blipFill>
        <p:spPr bwMode="auto">
          <a:xfrm>
            <a:off x="228600" y="838200"/>
            <a:ext cx="4953000" cy="5715000"/>
          </a:xfrm>
          <a:prstGeom prst="rect">
            <a:avLst/>
          </a:prstGeom>
          <a:noFill/>
        </p:spPr>
      </p:pic>
      <p:pic>
        <p:nvPicPr>
          <p:cNvPr id="8" name="Picture 2" descr="G:\pics intestine\si\New Doc 2018-03-03_3.jpg"/>
          <p:cNvPicPr>
            <a:picLocks noGrp="1" noChangeAspect="1" noChangeArrowheads="1"/>
          </p:cNvPicPr>
          <p:nvPr>
            <p:ph sz="quarter" idx="4"/>
          </p:nvPr>
        </p:nvPicPr>
        <p:blipFill>
          <a:blip r:embed="rId3"/>
          <a:srcRect l="11902" t="2924" r="25511"/>
          <a:stretch>
            <a:fillRect/>
          </a:stretch>
        </p:blipFill>
        <p:spPr bwMode="auto">
          <a:xfrm>
            <a:off x="4495800" y="1066800"/>
            <a:ext cx="4191000" cy="5334000"/>
          </a:xfrm>
          <a:prstGeom prst="rect">
            <a:avLst/>
          </a:prstGeom>
          <a:noFill/>
        </p:spPr>
      </p:pic>
      <p:sp>
        <p:nvSpPr>
          <p:cNvPr id="4" name="TextBox 3"/>
          <p:cNvSpPr txBox="1"/>
          <p:nvPr/>
        </p:nvSpPr>
        <p:spPr>
          <a:xfrm>
            <a:off x="2438400" y="3505200"/>
            <a:ext cx="487890" cy="369332"/>
          </a:xfrm>
          <a:prstGeom prst="rect">
            <a:avLst/>
          </a:prstGeom>
          <a:noFill/>
        </p:spPr>
        <p:txBody>
          <a:bodyPr wrap="none" rtlCol="0">
            <a:spAutoFit/>
          </a:bodyPr>
          <a:lstStyle/>
          <a:p>
            <a:r>
              <a:rPr lang="en-IN" dirty="0" smtClean="0">
                <a:solidFill>
                  <a:srgbClr val="00B0F0"/>
                </a:solidFill>
              </a:rPr>
              <a:t>Ox </a:t>
            </a:r>
            <a:endParaRPr lang="en-IN" dirty="0">
              <a:solidFill>
                <a:srgbClr val="00B0F0"/>
              </a:solidFill>
            </a:endParaRPr>
          </a:p>
        </p:txBody>
      </p:sp>
      <p:sp>
        <p:nvSpPr>
          <p:cNvPr id="5" name="TextBox 4"/>
          <p:cNvSpPr txBox="1"/>
          <p:nvPr/>
        </p:nvSpPr>
        <p:spPr>
          <a:xfrm>
            <a:off x="1371600" y="6172200"/>
            <a:ext cx="785023" cy="369332"/>
          </a:xfrm>
          <a:prstGeom prst="rect">
            <a:avLst/>
          </a:prstGeom>
          <a:noFill/>
        </p:spPr>
        <p:txBody>
          <a:bodyPr wrap="none" rtlCol="0">
            <a:spAutoFit/>
          </a:bodyPr>
          <a:lstStyle/>
          <a:p>
            <a:r>
              <a:rPr lang="en-IN" dirty="0" smtClean="0">
                <a:solidFill>
                  <a:srgbClr val="00B0F0"/>
                </a:solidFill>
              </a:rPr>
              <a:t>Horse </a:t>
            </a:r>
            <a:endParaRPr lang="en-IN" dirty="0">
              <a:solidFill>
                <a:srgbClr val="00B0F0"/>
              </a:solidFill>
            </a:endParaRPr>
          </a:p>
        </p:txBody>
      </p:sp>
      <p:sp>
        <p:nvSpPr>
          <p:cNvPr id="6" name="TextBox 5"/>
          <p:cNvSpPr txBox="1"/>
          <p:nvPr/>
        </p:nvSpPr>
        <p:spPr>
          <a:xfrm>
            <a:off x="6172200" y="3505200"/>
            <a:ext cx="611065" cy="369332"/>
          </a:xfrm>
          <a:prstGeom prst="rect">
            <a:avLst/>
          </a:prstGeom>
          <a:noFill/>
        </p:spPr>
        <p:txBody>
          <a:bodyPr wrap="none" rtlCol="0">
            <a:spAutoFit/>
          </a:bodyPr>
          <a:lstStyle/>
          <a:p>
            <a:r>
              <a:rPr lang="en-IN" dirty="0" smtClean="0">
                <a:solidFill>
                  <a:srgbClr val="00B0F0"/>
                </a:solidFill>
              </a:rPr>
              <a:t>Dog</a:t>
            </a:r>
            <a:r>
              <a:rPr lang="en-IN" dirty="0" smtClean="0"/>
              <a:t> </a:t>
            </a:r>
            <a:endParaRPr lang="en-IN" dirty="0"/>
          </a:p>
        </p:txBody>
      </p:sp>
      <p:sp>
        <p:nvSpPr>
          <p:cNvPr id="9" name="TextBox 8"/>
          <p:cNvSpPr txBox="1"/>
          <p:nvPr/>
        </p:nvSpPr>
        <p:spPr>
          <a:xfrm>
            <a:off x="7620000" y="6096000"/>
            <a:ext cx="521297" cy="369332"/>
          </a:xfrm>
          <a:prstGeom prst="rect">
            <a:avLst/>
          </a:prstGeom>
          <a:noFill/>
        </p:spPr>
        <p:txBody>
          <a:bodyPr wrap="none" rtlCol="0">
            <a:spAutoFit/>
          </a:bodyPr>
          <a:lstStyle/>
          <a:p>
            <a:r>
              <a:rPr lang="en-IN" dirty="0" smtClean="0">
                <a:solidFill>
                  <a:srgbClr val="00B0F0"/>
                </a:solidFill>
              </a:rPr>
              <a:t>Pig</a:t>
            </a:r>
            <a:r>
              <a:rPr lang="en-IN" dirty="0" smtClean="0"/>
              <a:t> </a:t>
            </a:r>
            <a:endParaRPr lang="en-IN"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019800"/>
          </a:xfrm>
        </p:spPr>
        <p:txBody>
          <a:bodyPr/>
          <a:lstStyle/>
          <a:p>
            <a:pPr>
              <a:buNone/>
            </a:pPr>
            <a:r>
              <a:rPr lang="en-IN" sz="2000" dirty="0" smtClean="0">
                <a:solidFill>
                  <a:srgbClr val="FF0000"/>
                </a:solidFill>
              </a:rPr>
              <a:t>			</a:t>
            </a:r>
            <a:r>
              <a:rPr lang="en-IN" sz="2400" b="1" dirty="0" smtClean="0">
                <a:solidFill>
                  <a:srgbClr val="FF0000"/>
                </a:solidFill>
              </a:rPr>
              <a:t>Species differentiation: Small  intestine</a:t>
            </a:r>
          </a:p>
          <a:p>
            <a:pPr>
              <a:buNone/>
            </a:pPr>
            <a:endParaRPr lang="en-IN" sz="2000" dirty="0" smtClean="0">
              <a:solidFill>
                <a:srgbClr val="FF0000"/>
              </a:solidFill>
            </a:endParaRPr>
          </a:p>
          <a:p>
            <a:endParaRPr lang="en-IN" dirty="0"/>
          </a:p>
        </p:txBody>
      </p:sp>
      <p:graphicFrame>
        <p:nvGraphicFramePr>
          <p:cNvPr id="4" name="Table 3"/>
          <p:cNvGraphicFramePr>
            <a:graphicFrameLocks noGrp="1"/>
          </p:cNvGraphicFramePr>
          <p:nvPr/>
        </p:nvGraphicFramePr>
        <p:xfrm>
          <a:off x="457200" y="609600"/>
          <a:ext cx="8305800" cy="9475470"/>
        </p:xfrm>
        <a:graphic>
          <a:graphicData uri="http://schemas.openxmlformats.org/drawingml/2006/table">
            <a:tbl>
              <a:tblPr firstRow="1" bandRow="1">
                <a:tableStyleId>{21E4AEA4-8DFA-4A89-87EB-49C32662AFE0}</a:tableStyleId>
              </a:tblPr>
              <a:tblGrid>
                <a:gridCol w="990600"/>
                <a:gridCol w="2057400"/>
                <a:gridCol w="1676400"/>
                <a:gridCol w="1920240"/>
                <a:gridCol w="1661160"/>
              </a:tblGrid>
              <a:tr h="381000">
                <a:tc>
                  <a:txBody>
                    <a:bodyPr/>
                    <a:lstStyle/>
                    <a:p>
                      <a:endParaRPr lang="en-IN" dirty="0"/>
                    </a:p>
                  </a:txBody>
                  <a:tcPr/>
                </a:tc>
                <a:tc>
                  <a:txBody>
                    <a:bodyPr/>
                    <a:lstStyle/>
                    <a:p>
                      <a:r>
                        <a:rPr lang="en-IN" dirty="0" smtClean="0"/>
                        <a:t>Ox</a:t>
                      </a:r>
                      <a:endParaRPr lang="en-IN" dirty="0"/>
                    </a:p>
                  </a:txBody>
                  <a:tcPr/>
                </a:tc>
                <a:tc>
                  <a:txBody>
                    <a:bodyPr/>
                    <a:lstStyle/>
                    <a:p>
                      <a:r>
                        <a:rPr lang="en-IN" dirty="0" smtClean="0"/>
                        <a:t>Horse </a:t>
                      </a:r>
                      <a:endParaRPr lang="en-IN" dirty="0"/>
                    </a:p>
                  </a:txBody>
                  <a:tcPr/>
                </a:tc>
                <a:tc>
                  <a:txBody>
                    <a:bodyPr/>
                    <a:lstStyle/>
                    <a:p>
                      <a:r>
                        <a:rPr lang="en-IN" dirty="0" smtClean="0"/>
                        <a:t>Dog </a:t>
                      </a:r>
                      <a:endParaRPr lang="en-IN" dirty="0"/>
                    </a:p>
                  </a:txBody>
                  <a:tcPr/>
                </a:tc>
                <a:tc>
                  <a:txBody>
                    <a:bodyPr/>
                    <a:lstStyle/>
                    <a:p>
                      <a:r>
                        <a:rPr lang="en-IN" dirty="0" smtClean="0"/>
                        <a:t>Pig </a:t>
                      </a:r>
                      <a:endParaRPr lang="en-IN" dirty="0"/>
                    </a:p>
                  </a:txBody>
                  <a:tcPr/>
                </a:tc>
              </a:tr>
              <a:tr h="666750">
                <a:tc>
                  <a:txBody>
                    <a:bodyPr/>
                    <a:lstStyle/>
                    <a:p>
                      <a:r>
                        <a:rPr lang="en-IN" dirty="0" smtClean="0">
                          <a:solidFill>
                            <a:schemeClr val="bg1">
                              <a:lumMod val="95000"/>
                            </a:schemeClr>
                          </a:solidFill>
                        </a:rPr>
                        <a:t>Size </a:t>
                      </a:r>
                      <a:endParaRPr lang="en-IN" dirty="0">
                        <a:solidFill>
                          <a:schemeClr val="bg1">
                            <a:lumMod val="95000"/>
                          </a:schemeClr>
                        </a:solidFill>
                      </a:endParaRPr>
                    </a:p>
                  </a:txBody>
                  <a:tcPr/>
                </a:tc>
                <a:tc>
                  <a:txBody>
                    <a:bodyPr/>
                    <a:lstStyle/>
                    <a:p>
                      <a:r>
                        <a:rPr lang="en-IN" dirty="0" smtClean="0">
                          <a:solidFill>
                            <a:schemeClr val="bg1">
                              <a:lumMod val="95000"/>
                            </a:schemeClr>
                          </a:solidFill>
                        </a:rPr>
                        <a:t>40 to 42 meter</a:t>
                      </a:r>
                      <a:r>
                        <a:rPr lang="en-IN" baseline="0" dirty="0" smtClean="0">
                          <a:solidFill>
                            <a:schemeClr val="bg1">
                              <a:lumMod val="95000"/>
                            </a:schemeClr>
                          </a:solidFill>
                        </a:rPr>
                        <a:t> </a:t>
                      </a:r>
                      <a:r>
                        <a:rPr lang="en-IN" dirty="0" smtClean="0">
                          <a:solidFill>
                            <a:schemeClr val="bg1">
                              <a:lumMod val="95000"/>
                            </a:schemeClr>
                          </a:solidFill>
                        </a:rPr>
                        <a:t>long, (5 cm </a:t>
                      </a:r>
                      <a:r>
                        <a:rPr lang="en-IN" baseline="0" dirty="0" smtClean="0">
                          <a:solidFill>
                            <a:schemeClr val="bg1">
                              <a:lumMod val="95000"/>
                            </a:schemeClr>
                          </a:solidFill>
                        </a:rPr>
                        <a:t> diameter)</a:t>
                      </a:r>
                      <a:endParaRPr lang="en-IN" dirty="0">
                        <a:solidFill>
                          <a:schemeClr val="bg1">
                            <a:lumMod val="95000"/>
                          </a:schemeClr>
                        </a:solidFill>
                      </a:endParaRPr>
                    </a:p>
                  </a:txBody>
                  <a:tcPr/>
                </a:tc>
                <a:tc>
                  <a:txBody>
                    <a:bodyPr/>
                    <a:lstStyle/>
                    <a:p>
                      <a:r>
                        <a:rPr lang="en-IN" dirty="0" smtClean="0">
                          <a:solidFill>
                            <a:schemeClr val="bg1">
                              <a:lumMod val="95000"/>
                            </a:schemeClr>
                          </a:solidFill>
                        </a:rPr>
                        <a:t>22-24 meter long, (7.5-10 cm) </a:t>
                      </a:r>
                      <a:endParaRPr lang="en-IN" dirty="0">
                        <a:solidFill>
                          <a:schemeClr val="bg1">
                            <a:lumMod val="95000"/>
                          </a:schemeClr>
                        </a:solidFill>
                      </a:endParaRPr>
                    </a:p>
                  </a:txBody>
                  <a:tcPr/>
                </a:tc>
                <a:tc>
                  <a:txBody>
                    <a:bodyPr/>
                    <a:lstStyle/>
                    <a:p>
                      <a:r>
                        <a:rPr lang="en-IN" dirty="0" smtClean="0">
                          <a:solidFill>
                            <a:schemeClr val="bg1">
                              <a:lumMod val="95000"/>
                            </a:schemeClr>
                          </a:solidFill>
                        </a:rPr>
                        <a:t>1.8-4.8</a:t>
                      </a:r>
                      <a:r>
                        <a:rPr lang="en-IN" baseline="0" dirty="0" smtClean="0">
                          <a:solidFill>
                            <a:schemeClr val="bg1">
                              <a:lumMod val="95000"/>
                            </a:schemeClr>
                          </a:solidFill>
                        </a:rPr>
                        <a:t> m, (2.5 cm)</a:t>
                      </a:r>
                      <a:endParaRPr lang="en-IN" dirty="0">
                        <a:solidFill>
                          <a:schemeClr val="bg1">
                            <a:lumMod val="95000"/>
                          </a:schemeClr>
                        </a:solidFill>
                      </a:endParaRPr>
                    </a:p>
                  </a:txBody>
                  <a:tcPr/>
                </a:tc>
                <a:tc>
                  <a:txBody>
                    <a:bodyPr/>
                    <a:lstStyle/>
                    <a:p>
                      <a:r>
                        <a:rPr lang="en-IN" dirty="0" smtClean="0">
                          <a:solidFill>
                            <a:schemeClr val="bg1">
                              <a:lumMod val="95000"/>
                            </a:schemeClr>
                          </a:solidFill>
                        </a:rPr>
                        <a:t>16-21 meter,( 4 cm) </a:t>
                      </a:r>
                      <a:endParaRPr lang="en-IN" dirty="0">
                        <a:solidFill>
                          <a:schemeClr val="bg1">
                            <a:lumMod val="95000"/>
                          </a:schemeClr>
                        </a:solidFill>
                      </a:endParaRPr>
                    </a:p>
                  </a:txBody>
                  <a:tcPr/>
                </a:tc>
              </a:tr>
              <a:tr h="666750">
                <a:tc>
                  <a:txBody>
                    <a:bodyPr/>
                    <a:lstStyle/>
                    <a:p>
                      <a:endParaRPr lang="en-IN" dirty="0">
                        <a:solidFill>
                          <a:schemeClr val="bg1">
                            <a:lumMod val="9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Duodenum- 1 m</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Jejunum- 40 m</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Ileum -1 m</a:t>
                      </a:r>
                    </a:p>
                    <a:p>
                      <a:endParaRPr lang="en-IN" dirty="0">
                        <a:solidFill>
                          <a:schemeClr val="bg1">
                            <a:lumMod val="9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Duodenum- 1m </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Jejunum- 20m</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Ileum -1 m</a:t>
                      </a:r>
                    </a:p>
                    <a:p>
                      <a:endParaRPr lang="en-IN" dirty="0">
                        <a:solidFill>
                          <a:schemeClr val="bg1">
                            <a:lumMod val="9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Duodenum-0.2-0.6 m</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Jejunum &amp;Ileum- 1.6-4.2 m</a:t>
                      </a: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solidFill>
                          <a:schemeClr val="bg1">
                            <a:lumMod val="95000"/>
                          </a:schemeClr>
                        </a:solidFill>
                      </a:endParaRPr>
                    </a:p>
                    <a:p>
                      <a:endParaRPr lang="en-IN" dirty="0">
                        <a:solidFill>
                          <a:schemeClr val="bg1">
                            <a:lumMod val="9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Duodenum-0.7-0.95 m</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chemeClr val="bg1">
                              <a:lumMod val="95000"/>
                            </a:schemeClr>
                          </a:solidFill>
                        </a:rPr>
                        <a:t>Jejunum &amp;Ileum- 15-20m</a:t>
                      </a:r>
                    </a:p>
                    <a:p>
                      <a:endParaRPr lang="en-IN" dirty="0">
                        <a:solidFill>
                          <a:schemeClr val="bg1">
                            <a:lumMod val="95000"/>
                          </a:schemeClr>
                        </a:solidFill>
                      </a:endParaRPr>
                    </a:p>
                  </a:txBody>
                  <a:tcPr/>
                </a:tc>
              </a:tr>
              <a:tr h="666750">
                <a:tc>
                  <a:txBody>
                    <a:bodyPr/>
                    <a:lstStyle/>
                    <a:p>
                      <a:r>
                        <a:rPr lang="en-IN" dirty="0" smtClean="0"/>
                        <a:t>Position </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solidFill>
                            <a:srgbClr val="7030A0"/>
                          </a:solidFill>
                        </a:rPr>
                        <a:t>Right half </a:t>
                      </a:r>
                      <a:r>
                        <a:rPr lang="en-IN" dirty="0" smtClean="0"/>
                        <a:t>of abdomen with few coils caudal and ventral to rumen. ventral to large intestine. Duodenum is often highest</a:t>
                      </a:r>
                      <a:r>
                        <a:rPr lang="en-IN" baseline="0" dirty="0" smtClean="0"/>
                        <a:t> part of tube in right flank.</a:t>
                      </a:r>
                      <a:endParaRPr lang="en-IN" dirty="0" smtClean="0"/>
                    </a:p>
                    <a:p>
                      <a:endParaRPr lang="en-IN" dirty="0"/>
                    </a:p>
                  </a:txBody>
                  <a:tcPr/>
                </a:tc>
                <a:tc>
                  <a:txBody>
                    <a:bodyPr/>
                    <a:lstStyle/>
                    <a:p>
                      <a:r>
                        <a:rPr lang="en-IN" dirty="0" smtClean="0"/>
                        <a:t>Dorsal part of </a:t>
                      </a:r>
                      <a:r>
                        <a:rPr lang="en-IN" dirty="0" smtClean="0">
                          <a:solidFill>
                            <a:srgbClr val="7030A0"/>
                          </a:solidFill>
                        </a:rPr>
                        <a:t>left half </a:t>
                      </a:r>
                      <a:r>
                        <a:rPr lang="en-IN" dirty="0" smtClean="0"/>
                        <a:t>of abdomen, coils reach to floor and pelvic cavity. Duodenum mainly in right costal region</a:t>
                      </a:r>
                      <a:endParaRPr lang="en-IN" dirty="0"/>
                    </a:p>
                  </a:txBody>
                  <a:tcPr/>
                </a:tc>
                <a:tc>
                  <a:txBody>
                    <a:bodyPr/>
                    <a:lstStyle/>
                    <a:p>
                      <a:r>
                        <a:rPr lang="en-IN" dirty="0" smtClean="0"/>
                        <a:t>When stomach empty , lies </a:t>
                      </a:r>
                      <a:r>
                        <a:rPr lang="en-IN" dirty="0" smtClean="0">
                          <a:solidFill>
                            <a:srgbClr val="7030A0"/>
                          </a:solidFill>
                        </a:rPr>
                        <a:t>ventrally and caudally (right</a:t>
                      </a:r>
                      <a:r>
                        <a:rPr lang="en-IN" baseline="0" dirty="0" smtClean="0">
                          <a:solidFill>
                            <a:srgbClr val="7030A0"/>
                          </a:solidFill>
                        </a:rPr>
                        <a:t> flank</a:t>
                      </a:r>
                      <a:r>
                        <a:rPr lang="en-IN" dirty="0" smtClean="0">
                          <a:solidFill>
                            <a:srgbClr val="7030A0"/>
                          </a:solidFill>
                        </a:rPr>
                        <a:t>)</a:t>
                      </a:r>
                      <a:r>
                        <a:rPr lang="en-IN" dirty="0" smtClean="0"/>
                        <a:t>but </a:t>
                      </a:r>
                      <a:r>
                        <a:rPr lang="en-IN" baseline="0" dirty="0" smtClean="0"/>
                        <a:t> forced more caudally when stomach full.</a:t>
                      </a:r>
                      <a:r>
                        <a:rPr lang="en-IN" dirty="0" smtClean="0"/>
                        <a:t> Duodenum </a:t>
                      </a:r>
                      <a:r>
                        <a:rPr lang="en-IN" baseline="0" dirty="0" smtClean="0"/>
                        <a:t> as cow.</a:t>
                      </a:r>
                      <a:endParaRPr lang="en-IN" dirty="0"/>
                    </a:p>
                  </a:txBody>
                  <a:tcPr/>
                </a:tc>
                <a:tc>
                  <a:txBody>
                    <a:bodyPr/>
                    <a:lstStyle/>
                    <a:p>
                      <a:r>
                        <a:rPr lang="en-IN" dirty="0" smtClean="0"/>
                        <a:t>Mesenteric part </a:t>
                      </a:r>
                      <a:r>
                        <a:rPr lang="en-IN" dirty="0" smtClean="0">
                          <a:solidFill>
                            <a:srgbClr val="7030A0"/>
                          </a:solidFill>
                        </a:rPr>
                        <a:t>above the colon and to right of </a:t>
                      </a:r>
                      <a:r>
                        <a:rPr lang="en-IN" dirty="0" err="1" smtClean="0">
                          <a:solidFill>
                            <a:srgbClr val="7030A0"/>
                          </a:solidFill>
                        </a:rPr>
                        <a:t>cecum</a:t>
                      </a:r>
                      <a:r>
                        <a:rPr lang="en-IN" dirty="0" smtClean="0"/>
                        <a:t>. Against dorsal right flank and caudal abdominal floor. Duodenum </a:t>
                      </a:r>
                      <a:r>
                        <a:rPr lang="en-IN" baseline="0" dirty="0" smtClean="0"/>
                        <a:t> as cow.</a:t>
                      </a:r>
                      <a:endParaRPr lang="en-IN" dirty="0"/>
                    </a:p>
                  </a:txBody>
                  <a:tcPr/>
                </a:tc>
              </a:tr>
              <a:tr h="666750">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a:p>
                  </a:txBody>
                  <a:tcPr/>
                </a:tc>
                <a:tc>
                  <a:txBody>
                    <a:bodyPr/>
                    <a:lstStyle/>
                    <a:p>
                      <a:endParaRPr lang="en-IN"/>
                    </a:p>
                  </a:txBody>
                  <a:tcPr/>
                </a:tc>
              </a:tr>
              <a:tr h="666750">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a:p>
                  </a:txBody>
                  <a:tcPr/>
                </a:tc>
              </a:tr>
              <a:tr h="666750">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a:p>
                  </a:txBody>
                  <a:tcPr/>
                </a:tc>
              </a:tr>
              <a:tr h="666750">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019800"/>
          </a:xfrm>
        </p:spPr>
        <p:txBody>
          <a:bodyPr/>
          <a:lstStyle/>
          <a:p>
            <a:pPr>
              <a:buNone/>
            </a:pPr>
            <a:r>
              <a:rPr lang="en-IN" sz="2000" dirty="0" smtClean="0">
                <a:solidFill>
                  <a:srgbClr val="FF0000"/>
                </a:solidFill>
              </a:rPr>
              <a:t>					</a:t>
            </a:r>
            <a:r>
              <a:rPr lang="en-IN" sz="2400" b="1" dirty="0" smtClean="0">
                <a:solidFill>
                  <a:srgbClr val="FF0000"/>
                </a:solidFill>
              </a:rPr>
              <a:t>Small  intestine</a:t>
            </a:r>
          </a:p>
          <a:p>
            <a:pPr>
              <a:buNone/>
            </a:pPr>
            <a:endParaRPr lang="en-IN" sz="2000" dirty="0" smtClean="0">
              <a:solidFill>
                <a:srgbClr val="FF0000"/>
              </a:solidFill>
            </a:endParaRPr>
          </a:p>
          <a:p>
            <a:endParaRPr lang="en-IN" dirty="0"/>
          </a:p>
        </p:txBody>
      </p:sp>
      <p:graphicFrame>
        <p:nvGraphicFramePr>
          <p:cNvPr id="4" name="Table 3"/>
          <p:cNvGraphicFramePr>
            <a:graphicFrameLocks noGrp="1"/>
          </p:cNvGraphicFramePr>
          <p:nvPr/>
        </p:nvGraphicFramePr>
        <p:xfrm>
          <a:off x="457200" y="609600"/>
          <a:ext cx="8305800" cy="7722870"/>
        </p:xfrm>
        <a:graphic>
          <a:graphicData uri="http://schemas.openxmlformats.org/drawingml/2006/table">
            <a:tbl>
              <a:tblPr firstRow="1" bandRow="1">
                <a:tableStyleId>{21E4AEA4-8DFA-4A89-87EB-49C32662AFE0}</a:tableStyleId>
              </a:tblPr>
              <a:tblGrid>
                <a:gridCol w="990600"/>
                <a:gridCol w="2057400"/>
                <a:gridCol w="1676400"/>
                <a:gridCol w="1920240"/>
                <a:gridCol w="1661160"/>
              </a:tblGrid>
              <a:tr h="381000">
                <a:tc>
                  <a:txBody>
                    <a:bodyPr/>
                    <a:lstStyle/>
                    <a:p>
                      <a:endParaRPr lang="en-IN" dirty="0"/>
                    </a:p>
                  </a:txBody>
                  <a:tcPr/>
                </a:tc>
                <a:tc>
                  <a:txBody>
                    <a:bodyPr/>
                    <a:lstStyle/>
                    <a:p>
                      <a:r>
                        <a:rPr lang="en-IN" dirty="0" smtClean="0"/>
                        <a:t>Ox</a:t>
                      </a:r>
                      <a:endParaRPr lang="en-IN" dirty="0"/>
                    </a:p>
                  </a:txBody>
                  <a:tcPr/>
                </a:tc>
                <a:tc>
                  <a:txBody>
                    <a:bodyPr/>
                    <a:lstStyle/>
                    <a:p>
                      <a:r>
                        <a:rPr lang="en-IN" dirty="0" smtClean="0"/>
                        <a:t>Horse </a:t>
                      </a:r>
                      <a:endParaRPr lang="en-IN" dirty="0"/>
                    </a:p>
                  </a:txBody>
                  <a:tcPr/>
                </a:tc>
                <a:tc>
                  <a:txBody>
                    <a:bodyPr/>
                    <a:lstStyle/>
                    <a:p>
                      <a:r>
                        <a:rPr lang="en-IN" dirty="0" smtClean="0"/>
                        <a:t>Dog </a:t>
                      </a:r>
                      <a:endParaRPr lang="en-IN" dirty="0"/>
                    </a:p>
                  </a:txBody>
                  <a:tcPr/>
                </a:tc>
                <a:tc>
                  <a:txBody>
                    <a:bodyPr/>
                    <a:lstStyle/>
                    <a:p>
                      <a:r>
                        <a:rPr lang="en-IN" dirty="0" smtClean="0"/>
                        <a:t>Pig </a:t>
                      </a:r>
                      <a:endParaRPr lang="en-IN" dirty="0"/>
                    </a:p>
                  </a:txBody>
                  <a:tcPr/>
                </a:tc>
              </a:tr>
              <a:tr h="2819400">
                <a:tc>
                  <a:txBody>
                    <a:bodyPr/>
                    <a:lstStyle/>
                    <a:p>
                      <a:r>
                        <a:rPr lang="en-IN" dirty="0" smtClean="0"/>
                        <a:t>Bile</a:t>
                      </a:r>
                      <a:r>
                        <a:rPr lang="en-IN" baseline="0" dirty="0" smtClean="0"/>
                        <a:t> duct and pancreatic duct </a:t>
                      </a:r>
                      <a:endParaRPr lang="en-IN" dirty="0"/>
                    </a:p>
                  </a:txBody>
                  <a:tcPr/>
                </a:tc>
                <a:tc>
                  <a:txBody>
                    <a:bodyPr/>
                    <a:lstStyle/>
                    <a:p>
                      <a:r>
                        <a:rPr lang="en-IN" b="1" dirty="0" smtClean="0">
                          <a:solidFill>
                            <a:srgbClr val="C00000"/>
                          </a:solidFill>
                        </a:rPr>
                        <a:t>Separate</a:t>
                      </a:r>
                      <a:endParaRPr lang="en-IN" b="1" dirty="0">
                        <a:solidFill>
                          <a:srgbClr val="C00000"/>
                        </a:solidFill>
                      </a:endParaRPr>
                    </a:p>
                  </a:txBody>
                  <a:tcPr/>
                </a:tc>
                <a:tc>
                  <a:txBody>
                    <a:bodyPr/>
                    <a:lstStyle/>
                    <a:p>
                      <a:r>
                        <a:rPr lang="en-IN" b="1" dirty="0" smtClean="0">
                          <a:solidFill>
                            <a:srgbClr val="C00000"/>
                          </a:solidFill>
                        </a:rPr>
                        <a:t>Common </a:t>
                      </a:r>
                      <a:r>
                        <a:rPr lang="en-IN" dirty="0" smtClean="0"/>
                        <a:t>, </a:t>
                      </a:r>
                      <a:r>
                        <a:rPr lang="en-IN" sz="1800" b="1" dirty="0" err="1" smtClean="0">
                          <a:solidFill>
                            <a:srgbClr val="7030A0"/>
                          </a:solidFill>
                        </a:rPr>
                        <a:t>diverticulum</a:t>
                      </a:r>
                      <a:r>
                        <a:rPr lang="en-IN" sz="1800" b="1" dirty="0" smtClean="0">
                          <a:solidFill>
                            <a:srgbClr val="7030A0"/>
                          </a:solidFill>
                        </a:rPr>
                        <a:t> </a:t>
                      </a:r>
                      <a:r>
                        <a:rPr lang="en-IN" sz="1800" b="1" dirty="0" err="1" smtClean="0">
                          <a:solidFill>
                            <a:srgbClr val="7030A0"/>
                          </a:solidFill>
                        </a:rPr>
                        <a:t>duodeni</a:t>
                      </a:r>
                      <a:r>
                        <a:rPr lang="en-IN" sz="1800" dirty="0" smtClean="0">
                          <a:solidFill>
                            <a:srgbClr val="7030A0"/>
                          </a:solidFill>
                        </a:rPr>
                        <a:t>/ </a:t>
                      </a:r>
                      <a:r>
                        <a:rPr lang="en-IN" sz="1800" dirty="0" err="1" smtClean="0">
                          <a:solidFill>
                            <a:srgbClr val="7030A0"/>
                          </a:solidFill>
                        </a:rPr>
                        <a:t>Ampulla</a:t>
                      </a:r>
                      <a:r>
                        <a:rPr lang="en-IN" sz="1800" dirty="0" smtClean="0">
                          <a:solidFill>
                            <a:srgbClr val="7030A0"/>
                          </a:solidFill>
                        </a:rPr>
                        <a:t> of </a:t>
                      </a:r>
                      <a:r>
                        <a:rPr lang="en-IN" sz="1800" dirty="0" err="1" smtClean="0">
                          <a:solidFill>
                            <a:srgbClr val="7030A0"/>
                          </a:solidFill>
                        </a:rPr>
                        <a:t>vater</a:t>
                      </a:r>
                      <a:r>
                        <a:rPr lang="en-IN" sz="1800" dirty="0" smtClean="0">
                          <a:solidFill>
                            <a:srgbClr val="7030A0"/>
                          </a:solidFill>
                        </a:rPr>
                        <a:t>/ </a:t>
                      </a:r>
                      <a:r>
                        <a:rPr lang="en-IN" sz="1800" dirty="0" err="1" smtClean="0">
                          <a:solidFill>
                            <a:srgbClr val="7030A0"/>
                          </a:solidFill>
                          <a:cs typeface="Times New Roman" pitchFamily="18" charset="0"/>
                        </a:rPr>
                        <a:t>hepatopancreatic</a:t>
                      </a:r>
                      <a:r>
                        <a:rPr lang="en-IN" sz="1800" dirty="0" smtClean="0">
                          <a:solidFill>
                            <a:srgbClr val="7030A0"/>
                          </a:solidFill>
                          <a:cs typeface="Times New Roman" pitchFamily="18" charset="0"/>
                        </a:rPr>
                        <a:t> </a:t>
                      </a:r>
                      <a:r>
                        <a:rPr lang="en-IN" sz="1800" dirty="0" err="1" smtClean="0">
                          <a:solidFill>
                            <a:srgbClr val="7030A0"/>
                          </a:solidFill>
                          <a:cs typeface="Times New Roman" pitchFamily="18" charset="0"/>
                        </a:rPr>
                        <a:t>ampulla</a:t>
                      </a:r>
                      <a:endParaRPr lang="en-IN" dirty="0">
                        <a:solidFill>
                          <a:srgbClr val="7030A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IN" b="1" dirty="0" smtClean="0">
                          <a:solidFill>
                            <a:srgbClr val="C00000"/>
                          </a:solidFill>
                        </a:rPr>
                        <a:t>Separate</a:t>
                      </a:r>
                    </a:p>
                  </a:txBody>
                  <a:tcPr/>
                </a:tc>
                <a:tc>
                  <a:txBody>
                    <a:bodyPr/>
                    <a:lstStyle/>
                    <a:p>
                      <a:r>
                        <a:rPr lang="en-IN" b="1" dirty="0" smtClean="0">
                          <a:solidFill>
                            <a:srgbClr val="C00000"/>
                          </a:solidFill>
                        </a:rPr>
                        <a:t>Separate</a:t>
                      </a:r>
                      <a:endParaRPr lang="en-IN" b="1" dirty="0">
                        <a:solidFill>
                          <a:srgbClr val="C00000"/>
                        </a:solidFill>
                      </a:endParaRPr>
                    </a:p>
                  </a:txBody>
                  <a:tcPr/>
                </a:tc>
              </a:tr>
              <a:tr h="666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1" dirty="0" err="1" smtClean="0">
                          <a:solidFill>
                            <a:srgbClr val="7030A0"/>
                          </a:solidFill>
                        </a:rPr>
                        <a:t>Ileocolic</a:t>
                      </a:r>
                      <a:r>
                        <a:rPr lang="en-IN" sz="1800" b="1" dirty="0" smtClean="0">
                          <a:solidFill>
                            <a:srgbClr val="7030A0"/>
                          </a:solidFill>
                        </a:rPr>
                        <a:t> valve </a:t>
                      </a:r>
                      <a:r>
                        <a:rPr lang="en-IN" sz="1800" dirty="0" smtClean="0"/>
                        <a:t>is present.</a:t>
                      </a:r>
                    </a:p>
                    <a:p>
                      <a:endParaRPr lang="en-IN" dirty="0"/>
                    </a:p>
                  </a:txBody>
                  <a:tcPr/>
                </a:tc>
                <a:tc>
                  <a:txBody>
                    <a:bodyPr/>
                    <a:lstStyle/>
                    <a:p>
                      <a:r>
                        <a:rPr lang="en-IN" dirty="0" smtClean="0"/>
                        <a:t>Absent </a:t>
                      </a:r>
                      <a:endParaRPr lang="en-IN" dirty="0"/>
                    </a:p>
                  </a:txBody>
                  <a:tcPr/>
                </a:tc>
                <a:tc>
                  <a:txBody>
                    <a:bodyPr/>
                    <a:lstStyle/>
                    <a:p>
                      <a:r>
                        <a:rPr lang="en-IN" dirty="0" smtClean="0"/>
                        <a:t>Absent</a:t>
                      </a:r>
                      <a:endParaRPr lang="en-IN" dirty="0"/>
                    </a:p>
                  </a:txBody>
                  <a:tcPr/>
                </a:tc>
                <a:tc>
                  <a:txBody>
                    <a:bodyPr/>
                    <a:lstStyle/>
                    <a:p>
                      <a:r>
                        <a:rPr lang="en-IN" b="1" dirty="0" smtClean="0">
                          <a:solidFill>
                            <a:srgbClr val="C00000"/>
                          </a:solidFill>
                        </a:rPr>
                        <a:t>Present</a:t>
                      </a:r>
                      <a:r>
                        <a:rPr lang="en-IN" dirty="0" smtClean="0"/>
                        <a:t> </a:t>
                      </a:r>
                      <a:endParaRPr lang="en-IN" dirty="0"/>
                    </a:p>
                  </a:txBody>
                  <a:tcPr/>
                </a:tc>
                <a:tc>
                  <a:txBody>
                    <a:bodyPr/>
                    <a:lstStyle/>
                    <a:p>
                      <a:r>
                        <a:rPr lang="en-IN" dirty="0" smtClean="0"/>
                        <a:t>Absent</a:t>
                      </a:r>
                      <a:endParaRPr lang="en-IN" dirty="0"/>
                    </a:p>
                  </a:txBody>
                  <a:tcPr/>
                </a:tc>
              </a:tr>
              <a:tr h="666750">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a:p>
                  </a:txBody>
                  <a:tcPr/>
                </a:tc>
                <a:tc>
                  <a:txBody>
                    <a:bodyPr/>
                    <a:lstStyle/>
                    <a:p>
                      <a:endParaRPr lang="en-IN"/>
                    </a:p>
                  </a:txBody>
                  <a:tcPr/>
                </a:tc>
              </a:tr>
              <a:tr h="666750">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Gastrointestinal tract</a:t>
            </a:r>
            <a:endParaRPr lang="en-IN" b="1" dirty="0">
              <a:solidFill>
                <a:srgbClr val="FF0000"/>
              </a:solidFill>
            </a:endParaRP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pPr>
              <a:buNone/>
            </a:pPr>
            <a:r>
              <a:rPr lang="en-IN" dirty="0" smtClean="0"/>
              <a:t>				</a:t>
            </a:r>
            <a:r>
              <a:rPr lang="en-IN" b="1" dirty="0" err="1" smtClean="0"/>
              <a:t>Rima</a:t>
            </a:r>
            <a:r>
              <a:rPr lang="en-IN" b="1" dirty="0" smtClean="0"/>
              <a:t> </a:t>
            </a:r>
            <a:r>
              <a:rPr lang="en-IN" b="1" dirty="0" err="1" smtClean="0"/>
              <a:t>oris</a:t>
            </a:r>
            <a:r>
              <a:rPr lang="en-IN" b="1" dirty="0" smtClean="0"/>
              <a:t> to anus</a:t>
            </a:r>
          </a:p>
          <a:p>
            <a:pPr>
              <a:buNone/>
            </a:pPr>
            <a:r>
              <a:rPr lang="en-IN" b="1" dirty="0" smtClean="0">
                <a:solidFill>
                  <a:srgbClr val="0070C0"/>
                </a:solidFill>
              </a:rPr>
              <a:t>1.Oral cavity- </a:t>
            </a:r>
            <a:r>
              <a:rPr lang="en-IN" dirty="0" err="1" smtClean="0"/>
              <a:t>tongue,teeth,salivary</a:t>
            </a:r>
            <a:r>
              <a:rPr lang="en-IN" dirty="0" smtClean="0"/>
              <a:t> </a:t>
            </a:r>
            <a:r>
              <a:rPr lang="en-IN" dirty="0" err="1" smtClean="0"/>
              <a:t>glands,hard</a:t>
            </a:r>
            <a:r>
              <a:rPr lang="en-IN" dirty="0" smtClean="0"/>
              <a:t> </a:t>
            </a:r>
            <a:r>
              <a:rPr lang="en-IN" dirty="0" err="1" smtClean="0"/>
              <a:t>palat</a:t>
            </a:r>
            <a:r>
              <a:rPr lang="en-IN" dirty="0" smtClean="0"/>
              <a:t> and soft </a:t>
            </a:r>
            <a:r>
              <a:rPr lang="en-IN" dirty="0" err="1" smtClean="0"/>
              <a:t>palat</a:t>
            </a:r>
            <a:endParaRPr lang="en-IN" dirty="0" smtClean="0"/>
          </a:p>
          <a:p>
            <a:pPr>
              <a:buNone/>
            </a:pPr>
            <a:r>
              <a:rPr lang="en-IN" b="1" dirty="0" smtClean="0">
                <a:solidFill>
                  <a:srgbClr val="0070C0"/>
                </a:solidFill>
              </a:rPr>
              <a:t>2.Pharynx </a:t>
            </a:r>
          </a:p>
          <a:p>
            <a:pPr>
              <a:buNone/>
            </a:pPr>
            <a:r>
              <a:rPr lang="en-IN" b="1" dirty="0" smtClean="0">
                <a:solidFill>
                  <a:srgbClr val="0070C0"/>
                </a:solidFill>
              </a:rPr>
              <a:t>3. </a:t>
            </a:r>
            <a:r>
              <a:rPr lang="en-IN" b="1" dirty="0" err="1" smtClean="0">
                <a:solidFill>
                  <a:srgbClr val="0070C0"/>
                </a:solidFill>
              </a:rPr>
              <a:t>Esophagus</a:t>
            </a:r>
            <a:r>
              <a:rPr lang="en-IN" b="1" dirty="0" smtClean="0">
                <a:solidFill>
                  <a:srgbClr val="0070C0"/>
                </a:solidFill>
              </a:rPr>
              <a:t> </a:t>
            </a:r>
          </a:p>
          <a:p>
            <a:pPr>
              <a:buNone/>
            </a:pPr>
            <a:r>
              <a:rPr lang="en-IN" b="1" dirty="0" smtClean="0">
                <a:solidFill>
                  <a:srgbClr val="0070C0"/>
                </a:solidFill>
              </a:rPr>
              <a:t>4.Stomach </a:t>
            </a:r>
          </a:p>
          <a:p>
            <a:pPr>
              <a:buNone/>
            </a:pPr>
            <a:r>
              <a:rPr lang="en-IN" b="1" dirty="0" smtClean="0">
                <a:solidFill>
                  <a:srgbClr val="0070C0"/>
                </a:solidFill>
              </a:rPr>
              <a:t>5.Intestine </a:t>
            </a:r>
            <a:endParaRPr lang="en-IN" b="1" dirty="0" smtClean="0">
              <a:solidFill>
                <a:srgbClr val="0070C0"/>
              </a:solidFill>
            </a:endParaRPr>
          </a:p>
          <a:p>
            <a:pPr>
              <a:buNone/>
            </a:pPr>
            <a:r>
              <a:rPr lang="en-IN" b="1" dirty="0" smtClean="0">
                <a:solidFill>
                  <a:srgbClr val="0070C0"/>
                </a:solidFill>
              </a:rPr>
              <a:t>6.Liver</a:t>
            </a:r>
          </a:p>
          <a:p>
            <a:pPr>
              <a:buNone/>
            </a:pPr>
            <a:r>
              <a:rPr lang="en-IN" b="1" dirty="0" smtClean="0">
                <a:solidFill>
                  <a:srgbClr val="0070C0"/>
                </a:solidFill>
              </a:rPr>
              <a:t>7.Pancrease </a:t>
            </a:r>
          </a:p>
          <a:p>
            <a:pPr>
              <a:buNone/>
            </a:pPr>
            <a:r>
              <a:rPr lang="en-IN" b="1" dirty="0" smtClean="0">
                <a:solidFill>
                  <a:srgbClr val="0070C0"/>
                </a:solidFill>
              </a:rPr>
              <a:t>8.Spleen</a:t>
            </a:r>
            <a:endParaRPr lang="en-IN" b="1" dirty="0" smtClean="0">
              <a:solidFill>
                <a:srgbClr val="0070C0"/>
              </a:solidFill>
            </a:endParaRPr>
          </a:p>
          <a:p>
            <a:pPr>
              <a:buNone/>
            </a:pPr>
            <a:endParaRPr lang="en-IN" b="1" dirty="0" smtClean="0">
              <a:solidFill>
                <a:srgbClr val="0070C0"/>
              </a:solidFill>
            </a:endParaRPr>
          </a:p>
          <a:p>
            <a:pPr>
              <a:buNone/>
            </a:pPr>
            <a:endParaRPr lang="en-IN" b="1" dirty="0">
              <a:solidFill>
                <a:srgbClr val="0070C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686800" cy="6019800"/>
          </a:xfrm>
        </p:spPr>
        <p:txBody>
          <a:bodyPr/>
          <a:lstStyle/>
          <a:p>
            <a:pPr>
              <a:buNone/>
            </a:pPr>
            <a:r>
              <a:rPr lang="en-IN" sz="2000" dirty="0" smtClean="0">
                <a:solidFill>
                  <a:srgbClr val="FF0000"/>
                </a:solidFill>
              </a:rPr>
              <a:t>                                                   </a:t>
            </a:r>
            <a:r>
              <a:rPr lang="en-IN" sz="2200" b="1" dirty="0" smtClean="0">
                <a:solidFill>
                  <a:srgbClr val="FF0000"/>
                </a:solidFill>
              </a:rPr>
              <a:t> Large intestine</a:t>
            </a:r>
          </a:p>
          <a:p>
            <a:pPr>
              <a:buNone/>
            </a:pPr>
            <a:endParaRPr lang="en-IN" sz="2000" dirty="0" smtClean="0">
              <a:solidFill>
                <a:srgbClr val="FF0000"/>
              </a:solidFill>
            </a:endParaRPr>
          </a:p>
          <a:p>
            <a:endParaRPr lang="en-IN" dirty="0"/>
          </a:p>
        </p:txBody>
      </p:sp>
      <p:graphicFrame>
        <p:nvGraphicFramePr>
          <p:cNvPr id="4" name="Table 3"/>
          <p:cNvGraphicFramePr>
            <a:graphicFrameLocks noGrp="1"/>
          </p:cNvGraphicFramePr>
          <p:nvPr/>
        </p:nvGraphicFramePr>
        <p:xfrm>
          <a:off x="457200" y="609600"/>
          <a:ext cx="8305800" cy="9521190"/>
        </p:xfrm>
        <a:graphic>
          <a:graphicData uri="http://schemas.openxmlformats.org/drawingml/2006/table">
            <a:tbl>
              <a:tblPr firstRow="1" bandRow="1">
                <a:tableStyleId>{21E4AEA4-8DFA-4A89-87EB-49C32662AFE0}</a:tableStyleId>
              </a:tblPr>
              <a:tblGrid>
                <a:gridCol w="1148674"/>
                <a:gridCol w="1823126"/>
                <a:gridCol w="2011680"/>
                <a:gridCol w="1661160"/>
                <a:gridCol w="1661160"/>
              </a:tblGrid>
              <a:tr h="381000">
                <a:tc>
                  <a:txBody>
                    <a:bodyPr/>
                    <a:lstStyle/>
                    <a:p>
                      <a:endParaRPr lang="en-IN" dirty="0"/>
                    </a:p>
                  </a:txBody>
                  <a:tcPr/>
                </a:tc>
                <a:tc>
                  <a:txBody>
                    <a:bodyPr/>
                    <a:lstStyle/>
                    <a:p>
                      <a:r>
                        <a:rPr lang="en-IN" dirty="0" smtClean="0"/>
                        <a:t>Ox</a:t>
                      </a:r>
                      <a:endParaRPr lang="en-IN" dirty="0"/>
                    </a:p>
                  </a:txBody>
                  <a:tcPr/>
                </a:tc>
                <a:tc>
                  <a:txBody>
                    <a:bodyPr/>
                    <a:lstStyle/>
                    <a:p>
                      <a:r>
                        <a:rPr lang="en-IN" dirty="0" smtClean="0"/>
                        <a:t>Horse </a:t>
                      </a:r>
                      <a:endParaRPr lang="en-IN" dirty="0"/>
                    </a:p>
                  </a:txBody>
                  <a:tcPr/>
                </a:tc>
                <a:tc>
                  <a:txBody>
                    <a:bodyPr/>
                    <a:lstStyle/>
                    <a:p>
                      <a:r>
                        <a:rPr lang="en-IN" dirty="0" smtClean="0"/>
                        <a:t>Dog </a:t>
                      </a:r>
                      <a:endParaRPr lang="en-IN" dirty="0"/>
                    </a:p>
                  </a:txBody>
                  <a:tcPr/>
                </a:tc>
                <a:tc>
                  <a:txBody>
                    <a:bodyPr/>
                    <a:lstStyle/>
                    <a:p>
                      <a:r>
                        <a:rPr lang="en-IN" dirty="0" smtClean="0"/>
                        <a:t>Pig </a:t>
                      </a:r>
                      <a:endParaRPr lang="en-IN" dirty="0"/>
                    </a:p>
                  </a:txBody>
                  <a:tcPr/>
                </a:tc>
              </a:tr>
              <a:tr h="609600">
                <a:tc>
                  <a:txBody>
                    <a:bodyPr/>
                    <a:lstStyle/>
                    <a:p>
                      <a:r>
                        <a:rPr lang="en-IN" dirty="0" smtClean="0">
                          <a:solidFill>
                            <a:schemeClr val="bg1">
                              <a:lumMod val="95000"/>
                            </a:schemeClr>
                          </a:solidFill>
                        </a:rPr>
                        <a:t>Size </a:t>
                      </a:r>
                      <a:endParaRPr lang="en-IN" dirty="0">
                        <a:solidFill>
                          <a:schemeClr val="bg1">
                            <a:lumMod val="95000"/>
                          </a:schemeClr>
                        </a:solidFill>
                      </a:endParaRPr>
                    </a:p>
                  </a:txBody>
                  <a:tcPr/>
                </a:tc>
                <a:tc>
                  <a:txBody>
                    <a:bodyPr/>
                    <a:lstStyle/>
                    <a:p>
                      <a:r>
                        <a:rPr lang="en-IN" dirty="0" smtClean="0">
                          <a:solidFill>
                            <a:schemeClr val="bg1">
                              <a:lumMod val="95000"/>
                            </a:schemeClr>
                          </a:solidFill>
                        </a:rPr>
                        <a:t>10-11 meter</a:t>
                      </a:r>
                      <a:r>
                        <a:rPr lang="en-IN" baseline="0" dirty="0" smtClean="0">
                          <a:solidFill>
                            <a:schemeClr val="bg1">
                              <a:lumMod val="95000"/>
                            </a:schemeClr>
                          </a:solidFill>
                        </a:rPr>
                        <a:t> </a:t>
                      </a:r>
                      <a:r>
                        <a:rPr lang="en-IN" dirty="0" smtClean="0">
                          <a:solidFill>
                            <a:schemeClr val="bg1">
                              <a:lumMod val="95000"/>
                            </a:schemeClr>
                          </a:solidFill>
                        </a:rPr>
                        <a:t>long</a:t>
                      </a:r>
                      <a:endParaRPr lang="en-IN" dirty="0">
                        <a:solidFill>
                          <a:schemeClr val="bg1">
                            <a:lumMod val="95000"/>
                          </a:schemeClr>
                        </a:solidFill>
                      </a:endParaRPr>
                    </a:p>
                  </a:txBody>
                  <a:tcPr/>
                </a:tc>
                <a:tc>
                  <a:txBody>
                    <a:bodyPr/>
                    <a:lstStyle/>
                    <a:p>
                      <a:r>
                        <a:rPr lang="en-IN" dirty="0" smtClean="0">
                          <a:solidFill>
                            <a:schemeClr val="bg1">
                              <a:lumMod val="95000"/>
                            </a:schemeClr>
                          </a:solidFill>
                        </a:rPr>
                        <a:t>7.5 -8.0 meter long</a:t>
                      </a:r>
                      <a:endParaRPr lang="en-IN" dirty="0">
                        <a:solidFill>
                          <a:schemeClr val="bg1">
                            <a:lumMod val="95000"/>
                          </a:schemeClr>
                        </a:solidFill>
                      </a:endParaRPr>
                    </a:p>
                  </a:txBody>
                  <a:tcPr/>
                </a:tc>
                <a:tc>
                  <a:txBody>
                    <a:bodyPr/>
                    <a:lstStyle/>
                    <a:p>
                      <a:r>
                        <a:rPr lang="en-IN" dirty="0" smtClean="0">
                          <a:solidFill>
                            <a:schemeClr val="bg1">
                              <a:lumMod val="95000"/>
                            </a:schemeClr>
                          </a:solidFill>
                        </a:rPr>
                        <a:t>60-75</a:t>
                      </a:r>
                      <a:r>
                        <a:rPr lang="en-IN" baseline="0" dirty="0" smtClean="0">
                          <a:solidFill>
                            <a:schemeClr val="bg1">
                              <a:lumMod val="95000"/>
                            </a:schemeClr>
                          </a:solidFill>
                        </a:rPr>
                        <a:t> cm</a:t>
                      </a:r>
                      <a:endParaRPr lang="en-IN" dirty="0">
                        <a:solidFill>
                          <a:schemeClr val="bg1">
                            <a:lumMod val="95000"/>
                          </a:schemeClr>
                        </a:solidFill>
                      </a:endParaRPr>
                    </a:p>
                  </a:txBody>
                  <a:tcPr/>
                </a:tc>
                <a:tc>
                  <a:txBody>
                    <a:bodyPr/>
                    <a:lstStyle/>
                    <a:p>
                      <a:r>
                        <a:rPr lang="en-IN" dirty="0" smtClean="0">
                          <a:solidFill>
                            <a:schemeClr val="bg1">
                              <a:lumMod val="95000"/>
                            </a:schemeClr>
                          </a:solidFill>
                        </a:rPr>
                        <a:t>4-4.5 meter</a:t>
                      </a:r>
                      <a:endParaRPr lang="en-IN" dirty="0">
                        <a:solidFill>
                          <a:schemeClr val="bg1">
                            <a:lumMod val="95000"/>
                          </a:schemeClr>
                        </a:solidFill>
                      </a:endParaRPr>
                    </a:p>
                  </a:txBody>
                  <a:tcPr/>
                </a:tc>
              </a:tr>
              <a:tr h="533400">
                <a:tc gridSpan="5">
                  <a:txBody>
                    <a:bodyPr/>
                    <a:lstStyle/>
                    <a:p>
                      <a:r>
                        <a:rPr lang="en-IN" dirty="0" smtClean="0">
                          <a:solidFill>
                            <a:schemeClr val="bg1">
                              <a:lumMod val="95000"/>
                            </a:schemeClr>
                          </a:solidFill>
                        </a:rPr>
                        <a:t>                                                               </a:t>
                      </a:r>
                      <a:r>
                        <a:rPr lang="en-IN" sz="2000" b="1" dirty="0" err="1" smtClean="0">
                          <a:solidFill>
                            <a:schemeClr val="bg1">
                              <a:lumMod val="95000"/>
                            </a:schemeClr>
                          </a:solidFill>
                        </a:rPr>
                        <a:t>Cecum</a:t>
                      </a:r>
                      <a:endParaRPr lang="en-IN" sz="2000" b="1" dirty="0">
                        <a:solidFill>
                          <a:schemeClr val="bg1">
                            <a:lumMod val="95000"/>
                          </a:schemeClr>
                        </a:solidFill>
                      </a:endParaRPr>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r>
              <a:tr h="579120">
                <a:tc>
                  <a:txBody>
                    <a:bodyPr/>
                    <a:lstStyle/>
                    <a:p>
                      <a:r>
                        <a:rPr lang="en-IN" dirty="0" smtClean="0">
                          <a:solidFill>
                            <a:schemeClr val="bg1">
                              <a:lumMod val="95000"/>
                            </a:schemeClr>
                          </a:solidFill>
                        </a:rPr>
                        <a:t>Length</a:t>
                      </a:r>
                    </a:p>
                    <a:p>
                      <a:r>
                        <a:rPr lang="en-IN" dirty="0" smtClean="0">
                          <a:solidFill>
                            <a:schemeClr val="bg1">
                              <a:lumMod val="95000"/>
                            </a:schemeClr>
                          </a:solidFill>
                        </a:rPr>
                        <a:t>Diameter</a:t>
                      </a:r>
                      <a:endParaRPr lang="en-IN" dirty="0">
                        <a:solidFill>
                          <a:schemeClr val="bg1">
                            <a:lumMod val="95000"/>
                          </a:schemeClr>
                        </a:solidFill>
                      </a:endParaRPr>
                    </a:p>
                  </a:txBody>
                  <a:tcPr/>
                </a:tc>
                <a:tc>
                  <a:txBody>
                    <a:bodyPr/>
                    <a:lstStyle/>
                    <a:p>
                      <a:r>
                        <a:rPr lang="en-IN" dirty="0" smtClean="0">
                          <a:solidFill>
                            <a:schemeClr val="bg1">
                              <a:lumMod val="95000"/>
                            </a:schemeClr>
                          </a:solidFill>
                        </a:rPr>
                        <a:t>0.8 m </a:t>
                      </a:r>
                    </a:p>
                    <a:p>
                      <a:r>
                        <a:rPr lang="en-IN" dirty="0" smtClean="0">
                          <a:solidFill>
                            <a:schemeClr val="bg1">
                              <a:lumMod val="95000"/>
                            </a:schemeClr>
                          </a:solidFill>
                        </a:rPr>
                        <a:t>12cm</a:t>
                      </a:r>
                    </a:p>
                  </a:txBody>
                  <a:tcPr/>
                </a:tc>
                <a:tc>
                  <a:txBody>
                    <a:bodyPr/>
                    <a:lstStyle/>
                    <a:p>
                      <a:r>
                        <a:rPr lang="en-IN" b="1" dirty="0" smtClean="0">
                          <a:solidFill>
                            <a:schemeClr val="bg1">
                              <a:lumMod val="95000"/>
                            </a:schemeClr>
                          </a:solidFill>
                        </a:rPr>
                        <a:t>1.25 m </a:t>
                      </a:r>
                    </a:p>
                    <a:p>
                      <a:r>
                        <a:rPr lang="en-IN" b="1" dirty="0" smtClean="0">
                          <a:solidFill>
                            <a:schemeClr val="bg1">
                              <a:lumMod val="95000"/>
                            </a:schemeClr>
                          </a:solidFill>
                        </a:rPr>
                        <a:t>20-25cm</a:t>
                      </a:r>
                    </a:p>
                  </a:txBody>
                  <a:tcPr/>
                </a:tc>
                <a:tc>
                  <a:txBody>
                    <a:bodyPr/>
                    <a:lstStyle/>
                    <a:p>
                      <a:r>
                        <a:rPr lang="en-IN" dirty="0" smtClean="0">
                          <a:solidFill>
                            <a:schemeClr val="bg1">
                              <a:lumMod val="95000"/>
                            </a:schemeClr>
                          </a:solidFill>
                        </a:rPr>
                        <a:t>12.5 – 15 cm 2.5-4 cm</a:t>
                      </a:r>
                      <a:endParaRPr lang="en-IN" dirty="0">
                        <a:solidFill>
                          <a:schemeClr val="bg1">
                            <a:lumMod val="95000"/>
                          </a:schemeClr>
                        </a:solidFill>
                      </a:endParaRPr>
                    </a:p>
                  </a:txBody>
                  <a:tcPr/>
                </a:tc>
                <a:tc>
                  <a:txBody>
                    <a:bodyPr/>
                    <a:lstStyle/>
                    <a:p>
                      <a:r>
                        <a:rPr lang="en-IN" dirty="0" smtClean="0">
                          <a:solidFill>
                            <a:schemeClr val="bg1">
                              <a:lumMod val="95000"/>
                            </a:schemeClr>
                          </a:solidFill>
                        </a:rPr>
                        <a:t>20-30 cm</a:t>
                      </a:r>
                    </a:p>
                    <a:p>
                      <a:r>
                        <a:rPr lang="en-IN" dirty="0" smtClean="0">
                          <a:solidFill>
                            <a:schemeClr val="bg1">
                              <a:lumMod val="95000"/>
                            </a:schemeClr>
                          </a:solidFill>
                        </a:rPr>
                        <a:t>7.5-10cm</a:t>
                      </a:r>
                      <a:endParaRPr lang="en-IN" dirty="0">
                        <a:solidFill>
                          <a:schemeClr val="bg1">
                            <a:lumMod val="95000"/>
                          </a:schemeClr>
                        </a:solidFill>
                      </a:endParaRPr>
                    </a:p>
                  </a:txBody>
                  <a:tcPr/>
                </a:tc>
              </a:tr>
              <a:tr h="1691640">
                <a:tc>
                  <a:txBody>
                    <a:bodyPr/>
                    <a:lstStyle/>
                    <a:p>
                      <a:r>
                        <a:rPr lang="en-IN" dirty="0" smtClean="0"/>
                        <a:t>Shape </a:t>
                      </a:r>
                      <a:endParaRPr lang="en-IN" dirty="0"/>
                    </a:p>
                  </a:txBody>
                  <a:tcPr/>
                </a:tc>
                <a:tc>
                  <a:txBody>
                    <a:bodyPr/>
                    <a:lstStyle/>
                    <a:p>
                      <a:r>
                        <a:rPr lang="en-IN" b="1" dirty="0" smtClean="0">
                          <a:solidFill>
                            <a:srgbClr val="00B050"/>
                          </a:solidFill>
                        </a:rPr>
                        <a:t>Cylindrical</a:t>
                      </a:r>
                      <a:r>
                        <a:rPr lang="en-IN" dirty="0" smtClean="0"/>
                        <a:t>  with rounded free extremity</a:t>
                      </a:r>
                    </a:p>
                  </a:txBody>
                  <a:tcPr/>
                </a:tc>
                <a:tc>
                  <a:txBody>
                    <a:bodyPr/>
                    <a:lstStyle/>
                    <a:p>
                      <a:r>
                        <a:rPr lang="en-IN" b="1" dirty="0" smtClean="0">
                          <a:solidFill>
                            <a:srgbClr val="00B050"/>
                          </a:solidFill>
                        </a:rPr>
                        <a:t>Comma shaped</a:t>
                      </a:r>
                      <a:r>
                        <a:rPr lang="en-IN" b="1" baseline="0" dirty="0" smtClean="0">
                          <a:solidFill>
                            <a:srgbClr val="00B050"/>
                          </a:solidFill>
                        </a:rPr>
                        <a:t> </a:t>
                      </a:r>
                      <a:r>
                        <a:rPr lang="en-IN" baseline="0" dirty="0" smtClean="0"/>
                        <a:t>with 4 longitudinal </a:t>
                      </a:r>
                      <a:r>
                        <a:rPr lang="en-IN" baseline="0" dirty="0" smtClean="0">
                          <a:solidFill>
                            <a:srgbClr val="00B050"/>
                          </a:solidFill>
                        </a:rPr>
                        <a:t>bands.</a:t>
                      </a:r>
                      <a:r>
                        <a:rPr lang="en-IN" baseline="0" dirty="0" smtClean="0"/>
                        <a:t> One extremity rounded(base)and pointed(apex) </a:t>
                      </a:r>
                      <a:endParaRPr lang="en-IN" dirty="0" smtClean="0"/>
                    </a:p>
                  </a:txBody>
                  <a:tcPr/>
                </a:tc>
                <a:tc>
                  <a:txBody>
                    <a:bodyPr/>
                    <a:lstStyle/>
                    <a:p>
                      <a:r>
                        <a:rPr lang="en-IN" b="1" dirty="0" smtClean="0">
                          <a:solidFill>
                            <a:srgbClr val="00B050"/>
                          </a:solidFill>
                        </a:rPr>
                        <a:t>Cork Screw</a:t>
                      </a:r>
                      <a:r>
                        <a:rPr lang="en-IN" dirty="0" smtClean="0"/>
                        <a:t> and coiled</a:t>
                      </a:r>
                      <a:endParaRPr lang="en-IN" dirty="0"/>
                    </a:p>
                  </a:txBody>
                  <a:tcPr/>
                </a:tc>
                <a:tc>
                  <a:txBody>
                    <a:bodyPr/>
                    <a:lstStyle/>
                    <a:p>
                      <a:r>
                        <a:rPr lang="en-IN" b="1" dirty="0" smtClean="0">
                          <a:solidFill>
                            <a:srgbClr val="00B050"/>
                          </a:solidFill>
                        </a:rPr>
                        <a:t>Cylindrical</a:t>
                      </a:r>
                      <a:r>
                        <a:rPr lang="en-IN" dirty="0" smtClean="0">
                          <a:solidFill>
                            <a:srgbClr val="00B050"/>
                          </a:solidFill>
                        </a:rPr>
                        <a:t> and </a:t>
                      </a:r>
                      <a:r>
                        <a:rPr lang="en-IN" dirty="0" err="1" smtClean="0">
                          <a:solidFill>
                            <a:srgbClr val="00B050"/>
                          </a:solidFill>
                        </a:rPr>
                        <a:t>sacculated</a:t>
                      </a:r>
                      <a:r>
                        <a:rPr lang="en-IN" dirty="0" smtClean="0">
                          <a:solidFill>
                            <a:srgbClr val="00B050"/>
                          </a:solidFill>
                        </a:rPr>
                        <a:t> </a:t>
                      </a:r>
                      <a:r>
                        <a:rPr lang="en-IN" dirty="0" smtClean="0"/>
                        <a:t>with 3 longitudinal </a:t>
                      </a:r>
                      <a:r>
                        <a:rPr lang="en-IN" dirty="0" smtClean="0">
                          <a:solidFill>
                            <a:srgbClr val="00B050"/>
                          </a:solidFill>
                        </a:rPr>
                        <a:t>bands</a:t>
                      </a:r>
                      <a:r>
                        <a:rPr lang="en-IN" dirty="0" smtClean="0"/>
                        <a:t>. Extremity rounded</a:t>
                      </a:r>
                      <a:endParaRPr lang="en-IN" dirty="0"/>
                    </a:p>
                  </a:txBody>
                  <a:tcPr/>
                </a:tc>
              </a:tr>
              <a:tr h="666750">
                <a:tc>
                  <a:txBody>
                    <a:bodyPr/>
                    <a:lstStyle/>
                    <a:p>
                      <a:r>
                        <a:rPr lang="en-IN" dirty="0" smtClean="0"/>
                        <a:t>Position </a:t>
                      </a:r>
                      <a:endParaRPr lang="en-IN" dirty="0"/>
                    </a:p>
                  </a:txBody>
                  <a:tcPr/>
                </a:tc>
                <a:tc>
                  <a:txBody>
                    <a:bodyPr/>
                    <a:lstStyle/>
                    <a:p>
                      <a:r>
                        <a:rPr lang="en-IN" dirty="0" smtClean="0"/>
                        <a:t>Extend</a:t>
                      </a:r>
                      <a:r>
                        <a:rPr lang="en-IN" baseline="0" dirty="0" smtClean="0"/>
                        <a:t> along flank from near ventral end of </a:t>
                      </a:r>
                      <a:r>
                        <a:rPr lang="en-IN" baseline="0" dirty="0" smtClean="0">
                          <a:solidFill>
                            <a:srgbClr val="00B050"/>
                          </a:solidFill>
                        </a:rPr>
                        <a:t>last rib to the pelvic inlet</a:t>
                      </a:r>
                      <a:endParaRPr lang="en-IN" dirty="0">
                        <a:solidFill>
                          <a:srgbClr val="00B050"/>
                        </a:solidFill>
                      </a:endParaRPr>
                    </a:p>
                  </a:txBody>
                  <a:tcPr/>
                </a:tc>
                <a:tc>
                  <a:txBody>
                    <a:bodyPr/>
                    <a:lstStyle/>
                    <a:p>
                      <a:pPr algn="just"/>
                      <a:r>
                        <a:rPr lang="en-IN" dirty="0" smtClean="0"/>
                        <a:t>Base extend from 15</a:t>
                      </a:r>
                      <a:r>
                        <a:rPr lang="en-IN" baseline="30000" dirty="0" smtClean="0"/>
                        <a:t>th</a:t>
                      </a:r>
                      <a:r>
                        <a:rPr lang="en-IN" dirty="0" smtClean="0"/>
                        <a:t> rib to tuber </a:t>
                      </a:r>
                      <a:r>
                        <a:rPr lang="en-IN" dirty="0" err="1" smtClean="0"/>
                        <a:t>coxae</a:t>
                      </a:r>
                      <a:r>
                        <a:rPr lang="en-IN" dirty="0" smtClean="0"/>
                        <a:t> on</a:t>
                      </a:r>
                      <a:r>
                        <a:rPr lang="en-IN" baseline="0" dirty="0" smtClean="0"/>
                        <a:t> </a:t>
                      </a:r>
                      <a:r>
                        <a:rPr lang="en-IN" dirty="0" smtClean="0">
                          <a:solidFill>
                            <a:srgbClr val="00B050"/>
                          </a:solidFill>
                        </a:rPr>
                        <a:t>right of median plane. Longitudinal</a:t>
                      </a:r>
                      <a:r>
                        <a:rPr lang="en-IN" baseline="0" dirty="0" smtClean="0"/>
                        <a:t> axis extends ventrally over </a:t>
                      </a:r>
                      <a:r>
                        <a:rPr lang="en-IN" baseline="0" dirty="0" smtClean="0">
                          <a:solidFill>
                            <a:srgbClr val="00B050"/>
                          </a:solidFill>
                        </a:rPr>
                        <a:t>right flank to </a:t>
                      </a:r>
                      <a:r>
                        <a:rPr lang="en-IN" baseline="0" dirty="0" err="1" smtClean="0">
                          <a:solidFill>
                            <a:srgbClr val="00B050"/>
                          </a:solidFill>
                        </a:rPr>
                        <a:t>xiphoid</a:t>
                      </a:r>
                      <a:r>
                        <a:rPr lang="en-IN" baseline="0" dirty="0" smtClean="0">
                          <a:solidFill>
                            <a:srgbClr val="00B050"/>
                          </a:solidFill>
                        </a:rPr>
                        <a:t> region.</a:t>
                      </a:r>
                      <a:endParaRPr lang="en-IN" dirty="0">
                        <a:solidFill>
                          <a:srgbClr val="00B050"/>
                        </a:solidFill>
                      </a:endParaRPr>
                    </a:p>
                  </a:txBody>
                  <a:tcPr/>
                </a:tc>
                <a:tc>
                  <a:txBody>
                    <a:bodyPr/>
                    <a:lstStyle/>
                    <a:p>
                      <a:r>
                        <a:rPr lang="en-IN" dirty="0" smtClean="0"/>
                        <a:t>On </a:t>
                      </a:r>
                      <a:r>
                        <a:rPr lang="en-IN" dirty="0" smtClean="0">
                          <a:solidFill>
                            <a:srgbClr val="00B050"/>
                          </a:solidFill>
                        </a:rPr>
                        <a:t>right midway between flank and median plane, dorsal</a:t>
                      </a:r>
                      <a:r>
                        <a:rPr lang="en-IN" dirty="0" smtClean="0"/>
                        <a:t> to </a:t>
                      </a:r>
                      <a:r>
                        <a:rPr lang="en-IN" dirty="0" err="1" smtClean="0"/>
                        <a:t>umblical</a:t>
                      </a:r>
                      <a:r>
                        <a:rPr lang="en-IN" dirty="0" smtClean="0"/>
                        <a:t> region</a:t>
                      </a:r>
                      <a:endParaRPr lang="en-IN" dirty="0"/>
                    </a:p>
                  </a:txBody>
                  <a:tcPr/>
                </a:tc>
                <a:tc>
                  <a:txBody>
                    <a:bodyPr/>
                    <a:lstStyle/>
                    <a:p>
                      <a:r>
                        <a:rPr lang="en-IN" dirty="0" smtClean="0">
                          <a:solidFill>
                            <a:srgbClr val="00B050"/>
                          </a:solidFill>
                        </a:rPr>
                        <a:t>Vertical</a:t>
                      </a:r>
                      <a:r>
                        <a:rPr lang="en-IN" baseline="0" dirty="0" smtClean="0">
                          <a:solidFill>
                            <a:srgbClr val="00B050"/>
                          </a:solidFill>
                        </a:rPr>
                        <a:t> position </a:t>
                      </a:r>
                      <a:r>
                        <a:rPr lang="en-IN" baseline="0" dirty="0" smtClean="0"/>
                        <a:t>in left or right flank, </a:t>
                      </a:r>
                      <a:r>
                        <a:rPr lang="en-IN" baseline="0" dirty="0" smtClean="0">
                          <a:solidFill>
                            <a:srgbClr val="00B050"/>
                          </a:solidFill>
                        </a:rPr>
                        <a:t>reaching abdominal floor </a:t>
                      </a:r>
                      <a:r>
                        <a:rPr lang="en-IN" baseline="0" dirty="0" smtClean="0"/>
                        <a:t>between </a:t>
                      </a:r>
                      <a:r>
                        <a:rPr lang="en-IN" baseline="0" dirty="0" err="1" smtClean="0">
                          <a:solidFill>
                            <a:srgbClr val="00B050"/>
                          </a:solidFill>
                        </a:rPr>
                        <a:t>umblicus</a:t>
                      </a:r>
                      <a:r>
                        <a:rPr lang="en-IN" baseline="0" dirty="0" smtClean="0">
                          <a:solidFill>
                            <a:srgbClr val="00B050"/>
                          </a:solidFill>
                        </a:rPr>
                        <a:t> and pubis</a:t>
                      </a:r>
                      <a:endParaRPr lang="en-IN" dirty="0">
                        <a:solidFill>
                          <a:srgbClr val="00B050"/>
                        </a:solidFill>
                      </a:endParaRPr>
                    </a:p>
                  </a:txBody>
                  <a:tcPr/>
                </a:tc>
              </a:tr>
              <a:tr h="666750">
                <a:tc>
                  <a:txBody>
                    <a:bodyPr/>
                    <a:lstStyle/>
                    <a:p>
                      <a:endParaRPr lang="en-IN" dirty="0"/>
                    </a:p>
                  </a:txBody>
                  <a:tcPr/>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dirty="0"/>
                    </a:p>
                  </a:txBody>
                  <a:tcPr/>
                </a:tc>
                <a:tc>
                  <a:txBody>
                    <a:bodyPr/>
                    <a:lstStyle/>
                    <a:p>
                      <a:endParaRPr lang="en-IN" dirty="0"/>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686800" cy="6019800"/>
          </a:xfrm>
        </p:spPr>
        <p:txBody>
          <a:bodyPr/>
          <a:lstStyle/>
          <a:p>
            <a:pPr>
              <a:buNone/>
            </a:pPr>
            <a:r>
              <a:rPr lang="en-IN" sz="2000" dirty="0" smtClean="0">
                <a:solidFill>
                  <a:srgbClr val="FF0000"/>
                </a:solidFill>
              </a:rPr>
              <a:t>Large intestine- </a:t>
            </a:r>
            <a:r>
              <a:rPr lang="en-IN" sz="2000" dirty="0" err="1" smtClean="0">
                <a:solidFill>
                  <a:srgbClr val="FF0000"/>
                </a:solidFill>
              </a:rPr>
              <a:t>cecum</a:t>
            </a:r>
            <a:r>
              <a:rPr lang="en-IN" sz="2000" dirty="0" smtClean="0">
                <a:solidFill>
                  <a:srgbClr val="FF0000"/>
                </a:solidFill>
              </a:rPr>
              <a:t>:</a:t>
            </a:r>
          </a:p>
          <a:p>
            <a:pPr>
              <a:buNone/>
            </a:pPr>
            <a:endParaRPr lang="en-IN" sz="2000" dirty="0" smtClean="0">
              <a:solidFill>
                <a:srgbClr val="FF0000"/>
              </a:solidFill>
            </a:endParaRPr>
          </a:p>
          <a:p>
            <a:endParaRPr lang="en-IN" dirty="0"/>
          </a:p>
        </p:txBody>
      </p:sp>
      <p:graphicFrame>
        <p:nvGraphicFramePr>
          <p:cNvPr id="4" name="Table 3"/>
          <p:cNvGraphicFramePr>
            <a:graphicFrameLocks noGrp="1"/>
          </p:cNvGraphicFramePr>
          <p:nvPr/>
        </p:nvGraphicFramePr>
        <p:xfrm>
          <a:off x="457200" y="609600"/>
          <a:ext cx="8305800" cy="5177790"/>
        </p:xfrm>
        <a:graphic>
          <a:graphicData uri="http://schemas.openxmlformats.org/drawingml/2006/table">
            <a:tbl>
              <a:tblPr firstRow="1" bandRow="1">
                <a:tableStyleId>{21E4AEA4-8DFA-4A89-87EB-49C32662AFE0}</a:tableStyleId>
              </a:tblPr>
              <a:tblGrid>
                <a:gridCol w="1148674"/>
                <a:gridCol w="1975526"/>
                <a:gridCol w="1859280"/>
                <a:gridCol w="1661160"/>
                <a:gridCol w="1661160"/>
              </a:tblGrid>
              <a:tr h="381000">
                <a:tc>
                  <a:txBody>
                    <a:bodyPr/>
                    <a:lstStyle/>
                    <a:p>
                      <a:endParaRPr lang="en-IN" dirty="0"/>
                    </a:p>
                  </a:txBody>
                  <a:tcPr/>
                </a:tc>
                <a:tc>
                  <a:txBody>
                    <a:bodyPr/>
                    <a:lstStyle/>
                    <a:p>
                      <a:r>
                        <a:rPr lang="en-IN" dirty="0" smtClean="0"/>
                        <a:t>Ox</a:t>
                      </a:r>
                      <a:endParaRPr lang="en-IN" dirty="0"/>
                    </a:p>
                  </a:txBody>
                  <a:tcPr/>
                </a:tc>
                <a:tc>
                  <a:txBody>
                    <a:bodyPr/>
                    <a:lstStyle/>
                    <a:p>
                      <a:r>
                        <a:rPr lang="en-IN" dirty="0" smtClean="0"/>
                        <a:t>Horse </a:t>
                      </a:r>
                      <a:endParaRPr lang="en-IN" dirty="0"/>
                    </a:p>
                  </a:txBody>
                  <a:tcPr/>
                </a:tc>
                <a:tc>
                  <a:txBody>
                    <a:bodyPr/>
                    <a:lstStyle/>
                    <a:p>
                      <a:r>
                        <a:rPr lang="en-IN" dirty="0" smtClean="0"/>
                        <a:t>Dog </a:t>
                      </a:r>
                      <a:endParaRPr lang="en-IN" dirty="0"/>
                    </a:p>
                  </a:txBody>
                  <a:tcPr/>
                </a:tc>
                <a:tc>
                  <a:txBody>
                    <a:bodyPr/>
                    <a:lstStyle/>
                    <a:p>
                      <a:r>
                        <a:rPr lang="en-IN" dirty="0" smtClean="0"/>
                        <a:t>Pig </a:t>
                      </a:r>
                      <a:endParaRPr lang="en-IN" dirty="0"/>
                    </a:p>
                  </a:txBody>
                  <a:tcPr/>
                </a:tc>
              </a:tr>
              <a:tr h="666750">
                <a:tc>
                  <a:txBody>
                    <a:bodyPr/>
                    <a:lstStyle/>
                    <a:p>
                      <a:r>
                        <a:rPr lang="en-IN" dirty="0" smtClean="0"/>
                        <a:t>Opening s</a:t>
                      </a:r>
                      <a:endParaRPr lang="en-IN" dirty="0"/>
                    </a:p>
                  </a:txBody>
                  <a:tcPr/>
                </a:tc>
                <a:tc>
                  <a:txBody>
                    <a:bodyPr/>
                    <a:lstStyle/>
                    <a:p>
                      <a:r>
                        <a:rPr lang="en-IN" baseline="0" dirty="0" smtClean="0">
                          <a:solidFill>
                            <a:srgbClr val="C00000"/>
                          </a:solidFill>
                        </a:rPr>
                        <a:t>Colon and </a:t>
                      </a:r>
                      <a:r>
                        <a:rPr lang="en-IN" baseline="0" dirty="0" err="1" smtClean="0">
                          <a:solidFill>
                            <a:srgbClr val="C00000"/>
                          </a:solidFill>
                        </a:rPr>
                        <a:t>cecum</a:t>
                      </a:r>
                      <a:r>
                        <a:rPr lang="en-IN" baseline="0" dirty="0" smtClean="0">
                          <a:solidFill>
                            <a:srgbClr val="C00000"/>
                          </a:solidFill>
                        </a:rPr>
                        <a:t> continuous</a:t>
                      </a:r>
                      <a:r>
                        <a:rPr lang="en-IN" baseline="0" dirty="0" smtClean="0">
                          <a:solidFill>
                            <a:schemeClr val="tx1"/>
                          </a:solidFill>
                        </a:rPr>
                        <a:t>. Ileum joins obliquely</a:t>
                      </a:r>
                      <a:r>
                        <a:rPr lang="en-IN" baseline="0" dirty="0" smtClean="0">
                          <a:solidFill>
                            <a:srgbClr val="C00000"/>
                          </a:solidFill>
                        </a:rPr>
                        <a:t>.</a:t>
                      </a:r>
                      <a:endParaRPr lang="en-IN" dirty="0">
                        <a:solidFill>
                          <a:srgbClr val="C00000"/>
                        </a:solidFill>
                      </a:endParaRPr>
                    </a:p>
                  </a:txBody>
                  <a:tcPr/>
                </a:tc>
                <a:tc>
                  <a:txBody>
                    <a:bodyPr/>
                    <a:lstStyle/>
                    <a:p>
                      <a:pPr algn="just"/>
                      <a:r>
                        <a:rPr lang="en-IN" dirty="0" smtClean="0"/>
                        <a:t>Ileum and large colon enter at lesser</a:t>
                      </a:r>
                      <a:r>
                        <a:rPr lang="en-IN" baseline="0" dirty="0" smtClean="0"/>
                        <a:t> curvature of base. </a:t>
                      </a:r>
                      <a:r>
                        <a:rPr lang="en-IN" baseline="0" dirty="0" smtClean="0">
                          <a:solidFill>
                            <a:srgbClr val="C00000"/>
                          </a:solidFill>
                        </a:rPr>
                        <a:t>Opening are 5 cm apart</a:t>
                      </a:r>
                      <a:endParaRPr lang="en-IN" dirty="0">
                        <a:solidFill>
                          <a:srgbClr val="C00000"/>
                        </a:solidFill>
                      </a:endParaRPr>
                    </a:p>
                  </a:txBody>
                  <a:tcPr/>
                </a:tc>
                <a:tc>
                  <a:txBody>
                    <a:bodyPr/>
                    <a:lstStyle/>
                    <a:p>
                      <a:r>
                        <a:rPr lang="en-IN" dirty="0" smtClean="0">
                          <a:solidFill>
                            <a:srgbClr val="C00000"/>
                          </a:solidFill>
                        </a:rPr>
                        <a:t>Ileum and colon continuous </a:t>
                      </a:r>
                      <a:r>
                        <a:rPr lang="en-IN" dirty="0" smtClean="0"/>
                        <a:t>and </a:t>
                      </a:r>
                      <a:r>
                        <a:rPr lang="en-IN" dirty="0" err="1" smtClean="0"/>
                        <a:t>cecum</a:t>
                      </a:r>
                      <a:r>
                        <a:rPr lang="en-IN" dirty="0" smtClean="0"/>
                        <a:t> joins </a:t>
                      </a:r>
                      <a:r>
                        <a:rPr lang="en-IN" dirty="0" smtClean="0">
                          <a:solidFill>
                            <a:srgbClr val="C00000"/>
                          </a:solidFill>
                        </a:rPr>
                        <a:t>obliquely.</a:t>
                      </a:r>
                      <a:endParaRPr lang="en-IN" dirty="0">
                        <a:solidFill>
                          <a:srgbClr val="C00000"/>
                        </a:solidFill>
                      </a:endParaRPr>
                    </a:p>
                  </a:txBody>
                  <a:tcPr/>
                </a:tc>
                <a:tc>
                  <a:txBody>
                    <a:bodyPr/>
                    <a:lstStyle/>
                    <a:p>
                      <a:r>
                        <a:rPr lang="en-IN" dirty="0" smtClean="0"/>
                        <a:t>As cow</a:t>
                      </a:r>
                      <a:endParaRPr lang="en-IN" dirty="0"/>
                    </a:p>
                  </a:txBody>
                  <a:tcPr/>
                </a:tc>
              </a:tr>
              <a:tr h="666750">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r h="666750">
                <a:tc>
                  <a:txBody>
                    <a:bodyPr/>
                    <a:lstStyle/>
                    <a:p>
                      <a:endParaRPr lang="en-IN" dirty="0"/>
                    </a:p>
                  </a:txBody>
                  <a:tcPr/>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bl>
          </a:graphicData>
        </a:graphic>
      </p:graphicFrame>
      <p:pic>
        <p:nvPicPr>
          <p:cNvPr id="2050" name="Picture 2" descr="C:\Users\Dr. Abhinov\Desktop\58949_ox_md.gif"/>
          <p:cNvPicPr>
            <a:picLocks noChangeAspect="1" noChangeArrowheads="1"/>
          </p:cNvPicPr>
          <p:nvPr/>
        </p:nvPicPr>
        <p:blipFill>
          <a:blip r:embed="rId2"/>
          <a:srcRect t="56544" r="-2500"/>
          <a:stretch>
            <a:fillRect/>
          </a:stretch>
        </p:blipFill>
        <p:spPr bwMode="auto">
          <a:xfrm>
            <a:off x="304800" y="2819400"/>
            <a:ext cx="4038600" cy="1308235"/>
          </a:xfrm>
          <a:prstGeom prst="rect">
            <a:avLst/>
          </a:prstGeom>
          <a:noFill/>
        </p:spPr>
      </p:pic>
      <p:pic>
        <p:nvPicPr>
          <p:cNvPr id="2051" name="Picture 3" descr="C:\Users\Dr. Abhinov\Desktop\horse-caecum.jpg"/>
          <p:cNvPicPr>
            <a:picLocks noChangeAspect="1" noChangeArrowheads="1"/>
          </p:cNvPicPr>
          <p:nvPr/>
        </p:nvPicPr>
        <p:blipFill>
          <a:blip r:embed="rId3"/>
          <a:srcRect l="39474" t="15318" r="-526" b="29191"/>
          <a:stretch>
            <a:fillRect/>
          </a:stretch>
        </p:blipFill>
        <p:spPr bwMode="auto">
          <a:xfrm>
            <a:off x="4572000" y="2590800"/>
            <a:ext cx="3124200" cy="1828800"/>
          </a:xfrm>
          <a:prstGeom prst="rect">
            <a:avLst/>
          </a:prstGeom>
          <a:noFill/>
        </p:spPr>
      </p:pic>
      <p:pic>
        <p:nvPicPr>
          <p:cNvPr id="2052" name="Picture 4" descr="C:\Users\Dr. Abhinov\Desktop\The-digestive-tract-of-a-rabbit-Numerical-values-are-those-observed-in-a-25-kg-New.png"/>
          <p:cNvPicPr>
            <a:picLocks noChangeAspect="1" noChangeArrowheads="1"/>
          </p:cNvPicPr>
          <p:nvPr/>
        </p:nvPicPr>
        <p:blipFill>
          <a:blip r:embed="rId4"/>
          <a:srcRect l="19046" t="38889" r="53869" b="23333"/>
          <a:stretch>
            <a:fillRect/>
          </a:stretch>
        </p:blipFill>
        <p:spPr bwMode="auto">
          <a:xfrm>
            <a:off x="4495800" y="4495800"/>
            <a:ext cx="2895600" cy="2115457"/>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686800" cy="6019800"/>
          </a:xfrm>
        </p:spPr>
        <p:txBody>
          <a:bodyPr/>
          <a:lstStyle/>
          <a:p>
            <a:pPr>
              <a:buNone/>
            </a:pPr>
            <a:r>
              <a:rPr lang="en-IN" sz="2000" dirty="0" smtClean="0">
                <a:solidFill>
                  <a:srgbClr val="FF0000"/>
                </a:solidFill>
              </a:rPr>
              <a:t>Large intestine- colon :</a:t>
            </a:r>
          </a:p>
          <a:p>
            <a:pPr>
              <a:buNone/>
            </a:pPr>
            <a:endParaRPr lang="en-IN" sz="2000" dirty="0" smtClean="0">
              <a:solidFill>
                <a:srgbClr val="FF0000"/>
              </a:solidFill>
            </a:endParaRPr>
          </a:p>
          <a:p>
            <a:endParaRPr lang="en-IN" dirty="0"/>
          </a:p>
        </p:txBody>
      </p:sp>
      <p:graphicFrame>
        <p:nvGraphicFramePr>
          <p:cNvPr id="4" name="Table 3"/>
          <p:cNvGraphicFramePr>
            <a:graphicFrameLocks noGrp="1"/>
          </p:cNvGraphicFramePr>
          <p:nvPr/>
        </p:nvGraphicFramePr>
        <p:xfrm>
          <a:off x="457200" y="609600"/>
          <a:ext cx="8305800" cy="7227570"/>
        </p:xfrm>
        <a:graphic>
          <a:graphicData uri="http://schemas.openxmlformats.org/drawingml/2006/table">
            <a:tbl>
              <a:tblPr firstRow="1" bandRow="1">
                <a:tableStyleId>{21E4AEA4-8DFA-4A89-87EB-49C32662AFE0}</a:tableStyleId>
              </a:tblPr>
              <a:tblGrid>
                <a:gridCol w="1148674"/>
                <a:gridCol w="1899326"/>
                <a:gridCol w="1935480"/>
                <a:gridCol w="1661160"/>
                <a:gridCol w="1661160"/>
              </a:tblGrid>
              <a:tr h="381000">
                <a:tc>
                  <a:txBody>
                    <a:bodyPr/>
                    <a:lstStyle/>
                    <a:p>
                      <a:endParaRPr lang="en-IN" dirty="0">
                        <a:solidFill>
                          <a:schemeClr val="bg1"/>
                        </a:solidFill>
                      </a:endParaRPr>
                    </a:p>
                  </a:txBody>
                  <a:tcPr/>
                </a:tc>
                <a:tc>
                  <a:txBody>
                    <a:bodyPr/>
                    <a:lstStyle/>
                    <a:p>
                      <a:r>
                        <a:rPr lang="en-IN" dirty="0" smtClean="0">
                          <a:solidFill>
                            <a:schemeClr val="bg1"/>
                          </a:solidFill>
                        </a:rPr>
                        <a:t>Ox</a:t>
                      </a:r>
                      <a:endParaRPr lang="en-IN" dirty="0">
                        <a:solidFill>
                          <a:schemeClr val="bg1"/>
                        </a:solidFill>
                      </a:endParaRPr>
                    </a:p>
                  </a:txBody>
                  <a:tcPr/>
                </a:tc>
                <a:tc>
                  <a:txBody>
                    <a:bodyPr/>
                    <a:lstStyle/>
                    <a:p>
                      <a:r>
                        <a:rPr lang="en-IN" dirty="0" smtClean="0">
                          <a:solidFill>
                            <a:schemeClr val="bg1"/>
                          </a:solidFill>
                        </a:rPr>
                        <a:t>Horse </a:t>
                      </a:r>
                      <a:endParaRPr lang="en-IN" dirty="0">
                        <a:solidFill>
                          <a:schemeClr val="bg1"/>
                        </a:solidFill>
                      </a:endParaRPr>
                    </a:p>
                  </a:txBody>
                  <a:tcPr/>
                </a:tc>
                <a:tc>
                  <a:txBody>
                    <a:bodyPr/>
                    <a:lstStyle/>
                    <a:p>
                      <a:r>
                        <a:rPr lang="en-IN" dirty="0" smtClean="0">
                          <a:solidFill>
                            <a:schemeClr val="bg1"/>
                          </a:solidFill>
                        </a:rPr>
                        <a:t>Dog </a:t>
                      </a:r>
                      <a:endParaRPr lang="en-IN" dirty="0">
                        <a:solidFill>
                          <a:schemeClr val="bg1"/>
                        </a:solidFill>
                      </a:endParaRPr>
                    </a:p>
                  </a:txBody>
                  <a:tcPr/>
                </a:tc>
                <a:tc>
                  <a:txBody>
                    <a:bodyPr/>
                    <a:lstStyle/>
                    <a:p>
                      <a:r>
                        <a:rPr lang="en-IN" dirty="0" smtClean="0">
                          <a:solidFill>
                            <a:schemeClr val="bg1"/>
                          </a:solidFill>
                        </a:rPr>
                        <a:t>Pig </a:t>
                      </a:r>
                      <a:endParaRPr lang="en-IN" dirty="0">
                        <a:solidFill>
                          <a:schemeClr val="bg1"/>
                        </a:solidFill>
                      </a:endParaRPr>
                    </a:p>
                  </a:txBody>
                  <a:tcPr/>
                </a:tc>
              </a:tr>
              <a:tr h="666750">
                <a:tc>
                  <a:txBody>
                    <a:bodyPr/>
                    <a:lstStyle/>
                    <a:p>
                      <a:r>
                        <a:rPr lang="en-IN" dirty="0" smtClean="0">
                          <a:solidFill>
                            <a:schemeClr val="bg1"/>
                          </a:solidFill>
                        </a:rPr>
                        <a:t>Length-</a:t>
                      </a:r>
                    </a:p>
                    <a:p>
                      <a:r>
                        <a:rPr lang="en-IN" dirty="0" smtClean="0">
                          <a:solidFill>
                            <a:schemeClr val="bg1"/>
                          </a:solidFill>
                        </a:rPr>
                        <a:t>Diameter-</a:t>
                      </a:r>
                      <a:endParaRPr lang="en-IN" dirty="0">
                        <a:solidFill>
                          <a:schemeClr val="bg1"/>
                        </a:solidFill>
                      </a:endParaRPr>
                    </a:p>
                  </a:txBody>
                  <a:tcPr/>
                </a:tc>
                <a:tc>
                  <a:txBody>
                    <a:bodyPr/>
                    <a:lstStyle/>
                    <a:p>
                      <a:r>
                        <a:rPr lang="en-IN" dirty="0" smtClean="0">
                          <a:solidFill>
                            <a:schemeClr val="bg1"/>
                          </a:solidFill>
                        </a:rPr>
                        <a:t>10 m </a:t>
                      </a:r>
                    </a:p>
                    <a:p>
                      <a:r>
                        <a:rPr lang="en-IN" dirty="0" smtClean="0">
                          <a:solidFill>
                            <a:schemeClr val="bg1"/>
                          </a:solidFill>
                        </a:rPr>
                        <a:t>7.5cm</a:t>
                      </a:r>
                    </a:p>
                  </a:txBody>
                  <a:tcPr/>
                </a:tc>
                <a:tc>
                  <a:txBody>
                    <a:bodyPr/>
                    <a:lstStyle/>
                    <a:p>
                      <a:pPr algn="l"/>
                      <a:r>
                        <a:rPr lang="en-IN" dirty="0" smtClean="0">
                          <a:solidFill>
                            <a:schemeClr val="bg1"/>
                          </a:solidFill>
                        </a:rPr>
                        <a:t>Large colon 3-3.7 m , 3-3.5</a:t>
                      </a:r>
                    </a:p>
                    <a:p>
                      <a:r>
                        <a:rPr lang="en-IN" dirty="0" smtClean="0">
                          <a:solidFill>
                            <a:schemeClr val="bg1"/>
                          </a:solidFill>
                        </a:rPr>
                        <a:t>  Small colon 20-25cm,7.7-10 cm</a:t>
                      </a:r>
                    </a:p>
                  </a:txBody>
                  <a:tcPr/>
                </a:tc>
                <a:tc>
                  <a:txBody>
                    <a:bodyPr/>
                    <a:lstStyle/>
                    <a:p>
                      <a:r>
                        <a:rPr lang="en-IN" dirty="0" smtClean="0">
                          <a:solidFill>
                            <a:schemeClr val="bg1"/>
                          </a:solidFill>
                        </a:rPr>
                        <a:t>40-50 cm</a:t>
                      </a:r>
                    </a:p>
                    <a:p>
                      <a:r>
                        <a:rPr lang="en-IN" dirty="0" smtClean="0">
                          <a:solidFill>
                            <a:schemeClr val="bg1"/>
                          </a:solidFill>
                        </a:rPr>
                        <a:t> 2.5 cm</a:t>
                      </a:r>
                      <a:endParaRPr lang="en-IN" dirty="0">
                        <a:solidFill>
                          <a:schemeClr val="bg1"/>
                        </a:solidFill>
                      </a:endParaRPr>
                    </a:p>
                  </a:txBody>
                  <a:tcPr/>
                </a:tc>
                <a:tc>
                  <a:txBody>
                    <a:bodyPr/>
                    <a:lstStyle/>
                    <a:p>
                      <a:r>
                        <a:rPr lang="en-IN" dirty="0" smtClean="0">
                          <a:solidFill>
                            <a:schemeClr val="bg1"/>
                          </a:solidFill>
                        </a:rPr>
                        <a:t>3.5-4 m</a:t>
                      </a:r>
                    </a:p>
                    <a:p>
                      <a:r>
                        <a:rPr lang="en-IN" dirty="0" smtClean="0">
                          <a:solidFill>
                            <a:schemeClr val="bg1"/>
                          </a:solidFill>
                        </a:rPr>
                        <a:t>5 cm</a:t>
                      </a:r>
                      <a:endParaRPr lang="en-IN" dirty="0">
                        <a:solidFill>
                          <a:schemeClr val="bg1"/>
                        </a:solidFill>
                      </a:endParaRPr>
                    </a:p>
                  </a:txBody>
                  <a:tcPr/>
                </a:tc>
              </a:tr>
              <a:tr h="666750">
                <a:tc>
                  <a:txBody>
                    <a:bodyPr/>
                    <a:lstStyle/>
                    <a:p>
                      <a:r>
                        <a:rPr lang="en-IN" sz="2000" dirty="0" smtClean="0">
                          <a:solidFill>
                            <a:srgbClr val="FF0000"/>
                          </a:solidFill>
                        </a:rPr>
                        <a:t>Position</a:t>
                      </a:r>
                      <a:r>
                        <a:rPr lang="en-IN" dirty="0" smtClean="0"/>
                        <a:t> </a:t>
                      </a:r>
                      <a:endParaRPr lang="en-IN" dirty="0"/>
                    </a:p>
                  </a:txBody>
                  <a:tcPr/>
                </a:tc>
                <a:tc>
                  <a:txBody>
                    <a:bodyPr/>
                    <a:lstStyle/>
                    <a:p>
                      <a:r>
                        <a:rPr lang="en-IN" dirty="0" smtClean="0"/>
                        <a:t>In </a:t>
                      </a:r>
                      <a:r>
                        <a:rPr lang="en-IN" dirty="0" smtClean="0">
                          <a:solidFill>
                            <a:srgbClr val="7030A0"/>
                          </a:solidFill>
                        </a:rPr>
                        <a:t>dorsal abdominal cavity, to right </a:t>
                      </a:r>
                      <a:r>
                        <a:rPr lang="en-IN" dirty="0" smtClean="0"/>
                        <a:t>of median plane with small intestines. Coiled part in lower right flank</a:t>
                      </a:r>
                      <a:endParaRPr lang="en-IN" dirty="0"/>
                    </a:p>
                  </a:txBody>
                  <a:tcPr/>
                </a:tc>
                <a:tc>
                  <a:txBody>
                    <a:bodyPr/>
                    <a:lstStyle/>
                    <a:p>
                      <a:r>
                        <a:rPr lang="en-IN" dirty="0" smtClean="0">
                          <a:solidFill>
                            <a:srgbClr val="C00000"/>
                          </a:solidFill>
                        </a:rPr>
                        <a:t>Large colon:</a:t>
                      </a:r>
                      <a:r>
                        <a:rPr lang="en-IN" baseline="0" dirty="0" smtClean="0">
                          <a:solidFill>
                            <a:srgbClr val="C00000"/>
                          </a:solidFill>
                        </a:rPr>
                        <a:t> </a:t>
                      </a:r>
                      <a:r>
                        <a:rPr lang="en-IN" baseline="0" dirty="0" smtClean="0"/>
                        <a:t>mainly in </a:t>
                      </a:r>
                      <a:r>
                        <a:rPr lang="en-IN" baseline="0" dirty="0" smtClean="0">
                          <a:solidFill>
                            <a:srgbClr val="7030A0"/>
                          </a:solidFill>
                        </a:rPr>
                        <a:t>ventral abdominal cavity </a:t>
                      </a:r>
                      <a:r>
                        <a:rPr lang="en-IN" baseline="0" dirty="0" smtClean="0"/>
                        <a:t>as dorsal and ventral coils. Extends from sternum to pelvic brim.</a:t>
                      </a:r>
                    </a:p>
                    <a:p>
                      <a:r>
                        <a:rPr lang="en-IN" baseline="0" dirty="0" smtClean="0">
                          <a:solidFill>
                            <a:srgbClr val="C00000"/>
                          </a:solidFill>
                        </a:rPr>
                        <a:t>Small colon:</a:t>
                      </a:r>
                    </a:p>
                    <a:p>
                      <a:r>
                        <a:rPr lang="en-IN" baseline="0" dirty="0" smtClean="0">
                          <a:solidFill>
                            <a:srgbClr val="7030A0"/>
                          </a:solidFill>
                        </a:rPr>
                        <a:t>Dorsal to large </a:t>
                      </a:r>
                      <a:r>
                        <a:rPr lang="en-IN" baseline="0" dirty="0" smtClean="0"/>
                        <a:t>colon and mingled with small intestine.</a:t>
                      </a:r>
                      <a:endParaRPr lang="en-IN" dirty="0"/>
                    </a:p>
                  </a:txBody>
                  <a:tcPr/>
                </a:tc>
                <a:tc>
                  <a:txBody>
                    <a:bodyPr/>
                    <a:lstStyle/>
                    <a:p>
                      <a:r>
                        <a:rPr lang="en-IN" dirty="0" smtClean="0"/>
                        <a:t>Short </a:t>
                      </a:r>
                      <a:r>
                        <a:rPr lang="en-IN" dirty="0" smtClean="0">
                          <a:solidFill>
                            <a:srgbClr val="FF0000"/>
                          </a:solidFill>
                        </a:rPr>
                        <a:t>ascending part </a:t>
                      </a:r>
                      <a:r>
                        <a:rPr lang="en-IN" dirty="0" smtClean="0"/>
                        <a:t>lies along </a:t>
                      </a:r>
                      <a:r>
                        <a:rPr lang="en-IN" dirty="0" smtClean="0">
                          <a:solidFill>
                            <a:srgbClr val="7030A0"/>
                          </a:solidFill>
                        </a:rPr>
                        <a:t>right flank</a:t>
                      </a:r>
                      <a:r>
                        <a:rPr lang="en-IN" dirty="0" smtClean="0"/>
                        <a:t>, with long </a:t>
                      </a:r>
                      <a:r>
                        <a:rPr lang="en-IN" dirty="0" smtClean="0">
                          <a:solidFill>
                            <a:srgbClr val="FF0000"/>
                          </a:solidFill>
                        </a:rPr>
                        <a:t>descending </a:t>
                      </a:r>
                      <a:r>
                        <a:rPr lang="en-IN" dirty="0" smtClean="0"/>
                        <a:t>part on </a:t>
                      </a:r>
                      <a:r>
                        <a:rPr lang="en-IN" dirty="0" smtClean="0">
                          <a:solidFill>
                            <a:srgbClr val="7030A0"/>
                          </a:solidFill>
                        </a:rPr>
                        <a:t>left of median </a:t>
                      </a:r>
                      <a:r>
                        <a:rPr lang="en-IN" dirty="0" smtClean="0"/>
                        <a:t>plane extending to pelvic cavity</a:t>
                      </a:r>
                      <a:endParaRPr lang="en-IN" dirty="0"/>
                    </a:p>
                  </a:txBody>
                  <a:tcPr/>
                </a:tc>
                <a:tc>
                  <a:txBody>
                    <a:bodyPr/>
                    <a:lstStyle/>
                    <a:p>
                      <a:r>
                        <a:rPr lang="en-IN" dirty="0" smtClean="0"/>
                        <a:t>On </a:t>
                      </a:r>
                      <a:r>
                        <a:rPr lang="en-IN" dirty="0" smtClean="0">
                          <a:solidFill>
                            <a:srgbClr val="7030A0"/>
                          </a:solidFill>
                        </a:rPr>
                        <a:t>each side of median</a:t>
                      </a:r>
                      <a:r>
                        <a:rPr lang="en-IN" baseline="0" dirty="0" smtClean="0">
                          <a:solidFill>
                            <a:srgbClr val="7030A0"/>
                          </a:solidFill>
                        </a:rPr>
                        <a:t> plane</a:t>
                      </a:r>
                      <a:r>
                        <a:rPr lang="en-IN" baseline="0" dirty="0" smtClean="0"/>
                        <a:t>, </a:t>
                      </a:r>
                      <a:r>
                        <a:rPr lang="en-IN" baseline="0" dirty="0" smtClean="0">
                          <a:solidFill>
                            <a:srgbClr val="7030A0"/>
                          </a:solidFill>
                        </a:rPr>
                        <a:t>mainly to left</a:t>
                      </a:r>
                      <a:r>
                        <a:rPr lang="en-IN" baseline="0" dirty="0" smtClean="0"/>
                        <a:t> caudal to the stomach. Coiled part in ventral part of abdominal cavity, dorsal to </a:t>
                      </a:r>
                      <a:r>
                        <a:rPr lang="en-IN" baseline="0" dirty="0" err="1" smtClean="0"/>
                        <a:t>umblicus</a:t>
                      </a:r>
                      <a:endParaRPr lang="en-IN" dirty="0"/>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686800" cy="6019800"/>
          </a:xfrm>
        </p:spPr>
        <p:txBody>
          <a:bodyPr/>
          <a:lstStyle/>
          <a:p>
            <a:pPr>
              <a:buNone/>
            </a:pPr>
            <a:r>
              <a:rPr lang="en-IN" sz="2000" b="1" dirty="0" smtClean="0">
                <a:solidFill>
                  <a:srgbClr val="FF0000"/>
                </a:solidFill>
              </a:rPr>
              <a:t>Large intestine- colon and rectum </a:t>
            </a:r>
            <a:r>
              <a:rPr lang="en-IN" sz="2000" dirty="0" smtClean="0">
                <a:solidFill>
                  <a:srgbClr val="FF0000"/>
                </a:solidFill>
              </a:rPr>
              <a:t>:</a:t>
            </a:r>
          </a:p>
          <a:p>
            <a:pPr>
              <a:buNone/>
            </a:pPr>
            <a:endParaRPr lang="en-IN" sz="2000" dirty="0" smtClean="0">
              <a:solidFill>
                <a:srgbClr val="FF0000"/>
              </a:solidFill>
            </a:endParaRPr>
          </a:p>
          <a:p>
            <a:endParaRPr lang="en-IN" dirty="0"/>
          </a:p>
        </p:txBody>
      </p:sp>
      <p:graphicFrame>
        <p:nvGraphicFramePr>
          <p:cNvPr id="4" name="Table 3"/>
          <p:cNvGraphicFramePr>
            <a:graphicFrameLocks noGrp="1"/>
          </p:cNvGraphicFramePr>
          <p:nvPr/>
        </p:nvGraphicFramePr>
        <p:xfrm>
          <a:off x="457200" y="609600"/>
          <a:ext cx="8305800" cy="4853940"/>
        </p:xfrm>
        <a:graphic>
          <a:graphicData uri="http://schemas.openxmlformats.org/drawingml/2006/table">
            <a:tbl>
              <a:tblPr firstRow="1" bandRow="1">
                <a:tableStyleId>{21E4AEA4-8DFA-4A89-87EB-49C32662AFE0}</a:tableStyleId>
              </a:tblPr>
              <a:tblGrid>
                <a:gridCol w="1219200"/>
                <a:gridCol w="1981200"/>
                <a:gridCol w="1828800"/>
                <a:gridCol w="1615440"/>
                <a:gridCol w="1661160"/>
              </a:tblGrid>
              <a:tr h="381000">
                <a:tc>
                  <a:txBody>
                    <a:bodyPr/>
                    <a:lstStyle/>
                    <a:p>
                      <a:endParaRPr lang="en-IN" dirty="0"/>
                    </a:p>
                  </a:txBody>
                  <a:tcPr/>
                </a:tc>
                <a:tc>
                  <a:txBody>
                    <a:bodyPr/>
                    <a:lstStyle/>
                    <a:p>
                      <a:r>
                        <a:rPr lang="en-IN" dirty="0" smtClean="0"/>
                        <a:t>Ox</a:t>
                      </a:r>
                      <a:endParaRPr lang="en-IN" dirty="0"/>
                    </a:p>
                  </a:txBody>
                  <a:tcPr/>
                </a:tc>
                <a:tc>
                  <a:txBody>
                    <a:bodyPr/>
                    <a:lstStyle/>
                    <a:p>
                      <a:r>
                        <a:rPr lang="en-IN" dirty="0" smtClean="0"/>
                        <a:t>Horse </a:t>
                      </a:r>
                      <a:endParaRPr lang="en-IN" dirty="0"/>
                    </a:p>
                  </a:txBody>
                  <a:tcPr/>
                </a:tc>
                <a:tc>
                  <a:txBody>
                    <a:bodyPr/>
                    <a:lstStyle/>
                    <a:p>
                      <a:r>
                        <a:rPr lang="en-IN" dirty="0" smtClean="0"/>
                        <a:t>Dog </a:t>
                      </a:r>
                      <a:endParaRPr lang="en-IN" dirty="0"/>
                    </a:p>
                  </a:txBody>
                  <a:tcPr/>
                </a:tc>
                <a:tc>
                  <a:txBody>
                    <a:bodyPr/>
                    <a:lstStyle/>
                    <a:p>
                      <a:r>
                        <a:rPr lang="en-IN" dirty="0" smtClean="0"/>
                        <a:t>Pig </a:t>
                      </a:r>
                      <a:endParaRPr lang="en-IN" dirty="0"/>
                    </a:p>
                  </a:txBody>
                  <a:tcPr/>
                </a:tc>
              </a:tr>
              <a:tr h="666750">
                <a:tc>
                  <a:txBody>
                    <a:bodyPr/>
                    <a:lstStyle/>
                    <a:p>
                      <a:r>
                        <a:rPr lang="en-IN" sz="2000" dirty="0" smtClean="0"/>
                        <a:t>Specific character</a:t>
                      </a:r>
                      <a:endParaRPr lang="en-IN" sz="2000" dirty="0"/>
                    </a:p>
                  </a:txBody>
                  <a:tcPr/>
                </a:tc>
                <a:tc>
                  <a:txBody>
                    <a:bodyPr/>
                    <a:lstStyle/>
                    <a:p>
                      <a:r>
                        <a:rPr lang="en-IN" sz="2000" dirty="0" smtClean="0"/>
                        <a:t>Tubular</a:t>
                      </a:r>
                      <a:r>
                        <a:rPr lang="en-IN" sz="2000" b="1" dirty="0" smtClean="0">
                          <a:solidFill>
                            <a:srgbClr val="00B050"/>
                          </a:solidFill>
                        </a:rPr>
                        <a:t>,</a:t>
                      </a:r>
                      <a:r>
                        <a:rPr lang="en-IN" sz="2000" b="1" baseline="0" dirty="0" smtClean="0">
                          <a:solidFill>
                            <a:srgbClr val="00B050"/>
                          </a:solidFill>
                        </a:rPr>
                        <a:t> no bands </a:t>
                      </a:r>
                      <a:r>
                        <a:rPr lang="en-IN" sz="2000" baseline="0" dirty="0" smtClean="0"/>
                        <a:t>and </a:t>
                      </a:r>
                      <a:r>
                        <a:rPr lang="en-IN" sz="2000" b="1" baseline="0" dirty="0" err="1" smtClean="0">
                          <a:solidFill>
                            <a:srgbClr val="00B050"/>
                          </a:solidFill>
                        </a:rPr>
                        <a:t>sacculation</a:t>
                      </a:r>
                      <a:r>
                        <a:rPr lang="en-IN" sz="2000" baseline="0" dirty="0" smtClean="0"/>
                        <a:t>. Part is coiled .</a:t>
                      </a:r>
                      <a:r>
                        <a:rPr lang="en-IN" sz="2000" dirty="0" smtClean="0"/>
                        <a:t> 3parts </a:t>
                      </a:r>
                    </a:p>
                    <a:p>
                      <a:r>
                        <a:rPr lang="en-IN" sz="2000" dirty="0" err="1" smtClean="0"/>
                        <a:t>Ascending,transv-erse</a:t>
                      </a:r>
                      <a:r>
                        <a:rPr lang="en-IN" sz="2000" baseline="0" dirty="0" smtClean="0"/>
                        <a:t> and descending.</a:t>
                      </a:r>
                    </a:p>
                    <a:p>
                      <a:pPr marL="0" marR="0" indent="0" algn="l" defTabSz="914400" rtl="0" eaLnBrk="1" fontAlgn="auto" latinLnBrk="0" hangingPunct="1">
                        <a:lnSpc>
                          <a:spcPct val="100000"/>
                        </a:lnSpc>
                        <a:spcBef>
                          <a:spcPts val="0"/>
                        </a:spcBef>
                        <a:spcAft>
                          <a:spcPts val="0"/>
                        </a:spcAft>
                        <a:buClrTx/>
                        <a:buSzTx/>
                        <a:buFontTx/>
                        <a:buNone/>
                        <a:tabLst/>
                        <a:defRPr/>
                      </a:pPr>
                      <a:r>
                        <a:rPr lang="en-IN" sz="2000" dirty="0" err="1" smtClean="0">
                          <a:solidFill>
                            <a:srgbClr val="C00000"/>
                          </a:solidFill>
                        </a:rPr>
                        <a:t>Rectum</a:t>
                      </a:r>
                      <a:r>
                        <a:rPr lang="en-IN" sz="2000" dirty="0" err="1" smtClean="0"/>
                        <a:t>:Ampulla</a:t>
                      </a:r>
                      <a:r>
                        <a:rPr lang="en-IN" sz="2000" dirty="0" smtClean="0"/>
                        <a:t> </a:t>
                      </a:r>
                      <a:r>
                        <a:rPr lang="en-IN" sz="2000" dirty="0" err="1" smtClean="0"/>
                        <a:t>recti</a:t>
                      </a:r>
                      <a:r>
                        <a:rPr lang="en-IN" sz="2000" dirty="0" smtClean="0"/>
                        <a:t> present</a:t>
                      </a:r>
                    </a:p>
                    <a:p>
                      <a:endParaRPr lang="en-IN" sz="2000" dirty="0" smtClean="0"/>
                    </a:p>
                  </a:txBody>
                  <a:tcPr/>
                </a:tc>
                <a:tc>
                  <a:txBody>
                    <a:bodyPr/>
                    <a:lstStyle/>
                    <a:p>
                      <a:r>
                        <a:rPr lang="en-IN" sz="2000" b="1" dirty="0" err="1" smtClean="0">
                          <a:solidFill>
                            <a:srgbClr val="00B050"/>
                          </a:solidFill>
                        </a:rPr>
                        <a:t>Sacculated</a:t>
                      </a:r>
                      <a:r>
                        <a:rPr lang="en-IN" sz="2000" b="1" dirty="0" smtClean="0">
                          <a:solidFill>
                            <a:srgbClr val="00B050"/>
                          </a:solidFill>
                        </a:rPr>
                        <a:t> with longitudinal bands</a:t>
                      </a:r>
                      <a:r>
                        <a:rPr lang="en-IN" sz="2000" dirty="0" smtClean="0"/>
                        <a:t>, 1-4 on large colon 1-2 on small colon. Great colon- 4 parts/ 3 flexures</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2000" dirty="0" smtClean="0"/>
                    </a:p>
                  </a:txBody>
                  <a:tcPr/>
                </a:tc>
                <a:tc>
                  <a:txBody>
                    <a:bodyPr/>
                    <a:lstStyle/>
                    <a:p>
                      <a:r>
                        <a:rPr lang="en-IN" sz="2000" dirty="0" smtClean="0"/>
                        <a:t> </a:t>
                      </a:r>
                      <a:r>
                        <a:rPr lang="en-IN" sz="2000" b="1" dirty="0" smtClean="0">
                          <a:solidFill>
                            <a:srgbClr val="00B050"/>
                          </a:solidFill>
                        </a:rPr>
                        <a:t>No </a:t>
                      </a:r>
                      <a:r>
                        <a:rPr lang="en-IN" sz="2000" dirty="0" err="1" smtClean="0">
                          <a:solidFill>
                            <a:srgbClr val="C00000"/>
                          </a:solidFill>
                        </a:rPr>
                        <a:t>bands</a:t>
                      </a:r>
                      <a:r>
                        <a:rPr lang="en-IN" sz="2000" dirty="0" err="1" smtClean="0"/>
                        <a:t>,Short</a:t>
                      </a:r>
                      <a:r>
                        <a:rPr lang="en-IN" sz="2000" dirty="0" smtClean="0"/>
                        <a:t> and like shepherd’s crook. </a:t>
                      </a:r>
                    </a:p>
                    <a:p>
                      <a:r>
                        <a:rPr lang="en-IN" sz="2000" dirty="0" smtClean="0"/>
                        <a:t>3parts :</a:t>
                      </a:r>
                    </a:p>
                    <a:p>
                      <a:r>
                        <a:rPr lang="en-IN" sz="2000" dirty="0" smtClean="0"/>
                        <a:t>Ascending,</a:t>
                      </a:r>
                    </a:p>
                    <a:p>
                      <a:r>
                        <a:rPr lang="en-IN" sz="2000" dirty="0" smtClean="0"/>
                        <a:t>transverse</a:t>
                      </a:r>
                      <a:r>
                        <a:rPr lang="en-IN" sz="2000" baseline="0" dirty="0" smtClean="0"/>
                        <a:t> and descending</a:t>
                      </a:r>
                      <a:endParaRPr lang="en-IN" sz="2000" dirty="0"/>
                    </a:p>
                  </a:txBody>
                  <a:tcPr/>
                </a:tc>
                <a:tc>
                  <a:txBody>
                    <a:bodyPr/>
                    <a:lstStyle/>
                    <a:p>
                      <a:r>
                        <a:rPr lang="en-IN" sz="2000" dirty="0" smtClean="0"/>
                        <a:t>Coiled like</a:t>
                      </a:r>
                      <a:r>
                        <a:rPr lang="en-IN" sz="2000" baseline="0" dirty="0" smtClean="0"/>
                        <a:t> ox but colon have 2 bands and 2 </a:t>
                      </a:r>
                      <a:r>
                        <a:rPr lang="en-IN" sz="2000" baseline="0" dirty="0" err="1" smtClean="0"/>
                        <a:t>sacculations</a:t>
                      </a:r>
                      <a:endParaRPr lang="en-IN" sz="2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N" sz="2000" dirty="0" smtClean="0">
                          <a:solidFill>
                            <a:srgbClr val="C00000"/>
                          </a:solidFill>
                        </a:rPr>
                        <a:t>Rectum</a:t>
                      </a:r>
                      <a:r>
                        <a:rPr lang="en-IN" sz="20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IN" sz="2000" dirty="0" err="1" smtClean="0"/>
                        <a:t>Ampulla</a:t>
                      </a:r>
                      <a:r>
                        <a:rPr lang="en-IN" sz="2000" dirty="0" smtClean="0"/>
                        <a:t> </a:t>
                      </a:r>
                      <a:r>
                        <a:rPr lang="en-IN" sz="2000" dirty="0" err="1" smtClean="0"/>
                        <a:t>recti</a:t>
                      </a:r>
                      <a:r>
                        <a:rPr lang="en-IN" sz="2000" dirty="0" smtClean="0"/>
                        <a:t> present</a:t>
                      </a:r>
                    </a:p>
                    <a:p>
                      <a:endParaRPr lang="en-IN" sz="2000" dirty="0"/>
                    </a:p>
                  </a:txBody>
                  <a:tcPr/>
                </a:tc>
              </a:tr>
              <a:tr h="666750">
                <a:tc>
                  <a:txBody>
                    <a:bodyPr/>
                    <a:lstStyle/>
                    <a:p>
                      <a:endParaRPr lang="en-IN" dirty="0"/>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r h="666750">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pics intestine\si\New Doc 2018-03-03_1.jpg"/>
          <p:cNvPicPr>
            <a:picLocks noGrp="1" noChangeAspect="1" noChangeArrowheads="1"/>
          </p:cNvPicPr>
          <p:nvPr>
            <p:ph sz="half" idx="2"/>
          </p:nvPr>
        </p:nvPicPr>
        <p:blipFill>
          <a:blip r:embed="rId2" cstate="print"/>
          <a:srcRect/>
          <a:stretch>
            <a:fillRect/>
          </a:stretch>
        </p:blipFill>
        <p:spPr bwMode="auto">
          <a:xfrm>
            <a:off x="228600" y="838200"/>
            <a:ext cx="4953000" cy="5715000"/>
          </a:xfrm>
          <a:prstGeom prst="rect">
            <a:avLst/>
          </a:prstGeom>
          <a:noFill/>
        </p:spPr>
      </p:pic>
      <p:pic>
        <p:nvPicPr>
          <p:cNvPr id="8" name="Picture 2" descr="G:\pics intestine\si\New Doc 2018-03-03_3.jpg"/>
          <p:cNvPicPr>
            <a:picLocks noGrp="1" noChangeAspect="1" noChangeArrowheads="1"/>
          </p:cNvPicPr>
          <p:nvPr>
            <p:ph sz="quarter" idx="4"/>
          </p:nvPr>
        </p:nvPicPr>
        <p:blipFill>
          <a:blip r:embed="rId3"/>
          <a:srcRect l="11902" t="2924" r="25511"/>
          <a:stretch>
            <a:fillRect/>
          </a:stretch>
        </p:blipFill>
        <p:spPr bwMode="auto">
          <a:xfrm>
            <a:off x="4495800" y="1066800"/>
            <a:ext cx="4191000" cy="5334000"/>
          </a:xfrm>
          <a:prstGeom prst="rect">
            <a:avLst/>
          </a:prstGeom>
          <a:noFill/>
        </p:spPr>
      </p:pic>
      <p:sp>
        <p:nvSpPr>
          <p:cNvPr id="4" name="TextBox 3"/>
          <p:cNvSpPr txBox="1"/>
          <p:nvPr/>
        </p:nvSpPr>
        <p:spPr>
          <a:xfrm>
            <a:off x="2438400" y="3505200"/>
            <a:ext cx="487890" cy="369332"/>
          </a:xfrm>
          <a:prstGeom prst="rect">
            <a:avLst/>
          </a:prstGeom>
          <a:noFill/>
        </p:spPr>
        <p:txBody>
          <a:bodyPr wrap="none" rtlCol="0">
            <a:spAutoFit/>
          </a:bodyPr>
          <a:lstStyle/>
          <a:p>
            <a:r>
              <a:rPr lang="en-IN" dirty="0" smtClean="0">
                <a:solidFill>
                  <a:srgbClr val="00B0F0"/>
                </a:solidFill>
              </a:rPr>
              <a:t>Ox </a:t>
            </a:r>
            <a:endParaRPr lang="en-IN" dirty="0">
              <a:solidFill>
                <a:srgbClr val="00B0F0"/>
              </a:solidFill>
            </a:endParaRPr>
          </a:p>
        </p:txBody>
      </p:sp>
      <p:sp>
        <p:nvSpPr>
          <p:cNvPr id="5" name="TextBox 4"/>
          <p:cNvSpPr txBox="1"/>
          <p:nvPr/>
        </p:nvSpPr>
        <p:spPr>
          <a:xfrm>
            <a:off x="1371600" y="6172200"/>
            <a:ext cx="785023" cy="369332"/>
          </a:xfrm>
          <a:prstGeom prst="rect">
            <a:avLst/>
          </a:prstGeom>
          <a:noFill/>
        </p:spPr>
        <p:txBody>
          <a:bodyPr wrap="none" rtlCol="0">
            <a:spAutoFit/>
          </a:bodyPr>
          <a:lstStyle/>
          <a:p>
            <a:r>
              <a:rPr lang="en-IN" dirty="0" smtClean="0">
                <a:solidFill>
                  <a:srgbClr val="00B0F0"/>
                </a:solidFill>
              </a:rPr>
              <a:t>Horse </a:t>
            </a:r>
            <a:endParaRPr lang="en-IN" dirty="0">
              <a:solidFill>
                <a:srgbClr val="00B0F0"/>
              </a:solidFill>
            </a:endParaRPr>
          </a:p>
        </p:txBody>
      </p:sp>
      <p:sp>
        <p:nvSpPr>
          <p:cNvPr id="6" name="TextBox 5"/>
          <p:cNvSpPr txBox="1"/>
          <p:nvPr/>
        </p:nvSpPr>
        <p:spPr>
          <a:xfrm>
            <a:off x="6172200" y="3505200"/>
            <a:ext cx="611065" cy="369332"/>
          </a:xfrm>
          <a:prstGeom prst="rect">
            <a:avLst/>
          </a:prstGeom>
          <a:noFill/>
        </p:spPr>
        <p:txBody>
          <a:bodyPr wrap="none" rtlCol="0">
            <a:spAutoFit/>
          </a:bodyPr>
          <a:lstStyle/>
          <a:p>
            <a:r>
              <a:rPr lang="en-IN" dirty="0" smtClean="0">
                <a:solidFill>
                  <a:srgbClr val="00B0F0"/>
                </a:solidFill>
              </a:rPr>
              <a:t>Dog</a:t>
            </a:r>
            <a:r>
              <a:rPr lang="en-IN" dirty="0" smtClean="0"/>
              <a:t> </a:t>
            </a:r>
            <a:endParaRPr lang="en-IN" dirty="0"/>
          </a:p>
        </p:txBody>
      </p:sp>
      <p:sp>
        <p:nvSpPr>
          <p:cNvPr id="9" name="TextBox 8"/>
          <p:cNvSpPr txBox="1"/>
          <p:nvPr/>
        </p:nvSpPr>
        <p:spPr>
          <a:xfrm>
            <a:off x="7620000" y="6096000"/>
            <a:ext cx="521297" cy="369332"/>
          </a:xfrm>
          <a:prstGeom prst="rect">
            <a:avLst/>
          </a:prstGeom>
          <a:noFill/>
        </p:spPr>
        <p:txBody>
          <a:bodyPr wrap="none" rtlCol="0">
            <a:spAutoFit/>
          </a:bodyPr>
          <a:lstStyle/>
          <a:p>
            <a:r>
              <a:rPr lang="en-IN" dirty="0" smtClean="0">
                <a:solidFill>
                  <a:srgbClr val="00B0F0"/>
                </a:solidFill>
              </a:rPr>
              <a:t>Pig</a:t>
            </a:r>
            <a:r>
              <a:rPr lang="en-IN" dirty="0" smtClean="0"/>
              <a:t> </a:t>
            </a:r>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IN" sz="3200" b="1" dirty="0" smtClean="0"/>
              <a:t>Attachments :ox </a:t>
            </a:r>
            <a:endParaRPr lang="en-IN" sz="3200" b="1" dirty="0"/>
          </a:p>
        </p:txBody>
      </p:sp>
      <p:sp>
        <p:nvSpPr>
          <p:cNvPr id="3" name="Content Placeholder 2"/>
          <p:cNvSpPr>
            <a:spLocks noGrp="1"/>
          </p:cNvSpPr>
          <p:nvPr>
            <p:ph idx="1"/>
          </p:nvPr>
        </p:nvSpPr>
        <p:spPr>
          <a:xfrm>
            <a:off x="228600" y="914400"/>
            <a:ext cx="8610600" cy="5638800"/>
          </a:xfrm>
        </p:spPr>
        <p:txBody>
          <a:bodyPr>
            <a:normAutofit fontScale="92500"/>
          </a:bodyPr>
          <a:lstStyle/>
          <a:p>
            <a:pPr>
              <a:buNone/>
            </a:pPr>
            <a:r>
              <a:rPr lang="en-IN" sz="2200" dirty="0" smtClean="0">
                <a:solidFill>
                  <a:srgbClr val="C00000"/>
                </a:solidFill>
              </a:rPr>
              <a:t>Duodenum: </a:t>
            </a:r>
            <a:r>
              <a:rPr lang="en-IN" sz="2200" dirty="0" smtClean="0"/>
              <a:t> </a:t>
            </a:r>
            <a:r>
              <a:rPr lang="en-IN" sz="2200" dirty="0" smtClean="0">
                <a:solidFill>
                  <a:srgbClr val="00B050"/>
                </a:solidFill>
              </a:rPr>
              <a:t>Cranial part </a:t>
            </a:r>
            <a:r>
              <a:rPr lang="en-IN" sz="2200" dirty="0" smtClean="0"/>
              <a:t>of duodenum- </a:t>
            </a:r>
            <a:r>
              <a:rPr lang="en-IN" sz="2200" dirty="0" smtClean="0">
                <a:solidFill>
                  <a:srgbClr val="00B050"/>
                </a:solidFill>
              </a:rPr>
              <a:t>lesser </a:t>
            </a:r>
            <a:r>
              <a:rPr lang="en-IN" sz="2200" dirty="0" err="1" smtClean="0">
                <a:solidFill>
                  <a:srgbClr val="00B050"/>
                </a:solidFill>
              </a:rPr>
              <a:t>omentum</a:t>
            </a:r>
            <a:endParaRPr lang="en-IN" sz="2200" dirty="0" smtClean="0">
              <a:solidFill>
                <a:srgbClr val="00B050"/>
              </a:solidFill>
            </a:endParaRPr>
          </a:p>
          <a:p>
            <a:r>
              <a:rPr lang="en-IN" sz="2200" dirty="0" smtClean="0">
                <a:solidFill>
                  <a:srgbClr val="00B050"/>
                </a:solidFill>
              </a:rPr>
              <a:t>Descending </a:t>
            </a:r>
            <a:r>
              <a:rPr lang="en-IN" sz="2200" dirty="0" smtClean="0"/>
              <a:t>part and caudal flexure attach dorsally to </a:t>
            </a:r>
            <a:r>
              <a:rPr lang="en-IN" sz="2200" dirty="0" err="1" smtClean="0">
                <a:solidFill>
                  <a:srgbClr val="00B050"/>
                </a:solidFill>
              </a:rPr>
              <a:t>mesoduodenum</a:t>
            </a:r>
            <a:r>
              <a:rPr lang="en-IN" sz="2200" dirty="0" smtClean="0"/>
              <a:t> and descending part attached ventrally to superficial wall of </a:t>
            </a:r>
            <a:r>
              <a:rPr lang="en-IN" sz="2200" dirty="0" err="1" smtClean="0"/>
              <a:t>omental</a:t>
            </a:r>
            <a:r>
              <a:rPr lang="en-IN" sz="2200" dirty="0" smtClean="0"/>
              <a:t> bursa.</a:t>
            </a:r>
          </a:p>
          <a:p>
            <a:r>
              <a:rPr lang="en-IN" sz="2200" dirty="0" smtClean="0">
                <a:solidFill>
                  <a:srgbClr val="00B050"/>
                </a:solidFill>
              </a:rPr>
              <a:t>Ascending</a:t>
            </a:r>
            <a:r>
              <a:rPr lang="en-IN" sz="2200" dirty="0" smtClean="0"/>
              <a:t> part attached to descending colon by </a:t>
            </a:r>
            <a:r>
              <a:rPr lang="en-IN" sz="2200" dirty="0" err="1" smtClean="0">
                <a:solidFill>
                  <a:srgbClr val="00B050"/>
                </a:solidFill>
              </a:rPr>
              <a:t>duodenocolic</a:t>
            </a:r>
            <a:r>
              <a:rPr lang="en-IN" sz="2200" dirty="0" smtClean="0">
                <a:solidFill>
                  <a:srgbClr val="00B050"/>
                </a:solidFill>
              </a:rPr>
              <a:t> ligament </a:t>
            </a:r>
            <a:r>
              <a:rPr lang="en-IN" sz="2200" dirty="0" smtClean="0"/>
              <a:t>and to proximal and distal loop of ascending colon by adhesions around root of mesentery.</a:t>
            </a:r>
          </a:p>
          <a:p>
            <a:pPr>
              <a:buNone/>
            </a:pPr>
            <a:r>
              <a:rPr lang="en-IN" sz="2200" dirty="0" smtClean="0">
                <a:solidFill>
                  <a:srgbClr val="C00000"/>
                </a:solidFill>
              </a:rPr>
              <a:t>Jejunum: </a:t>
            </a:r>
            <a:r>
              <a:rPr lang="en-IN" sz="2200" dirty="0" smtClean="0"/>
              <a:t>Usually lies in </a:t>
            </a:r>
            <a:r>
              <a:rPr lang="en-IN" sz="2200" dirty="0" err="1" smtClean="0"/>
              <a:t>supraomental</a:t>
            </a:r>
            <a:r>
              <a:rPr lang="en-IN" sz="2200" dirty="0" smtClean="0"/>
              <a:t> recess </a:t>
            </a:r>
            <a:r>
              <a:rPr lang="en-IN" sz="2200" dirty="0" smtClean="0">
                <a:solidFill>
                  <a:srgbClr val="00B050"/>
                </a:solidFill>
              </a:rPr>
              <a:t>(mesenteries)</a:t>
            </a:r>
          </a:p>
          <a:p>
            <a:pPr>
              <a:buNone/>
            </a:pPr>
            <a:r>
              <a:rPr lang="en-IN" sz="2200" dirty="0" smtClean="0">
                <a:solidFill>
                  <a:srgbClr val="C00000"/>
                </a:solidFill>
              </a:rPr>
              <a:t>Ileum : </a:t>
            </a:r>
            <a:r>
              <a:rPr lang="en-IN" sz="2200" dirty="0" smtClean="0"/>
              <a:t>Cranial part is adherent to </a:t>
            </a:r>
            <a:r>
              <a:rPr lang="en-IN" sz="2200" dirty="0" err="1" smtClean="0"/>
              <a:t>cecum</a:t>
            </a:r>
            <a:r>
              <a:rPr lang="en-IN" sz="2200" dirty="0" smtClean="0"/>
              <a:t>.</a:t>
            </a:r>
          </a:p>
          <a:p>
            <a:pPr>
              <a:buNone/>
            </a:pPr>
            <a:r>
              <a:rPr lang="en-IN" sz="2200" dirty="0" err="1" smtClean="0">
                <a:solidFill>
                  <a:srgbClr val="C00000"/>
                </a:solidFill>
              </a:rPr>
              <a:t>Cecum</a:t>
            </a:r>
            <a:r>
              <a:rPr lang="en-IN" sz="2200" dirty="0" smtClean="0">
                <a:solidFill>
                  <a:srgbClr val="C00000"/>
                </a:solidFill>
              </a:rPr>
              <a:t> : </a:t>
            </a:r>
            <a:r>
              <a:rPr lang="en-IN" sz="2200" dirty="0" smtClean="0"/>
              <a:t>Cranial 2/3</a:t>
            </a:r>
            <a:r>
              <a:rPr lang="en-IN" sz="2200" baseline="30000" dirty="0" smtClean="0"/>
              <a:t>rd</a:t>
            </a:r>
            <a:r>
              <a:rPr lang="en-IN" sz="2200" dirty="0" smtClean="0"/>
              <a:t> adherent to right side of mesentery. Dorsally to proximal loop of colon by </a:t>
            </a:r>
            <a:r>
              <a:rPr lang="en-IN" sz="2200" dirty="0" err="1" smtClean="0">
                <a:solidFill>
                  <a:srgbClr val="00B050"/>
                </a:solidFill>
              </a:rPr>
              <a:t>cecocolic</a:t>
            </a:r>
            <a:r>
              <a:rPr lang="en-IN" sz="2200" dirty="0" smtClean="0">
                <a:solidFill>
                  <a:srgbClr val="00B050"/>
                </a:solidFill>
              </a:rPr>
              <a:t> fold</a:t>
            </a:r>
            <a:r>
              <a:rPr lang="en-IN" sz="2200" dirty="0" smtClean="0"/>
              <a:t>, ventrally to ileum by </a:t>
            </a:r>
            <a:r>
              <a:rPr lang="en-IN" sz="2200" dirty="0" err="1" smtClean="0">
                <a:solidFill>
                  <a:srgbClr val="00B050"/>
                </a:solidFill>
              </a:rPr>
              <a:t>ileocecal</a:t>
            </a:r>
            <a:r>
              <a:rPr lang="en-IN" sz="2200" dirty="0" smtClean="0">
                <a:solidFill>
                  <a:srgbClr val="00B050"/>
                </a:solidFill>
              </a:rPr>
              <a:t> fold.</a:t>
            </a:r>
          </a:p>
          <a:p>
            <a:pPr>
              <a:buNone/>
            </a:pPr>
            <a:r>
              <a:rPr lang="en-IN" sz="2200" dirty="0" smtClean="0">
                <a:solidFill>
                  <a:srgbClr val="C00000"/>
                </a:solidFill>
              </a:rPr>
              <a:t>Colon </a:t>
            </a:r>
            <a:r>
              <a:rPr lang="en-IN" sz="2200" dirty="0" smtClean="0"/>
              <a:t>:   Spiral loop lies in </a:t>
            </a:r>
            <a:r>
              <a:rPr lang="en-IN" sz="2200" dirty="0" smtClean="0">
                <a:solidFill>
                  <a:srgbClr val="00B050"/>
                </a:solidFill>
              </a:rPr>
              <a:t>between layers of mesentery</a:t>
            </a:r>
            <a:r>
              <a:rPr lang="en-IN" sz="2200" dirty="0" smtClean="0"/>
              <a:t>. The proximal and distal loop and cranial part of descending colon adherent to cranial part of </a:t>
            </a:r>
            <a:r>
              <a:rPr lang="en-IN" sz="2200" dirty="0" err="1" smtClean="0"/>
              <a:t>cecum</a:t>
            </a:r>
            <a:r>
              <a:rPr lang="en-IN" sz="2200" dirty="0" smtClean="0"/>
              <a:t> and ascending duodenum in a fat filled mass around root of mesentery.</a:t>
            </a:r>
          </a:p>
          <a:p>
            <a:pPr>
              <a:buNone/>
            </a:pPr>
            <a:r>
              <a:rPr lang="en-IN" sz="2200" dirty="0" smtClean="0"/>
              <a:t>Rectum: A short </a:t>
            </a:r>
            <a:r>
              <a:rPr lang="en-IN" sz="2200" dirty="0" err="1" smtClean="0">
                <a:solidFill>
                  <a:srgbClr val="00B050"/>
                </a:solidFill>
              </a:rPr>
              <a:t>mesorectum</a:t>
            </a:r>
            <a:r>
              <a:rPr lang="en-IN" sz="2200" dirty="0" smtClean="0"/>
              <a:t> near sacral </a:t>
            </a:r>
            <a:r>
              <a:rPr lang="en-IN" sz="2200" dirty="0" err="1" smtClean="0"/>
              <a:t>promontary</a:t>
            </a:r>
            <a:r>
              <a:rPr lang="en-IN" sz="2200" dirty="0" smtClean="0"/>
              <a:t>.</a:t>
            </a:r>
          </a:p>
          <a:p>
            <a:pPr>
              <a:buNone/>
            </a:pPr>
            <a:r>
              <a:rPr lang="en-IN" sz="2000" dirty="0" smtClean="0"/>
              <a:t> </a:t>
            </a:r>
          </a:p>
          <a:p>
            <a:endParaRPr lang="en-IN" sz="2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IN" sz="3200" b="1" dirty="0" smtClean="0"/>
              <a:t>Attachments :Horse  </a:t>
            </a:r>
            <a:endParaRPr lang="en-IN" sz="3200" b="1" dirty="0"/>
          </a:p>
        </p:txBody>
      </p:sp>
      <p:sp>
        <p:nvSpPr>
          <p:cNvPr id="3" name="Content Placeholder 2"/>
          <p:cNvSpPr>
            <a:spLocks noGrp="1"/>
          </p:cNvSpPr>
          <p:nvPr>
            <p:ph idx="1"/>
          </p:nvPr>
        </p:nvSpPr>
        <p:spPr>
          <a:xfrm>
            <a:off x="228600" y="914400"/>
            <a:ext cx="8610600" cy="5486400"/>
          </a:xfrm>
        </p:spPr>
        <p:txBody>
          <a:bodyPr>
            <a:normAutofit/>
          </a:bodyPr>
          <a:lstStyle/>
          <a:p>
            <a:pPr>
              <a:buNone/>
            </a:pPr>
            <a:r>
              <a:rPr lang="en-IN" sz="2000" dirty="0" smtClean="0">
                <a:solidFill>
                  <a:srgbClr val="C00000"/>
                </a:solidFill>
              </a:rPr>
              <a:t>Duodenum/ fixed part :  </a:t>
            </a:r>
            <a:r>
              <a:rPr lang="en-IN" sz="2000" dirty="0" smtClean="0"/>
              <a:t>by </a:t>
            </a:r>
            <a:r>
              <a:rPr lang="en-IN" sz="2000" dirty="0" err="1" smtClean="0">
                <a:solidFill>
                  <a:srgbClr val="7030A0"/>
                </a:solidFill>
              </a:rPr>
              <a:t>mesoduodenum</a:t>
            </a:r>
            <a:r>
              <a:rPr lang="en-IN" sz="2000" dirty="0" smtClean="0"/>
              <a:t>, cranial part to liver and descending part to right dorsal colon, base of </a:t>
            </a:r>
            <a:r>
              <a:rPr lang="en-IN" sz="2000" dirty="0" err="1" smtClean="0"/>
              <a:t>cecum</a:t>
            </a:r>
            <a:r>
              <a:rPr lang="en-IN" sz="2000" dirty="0" smtClean="0"/>
              <a:t>, right kidney and </a:t>
            </a:r>
            <a:r>
              <a:rPr lang="en-IN" sz="2000" dirty="0" err="1" smtClean="0"/>
              <a:t>sublumbar</a:t>
            </a:r>
            <a:r>
              <a:rPr lang="en-IN" sz="2000" dirty="0" smtClean="0"/>
              <a:t> muscles. </a:t>
            </a:r>
            <a:endParaRPr lang="en-IN" sz="2000" dirty="0" smtClean="0">
              <a:solidFill>
                <a:srgbClr val="C00000"/>
              </a:solidFill>
            </a:endParaRPr>
          </a:p>
          <a:p>
            <a:pPr>
              <a:buNone/>
            </a:pPr>
            <a:r>
              <a:rPr lang="en-IN" sz="2000" dirty="0" smtClean="0">
                <a:solidFill>
                  <a:srgbClr val="C00000"/>
                </a:solidFill>
              </a:rPr>
              <a:t>Jejunum and ileum /mesenteric part:  </a:t>
            </a:r>
            <a:r>
              <a:rPr lang="en-IN" sz="2000" dirty="0" smtClean="0"/>
              <a:t>by mesentery to dorsal abdominal wall. </a:t>
            </a:r>
            <a:r>
              <a:rPr lang="en-IN" sz="2000" dirty="0" err="1" smtClean="0">
                <a:solidFill>
                  <a:srgbClr val="7030A0"/>
                </a:solidFill>
              </a:rPr>
              <a:t>Ileocecal</a:t>
            </a:r>
            <a:r>
              <a:rPr lang="en-IN" sz="2000" dirty="0" smtClean="0">
                <a:solidFill>
                  <a:srgbClr val="7030A0"/>
                </a:solidFill>
              </a:rPr>
              <a:t> fold </a:t>
            </a:r>
            <a:r>
              <a:rPr lang="en-IN" sz="2000" dirty="0" smtClean="0"/>
              <a:t>attaches ileum to lesser curvature of </a:t>
            </a:r>
            <a:r>
              <a:rPr lang="en-IN" sz="2000" dirty="0" err="1" smtClean="0"/>
              <a:t>cecum</a:t>
            </a:r>
            <a:r>
              <a:rPr lang="en-IN" sz="2000" dirty="0" smtClean="0"/>
              <a:t>.</a:t>
            </a:r>
          </a:p>
          <a:p>
            <a:pPr>
              <a:buNone/>
            </a:pPr>
            <a:r>
              <a:rPr lang="en-IN" sz="2000" dirty="0" smtClean="0"/>
              <a:t>.</a:t>
            </a:r>
          </a:p>
          <a:p>
            <a:pPr>
              <a:buNone/>
            </a:pPr>
            <a:r>
              <a:rPr lang="en-IN" sz="2000" dirty="0" err="1" smtClean="0">
                <a:solidFill>
                  <a:srgbClr val="C00000"/>
                </a:solidFill>
              </a:rPr>
              <a:t>Cecum</a:t>
            </a:r>
            <a:r>
              <a:rPr lang="en-IN" sz="2000" dirty="0" smtClean="0">
                <a:solidFill>
                  <a:srgbClr val="C00000"/>
                </a:solidFill>
              </a:rPr>
              <a:t> :  </a:t>
            </a:r>
            <a:r>
              <a:rPr lang="en-IN" sz="2000" dirty="0" smtClean="0"/>
              <a:t>Base attach dorsally by connective tissue and peritoneum on ventral surface of </a:t>
            </a:r>
            <a:r>
              <a:rPr lang="en-IN" sz="2000" dirty="0" err="1" smtClean="0"/>
              <a:t>pancrease</a:t>
            </a:r>
            <a:r>
              <a:rPr lang="en-IN" sz="2000" dirty="0" smtClean="0"/>
              <a:t> and right kidney.</a:t>
            </a:r>
            <a:r>
              <a:rPr lang="en-IN" sz="2000" dirty="0" smtClean="0">
                <a:solidFill>
                  <a:srgbClr val="00B050"/>
                </a:solidFill>
              </a:rPr>
              <a:t> Body </a:t>
            </a:r>
            <a:r>
              <a:rPr lang="en-IN" sz="2000" dirty="0" smtClean="0"/>
              <a:t>attached </a:t>
            </a:r>
            <a:r>
              <a:rPr lang="en-IN" sz="2000" dirty="0" err="1" smtClean="0"/>
              <a:t>dorsolaterally</a:t>
            </a:r>
            <a:r>
              <a:rPr lang="en-IN" sz="2000" dirty="0" smtClean="0"/>
              <a:t> to first part of colon by </a:t>
            </a:r>
            <a:r>
              <a:rPr lang="en-IN" sz="2000" dirty="0" err="1" smtClean="0">
                <a:solidFill>
                  <a:srgbClr val="00B050"/>
                </a:solidFill>
              </a:rPr>
              <a:t>cecocolic</a:t>
            </a:r>
            <a:r>
              <a:rPr lang="en-IN" sz="2000" dirty="0" smtClean="0">
                <a:solidFill>
                  <a:srgbClr val="00B050"/>
                </a:solidFill>
              </a:rPr>
              <a:t> fold. Apex is free</a:t>
            </a:r>
            <a:r>
              <a:rPr lang="en-IN" sz="2000" dirty="0" smtClean="0"/>
              <a:t>.</a:t>
            </a:r>
          </a:p>
          <a:p>
            <a:pPr>
              <a:buNone/>
            </a:pPr>
            <a:r>
              <a:rPr lang="en-IN" sz="2000" dirty="0" smtClean="0">
                <a:solidFill>
                  <a:srgbClr val="C00000"/>
                </a:solidFill>
              </a:rPr>
              <a:t>Colon </a:t>
            </a:r>
            <a:r>
              <a:rPr lang="en-IN" sz="2000" dirty="0" smtClean="0"/>
              <a:t>: Right ventral part of great colon attached to lesser curvature of </a:t>
            </a:r>
            <a:r>
              <a:rPr lang="en-IN" sz="2000" dirty="0" err="1" smtClean="0"/>
              <a:t>cecum</a:t>
            </a:r>
            <a:r>
              <a:rPr lang="en-IN" sz="2000" dirty="0" smtClean="0"/>
              <a:t> by 2 layers of peritoneum, which form </a:t>
            </a:r>
            <a:r>
              <a:rPr lang="en-IN" sz="2000" dirty="0" err="1" smtClean="0">
                <a:solidFill>
                  <a:srgbClr val="00B050"/>
                </a:solidFill>
              </a:rPr>
              <a:t>cecocolic</a:t>
            </a:r>
            <a:r>
              <a:rPr lang="en-IN" sz="2000" dirty="0" smtClean="0">
                <a:solidFill>
                  <a:srgbClr val="00B050"/>
                </a:solidFill>
              </a:rPr>
              <a:t> fold</a:t>
            </a:r>
            <a:r>
              <a:rPr lang="en-IN" sz="2000" dirty="0" smtClean="0"/>
              <a:t>. Right parts and left parts are united by peritoneum on either side.  The transverse colon attached by peritoneum to </a:t>
            </a:r>
            <a:r>
              <a:rPr lang="en-IN" sz="2000" dirty="0" err="1" smtClean="0"/>
              <a:t>pancrease</a:t>
            </a:r>
            <a:r>
              <a:rPr lang="en-IN" sz="2000" dirty="0" smtClean="0"/>
              <a:t> dorsally and base of </a:t>
            </a:r>
            <a:r>
              <a:rPr lang="en-IN" sz="2000" dirty="0" err="1" smtClean="0"/>
              <a:t>cecum</a:t>
            </a:r>
            <a:r>
              <a:rPr lang="en-IN" sz="2000" dirty="0" smtClean="0"/>
              <a:t> laterally.</a:t>
            </a:r>
          </a:p>
          <a:p>
            <a:pPr>
              <a:buNone/>
            </a:pPr>
            <a:r>
              <a:rPr lang="en-IN" sz="2000" dirty="0" smtClean="0"/>
              <a:t>	Small colon attach to </a:t>
            </a:r>
            <a:r>
              <a:rPr lang="en-IN" sz="2000" dirty="0" err="1" smtClean="0"/>
              <a:t>sublumber</a:t>
            </a:r>
            <a:r>
              <a:rPr lang="en-IN" sz="2000" dirty="0" smtClean="0"/>
              <a:t> region by</a:t>
            </a:r>
            <a:r>
              <a:rPr lang="en-IN" sz="2000" dirty="0" smtClean="0">
                <a:solidFill>
                  <a:srgbClr val="7030A0"/>
                </a:solidFill>
              </a:rPr>
              <a:t> </a:t>
            </a:r>
            <a:r>
              <a:rPr lang="en-IN" sz="2000" dirty="0" err="1" smtClean="0">
                <a:solidFill>
                  <a:srgbClr val="00B050"/>
                </a:solidFill>
              </a:rPr>
              <a:t>mesocolon</a:t>
            </a:r>
            <a:r>
              <a:rPr lang="en-IN" sz="2000" dirty="0" smtClean="0">
                <a:solidFill>
                  <a:srgbClr val="00B050"/>
                </a:solidFill>
              </a:rPr>
              <a:t> </a:t>
            </a:r>
            <a:r>
              <a:rPr lang="en-IN" sz="2000" dirty="0" smtClean="0"/>
              <a:t>and to termination of duodenum by narrow </a:t>
            </a:r>
            <a:r>
              <a:rPr lang="en-IN" sz="2000" dirty="0" err="1" smtClean="0"/>
              <a:t>duodenocolic</a:t>
            </a:r>
            <a:r>
              <a:rPr lang="en-IN" sz="2000" dirty="0" smtClean="0"/>
              <a:t> fold.</a:t>
            </a:r>
          </a:p>
          <a:p>
            <a:pPr>
              <a:buNone/>
            </a:pPr>
            <a:r>
              <a:rPr lang="en-IN" sz="2000" dirty="0" smtClean="0">
                <a:solidFill>
                  <a:srgbClr val="C00000"/>
                </a:solidFill>
              </a:rPr>
              <a:t>Rectum</a:t>
            </a:r>
            <a:r>
              <a:rPr lang="en-IN" sz="2000" dirty="0" smtClean="0"/>
              <a:t>:</a:t>
            </a:r>
            <a:r>
              <a:rPr lang="en-IN" sz="2000" dirty="0" smtClean="0">
                <a:solidFill>
                  <a:srgbClr val="7030A0"/>
                </a:solidFill>
              </a:rPr>
              <a:t> </a:t>
            </a:r>
            <a:r>
              <a:rPr lang="en-IN" sz="2000" dirty="0" err="1" smtClean="0">
                <a:solidFill>
                  <a:srgbClr val="7030A0"/>
                </a:solidFill>
              </a:rPr>
              <a:t>Mesorectum</a:t>
            </a:r>
            <a:r>
              <a:rPr lang="en-IN" sz="2000" dirty="0" smtClean="0">
                <a:solidFill>
                  <a:srgbClr val="7030A0"/>
                </a:solidFill>
              </a:rPr>
              <a:t> </a:t>
            </a:r>
            <a:r>
              <a:rPr lang="en-IN" sz="2000" dirty="0" smtClean="0"/>
              <a:t>, continuation of </a:t>
            </a:r>
            <a:r>
              <a:rPr lang="en-IN" sz="2000" dirty="0" err="1" smtClean="0"/>
              <a:t>mesocolon</a:t>
            </a:r>
            <a:r>
              <a:rPr lang="en-IN" sz="2000" dirty="0" smtClean="0"/>
              <a:t>. </a:t>
            </a:r>
          </a:p>
          <a:p>
            <a:pPr>
              <a:buNone/>
            </a:pPr>
            <a:r>
              <a:rPr lang="en-IN" sz="2000" dirty="0" smtClean="0"/>
              <a:t> </a:t>
            </a:r>
          </a:p>
          <a:p>
            <a:endParaRPr lang="en-IN"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53400" cy="609600"/>
          </a:xfrm>
        </p:spPr>
        <p:txBody>
          <a:bodyPr>
            <a:normAutofit fontScale="90000"/>
          </a:bodyPr>
          <a:lstStyle/>
          <a:p>
            <a:r>
              <a:rPr lang="en-IN" dirty="0" smtClean="0">
                <a:solidFill>
                  <a:srgbClr val="C00000"/>
                </a:solidFill>
              </a:rPr>
              <a:t/>
            </a:r>
            <a:br>
              <a:rPr lang="en-IN" dirty="0" smtClean="0">
                <a:solidFill>
                  <a:srgbClr val="C00000"/>
                </a:solidFill>
              </a:rPr>
            </a:br>
            <a:r>
              <a:rPr lang="en-IN" dirty="0" smtClean="0">
                <a:solidFill>
                  <a:srgbClr val="C00000"/>
                </a:solidFill>
              </a:rPr>
              <a:t>Vessels </a:t>
            </a:r>
            <a:r>
              <a:rPr lang="en-IN" smtClean="0">
                <a:solidFill>
                  <a:srgbClr val="C00000"/>
                </a:solidFill>
              </a:rPr>
              <a:t>and Nerve</a:t>
            </a:r>
            <a:r>
              <a:rPr lang="en-IN" dirty="0" smtClean="0"/>
              <a:t/>
            </a:r>
            <a:br>
              <a:rPr lang="en-IN" dirty="0" smtClean="0"/>
            </a:br>
            <a:endParaRPr lang="en-IN" dirty="0"/>
          </a:p>
        </p:txBody>
      </p:sp>
      <p:sp>
        <p:nvSpPr>
          <p:cNvPr id="3" name="Content Placeholder 2"/>
          <p:cNvSpPr>
            <a:spLocks noGrp="1"/>
          </p:cNvSpPr>
          <p:nvPr>
            <p:ph idx="1"/>
          </p:nvPr>
        </p:nvSpPr>
        <p:spPr>
          <a:xfrm>
            <a:off x="457200" y="1143000"/>
            <a:ext cx="8229600" cy="4983163"/>
          </a:xfrm>
        </p:spPr>
        <p:txBody>
          <a:bodyPr>
            <a:normAutofit fontScale="92500" lnSpcReduction="10000"/>
          </a:bodyPr>
          <a:lstStyle/>
          <a:p>
            <a:pPr>
              <a:buNone/>
            </a:pPr>
            <a:r>
              <a:rPr lang="en-IN" sz="2200" b="1" dirty="0" smtClean="0">
                <a:solidFill>
                  <a:srgbClr val="C00000"/>
                </a:solidFill>
              </a:rPr>
              <a:t>Small intestine: </a:t>
            </a:r>
            <a:r>
              <a:rPr lang="en-IN" sz="2200" dirty="0" smtClean="0"/>
              <a:t>(beginning of duodenum is supplied by branches of </a:t>
            </a:r>
            <a:r>
              <a:rPr lang="en-IN" sz="2200" b="1" dirty="0" smtClean="0">
                <a:solidFill>
                  <a:srgbClr val="FF0000"/>
                </a:solidFill>
              </a:rPr>
              <a:t>Celiac artery.</a:t>
            </a:r>
            <a:r>
              <a:rPr lang="en-IN" sz="2200" dirty="0" smtClean="0"/>
              <a:t> Other portion is supplied </a:t>
            </a:r>
            <a:r>
              <a:rPr lang="en-IN" sz="2200" b="1" dirty="0" smtClean="0">
                <a:solidFill>
                  <a:srgbClr val="FF0000"/>
                </a:solidFill>
              </a:rPr>
              <a:t>by Cranial mesenteric artery</a:t>
            </a:r>
            <a:r>
              <a:rPr lang="en-IN" sz="2200" dirty="0" smtClean="0"/>
              <a:t>).</a:t>
            </a:r>
          </a:p>
          <a:p>
            <a:pPr>
              <a:buNone/>
            </a:pPr>
            <a:r>
              <a:rPr lang="en-IN" sz="2200" dirty="0" smtClean="0"/>
              <a:t>Cranial part of duodenum- right gastric and right </a:t>
            </a:r>
            <a:r>
              <a:rPr lang="en-IN" sz="2200" dirty="0" err="1" smtClean="0"/>
              <a:t>gastroepiploic</a:t>
            </a:r>
            <a:r>
              <a:rPr lang="en-IN" sz="2200" dirty="0" smtClean="0"/>
              <a:t> artery</a:t>
            </a:r>
          </a:p>
          <a:p>
            <a:pPr>
              <a:buNone/>
            </a:pPr>
            <a:r>
              <a:rPr lang="en-IN" sz="2200" dirty="0" smtClean="0"/>
              <a:t>Descending part- cranial and caudal </a:t>
            </a:r>
            <a:r>
              <a:rPr lang="en-IN" sz="2200" dirty="0" err="1" smtClean="0"/>
              <a:t>pancreatoduodenal</a:t>
            </a:r>
            <a:r>
              <a:rPr lang="en-IN" sz="2200" dirty="0" smtClean="0"/>
              <a:t> artery</a:t>
            </a:r>
          </a:p>
          <a:p>
            <a:pPr>
              <a:buNone/>
            </a:pPr>
            <a:r>
              <a:rPr lang="en-IN" sz="2200" dirty="0" smtClean="0"/>
              <a:t>Ascending part- branch of cranial mesenteric artery from left side and from middle colic artery</a:t>
            </a:r>
          </a:p>
          <a:p>
            <a:pPr>
              <a:buNone/>
            </a:pPr>
            <a:r>
              <a:rPr lang="en-IN" sz="2200" dirty="0" smtClean="0"/>
              <a:t>Jejunum – </a:t>
            </a:r>
            <a:r>
              <a:rPr lang="en-IN" sz="2200" dirty="0" err="1" smtClean="0"/>
              <a:t>jejunal</a:t>
            </a:r>
            <a:r>
              <a:rPr lang="en-IN" sz="2200" dirty="0" smtClean="0"/>
              <a:t> arteries (branches of cranial mesenteric artery). In ox a </a:t>
            </a:r>
            <a:r>
              <a:rPr lang="en-IN" sz="2200" b="1" dirty="0" smtClean="0">
                <a:solidFill>
                  <a:srgbClr val="FF0000"/>
                </a:solidFill>
              </a:rPr>
              <a:t>collateral branch </a:t>
            </a:r>
            <a:r>
              <a:rPr lang="en-IN" sz="2200" dirty="0" smtClean="0"/>
              <a:t>originates from concave surface of cranial mesenteric artery and passes obliquely across the mesentery to rejoin the cranial mesenteric artery. </a:t>
            </a:r>
            <a:r>
              <a:rPr lang="en-IN" sz="2200" b="1" dirty="0" smtClean="0">
                <a:solidFill>
                  <a:srgbClr val="FF0000"/>
                </a:solidFill>
              </a:rPr>
              <a:t>Collateral branch absent in sheep and goat.</a:t>
            </a:r>
          </a:p>
          <a:p>
            <a:pPr>
              <a:buNone/>
            </a:pPr>
            <a:r>
              <a:rPr lang="en-IN" sz="2200" dirty="0" smtClean="0"/>
              <a:t>Ileum – 2 arteries: </a:t>
            </a:r>
            <a:r>
              <a:rPr lang="en-IN" sz="2200" dirty="0" err="1" smtClean="0"/>
              <a:t>ramus</a:t>
            </a:r>
            <a:r>
              <a:rPr lang="en-IN" sz="2200" dirty="0" smtClean="0"/>
              <a:t> </a:t>
            </a:r>
            <a:r>
              <a:rPr lang="en-IN" sz="2200" dirty="0" err="1" smtClean="0"/>
              <a:t>ilei</a:t>
            </a:r>
            <a:r>
              <a:rPr lang="en-IN" sz="2200" dirty="0" smtClean="0"/>
              <a:t> </a:t>
            </a:r>
            <a:r>
              <a:rPr lang="en-IN" sz="2200" dirty="0" err="1" smtClean="0"/>
              <a:t>mesenterialis</a:t>
            </a:r>
            <a:r>
              <a:rPr lang="en-IN" sz="2200" dirty="0" smtClean="0"/>
              <a:t> come from </a:t>
            </a:r>
            <a:r>
              <a:rPr lang="en-IN" sz="2200" dirty="0" err="1" smtClean="0"/>
              <a:t>ileocolic</a:t>
            </a:r>
            <a:r>
              <a:rPr lang="en-IN" sz="2200" dirty="0" smtClean="0"/>
              <a:t> artery and </a:t>
            </a:r>
            <a:r>
              <a:rPr lang="en-IN" sz="2200" dirty="0" err="1" smtClean="0"/>
              <a:t>ramus</a:t>
            </a:r>
            <a:r>
              <a:rPr lang="en-IN" sz="2200" dirty="0" smtClean="0"/>
              <a:t> </a:t>
            </a:r>
            <a:r>
              <a:rPr lang="en-IN" sz="2200" dirty="0" err="1" smtClean="0"/>
              <a:t>ilei</a:t>
            </a:r>
            <a:r>
              <a:rPr lang="en-IN" sz="2200" dirty="0" smtClean="0"/>
              <a:t> </a:t>
            </a:r>
            <a:r>
              <a:rPr lang="en-IN" sz="2200" dirty="0" err="1" smtClean="0"/>
              <a:t>antimesenterialis</a:t>
            </a:r>
            <a:r>
              <a:rPr lang="en-IN" sz="2200" dirty="0" smtClean="0"/>
              <a:t>  is termination of </a:t>
            </a:r>
            <a:r>
              <a:rPr lang="en-IN" sz="2200" dirty="0" err="1" smtClean="0"/>
              <a:t>cecal</a:t>
            </a:r>
            <a:r>
              <a:rPr lang="en-IN" sz="2200" dirty="0" smtClean="0"/>
              <a:t> artery. Both of which </a:t>
            </a:r>
            <a:r>
              <a:rPr lang="en-IN" sz="2200" dirty="0" err="1" smtClean="0"/>
              <a:t>anastomose</a:t>
            </a:r>
            <a:r>
              <a:rPr lang="en-IN" sz="2200" dirty="0" smtClean="0"/>
              <a:t> with terminal branches of cranial mesenteric artery.</a:t>
            </a:r>
          </a:p>
          <a:p>
            <a:pPr>
              <a:buNone/>
            </a:pPr>
            <a:r>
              <a:rPr lang="en-IN" sz="2200" dirty="0" smtClean="0">
                <a:solidFill>
                  <a:srgbClr val="C00000"/>
                </a:solidFill>
              </a:rPr>
              <a:t>Veins </a:t>
            </a:r>
            <a:r>
              <a:rPr lang="en-IN" sz="2200" dirty="0" smtClean="0"/>
              <a:t>of small intestine are generally satellites of arteries but </a:t>
            </a:r>
            <a:r>
              <a:rPr lang="en-IN" sz="2200" dirty="0" err="1" smtClean="0"/>
              <a:t>gastroduodinal</a:t>
            </a:r>
            <a:r>
              <a:rPr lang="en-IN" sz="2200" dirty="0" smtClean="0"/>
              <a:t> and caudal mesenteric vein are branches of portal vein which extends from liver to terminal branches, the cranial and caudal mesenteric veins.</a:t>
            </a:r>
          </a:p>
          <a:p>
            <a:pPr>
              <a:buNone/>
            </a:pPr>
            <a:endParaRPr lang="en-IN" sz="20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5821363"/>
          </a:xfrm>
        </p:spPr>
        <p:txBody>
          <a:bodyPr>
            <a:normAutofit fontScale="92500" lnSpcReduction="10000"/>
          </a:bodyPr>
          <a:lstStyle/>
          <a:p>
            <a:pPr>
              <a:buNone/>
            </a:pPr>
            <a:r>
              <a:rPr lang="en-IN" sz="2000" dirty="0" smtClean="0"/>
              <a:t> </a:t>
            </a:r>
            <a:r>
              <a:rPr lang="en-IN" sz="2600" b="1" dirty="0" smtClean="0">
                <a:solidFill>
                  <a:srgbClr val="C00000"/>
                </a:solidFill>
              </a:rPr>
              <a:t>Large intestine</a:t>
            </a:r>
            <a:r>
              <a:rPr lang="en-IN" sz="2000" dirty="0" smtClean="0">
                <a:solidFill>
                  <a:srgbClr val="C00000"/>
                </a:solidFill>
              </a:rPr>
              <a:t>:</a:t>
            </a:r>
          </a:p>
          <a:p>
            <a:pPr>
              <a:buNone/>
            </a:pPr>
            <a:r>
              <a:rPr lang="en-IN" sz="2200" dirty="0" smtClean="0">
                <a:solidFill>
                  <a:srgbClr val="C00000"/>
                </a:solidFill>
              </a:rPr>
              <a:t>(</a:t>
            </a:r>
            <a:r>
              <a:rPr lang="en-IN" sz="2200" dirty="0" smtClean="0">
                <a:solidFill>
                  <a:srgbClr val="FF0000"/>
                </a:solidFill>
              </a:rPr>
              <a:t>cranial and caudal mesenteric arteries) </a:t>
            </a:r>
          </a:p>
          <a:p>
            <a:pPr>
              <a:buNone/>
            </a:pPr>
            <a:r>
              <a:rPr lang="en-IN" sz="2200" dirty="0" smtClean="0"/>
              <a:t>Small middle colic artery arise from cranial surface of cranial mesenteric artery and supply transverse and descending colon.</a:t>
            </a:r>
          </a:p>
          <a:p>
            <a:pPr>
              <a:buNone/>
            </a:pPr>
            <a:r>
              <a:rPr lang="en-IN" sz="2200" dirty="0" smtClean="0"/>
              <a:t>The </a:t>
            </a:r>
            <a:r>
              <a:rPr lang="en-IN" sz="2200" dirty="0" err="1" smtClean="0"/>
              <a:t>ileocolic</a:t>
            </a:r>
            <a:r>
              <a:rPr lang="en-IN" sz="2200" dirty="0" smtClean="0"/>
              <a:t>/</a:t>
            </a:r>
            <a:r>
              <a:rPr lang="en-IN" sz="2200" dirty="0" err="1" smtClean="0"/>
              <a:t>ileocecocolic</a:t>
            </a:r>
            <a:r>
              <a:rPr lang="en-IN" sz="2200" dirty="0" smtClean="0"/>
              <a:t> artery is a large trunk that gives colic branch which supply proximal, distal and coiled loop</a:t>
            </a:r>
          </a:p>
          <a:p>
            <a:pPr>
              <a:buNone/>
            </a:pPr>
            <a:r>
              <a:rPr lang="en-IN" sz="2200" dirty="0" err="1" smtClean="0"/>
              <a:t>Cecal</a:t>
            </a:r>
            <a:r>
              <a:rPr lang="en-IN" sz="2200" dirty="0" smtClean="0"/>
              <a:t> artery runs in </a:t>
            </a:r>
            <a:r>
              <a:rPr lang="en-IN" sz="2200" dirty="0" err="1" smtClean="0"/>
              <a:t>ileocecal</a:t>
            </a:r>
            <a:r>
              <a:rPr lang="en-IN" sz="2200" dirty="0" smtClean="0"/>
              <a:t> fold, supplies the </a:t>
            </a:r>
            <a:r>
              <a:rPr lang="en-IN" sz="2200" dirty="0" err="1" smtClean="0"/>
              <a:t>cecum</a:t>
            </a:r>
            <a:r>
              <a:rPr lang="en-IN" sz="2200" dirty="0" smtClean="0"/>
              <a:t> and ileum.</a:t>
            </a:r>
          </a:p>
          <a:p>
            <a:pPr>
              <a:buNone/>
            </a:pPr>
            <a:r>
              <a:rPr lang="en-IN" sz="2200" dirty="0" smtClean="0"/>
              <a:t>Branches of </a:t>
            </a:r>
            <a:r>
              <a:rPr lang="en-IN" sz="2200" dirty="0" err="1" smtClean="0"/>
              <a:t>ileocolic</a:t>
            </a:r>
            <a:r>
              <a:rPr lang="en-IN" sz="2200" dirty="0" smtClean="0"/>
              <a:t> vein are satellites of branches of </a:t>
            </a:r>
            <a:r>
              <a:rPr lang="en-IN" sz="2200" dirty="0" err="1" smtClean="0"/>
              <a:t>ileocolic</a:t>
            </a:r>
            <a:r>
              <a:rPr lang="en-IN" sz="2200" dirty="0" smtClean="0"/>
              <a:t> artery. The caudal mesenteric vein gives off middle colic and left colic veins.</a:t>
            </a:r>
          </a:p>
          <a:p>
            <a:pPr>
              <a:buNone/>
            </a:pPr>
            <a:r>
              <a:rPr lang="en-IN" sz="2200" dirty="0" smtClean="0">
                <a:solidFill>
                  <a:srgbClr val="FF0000"/>
                </a:solidFill>
              </a:rPr>
              <a:t>Rectum:</a:t>
            </a:r>
            <a:r>
              <a:rPr lang="en-IN" sz="2200" dirty="0" smtClean="0">
                <a:solidFill>
                  <a:srgbClr val="002060"/>
                </a:solidFill>
              </a:rPr>
              <a:t> </a:t>
            </a:r>
            <a:r>
              <a:rPr lang="en-IN" sz="2200" dirty="0" smtClean="0">
                <a:solidFill>
                  <a:srgbClr val="FF0000"/>
                </a:solidFill>
              </a:rPr>
              <a:t>cranial rectal artery from caudal mesenteric artery  </a:t>
            </a:r>
            <a:r>
              <a:rPr lang="en-IN" sz="2200" dirty="0" smtClean="0"/>
              <a:t>and by several short middle rectal branches from </a:t>
            </a:r>
            <a:r>
              <a:rPr lang="en-IN" sz="2200" dirty="0" err="1" smtClean="0">
                <a:solidFill>
                  <a:srgbClr val="C00000"/>
                </a:solidFill>
              </a:rPr>
              <a:t>urogenital</a:t>
            </a:r>
            <a:r>
              <a:rPr lang="en-IN" sz="2200" dirty="0" smtClean="0">
                <a:solidFill>
                  <a:srgbClr val="C00000"/>
                </a:solidFill>
              </a:rPr>
              <a:t> artery. </a:t>
            </a:r>
            <a:r>
              <a:rPr lang="en-IN" sz="2200" dirty="0" smtClean="0"/>
              <a:t>The anal canal supplied by terminal branches of cranial and middle rectal artery.</a:t>
            </a:r>
          </a:p>
          <a:p>
            <a:pPr>
              <a:buNone/>
            </a:pPr>
            <a:endParaRPr lang="en-IN" sz="2200" dirty="0" smtClean="0">
              <a:solidFill>
                <a:srgbClr val="C00000"/>
              </a:solidFill>
            </a:endParaRPr>
          </a:p>
          <a:p>
            <a:pPr>
              <a:buNone/>
            </a:pPr>
            <a:r>
              <a:rPr lang="en-IN" sz="2200" dirty="0" smtClean="0">
                <a:solidFill>
                  <a:srgbClr val="C00000"/>
                </a:solidFill>
              </a:rPr>
              <a:t> Nerve supply</a:t>
            </a:r>
          </a:p>
          <a:p>
            <a:pPr>
              <a:lnSpc>
                <a:spcPct val="150000"/>
              </a:lnSpc>
              <a:buNone/>
            </a:pPr>
            <a:r>
              <a:rPr lang="en-IN" sz="2200" dirty="0" smtClean="0"/>
              <a:t>The intestine gets </a:t>
            </a:r>
            <a:r>
              <a:rPr lang="en-IN" sz="2200" dirty="0" smtClean="0">
                <a:solidFill>
                  <a:srgbClr val="FF0000"/>
                </a:solidFill>
              </a:rPr>
              <a:t>sympathetic fibres </a:t>
            </a:r>
            <a:r>
              <a:rPr lang="en-IN" sz="2200" dirty="0" smtClean="0"/>
              <a:t>from celiac, cranial mesenteric and caudal mesenteric ganglions and </a:t>
            </a:r>
            <a:r>
              <a:rPr lang="en-IN" sz="2200" dirty="0" smtClean="0">
                <a:solidFill>
                  <a:srgbClr val="FF0000"/>
                </a:solidFill>
              </a:rPr>
              <a:t>parasympathetic fibres from </a:t>
            </a:r>
            <a:r>
              <a:rPr lang="en-IN" sz="2200" dirty="0" err="1" smtClean="0">
                <a:solidFill>
                  <a:srgbClr val="FF0000"/>
                </a:solidFill>
              </a:rPr>
              <a:t>vagus</a:t>
            </a:r>
            <a:r>
              <a:rPr lang="en-IN" sz="2200" dirty="0" smtClean="0">
                <a:solidFill>
                  <a:srgbClr val="FF0000"/>
                </a:solidFill>
              </a:rPr>
              <a:t> </a:t>
            </a:r>
            <a:r>
              <a:rPr lang="en-IN" sz="2200" dirty="0" smtClean="0"/>
              <a:t>and pelvic </a:t>
            </a:r>
            <a:r>
              <a:rPr lang="en-IN" sz="2200" dirty="0" err="1" smtClean="0"/>
              <a:t>splanchnic</a:t>
            </a:r>
            <a:r>
              <a:rPr lang="en-IN" sz="2200" dirty="0" smtClean="0"/>
              <a:t> nerves. Rectum also innervated by caudal rectal nerve</a:t>
            </a:r>
            <a:r>
              <a:rPr lang="en-IN" sz="2000" dirty="0" smtClean="0"/>
              <a:t>.</a:t>
            </a:r>
            <a:endParaRPr lang="en-IN"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IT\Desktop\New Doc 2018-02-26_2.jpg"/>
          <p:cNvPicPr>
            <a:picLocks noGrp="1" noChangeAspect="1" noChangeArrowheads="1"/>
          </p:cNvPicPr>
          <p:nvPr>
            <p:ph idx="1"/>
          </p:nvPr>
        </p:nvPicPr>
        <p:blipFill>
          <a:blip r:embed="rId2"/>
          <a:srcRect/>
          <a:stretch>
            <a:fillRect/>
          </a:stretch>
        </p:blipFill>
        <p:spPr bwMode="auto">
          <a:xfrm>
            <a:off x="381000" y="0"/>
            <a:ext cx="8458200" cy="589756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b="1" dirty="0" smtClean="0">
                <a:solidFill>
                  <a:srgbClr val="FF0000"/>
                </a:solidFill>
              </a:rPr>
              <a:t>Introduction</a:t>
            </a:r>
            <a:endParaRPr lang="en-IN" b="1" dirty="0">
              <a:solidFill>
                <a:srgbClr val="FF0000"/>
              </a:solidFill>
            </a:endParaRPr>
          </a:p>
        </p:txBody>
      </p:sp>
      <p:sp>
        <p:nvSpPr>
          <p:cNvPr id="3" name="Content Placeholder 2"/>
          <p:cNvSpPr>
            <a:spLocks noGrp="1"/>
          </p:cNvSpPr>
          <p:nvPr>
            <p:ph idx="1"/>
          </p:nvPr>
        </p:nvSpPr>
        <p:spPr>
          <a:xfrm>
            <a:off x="457200" y="914400"/>
            <a:ext cx="8229600" cy="5211763"/>
          </a:xfrm>
        </p:spPr>
        <p:txBody>
          <a:bodyPr>
            <a:normAutofit fontScale="92500" lnSpcReduction="20000"/>
          </a:bodyPr>
          <a:lstStyle/>
          <a:p>
            <a:r>
              <a:rPr lang="en-IN" sz="2600" dirty="0" smtClean="0"/>
              <a:t>The intestine plays an important role in the digestion and absorption of various nutrients.</a:t>
            </a:r>
          </a:p>
          <a:p>
            <a:r>
              <a:rPr lang="en-IN" sz="2600" dirty="0" smtClean="0"/>
              <a:t>Small intestine : chemical digestion and absorption.</a:t>
            </a:r>
          </a:p>
          <a:p>
            <a:r>
              <a:rPr lang="en-IN" sz="2600" dirty="0" smtClean="0"/>
              <a:t>Large intestine: absorption of water and excretion.</a:t>
            </a:r>
          </a:p>
          <a:p>
            <a:r>
              <a:rPr lang="en-IN" sz="2600" dirty="0" smtClean="0">
                <a:solidFill>
                  <a:prstClr val="black"/>
                </a:solidFill>
              </a:rPr>
              <a:t>Intestinal juice- </a:t>
            </a:r>
            <a:r>
              <a:rPr lang="en-IN" sz="2600" dirty="0" smtClean="0">
                <a:solidFill>
                  <a:srgbClr val="FF0000"/>
                </a:solidFill>
              </a:rPr>
              <a:t>‘</a:t>
            </a:r>
            <a:r>
              <a:rPr lang="en-IN" sz="2600" dirty="0" err="1" smtClean="0">
                <a:solidFill>
                  <a:srgbClr val="FF0000"/>
                </a:solidFill>
              </a:rPr>
              <a:t>Succus</a:t>
            </a:r>
            <a:r>
              <a:rPr lang="en-IN" sz="2600" dirty="0" smtClean="0">
                <a:solidFill>
                  <a:srgbClr val="FF0000"/>
                </a:solidFill>
              </a:rPr>
              <a:t> </a:t>
            </a:r>
            <a:r>
              <a:rPr lang="en-IN" sz="2600" dirty="0" err="1" smtClean="0">
                <a:solidFill>
                  <a:srgbClr val="FF0000"/>
                </a:solidFill>
              </a:rPr>
              <a:t>entericus</a:t>
            </a:r>
            <a:r>
              <a:rPr lang="en-IN" sz="2600" dirty="0" smtClean="0">
                <a:solidFill>
                  <a:srgbClr val="FF0000"/>
                </a:solidFill>
              </a:rPr>
              <a:t>’- </a:t>
            </a:r>
            <a:r>
              <a:rPr lang="en-IN" sz="2600" dirty="0" smtClean="0">
                <a:solidFill>
                  <a:prstClr val="black"/>
                </a:solidFill>
              </a:rPr>
              <a:t>is derived from the intestinal glands/ crypts of </a:t>
            </a:r>
            <a:r>
              <a:rPr lang="en-IN" sz="2600" dirty="0" err="1" smtClean="0">
                <a:solidFill>
                  <a:prstClr val="black"/>
                </a:solidFill>
              </a:rPr>
              <a:t>lieberkuhn</a:t>
            </a:r>
            <a:r>
              <a:rPr lang="en-IN" sz="2600" dirty="0" smtClean="0">
                <a:solidFill>
                  <a:prstClr val="black"/>
                </a:solidFill>
              </a:rPr>
              <a:t>  and duodenal glands. </a:t>
            </a:r>
          </a:p>
          <a:p>
            <a:r>
              <a:rPr lang="en-IN" sz="2600" dirty="0" smtClean="0"/>
              <a:t>Intestinal juice contains hormones, digestive enzymes, mucus substances to neutralize hydrochloric acid coming from the stomach.</a:t>
            </a:r>
          </a:p>
          <a:p>
            <a:r>
              <a:rPr lang="en-IN" sz="2600" dirty="0" smtClean="0"/>
              <a:t>The mucus secreted by the goblet cells  lubricates and protects the mucosa.</a:t>
            </a:r>
          </a:p>
          <a:p>
            <a:endParaRPr lang="en-IN" sz="2000" dirty="0" smtClean="0"/>
          </a:p>
          <a:p>
            <a:endParaRPr lang="en-IN" sz="2000" dirty="0" smtClean="0">
              <a:solidFill>
                <a:prstClr val="black"/>
              </a:solidFill>
            </a:endParaRPr>
          </a:p>
          <a:p>
            <a:endParaRPr lang="en-IN" sz="2000" dirty="0" smtClean="0">
              <a:solidFill>
                <a:prstClr val="black"/>
              </a:solidFill>
            </a:endParaRPr>
          </a:p>
          <a:p>
            <a:pPr>
              <a:buNone/>
            </a:pPr>
            <a:r>
              <a:rPr lang="en-IN" sz="2000" dirty="0" smtClean="0">
                <a:solidFill>
                  <a:prstClr val="black"/>
                </a:solidFill>
              </a:rPr>
              <a:t>                                                     </a:t>
            </a:r>
            <a:r>
              <a:rPr lang="en-IN" sz="2000" dirty="0" smtClean="0">
                <a:solidFill>
                  <a:srgbClr val="7030A0"/>
                </a:solidFill>
              </a:rPr>
              <a:t>(</a:t>
            </a:r>
            <a:r>
              <a:rPr lang="en-IN" sz="2000" dirty="0" err="1" smtClean="0">
                <a:solidFill>
                  <a:srgbClr val="7030A0"/>
                </a:solidFill>
              </a:rPr>
              <a:t>Frandson</a:t>
            </a:r>
            <a:r>
              <a:rPr lang="en-IN" sz="2000" dirty="0" smtClean="0">
                <a:solidFill>
                  <a:srgbClr val="7030A0"/>
                </a:solidFill>
              </a:rPr>
              <a:t>, 1986, Getty 2012)</a:t>
            </a:r>
          </a:p>
          <a:p>
            <a:endParaRPr lang="en-IN"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IN" dirty="0" smtClean="0"/>
              <a:t>Histology </a:t>
            </a:r>
            <a:endParaRPr lang="en-IN" dirty="0"/>
          </a:p>
        </p:txBody>
      </p:sp>
      <p:pic>
        <p:nvPicPr>
          <p:cNvPr id="7170" name="Picture 2" descr="C:\Users\Dr. Abhinov\Desktop\pics intestine\si\xIntestine.jpg.pagespeed.ic.iBTuA04HBU.jpg"/>
          <p:cNvPicPr>
            <a:picLocks noGrp="1" noChangeAspect="1" noChangeArrowheads="1"/>
          </p:cNvPicPr>
          <p:nvPr>
            <p:ph idx="1"/>
          </p:nvPr>
        </p:nvPicPr>
        <p:blipFill>
          <a:blip r:embed="rId2"/>
          <a:srcRect/>
          <a:stretch>
            <a:fillRect/>
          </a:stretch>
        </p:blipFill>
        <p:spPr bwMode="auto">
          <a:xfrm>
            <a:off x="381000" y="1346201"/>
            <a:ext cx="8610599" cy="574039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u="sng" dirty="0" smtClean="0">
                <a:solidFill>
                  <a:srgbClr val="C00000"/>
                </a:solidFill>
              </a:rPr>
              <a:t> </a:t>
            </a:r>
            <a:r>
              <a:rPr lang="en-IN" sz="3100" b="1" u="sng" dirty="0" smtClean="0">
                <a:solidFill>
                  <a:srgbClr val="C00000"/>
                </a:solidFill>
              </a:rPr>
              <a:t>General structural pattern of tubular organs</a:t>
            </a:r>
            <a:endParaRPr lang="en-IN" sz="3100" dirty="0"/>
          </a:p>
        </p:txBody>
      </p:sp>
      <p:sp>
        <p:nvSpPr>
          <p:cNvPr id="3" name="Content Placeholder 2"/>
          <p:cNvSpPr>
            <a:spLocks noGrp="1"/>
          </p:cNvSpPr>
          <p:nvPr>
            <p:ph idx="1"/>
          </p:nvPr>
        </p:nvSpPr>
        <p:spPr/>
        <p:txBody>
          <a:bodyPr>
            <a:normAutofit/>
          </a:bodyPr>
          <a:lstStyle/>
          <a:p>
            <a:pPr>
              <a:buNone/>
            </a:pPr>
            <a:r>
              <a:rPr lang="en-IN" sz="2000" dirty="0" smtClean="0"/>
              <a:t>	</a:t>
            </a:r>
            <a:endParaRPr lang="en-IN" sz="2800" b="1" u="sng" dirty="0" smtClean="0">
              <a:solidFill>
                <a:srgbClr val="C00000"/>
              </a:solidFill>
            </a:endParaRPr>
          </a:p>
          <a:p>
            <a:pPr>
              <a:buNone/>
            </a:pPr>
            <a:r>
              <a:rPr lang="en-IN" sz="2400" dirty="0" smtClean="0">
                <a:solidFill>
                  <a:srgbClr val="FF0000"/>
                </a:solidFill>
              </a:rPr>
              <a:t>	1. Tunica Mucosa</a:t>
            </a:r>
          </a:p>
          <a:p>
            <a:pPr>
              <a:buNone/>
            </a:pPr>
            <a:r>
              <a:rPr lang="en-IN" sz="2000" dirty="0" smtClean="0"/>
              <a:t>		a. Lamina </a:t>
            </a:r>
            <a:r>
              <a:rPr lang="en-IN" sz="2000" dirty="0" err="1" smtClean="0"/>
              <a:t>Epithelialis</a:t>
            </a:r>
            <a:endParaRPr lang="en-IN" sz="2000" dirty="0" smtClean="0"/>
          </a:p>
          <a:p>
            <a:pPr>
              <a:buNone/>
            </a:pPr>
            <a:r>
              <a:rPr lang="en-IN" sz="2000" dirty="0" smtClean="0"/>
              <a:t>		b. Lamina </a:t>
            </a:r>
            <a:r>
              <a:rPr lang="en-IN" sz="2000" dirty="0" err="1" smtClean="0"/>
              <a:t>Propria</a:t>
            </a:r>
            <a:endParaRPr lang="en-IN" sz="2000" dirty="0" smtClean="0"/>
          </a:p>
          <a:p>
            <a:pPr>
              <a:buNone/>
            </a:pPr>
            <a:r>
              <a:rPr lang="en-IN" sz="2000" dirty="0" smtClean="0"/>
              <a:t>		c. Lamina </a:t>
            </a:r>
            <a:r>
              <a:rPr lang="en-IN" sz="2000" dirty="0" err="1" smtClean="0"/>
              <a:t>Muscularis</a:t>
            </a:r>
            <a:endParaRPr lang="en-IN" sz="2000" dirty="0" smtClean="0"/>
          </a:p>
          <a:p>
            <a:pPr>
              <a:buNone/>
            </a:pPr>
            <a:r>
              <a:rPr lang="en-IN" sz="2400" dirty="0" smtClean="0">
                <a:solidFill>
                  <a:srgbClr val="FF0000"/>
                </a:solidFill>
              </a:rPr>
              <a:t>     2. Tunica </a:t>
            </a:r>
            <a:r>
              <a:rPr lang="en-IN" sz="2400" dirty="0" err="1" smtClean="0">
                <a:solidFill>
                  <a:srgbClr val="FF0000"/>
                </a:solidFill>
              </a:rPr>
              <a:t>Submucosa</a:t>
            </a:r>
            <a:endParaRPr lang="en-IN" sz="2400" dirty="0" smtClean="0">
              <a:solidFill>
                <a:srgbClr val="FF0000"/>
              </a:solidFill>
            </a:endParaRPr>
          </a:p>
          <a:p>
            <a:pPr>
              <a:buNone/>
            </a:pPr>
            <a:r>
              <a:rPr lang="en-IN" sz="2400" dirty="0" smtClean="0">
                <a:solidFill>
                  <a:srgbClr val="FF0000"/>
                </a:solidFill>
              </a:rPr>
              <a:t>	3. Tunica </a:t>
            </a:r>
            <a:r>
              <a:rPr lang="en-IN" sz="2400" dirty="0" err="1" smtClean="0">
                <a:solidFill>
                  <a:srgbClr val="FF0000"/>
                </a:solidFill>
              </a:rPr>
              <a:t>Muscularis</a:t>
            </a:r>
            <a:r>
              <a:rPr lang="en-IN" sz="2400" dirty="0" smtClean="0">
                <a:solidFill>
                  <a:srgbClr val="FF0000"/>
                </a:solidFill>
              </a:rPr>
              <a:t> </a:t>
            </a:r>
          </a:p>
          <a:p>
            <a:pPr>
              <a:buNone/>
            </a:pPr>
            <a:r>
              <a:rPr lang="en-IN" sz="2400" dirty="0" smtClean="0">
                <a:solidFill>
                  <a:srgbClr val="FF0000"/>
                </a:solidFill>
              </a:rPr>
              <a:t>	4. Tunica </a:t>
            </a:r>
            <a:r>
              <a:rPr lang="en-IN" sz="2400" dirty="0" err="1" smtClean="0">
                <a:solidFill>
                  <a:srgbClr val="FF0000"/>
                </a:solidFill>
              </a:rPr>
              <a:t>Serosa</a:t>
            </a:r>
            <a:endParaRPr lang="en-IN" sz="2400"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Small intestine</a:t>
            </a:r>
            <a:endParaRPr lang="en-IN" dirty="0"/>
          </a:p>
        </p:txBody>
      </p:sp>
      <p:pic>
        <p:nvPicPr>
          <p:cNvPr id="8194" name="Picture 2" descr="C:\Users\Dr. Abhinov\Desktop\pics intestine\si\loadBinary_011.gif"/>
          <p:cNvPicPr>
            <a:picLocks noGrp="1" noChangeAspect="1" noChangeArrowheads="1"/>
          </p:cNvPicPr>
          <p:nvPr>
            <p:ph idx="1"/>
          </p:nvPr>
        </p:nvPicPr>
        <p:blipFill>
          <a:blip r:embed="rId2"/>
          <a:srcRect/>
          <a:stretch>
            <a:fillRect/>
          </a:stretch>
        </p:blipFill>
        <p:spPr bwMode="auto">
          <a:xfrm>
            <a:off x="609600" y="1272796"/>
            <a:ext cx="8077200" cy="5411028"/>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3008313" cy="488950"/>
          </a:xfrm>
        </p:spPr>
        <p:txBody>
          <a:bodyPr/>
          <a:lstStyle/>
          <a:p>
            <a:r>
              <a:rPr lang="en-IN" dirty="0" smtClean="0">
                <a:solidFill>
                  <a:srgbClr val="C00000"/>
                </a:solidFill>
              </a:rPr>
              <a:t>Tunica mucosa:</a:t>
            </a:r>
            <a:endParaRPr lang="en-IN" dirty="0">
              <a:solidFill>
                <a:srgbClr val="C00000"/>
              </a:solidFill>
            </a:endParaRPr>
          </a:p>
        </p:txBody>
      </p:sp>
      <p:sp>
        <p:nvSpPr>
          <p:cNvPr id="4" name="Text Placeholder 3"/>
          <p:cNvSpPr>
            <a:spLocks noGrp="1"/>
          </p:cNvSpPr>
          <p:nvPr>
            <p:ph type="body" sz="half" idx="2"/>
          </p:nvPr>
        </p:nvSpPr>
        <p:spPr>
          <a:xfrm>
            <a:off x="152400" y="762000"/>
            <a:ext cx="3962400" cy="6096000"/>
          </a:xfrm>
        </p:spPr>
        <p:txBody>
          <a:bodyPr>
            <a:normAutofit fontScale="55000" lnSpcReduction="20000"/>
          </a:bodyPr>
          <a:lstStyle/>
          <a:p>
            <a:pPr>
              <a:buFont typeface="Wingdings" pitchFamily="2" charset="2"/>
              <a:buChar char="Ø"/>
            </a:pPr>
            <a:r>
              <a:rPr lang="en-IN" sz="1800" dirty="0" smtClean="0">
                <a:solidFill>
                  <a:srgbClr val="7030A0"/>
                </a:solidFill>
              </a:rPr>
              <a:t> </a:t>
            </a:r>
            <a:r>
              <a:rPr lang="en-IN" sz="3600" dirty="0" smtClean="0">
                <a:solidFill>
                  <a:srgbClr val="7030A0"/>
                </a:solidFill>
              </a:rPr>
              <a:t>Mucosal folds </a:t>
            </a:r>
            <a:r>
              <a:rPr lang="en-IN" sz="3600" dirty="0" smtClean="0"/>
              <a:t>(</a:t>
            </a:r>
            <a:r>
              <a:rPr lang="en-IN" sz="3600" dirty="0" err="1" smtClean="0"/>
              <a:t>plicae</a:t>
            </a:r>
            <a:r>
              <a:rPr lang="en-IN" sz="3600" dirty="0" smtClean="0"/>
              <a:t> </a:t>
            </a:r>
            <a:r>
              <a:rPr lang="en-IN" sz="3600" dirty="0" err="1" smtClean="0"/>
              <a:t>circularis</a:t>
            </a:r>
            <a:r>
              <a:rPr lang="en-IN" sz="3600" dirty="0" smtClean="0"/>
              <a:t> present)  </a:t>
            </a:r>
            <a:r>
              <a:rPr lang="en-IN" sz="3600" dirty="0" smtClean="0">
                <a:solidFill>
                  <a:srgbClr val="7030A0"/>
                </a:solidFill>
              </a:rPr>
              <a:t>        </a:t>
            </a:r>
            <a:r>
              <a:rPr lang="en-IN" sz="3600" dirty="0" smtClean="0">
                <a:solidFill>
                  <a:srgbClr val="FF0000"/>
                </a:solidFill>
              </a:rPr>
              <a:t>(Banks,1981)</a:t>
            </a:r>
          </a:p>
          <a:p>
            <a:pPr>
              <a:buFont typeface="Wingdings" pitchFamily="2" charset="2"/>
              <a:buChar char="Ø"/>
            </a:pPr>
            <a:r>
              <a:rPr lang="en-IN" sz="3600" dirty="0" err="1" smtClean="0">
                <a:solidFill>
                  <a:srgbClr val="7030A0"/>
                </a:solidFill>
              </a:rPr>
              <a:t>Villi</a:t>
            </a:r>
            <a:r>
              <a:rPr lang="en-IN" sz="3600" dirty="0" smtClean="0"/>
              <a:t> (finger like projection) are most </a:t>
            </a:r>
            <a:r>
              <a:rPr lang="en-IN" sz="3600" dirty="0" err="1" smtClean="0"/>
              <a:t>characterstic</a:t>
            </a:r>
            <a:r>
              <a:rPr lang="en-IN" sz="3600" dirty="0" smtClean="0"/>
              <a:t> feature.</a:t>
            </a:r>
          </a:p>
          <a:p>
            <a:pPr>
              <a:buFont typeface="Wingdings" pitchFamily="2" charset="2"/>
              <a:buChar char="Ø"/>
            </a:pPr>
            <a:r>
              <a:rPr lang="en-IN" sz="3600" dirty="0" err="1" smtClean="0">
                <a:solidFill>
                  <a:srgbClr val="7030A0"/>
                </a:solidFill>
              </a:rPr>
              <a:t>Microvilli</a:t>
            </a:r>
            <a:r>
              <a:rPr lang="en-IN" sz="3600" dirty="0" smtClean="0"/>
              <a:t> are present </a:t>
            </a:r>
          </a:p>
          <a:p>
            <a:pPr>
              <a:buFont typeface="Wingdings" pitchFamily="2" charset="2"/>
              <a:buChar char="Ø"/>
            </a:pPr>
            <a:r>
              <a:rPr lang="en-IN" sz="3600" dirty="0" smtClean="0">
                <a:solidFill>
                  <a:srgbClr val="7030A0"/>
                </a:solidFill>
              </a:rPr>
              <a:t>Simple columnar epithelium </a:t>
            </a:r>
            <a:r>
              <a:rPr lang="en-IN" sz="3600" dirty="0" smtClean="0"/>
              <a:t>with numerous goblet cells.</a:t>
            </a:r>
          </a:p>
          <a:p>
            <a:r>
              <a:rPr lang="en-IN" sz="3600" dirty="0" smtClean="0"/>
              <a:t>Number of goblet cells </a:t>
            </a:r>
            <a:r>
              <a:rPr lang="en-IN" sz="3600" dirty="0" err="1" smtClean="0"/>
              <a:t>dicrease</a:t>
            </a:r>
            <a:r>
              <a:rPr lang="en-IN" sz="3600" dirty="0" smtClean="0"/>
              <a:t> at the tip of </a:t>
            </a:r>
            <a:r>
              <a:rPr lang="en-IN" sz="3600" dirty="0" err="1" smtClean="0"/>
              <a:t>villi</a:t>
            </a:r>
            <a:r>
              <a:rPr lang="en-IN" sz="3600" dirty="0" smtClean="0"/>
              <a:t>.</a:t>
            </a:r>
          </a:p>
          <a:p>
            <a:pPr>
              <a:buFont typeface="Wingdings" pitchFamily="2" charset="2"/>
              <a:buChar char="§"/>
            </a:pPr>
            <a:r>
              <a:rPr lang="en-IN" sz="3600" dirty="0" smtClean="0">
                <a:solidFill>
                  <a:srgbClr val="7030A0"/>
                </a:solidFill>
              </a:rPr>
              <a:t>Intestinal gland (crypts of </a:t>
            </a:r>
            <a:r>
              <a:rPr lang="en-IN" sz="3600" dirty="0" err="1" smtClean="0">
                <a:solidFill>
                  <a:srgbClr val="7030A0"/>
                </a:solidFill>
              </a:rPr>
              <a:t>leiberkuhn</a:t>
            </a:r>
            <a:r>
              <a:rPr lang="en-IN" sz="3600" dirty="0" smtClean="0">
                <a:solidFill>
                  <a:srgbClr val="7030A0"/>
                </a:solidFill>
              </a:rPr>
              <a:t>) </a:t>
            </a:r>
            <a:r>
              <a:rPr lang="en-IN" sz="3600" dirty="0" smtClean="0"/>
              <a:t>throughout intestine </a:t>
            </a:r>
          </a:p>
          <a:p>
            <a:r>
              <a:rPr lang="en-IN" sz="3600" dirty="0" smtClean="0"/>
              <a:t>      </a:t>
            </a:r>
            <a:r>
              <a:rPr lang="en-IN" sz="3600" dirty="0" smtClean="0">
                <a:solidFill>
                  <a:srgbClr val="7030A0"/>
                </a:solidFill>
              </a:rPr>
              <a:t>Simple tubular type</a:t>
            </a:r>
            <a:r>
              <a:rPr lang="en-IN" sz="3600" dirty="0" smtClean="0"/>
              <a:t>, opens between </a:t>
            </a:r>
            <a:r>
              <a:rPr lang="en-IN" sz="3600" dirty="0" err="1" smtClean="0"/>
              <a:t>villi</a:t>
            </a:r>
            <a:endParaRPr lang="en-IN" sz="3600" dirty="0" smtClean="0"/>
          </a:p>
          <a:p>
            <a:r>
              <a:rPr lang="en-IN" sz="3600" dirty="0" smtClean="0"/>
              <a:t>     Lined by </a:t>
            </a:r>
            <a:r>
              <a:rPr lang="en-IN" sz="3600" dirty="0" smtClean="0">
                <a:solidFill>
                  <a:srgbClr val="FF0000"/>
                </a:solidFill>
              </a:rPr>
              <a:t>5 cell types</a:t>
            </a:r>
            <a:r>
              <a:rPr lang="en-IN" sz="3600" dirty="0" smtClean="0"/>
              <a:t>:</a:t>
            </a:r>
          </a:p>
          <a:p>
            <a:r>
              <a:rPr lang="en-IN" sz="3600" dirty="0" smtClean="0"/>
              <a:t>1. Epithelial columnar cells </a:t>
            </a:r>
          </a:p>
          <a:p>
            <a:pPr marL="342900" indent="-342900"/>
            <a:r>
              <a:rPr lang="en-IN" sz="3600" dirty="0" smtClean="0"/>
              <a:t>2. Undifferentiated cells</a:t>
            </a:r>
          </a:p>
          <a:p>
            <a:pPr marL="342900" indent="-342900">
              <a:buAutoNum type="arabicPeriod" startAt="3"/>
            </a:pPr>
            <a:r>
              <a:rPr lang="en-IN" sz="3600" dirty="0" err="1" smtClean="0"/>
              <a:t>Paneth</a:t>
            </a:r>
            <a:r>
              <a:rPr lang="en-IN" sz="3600" dirty="0" smtClean="0"/>
              <a:t> cells</a:t>
            </a:r>
          </a:p>
          <a:p>
            <a:pPr marL="342900" indent="-342900">
              <a:buAutoNum type="arabicPeriod" startAt="3"/>
            </a:pPr>
            <a:r>
              <a:rPr lang="en-IN" sz="3600" dirty="0" err="1" smtClean="0"/>
              <a:t>Enteroendocrine</a:t>
            </a:r>
            <a:r>
              <a:rPr lang="en-IN" sz="3600" dirty="0" smtClean="0"/>
              <a:t> cells</a:t>
            </a:r>
          </a:p>
          <a:p>
            <a:pPr marL="342900" indent="-342900">
              <a:buAutoNum type="arabicPeriod" startAt="3"/>
            </a:pPr>
            <a:r>
              <a:rPr lang="en-IN" sz="3600" dirty="0" smtClean="0"/>
              <a:t>Goblet cells</a:t>
            </a:r>
          </a:p>
        </p:txBody>
      </p:sp>
      <p:pic>
        <p:nvPicPr>
          <p:cNvPr id="5" name="Picture 2" descr="C:\Users\Dr. Abhinov\Desktop\pics intestine\si\GI162.jpg"/>
          <p:cNvPicPr>
            <a:picLocks noChangeAspect="1" noChangeArrowheads="1"/>
          </p:cNvPicPr>
          <p:nvPr/>
        </p:nvPicPr>
        <p:blipFill>
          <a:blip r:embed="rId2"/>
          <a:srcRect/>
          <a:stretch>
            <a:fillRect/>
          </a:stretch>
        </p:blipFill>
        <p:spPr bwMode="auto">
          <a:xfrm>
            <a:off x="4876800" y="67776"/>
            <a:ext cx="2999136" cy="3666024"/>
          </a:xfrm>
          <a:prstGeom prst="rect">
            <a:avLst/>
          </a:prstGeom>
          <a:noFill/>
        </p:spPr>
      </p:pic>
      <p:pic>
        <p:nvPicPr>
          <p:cNvPr id="6146" name="Picture 2" descr="E:\phd research- intestine\pics intestine\si\microvilli04.bmp"/>
          <p:cNvPicPr>
            <a:picLocks noGrp="1" noChangeAspect="1" noChangeArrowheads="1"/>
          </p:cNvPicPr>
          <p:nvPr>
            <p:ph idx="1"/>
          </p:nvPr>
        </p:nvPicPr>
        <p:blipFill>
          <a:blip r:embed="rId3"/>
          <a:srcRect/>
          <a:stretch>
            <a:fillRect/>
          </a:stretch>
        </p:blipFill>
        <p:spPr bwMode="auto">
          <a:xfrm>
            <a:off x="4724400" y="3810000"/>
            <a:ext cx="3388245" cy="268039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52400"/>
            <a:ext cx="4267200" cy="6553200"/>
          </a:xfrm>
        </p:spPr>
        <p:txBody>
          <a:bodyPr>
            <a:normAutofit fontScale="92500" lnSpcReduction="10000"/>
          </a:bodyPr>
          <a:lstStyle/>
          <a:p>
            <a:pPr algn="just"/>
            <a:r>
              <a:rPr lang="en-IN" sz="2200" dirty="0" smtClean="0">
                <a:solidFill>
                  <a:srgbClr val="FF0000"/>
                </a:solidFill>
              </a:rPr>
              <a:t>Undifferentiated cells</a:t>
            </a:r>
            <a:r>
              <a:rPr lang="en-IN" sz="2200" dirty="0" smtClean="0"/>
              <a:t>: Multiply ,differentiate and migrate into </a:t>
            </a:r>
            <a:r>
              <a:rPr lang="en-IN" sz="2200" dirty="0" err="1" smtClean="0"/>
              <a:t>villus</a:t>
            </a:r>
            <a:r>
              <a:rPr lang="en-IN" sz="2200" dirty="0" smtClean="0"/>
              <a:t> giving rise to columnar absorptive cells and goblet cell.</a:t>
            </a:r>
          </a:p>
          <a:p>
            <a:pPr algn="just"/>
            <a:r>
              <a:rPr lang="en-IN" sz="2200" dirty="0" smtClean="0"/>
              <a:t> </a:t>
            </a:r>
            <a:r>
              <a:rPr lang="en-IN" sz="2200" dirty="0" err="1" smtClean="0">
                <a:solidFill>
                  <a:srgbClr val="FF0000"/>
                </a:solidFill>
              </a:rPr>
              <a:t>Paneth</a:t>
            </a:r>
            <a:r>
              <a:rPr lang="en-IN" sz="2200" dirty="0" smtClean="0">
                <a:solidFill>
                  <a:srgbClr val="FF0000"/>
                </a:solidFill>
              </a:rPr>
              <a:t> cells /acidophilic granular cells: </a:t>
            </a:r>
            <a:r>
              <a:rPr lang="en-IN" sz="2200" dirty="0" smtClean="0">
                <a:solidFill>
                  <a:srgbClr val="7030A0"/>
                </a:solidFill>
              </a:rPr>
              <a:t>Pyramidal shape </a:t>
            </a:r>
            <a:r>
              <a:rPr lang="en-IN" sz="2200" dirty="0" smtClean="0"/>
              <a:t>at base with </a:t>
            </a:r>
            <a:r>
              <a:rPr lang="en-IN" sz="2200" dirty="0" smtClean="0">
                <a:solidFill>
                  <a:srgbClr val="C00000"/>
                </a:solidFill>
              </a:rPr>
              <a:t>acidophilic granules</a:t>
            </a:r>
            <a:r>
              <a:rPr lang="en-IN" sz="2200" dirty="0" smtClean="0"/>
              <a:t>. Produces peptidases and </a:t>
            </a:r>
            <a:r>
              <a:rPr lang="en-IN" sz="2200" dirty="0" err="1" smtClean="0"/>
              <a:t>lysozyme</a:t>
            </a:r>
            <a:r>
              <a:rPr lang="en-IN" sz="2200" dirty="0" smtClean="0"/>
              <a:t>.</a:t>
            </a:r>
          </a:p>
          <a:p>
            <a:pPr algn="just"/>
            <a:r>
              <a:rPr lang="en-IN" sz="2200" dirty="0" err="1" smtClean="0">
                <a:solidFill>
                  <a:srgbClr val="FF0000"/>
                </a:solidFill>
              </a:rPr>
              <a:t>Enteroendocrinecells</a:t>
            </a:r>
            <a:r>
              <a:rPr lang="en-IN" sz="2200" dirty="0" smtClean="0">
                <a:solidFill>
                  <a:srgbClr val="FF0000"/>
                </a:solidFill>
              </a:rPr>
              <a:t>: </a:t>
            </a:r>
            <a:r>
              <a:rPr lang="en-IN" sz="2200" dirty="0" smtClean="0"/>
              <a:t>Secretes</a:t>
            </a:r>
            <a:r>
              <a:rPr lang="en-IN" sz="2200" dirty="0" smtClean="0">
                <a:solidFill>
                  <a:srgbClr val="FF0000"/>
                </a:solidFill>
              </a:rPr>
              <a:t> </a:t>
            </a:r>
            <a:r>
              <a:rPr lang="en-IN" sz="2200" dirty="0" err="1" smtClean="0"/>
              <a:t>gastrin</a:t>
            </a:r>
            <a:r>
              <a:rPr lang="en-IN" sz="2200" dirty="0" smtClean="0"/>
              <a:t>, </a:t>
            </a:r>
            <a:r>
              <a:rPr lang="en-IN" sz="2200" dirty="0" err="1" smtClean="0"/>
              <a:t>secretin</a:t>
            </a:r>
            <a:r>
              <a:rPr lang="en-IN" sz="2200" dirty="0" smtClean="0"/>
              <a:t>, </a:t>
            </a:r>
            <a:r>
              <a:rPr lang="en-IN" sz="2200" dirty="0" err="1" smtClean="0"/>
              <a:t>cholicystokinin</a:t>
            </a:r>
            <a:r>
              <a:rPr lang="en-IN" sz="2200" dirty="0" smtClean="0"/>
              <a:t> and gastric inhibitory polypeptide.</a:t>
            </a:r>
          </a:p>
          <a:p>
            <a:pPr algn="just"/>
            <a:r>
              <a:rPr lang="en-IN" sz="2200" dirty="0" smtClean="0"/>
              <a:t>Difficult identification in </a:t>
            </a:r>
            <a:r>
              <a:rPr lang="en-IN" sz="2200" dirty="0" smtClean="0">
                <a:solidFill>
                  <a:srgbClr val="002060"/>
                </a:solidFill>
              </a:rPr>
              <a:t>H&amp;E</a:t>
            </a:r>
            <a:r>
              <a:rPr lang="en-IN" sz="2200" dirty="0" smtClean="0"/>
              <a:t>. Many cells affinity to </a:t>
            </a:r>
            <a:r>
              <a:rPr lang="en-IN" sz="2200" dirty="0" smtClean="0">
                <a:solidFill>
                  <a:srgbClr val="002060"/>
                </a:solidFill>
              </a:rPr>
              <a:t>silver stain </a:t>
            </a:r>
            <a:r>
              <a:rPr lang="en-IN" sz="2200" dirty="0" smtClean="0"/>
              <a:t>so known as</a:t>
            </a:r>
            <a:r>
              <a:rPr lang="en-IN" sz="2200" dirty="0" smtClean="0">
                <a:solidFill>
                  <a:srgbClr val="7030A0"/>
                </a:solidFill>
              </a:rPr>
              <a:t> </a:t>
            </a:r>
            <a:r>
              <a:rPr lang="en-IN" sz="2200" dirty="0" err="1" smtClean="0">
                <a:solidFill>
                  <a:srgbClr val="7030A0"/>
                </a:solidFill>
              </a:rPr>
              <a:t>Argentaffin</a:t>
            </a:r>
            <a:r>
              <a:rPr lang="en-IN" sz="2200" dirty="0" smtClean="0">
                <a:solidFill>
                  <a:srgbClr val="7030A0"/>
                </a:solidFill>
              </a:rPr>
              <a:t>/ </a:t>
            </a:r>
            <a:r>
              <a:rPr lang="en-IN" sz="2200" dirty="0" err="1" smtClean="0">
                <a:solidFill>
                  <a:srgbClr val="7030A0"/>
                </a:solidFill>
              </a:rPr>
              <a:t>argyrophilic</a:t>
            </a:r>
            <a:r>
              <a:rPr lang="en-IN" sz="2200" dirty="0" smtClean="0">
                <a:solidFill>
                  <a:srgbClr val="7030A0"/>
                </a:solidFill>
              </a:rPr>
              <a:t> cells </a:t>
            </a:r>
            <a:r>
              <a:rPr lang="en-IN" sz="2200" dirty="0" smtClean="0"/>
              <a:t>and some demonstrated with potassium dichromate solution so called </a:t>
            </a:r>
            <a:r>
              <a:rPr lang="en-IN" sz="2200" dirty="0" err="1" smtClean="0">
                <a:solidFill>
                  <a:srgbClr val="7030A0"/>
                </a:solidFill>
              </a:rPr>
              <a:t>enterochromaffine</a:t>
            </a:r>
            <a:r>
              <a:rPr lang="en-IN" sz="2200" dirty="0" smtClean="0">
                <a:solidFill>
                  <a:srgbClr val="7030A0"/>
                </a:solidFill>
              </a:rPr>
              <a:t> cel</a:t>
            </a:r>
            <a:r>
              <a:rPr lang="en-IN" sz="2200" dirty="0" smtClean="0"/>
              <a:t>l.</a:t>
            </a:r>
          </a:p>
          <a:p>
            <a:pPr algn="just"/>
            <a:r>
              <a:rPr lang="en-IN" sz="2200" dirty="0" smtClean="0"/>
              <a:t>They present </a:t>
            </a:r>
            <a:r>
              <a:rPr lang="en-IN" sz="2200" dirty="0" smtClean="0">
                <a:solidFill>
                  <a:srgbClr val="002060"/>
                </a:solidFill>
              </a:rPr>
              <a:t>throughout</a:t>
            </a:r>
            <a:r>
              <a:rPr lang="en-IN" sz="2200" dirty="0" smtClean="0"/>
              <a:t> glandular region of gastric mucosa and continuing into small and large </a:t>
            </a:r>
            <a:r>
              <a:rPr lang="en-IN" sz="2200" dirty="0" smtClean="0">
                <a:solidFill>
                  <a:srgbClr val="002060"/>
                </a:solidFill>
              </a:rPr>
              <a:t>intestine.</a:t>
            </a:r>
          </a:p>
          <a:p>
            <a:endParaRPr lang="en-IN" dirty="0"/>
          </a:p>
        </p:txBody>
      </p:sp>
      <p:pic>
        <p:nvPicPr>
          <p:cNvPr id="1026" name="Picture 2" descr="E:\phd research- intestine\pics intestine\si\3.+Paneth+cells,+4.+enteroendocrine+cells+(CCK,+secretin,+GIP),.jpg"/>
          <p:cNvPicPr>
            <a:picLocks noGrp="1" noChangeAspect="1" noChangeArrowheads="1"/>
          </p:cNvPicPr>
          <p:nvPr>
            <p:ph idx="1"/>
          </p:nvPr>
        </p:nvPicPr>
        <p:blipFill>
          <a:blip r:embed="rId2"/>
          <a:srcRect/>
          <a:stretch>
            <a:fillRect/>
          </a:stretch>
        </p:blipFill>
        <p:spPr bwMode="auto">
          <a:xfrm>
            <a:off x="4724400" y="-152400"/>
            <a:ext cx="4038600" cy="57912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228600"/>
            <a:ext cx="4876800" cy="5943600"/>
          </a:xfrm>
        </p:spPr>
        <p:txBody>
          <a:bodyPr>
            <a:normAutofit fontScale="55000" lnSpcReduction="20000"/>
          </a:bodyPr>
          <a:lstStyle/>
          <a:p>
            <a:pPr>
              <a:lnSpc>
                <a:spcPct val="170000"/>
              </a:lnSpc>
            </a:pPr>
            <a:r>
              <a:rPr lang="en-IN" sz="4200" dirty="0" smtClean="0"/>
              <a:t>In lining of GIT , </a:t>
            </a:r>
            <a:r>
              <a:rPr lang="en-IN" sz="4200" b="1" dirty="0" err="1" smtClean="0">
                <a:solidFill>
                  <a:srgbClr val="FF0000"/>
                </a:solidFill>
              </a:rPr>
              <a:t>Zonula</a:t>
            </a:r>
            <a:r>
              <a:rPr lang="en-IN" sz="4200" b="1" dirty="0" smtClean="0">
                <a:solidFill>
                  <a:srgbClr val="FF0000"/>
                </a:solidFill>
              </a:rPr>
              <a:t> </a:t>
            </a:r>
            <a:r>
              <a:rPr lang="en-IN" sz="4200" b="1" dirty="0" err="1" smtClean="0">
                <a:solidFill>
                  <a:srgbClr val="FF0000"/>
                </a:solidFill>
              </a:rPr>
              <a:t>Occludens</a:t>
            </a:r>
            <a:r>
              <a:rPr lang="en-IN" sz="4200" b="1" dirty="0" smtClean="0">
                <a:solidFill>
                  <a:srgbClr val="FF0000"/>
                </a:solidFill>
              </a:rPr>
              <a:t> (tight junction) / </a:t>
            </a:r>
            <a:r>
              <a:rPr lang="en-IN" sz="4200" b="1" dirty="0" err="1" smtClean="0">
                <a:solidFill>
                  <a:srgbClr val="FF0000"/>
                </a:solidFill>
              </a:rPr>
              <a:t>junctional</a:t>
            </a:r>
            <a:r>
              <a:rPr lang="en-IN" sz="4200" b="1" dirty="0" smtClean="0">
                <a:solidFill>
                  <a:srgbClr val="FF0000"/>
                </a:solidFill>
              </a:rPr>
              <a:t> complexes </a:t>
            </a:r>
            <a:r>
              <a:rPr lang="en-IN" sz="4200" dirty="0" smtClean="0"/>
              <a:t>seals off the upper part of epithelium which </a:t>
            </a:r>
            <a:r>
              <a:rPr lang="en-IN" sz="4200" b="1" dirty="0" smtClean="0">
                <a:solidFill>
                  <a:srgbClr val="C00000"/>
                </a:solidFill>
              </a:rPr>
              <a:t>Prevent leakage of material </a:t>
            </a:r>
            <a:r>
              <a:rPr lang="en-IN" sz="4200" dirty="0" smtClean="0"/>
              <a:t>from the lumen into </a:t>
            </a:r>
            <a:r>
              <a:rPr lang="en-IN" sz="4200" dirty="0" err="1" smtClean="0"/>
              <a:t>subepithelial</a:t>
            </a:r>
            <a:r>
              <a:rPr lang="en-IN" sz="4200" dirty="0" smtClean="0"/>
              <a:t> space and prevent contents diffusing into lamina </a:t>
            </a:r>
            <a:r>
              <a:rPr lang="en-IN" sz="4200" dirty="0" err="1" smtClean="0"/>
              <a:t>propria</a:t>
            </a:r>
            <a:r>
              <a:rPr lang="en-IN" sz="4200" dirty="0" smtClean="0"/>
              <a:t> without going through cells.</a:t>
            </a:r>
          </a:p>
          <a:p>
            <a:pPr marL="457200" indent="-457200"/>
            <a:endParaRPr lang="en-IN" sz="2000" i="1" dirty="0" smtClean="0"/>
          </a:p>
          <a:p>
            <a:pPr marL="457200" indent="-457200"/>
            <a:endParaRPr lang="en-IN" sz="2000" i="1" dirty="0" smtClean="0">
              <a:solidFill>
                <a:srgbClr val="C00000"/>
              </a:solidFill>
            </a:endParaRPr>
          </a:p>
          <a:p>
            <a:pPr marL="457200" indent="-457200"/>
            <a:endParaRPr lang="en-IN" sz="2000" i="1" dirty="0" smtClean="0">
              <a:solidFill>
                <a:srgbClr val="C00000"/>
              </a:solidFill>
            </a:endParaRPr>
          </a:p>
          <a:p>
            <a:pPr marL="457200" indent="-457200"/>
            <a:r>
              <a:rPr lang="en-IN" sz="2000" i="1" dirty="0" smtClean="0">
                <a:solidFill>
                  <a:srgbClr val="C00000"/>
                </a:solidFill>
              </a:rPr>
              <a:t> </a:t>
            </a:r>
            <a:endParaRPr lang="en-IN" sz="2000" i="1" dirty="0" smtClean="0"/>
          </a:p>
          <a:p>
            <a:pPr marL="457200" indent="-457200"/>
            <a:endParaRPr lang="en-IN" sz="2000" i="1" dirty="0" smtClean="0">
              <a:solidFill>
                <a:srgbClr val="C00000"/>
              </a:solidFill>
            </a:endParaRPr>
          </a:p>
          <a:p>
            <a:pPr marL="457200" indent="-457200"/>
            <a:endParaRPr lang="en-IN" sz="2000" i="1" dirty="0" smtClean="0"/>
          </a:p>
          <a:p>
            <a:endParaRPr lang="en-IN" sz="2000" dirty="0" smtClean="0">
              <a:solidFill>
                <a:srgbClr val="FF0000"/>
              </a:solidFill>
            </a:endParaRPr>
          </a:p>
          <a:p>
            <a:endParaRPr lang="en-IN" sz="2000" dirty="0"/>
          </a:p>
        </p:txBody>
      </p:sp>
      <p:sp>
        <p:nvSpPr>
          <p:cNvPr id="5" name="Content Placeholder 4"/>
          <p:cNvSpPr>
            <a:spLocks noGrp="1"/>
          </p:cNvSpPr>
          <p:nvPr>
            <p:ph idx="1"/>
          </p:nvPr>
        </p:nvSpPr>
        <p:spPr>
          <a:xfrm>
            <a:off x="5410200" y="273050"/>
            <a:ext cx="3276600" cy="5853113"/>
          </a:xfrm>
        </p:spPr>
        <p:txBody>
          <a:bodyPr/>
          <a:lstStyle/>
          <a:p>
            <a:endParaRPr lang="en-IN"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304800"/>
            <a:ext cx="4191000" cy="6096000"/>
          </a:xfrm>
        </p:spPr>
        <p:txBody>
          <a:bodyPr/>
          <a:lstStyle/>
          <a:p>
            <a:r>
              <a:rPr lang="en-IN" sz="2000" dirty="0" smtClean="0">
                <a:solidFill>
                  <a:srgbClr val="C00000"/>
                </a:solidFill>
              </a:rPr>
              <a:t>	</a:t>
            </a:r>
            <a:r>
              <a:rPr lang="en-IN" sz="2200" dirty="0" smtClean="0">
                <a:solidFill>
                  <a:srgbClr val="C00000"/>
                </a:solidFill>
              </a:rPr>
              <a:t>Lamina </a:t>
            </a:r>
            <a:r>
              <a:rPr lang="en-IN" sz="2200" dirty="0" err="1" smtClean="0">
                <a:solidFill>
                  <a:srgbClr val="C00000"/>
                </a:solidFill>
              </a:rPr>
              <a:t>propria</a:t>
            </a:r>
            <a:endParaRPr lang="en-IN" sz="2200" dirty="0" smtClean="0">
              <a:solidFill>
                <a:srgbClr val="C00000"/>
              </a:solidFill>
            </a:endParaRPr>
          </a:p>
          <a:p>
            <a:r>
              <a:rPr lang="en-IN" sz="2000" dirty="0" smtClean="0"/>
              <a:t>Form the </a:t>
            </a:r>
            <a:r>
              <a:rPr lang="en-IN" sz="2000" b="1" dirty="0" smtClean="0">
                <a:solidFill>
                  <a:srgbClr val="7030A0"/>
                </a:solidFill>
              </a:rPr>
              <a:t>core of </a:t>
            </a:r>
            <a:r>
              <a:rPr lang="en-IN" sz="2000" b="1" dirty="0" err="1" smtClean="0">
                <a:solidFill>
                  <a:srgbClr val="7030A0"/>
                </a:solidFill>
              </a:rPr>
              <a:t>villi</a:t>
            </a:r>
            <a:r>
              <a:rPr lang="en-IN" sz="2000" b="1" dirty="0" smtClean="0">
                <a:solidFill>
                  <a:srgbClr val="7030A0"/>
                </a:solidFill>
              </a:rPr>
              <a:t> </a:t>
            </a:r>
            <a:r>
              <a:rPr lang="en-IN" sz="2000" dirty="0" smtClean="0"/>
              <a:t>and surrounds the intestinal glands. </a:t>
            </a:r>
          </a:p>
          <a:p>
            <a:r>
              <a:rPr lang="en-IN" sz="2000" dirty="0" smtClean="0"/>
              <a:t>A single lymphatic capillary; </a:t>
            </a:r>
            <a:r>
              <a:rPr lang="en-IN" sz="2000" dirty="0" smtClean="0">
                <a:solidFill>
                  <a:srgbClr val="FF0000"/>
                </a:solidFill>
              </a:rPr>
              <a:t>lacteal </a:t>
            </a:r>
            <a:r>
              <a:rPr lang="en-IN" sz="2000" dirty="0" smtClean="0"/>
              <a:t>is located in the centre of lamina </a:t>
            </a:r>
            <a:r>
              <a:rPr lang="en-IN" sz="2000" dirty="0" err="1" smtClean="0"/>
              <a:t>propria</a:t>
            </a:r>
            <a:r>
              <a:rPr lang="en-IN" sz="2000" dirty="0" smtClean="0"/>
              <a:t> with in the </a:t>
            </a:r>
            <a:r>
              <a:rPr lang="en-IN" sz="2000" dirty="0" err="1" smtClean="0"/>
              <a:t>villus</a:t>
            </a:r>
            <a:r>
              <a:rPr lang="en-IN" sz="2000" dirty="0" smtClean="0"/>
              <a:t>. </a:t>
            </a:r>
          </a:p>
          <a:p>
            <a:r>
              <a:rPr lang="en-IN" sz="2000" dirty="0" smtClean="0"/>
              <a:t>A </a:t>
            </a:r>
            <a:r>
              <a:rPr lang="en-IN" sz="2000" dirty="0" smtClean="0">
                <a:solidFill>
                  <a:srgbClr val="FF0000"/>
                </a:solidFill>
              </a:rPr>
              <a:t>single arteriole </a:t>
            </a:r>
            <a:r>
              <a:rPr lang="en-IN" sz="2000" dirty="0" smtClean="0"/>
              <a:t>courses into the </a:t>
            </a:r>
            <a:r>
              <a:rPr lang="en-IN" sz="2000" dirty="0" err="1" smtClean="0"/>
              <a:t>villus</a:t>
            </a:r>
            <a:r>
              <a:rPr lang="en-IN" sz="2000" dirty="0" smtClean="0"/>
              <a:t>.</a:t>
            </a:r>
          </a:p>
          <a:p>
            <a:r>
              <a:rPr lang="en-IN" sz="2000" dirty="0" err="1" smtClean="0">
                <a:solidFill>
                  <a:srgbClr val="7030A0"/>
                </a:solidFill>
              </a:rPr>
              <a:t>Villi</a:t>
            </a:r>
            <a:r>
              <a:rPr lang="en-IN" sz="2000" dirty="0" smtClean="0">
                <a:solidFill>
                  <a:srgbClr val="7030A0"/>
                </a:solidFill>
              </a:rPr>
              <a:t> act as pumping stations </a:t>
            </a:r>
            <a:r>
              <a:rPr lang="en-IN" sz="2000" dirty="0" smtClean="0"/>
              <a:t>for moving blood and lymph into general circulation.</a:t>
            </a:r>
          </a:p>
          <a:p>
            <a:r>
              <a:rPr lang="en-IN" sz="2000" dirty="0" smtClean="0">
                <a:solidFill>
                  <a:srgbClr val="FF0000"/>
                </a:solidFill>
              </a:rPr>
              <a:t>Lamina </a:t>
            </a:r>
            <a:r>
              <a:rPr lang="en-IN" sz="2000" dirty="0" err="1" smtClean="0">
                <a:solidFill>
                  <a:srgbClr val="FF0000"/>
                </a:solidFill>
              </a:rPr>
              <a:t>muscularis</a:t>
            </a:r>
            <a:r>
              <a:rPr lang="en-IN" sz="2000" dirty="0" smtClean="0">
                <a:solidFill>
                  <a:srgbClr val="FF0000"/>
                </a:solidFill>
              </a:rPr>
              <a:t> : </a:t>
            </a:r>
            <a:r>
              <a:rPr lang="en-IN" sz="2000" dirty="0" smtClean="0"/>
              <a:t>inner circular outer longitudinal smooth muscle, thin and </a:t>
            </a:r>
            <a:r>
              <a:rPr lang="en-IN" sz="2000" dirty="0" smtClean="0">
                <a:solidFill>
                  <a:srgbClr val="FF0000"/>
                </a:solidFill>
              </a:rPr>
              <a:t>incomplete except dog.</a:t>
            </a:r>
          </a:p>
          <a:p>
            <a:endParaRPr lang="en-IN" dirty="0" smtClean="0"/>
          </a:p>
          <a:p>
            <a:endParaRPr lang="en-IN" dirty="0"/>
          </a:p>
        </p:txBody>
      </p:sp>
      <p:pic>
        <p:nvPicPr>
          <p:cNvPr id="1026" name="Picture 2" descr="G:\pics intestine\si\png;base64b5af6567955ab208.png"/>
          <p:cNvPicPr>
            <a:picLocks noGrp="1" noChangeAspect="1" noChangeArrowheads="1"/>
          </p:cNvPicPr>
          <p:nvPr>
            <p:ph idx="1"/>
          </p:nvPr>
        </p:nvPicPr>
        <p:blipFill>
          <a:blip r:embed="rId2"/>
          <a:srcRect/>
          <a:stretch>
            <a:fillRect/>
          </a:stretch>
        </p:blipFill>
        <p:spPr bwMode="auto">
          <a:xfrm>
            <a:off x="5181600" y="457201"/>
            <a:ext cx="3048000" cy="2743200"/>
          </a:xfrm>
          <a:prstGeom prst="rect">
            <a:avLst/>
          </a:prstGeom>
          <a:noFill/>
        </p:spPr>
      </p:pic>
      <p:pic>
        <p:nvPicPr>
          <p:cNvPr id="5122" name="Picture 2" descr="E:\phd research- intestine\pics intestine\si\eab6a131ef34044338a1e7f34862879780cc8897.png"/>
          <p:cNvPicPr>
            <a:picLocks noChangeAspect="1" noChangeArrowheads="1"/>
          </p:cNvPicPr>
          <p:nvPr/>
        </p:nvPicPr>
        <p:blipFill>
          <a:blip r:embed="rId3"/>
          <a:srcRect l="25000" t="3188" r="18182"/>
          <a:stretch>
            <a:fillRect/>
          </a:stretch>
        </p:blipFill>
        <p:spPr bwMode="auto">
          <a:xfrm>
            <a:off x="4876800" y="3048000"/>
            <a:ext cx="3581400" cy="32766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008313" cy="533400"/>
          </a:xfrm>
        </p:spPr>
        <p:txBody>
          <a:bodyPr/>
          <a:lstStyle/>
          <a:p>
            <a:r>
              <a:rPr lang="en-IN" dirty="0" err="1" smtClean="0">
                <a:solidFill>
                  <a:srgbClr val="FF0000"/>
                </a:solidFill>
              </a:rPr>
              <a:t>Submucosa</a:t>
            </a:r>
            <a:r>
              <a:rPr lang="en-IN" dirty="0" smtClean="0">
                <a:solidFill>
                  <a:srgbClr val="FF0000"/>
                </a:solidFill>
              </a:rPr>
              <a:t>:</a:t>
            </a:r>
            <a:endParaRPr lang="en-IN" dirty="0">
              <a:solidFill>
                <a:srgbClr val="FF0000"/>
              </a:solidFill>
            </a:endParaRPr>
          </a:p>
        </p:txBody>
      </p:sp>
      <p:sp>
        <p:nvSpPr>
          <p:cNvPr id="4" name="Text Placeholder 3"/>
          <p:cNvSpPr>
            <a:spLocks noGrp="1"/>
          </p:cNvSpPr>
          <p:nvPr>
            <p:ph type="body" sz="half" idx="2"/>
          </p:nvPr>
        </p:nvSpPr>
        <p:spPr>
          <a:xfrm>
            <a:off x="152400" y="685800"/>
            <a:ext cx="4419600" cy="5440363"/>
          </a:xfrm>
        </p:spPr>
        <p:txBody>
          <a:bodyPr>
            <a:normAutofit fontScale="92500" lnSpcReduction="10000"/>
          </a:bodyPr>
          <a:lstStyle/>
          <a:p>
            <a:r>
              <a:rPr lang="en-IN" sz="2200" dirty="0" smtClean="0">
                <a:solidFill>
                  <a:srgbClr val="C00000"/>
                </a:solidFill>
              </a:rPr>
              <a:t>Brunner’s gland/ </a:t>
            </a:r>
            <a:r>
              <a:rPr lang="en-IN" sz="2200" dirty="0" err="1" smtClean="0">
                <a:solidFill>
                  <a:srgbClr val="C00000"/>
                </a:solidFill>
              </a:rPr>
              <a:t>Submucosal</a:t>
            </a:r>
            <a:r>
              <a:rPr lang="en-IN" sz="2200" dirty="0" smtClean="0">
                <a:solidFill>
                  <a:srgbClr val="C00000"/>
                </a:solidFill>
              </a:rPr>
              <a:t> gland/ duodenal glands:</a:t>
            </a:r>
          </a:p>
          <a:p>
            <a:r>
              <a:rPr lang="en-IN" sz="2200" dirty="0" smtClean="0"/>
              <a:t>Branched </a:t>
            </a:r>
            <a:r>
              <a:rPr lang="en-IN" sz="2200" dirty="0" err="1" smtClean="0"/>
              <a:t>Tubuloalveolar</a:t>
            </a:r>
            <a:r>
              <a:rPr lang="en-IN" sz="2200" dirty="0" smtClean="0"/>
              <a:t>.</a:t>
            </a:r>
          </a:p>
          <a:p>
            <a:r>
              <a:rPr lang="en-IN" sz="2200" dirty="0" smtClean="0"/>
              <a:t>Duct perforate the </a:t>
            </a:r>
            <a:r>
              <a:rPr lang="en-IN" sz="2200" dirty="0" err="1" smtClean="0"/>
              <a:t>muscularis</a:t>
            </a:r>
            <a:r>
              <a:rPr lang="en-IN" sz="2200" dirty="0" smtClean="0"/>
              <a:t> mucosa and mucous membrane.</a:t>
            </a:r>
          </a:p>
          <a:p>
            <a:r>
              <a:rPr lang="en-IN" sz="2200" dirty="0" smtClean="0">
                <a:solidFill>
                  <a:srgbClr val="FF0000"/>
                </a:solidFill>
              </a:rPr>
              <a:t>Nature </a:t>
            </a:r>
            <a:r>
              <a:rPr lang="en-IN" sz="2200" dirty="0" smtClean="0"/>
              <a:t>: </a:t>
            </a:r>
            <a:r>
              <a:rPr lang="en-IN" sz="2200" dirty="0" smtClean="0">
                <a:solidFill>
                  <a:srgbClr val="7030A0"/>
                </a:solidFill>
              </a:rPr>
              <a:t>Mucous</a:t>
            </a:r>
            <a:r>
              <a:rPr lang="en-IN" sz="2200" dirty="0" smtClean="0"/>
              <a:t> in </a:t>
            </a:r>
            <a:r>
              <a:rPr lang="en-IN" sz="2200" b="1" dirty="0" smtClean="0"/>
              <a:t>ruminants and 	dog</a:t>
            </a:r>
          </a:p>
          <a:p>
            <a:r>
              <a:rPr lang="en-IN" sz="2200" dirty="0" smtClean="0"/>
              <a:t>	</a:t>
            </a:r>
            <a:r>
              <a:rPr lang="en-IN" sz="2200" dirty="0" smtClean="0">
                <a:solidFill>
                  <a:srgbClr val="7030A0"/>
                </a:solidFill>
              </a:rPr>
              <a:t>Serous</a:t>
            </a:r>
            <a:r>
              <a:rPr lang="en-IN" sz="2200" dirty="0" smtClean="0"/>
              <a:t> in </a:t>
            </a:r>
            <a:r>
              <a:rPr lang="en-IN" sz="2200" b="1" dirty="0" smtClean="0"/>
              <a:t>horse and pig</a:t>
            </a:r>
          </a:p>
          <a:p>
            <a:r>
              <a:rPr lang="en-IN" sz="2200" dirty="0" smtClean="0"/>
              <a:t>	</a:t>
            </a:r>
            <a:r>
              <a:rPr lang="en-IN" sz="2200" dirty="0" smtClean="0">
                <a:solidFill>
                  <a:srgbClr val="7030A0"/>
                </a:solidFill>
              </a:rPr>
              <a:t>Mixed</a:t>
            </a:r>
            <a:r>
              <a:rPr lang="en-IN" sz="2200" dirty="0" smtClean="0"/>
              <a:t> in </a:t>
            </a:r>
            <a:r>
              <a:rPr lang="en-IN" sz="2200" b="1" dirty="0" smtClean="0"/>
              <a:t>cat</a:t>
            </a:r>
          </a:p>
          <a:p>
            <a:r>
              <a:rPr lang="en-IN" sz="2200" dirty="0" smtClean="0"/>
              <a:t>-Secretory product lubricates the surface epithelium and provide </a:t>
            </a:r>
            <a:r>
              <a:rPr lang="en-IN" sz="2200" dirty="0" smtClean="0">
                <a:solidFill>
                  <a:srgbClr val="FF0000"/>
                </a:solidFill>
              </a:rPr>
              <a:t>protection</a:t>
            </a:r>
            <a:r>
              <a:rPr lang="en-IN" sz="2200" dirty="0" smtClean="0"/>
              <a:t> from acidic gastric chyme.</a:t>
            </a:r>
          </a:p>
          <a:p>
            <a:r>
              <a:rPr lang="en-IN" sz="2200" dirty="0" smtClean="0"/>
              <a:t>They are confined to </a:t>
            </a:r>
            <a:r>
              <a:rPr lang="en-IN" sz="2200" b="1" dirty="0" smtClean="0"/>
              <a:t>proximal portion of duodenum</a:t>
            </a:r>
            <a:r>
              <a:rPr lang="en-IN" sz="2200" dirty="0" smtClean="0"/>
              <a:t> (60-70cm in sheep and 20-25cm in goat) or</a:t>
            </a:r>
            <a:r>
              <a:rPr lang="en-IN" sz="2200" b="1" dirty="0" smtClean="0"/>
              <a:t> close to pylorus in dog, </a:t>
            </a:r>
            <a:r>
              <a:rPr lang="en-IN" sz="2200" dirty="0" smtClean="0"/>
              <a:t>in pig extend 3-5 meter from pylorus. </a:t>
            </a:r>
          </a:p>
          <a:p>
            <a:r>
              <a:rPr lang="en-IN" sz="2200" dirty="0" smtClean="0">
                <a:solidFill>
                  <a:srgbClr val="7030A0"/>
                </a:solidFill>
              </a:rPr>
              <a:t>In</a:t>
            </a:r>
            <a:r>
              <a:rPr lang="en-IN" sz="2200" dirty="0" smtClean="0"/>
              <a:t> </a:t>
            </a:r>
            <a:r>
              <a:rPr lang="en-IN" sz="2200" dirty="0" smtClean="0">
                <a:solidFill>
                  <a:srgbClr val="7030A0"/>
                </a:solidFill>
              </a:rPr>
              <a:t>horse they extend well into the jejunum</a:t>
            </a:r>
            <a:r>
              <a:rPr lang="en-IN" sz="2200" dirty="0" smtClean="0"/>
              <a:t>( first 6-7 m) . </a:t>
            </a:r>
            <a:r>
              <a:rPr lang="en-IN" sz="2200" dirty="0" smtClean="0">
                <a:solidFill>
                  <a:srgbClr val="7030A0"/>
                </a:solidFill>
              </a:rPr>
              <a:t>first 4-4.5 m in ox</a:t>
            </a:r>
          </a:p>
          <a:p>
            <a:endParaRPr lang="en-IN" dirty="0"/>
          </a:p>
        </p:txBody>
      </p:sp>
      <p:pic>
        <p:nvPicPr>
          <p:cNvPr id="8" name="Picture 2"/>
          <p:cNvPicPr>
            <a:picLocks noGrp="1" noChangeAspect="1" noChangeArrowheads="1"/>
          </p:cNvPicPr>
          <p:nvPr>
            <p:ph idx="1"/>
          </p:nvPr>
        </p:nvPicPr>
        <p:blipFill>
          <a:blip r:embed="rId2"/>
          <a:srcRect/>
          <a:stretch>
            <a:fillRect/>
          </a:stretch>
        </p:blipFill>
        <p:spPr bwMode="auto">
          <a:xfrm>
            <a:off x="5029200" y="533400"/>
            <a:ext cx="35814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228600"/>
            <a:ext cx="4648200" cy="5897563"/>
          </a:xfrm>
        </p:spPr>
        <p:txBody>
          <a:bodyPr>
            <a:normAutofit fontScale="85000" lnSpcReduction="20000"/>
          </a:bodyPr>
          <a:lstStyle/>
          <a:p>
            <a:pPr lvl="0"/>
            <a:r>
              <a:rPr lang="en-IN" sz="2600" dirty="0" err="1" smtClean="0">
                <a:solidFill>
                  <a:prstClr val="black"/>
                </a:solidFill>
              </a:rPr>
              <a:t>Submucosal</a:t>
            </a:r>
            <a:r>
              <a:rPr lang="en-IN" sz="2600" dirty="0" smtClean="0">
                <a:solidFill>
                  <a:prstClr val="black"/>
                </a:solidFill>
              </a:rPr>
              <a:t> gland don't extend full length of duodenum in sheep/ goat and carnivores, </a:t>
            </a:r>
            <a:r>
              <a:rPr lang="en-IN" sz="2600" dirty="0" smtClean="0">
                <a:solidFill>
                  <a:srgbClr val="FF0000"/>
                </a:solidFill>
              </a:rPr>
              <a:t>whereas in cattle, horse and pig extend into jejunum</a:t>
            </a:r>
            <a:r>
              <a:rPr lang="en-IN" sz="2600" dirty="0" smtClean="0">
                <a:solidFill>
                  <a:prstClr val="black"/>
                </a:solidFill>
              </a:rPr>
              <a:t>.</a:t>
            </a:r>
          </a:p>
          <a:p>
            <a:pPr lvl="0"/>
            <a:r>
              <a:rPr lang="en-IN" sz="2600" dirty="0" smtClean="0">
                <a:solidFill>
                  <a:srgbClr val="7030A0"/>
                </a:solidFill>
              </a:rPr>
              <a:t>Peyer's patches often considered an identifying feature of ileum.</a:t>
            </a:r>
            <a:endParaRPr lang="en-IN" sz="2600" dirty="0" smtClean="0">
              <a:solidFill>
                <a:srgbClr val="FF0000"/>
              </a:solidFill>
            </a:endParaRPr>
          </a:p>
          <a:p>
            <a:r>
              <a:rPr lang="en-IN" sz="2600" dirty="0" err="1" smtClean="0">
                <a:solidFill>
                  <a:srgbClr val="FF0000"/>
                </a:solidFill>
              </a:rPr>
              <a:t>Submucous</a:t>
            </a:r>
            <a:r>
              <a:rPr lang="en-IN" sz="2600" dirty="0" smtClean="0">
                <a:solidFill>
                  <a:srgbClr val="FF0000"/>
                </a:solidFill>
              </a:rPr>
              <a:t> plexus/</a:t>
            </a:r>
            <a:r>
              <a:rPr lang="en-IN" sz="2600" dirty="0" err="1" smtClean="0">
                <a:solidFill>
                  <a:srgbClr val="FF0000"/>
                </a:solidFill>
              </a:rPr>
              <a:t>Meissner's</a:t>
            </a:r>
            <a:r>
              <a:rPr lang="en-IN" sz="2600" dirty="0" smtClean="0">
                <a:solidFill>
                  <a:srgbClr val="FF0000"/>
                </a:solidFill>
              </a:rPr>
              <a:t> plexus </a:t>
            </a:r>
            <a:r>
              <a:rPr lang="en-IN" sz="2600" dirty="0" smtClean="0"/>
              <a:t>The nerves of this plexus are derived from the </a:t>
            </a:r>
            <a:r>
              <a:rPr lang="en-IN" sz="2600" dirty="0" err="1" smtClean="0">
                <a:solidFill>
                  <a:srgbClr val="0070C0"/>
                </a:solidFill>
              </a:rPr>
              <a:t>myenteric</a:t>
            </a:r>
            <a:r>
              <a:rPr lang="en-IN" sz="2600" dirty="0" smtClean="0">
                <a:solidFill>
                  <a:srgbClr val="0070C0"/>
                </a:solidFill>
              </a:rPr>
              <a:t> plexus </a:t>
            </a:r>
            <a:r>
              <a:rPr lang="en-IN" sz="2600" dirty="0" smtClean="0"/>
              <a:t>which itself is derived from the plexuses of </a:t>
            </a:r>
            <a:r>
              <a:rPr lang="en-IN" sz="2600" dirty="0" smtClean="0">
                <a:solidFill>
                  <a:srgbClr val="7030A0"/>
                </a:solidFill>
              </a:rPr>
              <a:t>Parasympathetic Nerves</a:t>
            </a:r>
            <a:r>
              <a:rPr lang="en-IN" sz="2600" dirty="0" smtClean="0"/>
              <a:t>. Branches from the </a:t>
            </a:r>
            <a:r>
              <a:rPr lang="en-IN" sz="2600" dirty="0" err="1" smtClean="0">
                <a:solidFill>
                  <a:srgbClr val="FF0000"/>
                </a:solidFill>
              </a:rPr>
              <a:t>myenteric</a:t>
            </a:r>
            <a:r>
              <a:rPr lang="en-IN" sz="2600" dirty="0" smtClean="0">
                <a:solidFill>
                  <a:srgbClr val="FF0000"/>
                </a:solidFill>
              </a:rPr>
              <a:t> plexus </a:t>
            </a:r>
            <a:r>
              <a:rPr lang="en-IN" sz="2600" dirty="0" smtClean="0"/>
              <a:t>perforate the circular muscle fibres </a:t>
            </a:r>
            <a:r>
              <a:rPr lang="en-IN" sz="2600" dirty="0" smtClean="0">
                <a:solidFill>
                  <a:srgbClr val="FF0000"/>
                </a:solidFill>
              </a:rPr>
              <a:t>to form the </a:t>
            </a:r>
            <a:r>
              <a:rPr lang="en-IN" sz="2600" dirty="0" err="1" smtClean="0">
                <a:solidFill>
                  <a:srgbClr val="FF0000"/>
                </a:solidFill>
              </a:rPr>
              <a:t>submucous</a:t>
            </a:r>
            <a:r>
              <a:rPr lang="en-IN" sz="2600" dirty="0" smtClean="0">
                <a:solidFill>
                  <a:srgbClr val="FF0000"/>
                </a:solidFill>
              </a:rPr>
              <a:t> plexus</a:t>
            </a:r>
            <a:r>
              <a:rPr lang="en-IN" sz="2600" dirty="0" smtClean="0"/>
              <a:t>. Ganglia from the plexus extend into the </a:t>
            </a:r>
            <a:r>
              <a:rPr lang="en-IN" sz="2600" dirty="0" err="1" smtClean="0"/>
              <a:t>muscularis</a:t>
            </a:r>
            <a:r>
              <a:rPr lang="en-IN" sz="2600" dirty="0" smtClean="0"/>
              <a:t> </a:t>
            </a:r>
            <a:r>
              <a:rPr lang="en-IN" sz="2600" dirty="0" err="1" smtClean="0"/>
              <a:t>mucosae</a:t>
            </a:r>
            <a:r>
              <a:rPr lang="en-IN" sz="2600" dirty="0" smtClean="0"/>
              <a:t> and to the mucous membrane.</a:t>
            </a:r>
          </a:p>
          <a:p>
            <a:endParaRPr lang="en-IN" sz="2000" dirty="0" smtClean="0">
              <a:solidFill>
                <a:srgbClr val="FF0000"/>
              </a:solidFill>
            </a:endParaRPr>
          </a:p>
          <a:p>
            <a:endParaRPr lang="en-IN" sz="2000" dirty="0" smtClean="0">
              <a:solidFill>
                <a:srgbClr val="FF0000"/>
              </a:solidFill>
            </a:endParaRPr>
          </a:p>
          <a:p>
            <a:r>
              <a:rPr lang="en-IN" sz="2000" dirty="0" smtClean="0"/>
              <a:t>.</a:t>
            </a:r>
          </a:p>
          <a:p>
            <a:endParaRPr lang="en-IN" dirty="0"/>
          </a:p>
        </p:txBody>
      </p:sp>
      <p:pic>
        <p:nvPicPr>
          <p:cNvPr id="6" name="Picture 2" descr="C:\Users\IT\Desktop\VIII-15_PNS3.jpg"/>
          <p:cNvPicPr>
            <a:picLocks noGrp="1" noChangeAspect="1" noChangeArrowheads="1"/>
          </p:cNvPicPr>
          <p:nvPr>
            <p:ph idx="1"/>
          </p:nvPr>
        </p:nvPicPr>
        <p:blipFill>
          <a:blip r:embed="rId2"/>
          <a:srcRect/>
          <a:stretch>
            <a:fillRect/>
          </a:stretch>
        </p:blipFill>
        <p:spPr bwMode="auto">
          <a:xfrm>
            <a:off x="4996669" y="1447800"/>
            <a:ext cx="3690131" cy="35814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381000"/>
            <a:ext cx="4724400" cy="5867400"/>
          </a:xfrm>
        </p:spPr>
        <p:txBody>
          <a:bodyPr/>
          <a:lstStyle/>
          <a:p>
            <a:r>
              <a:rPr lang="en-IN" sz="2200" b="1" dirty="0" smtClean="0">
                <a:solidFill>
                  <a:srgbClr val="FF0000"/>
                </a:solidFill>
              </a:rPr>
              <a:t>Gut- Associated lymphatic Tissue(GALT):</a:t>
            </a:r>
          </a:p>
          <a:p>
            <a:r>
              <a:rPr lang="en-IN" sz="2200" dirty="0" smtClean="0"/>
              <a:t>Includes:</a:t>
            </a:r>
            <a:r>
              <a:rPr lang="en-IN" sz="2200" dirty="0" smtClean="0">
                <a:solidFill>
                  <a:srgbClr val="FF0000"/>
                </a:solidFill>
              </a:rPr>
              <a:t>  </a:t>
            </a:r>
            <a:r>
              <a:rPr lang="en-IN" sz="2200" dirty="0" smtClean="0">
                <a:solidFill>
                  <a:srgbClr val="7030A0"/>
                </a:solidFill>
              </a:rPr>
              <a:t>(</a:t>
            </a:r>
            <a:r>
              <a:rPr lang="en-IN" sz="2200" dirty="0" err="1" smtClean="0">
                <a:solidFill>
                  <a:srgbClr val="7030A0"/>
                </a:solidFill>
              </a:rPr>
              <a:t>Trautmann</a:t>
            </a:r>
            <a:r>
              <a:rPr lang="en-IN" sz="2200" dirty="0" smtClean="0">
                <a:solidFill>
                  <a:srgbClr val="7030A0"/>
                </a:solidFill>
              </a:rPr>
              <a:t> and </a:t>
            </a:r>
            <a:r>
              <a:rPr lang="en-IN" sz="2200" dirty="0" err="1" smtClean="0">
                <a:solidFill>
                  <a:srgbClr val="7030A0"/>
                </a:solidFill>
              </a:rPr>
              <a:t>Fiebiger</a:t>
            </a:r>
            <a:r>
              <a:rPr lang="en-IN" sz="2200" dirty="0" smtClean="0">
                <a:solidFill>
                  <a:srgbClr val="7030A0"/>
                </a:solidFill>
              </a:rPr>
              <a:t>, 1957)</a:t>
            </a:r>
          </a:p>
          <a:p>
            <a:pPr marL="457200" indent="-457200">
              <a:buAutoNum type="arabicPeriod"/>
            </a:pPr>
            <a:r>
              <a:rPr lang="en-IN" sz="2200" dirty="0" smtClean="0"/>
              <a:t>Solitary and Aggregated lymphatic nodules</a:t>
            </a:r>
            <a:r>
              <a:rPr lang="en-IN" sz="2200" b="1" dirty="0" smtClean="0">
                <a:solidFill>
                  <a:srgbClr val="7030A0"/>
                </a:solidFill>
              </a:rPr>
              <a:t>( Peyer’s patches)</a:t>
            </a:r>
          </a:p>
          <a:p>
            <a:pPr marL="457200" indent="-457200">
              <a:buAutoNum type="arabicPeriod"/>
            </a:pPr>
            <a:r>
              <a:rPr lang="en-IN" sz="2200" dirty="0" smtClean="0"/>
              <a:t>Intra and </a:t>
            </a:r>
            <a:r>
              <a:rPr lang="en-IN" sz="2200" dirty="0" err="1" smtClean="0"/>
              <a:t>interepithelial</a:t>
            </a:r>
            <a:r>
              <a:rPr lang="en-IN" sz="2200" dirty="0" smtClean="0"/>
              <a:t> lymphocytes</a:t>
            </a:r>
          </a:p>
          <a:p>
            <a:pPr marL="457200" indent="-457200">
              <a:buAutoNum type="arabicPeriod"/>
            </a:pPr>
            <a:r>
              <a:rPr lang="en-IN" sz="2200" dirty="0" smtClean="0"/>
              <a:t>Diffusely arranged lymphocyte in lamina </a:t>
            </a:r>
            <a:r>
              <a:rPr lang="en-IN" sz="2200" dirty="0" err="1" smtClean="0"/>
              <a:t>propria</a:t>
            </a:r>
            <a:endParaRPr lang="en-IN" sz="2200" dirty="0" smtClean="0"/>
          </a:p>
          <a:p>
            <a:pPr marL="457200" indent="-457200">
              <a:buAutoNum type="arabicPeriod"/>
            </a:pPr>
            <a:r>
              <a:rPr lang="en-IN" sz="2200" dirty="0" smtClean="0"/>
              <a:t>Plasma cells</a:t>
            </a:r>
          </a:p>
          <a:p>
            <a:pPr marL="457200" indent="-457200">
              <a:buAutoNum type="arabicPeriod"/>
            </a:pPr>
            <a:r>
              <a:rPr lang="en-IN" sz="2200" dirty="0" smtClean="0"/>
              <a:t>Macrophages </a:t>
            </a:r>
          </a:p>
          <a:p>
            <a:endParaRPr lang="en-IN" dirty="0"/>
          </a:p>
        </p:txBody>
      </p:sp>
      <p:pic>
        <p:nvPicPr>
          <p:cNvPr id="5" name="Picture 3" descr="E:\phd research- intestine\pics intestine\si\12301hoa.jpg"/>
          <p:cNvPicPr>
            <a:picLocks noGrp="1" noChangeAspect="1" noChangeArrowheads="1"/>
          </p:cNvPicPr>
          <p:nvPr>
            <p:ph idx="1"/>
          </p:nvPr>
        </p:nvPicPr>
        <p:blipFill>
          <a:blip r:embed="rId2"/>
          <a:srcRect l="14115" r="6710" b="-1786"/>
          <a:stretch>
            <a:fillRect/>
          </a:stretch>
        </p:blipFill>
        <p:spPr bwMode="auto">
          <a:xfrm>
            <a:off x="4876800" y="838200"/>
            <a:ext cx="4038600" cy="4343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a:r>
            <a:br>
              <a:rPr lang="en-IN" dirty="0" smtClean="0"/>
            </a:br>
            <a:endParaRPr lang="en-IN" dirty="0"/>
          </a:p>
        </p:txBody>
      </p:sp>
      <p:sp>
        <p:nvSpPr>
          <p:cNvPr id="3" name="Content Placeholder 2"/>
          <p:cNvSpPr>
            <a:spLocks noGrp="1"/>
          </p:cNvSpPr>
          <p:nvPr>
            <p:ph idx="1"/>
          </p:nvPr>
        </p:nvSpPr>
        <p:spPr>
          <a:xfrm>
            <a:off x="0" y="152400"/>
            <a:ext cx="9144000" cy="6705600"/>
          </a:xfrm>
        </p:spPr>
        <p:txBody>
          <a:bodyPr>
            <a:normAutofit fontScale="85000" lnSpcReduction="10000"/>
          </a:bodyPr>
          <a:lstStyle/>
          <a:p>
            <a:pPr algn="just">
              <a:buNone/>
            </a:pPr>
            <a:r>
              <a:rPr lang="en-IN" dirty="0" smtClean="0">
                <a:solidFill>
                  <a:srgbClr val="C00000"/>
                </a:solidFill>
              </a:rPr>
              <a:t> 					Intestine :</a:t>
            </a:r>
          </a:p>
          <a:p>
            <a:pPr algn="just">
              <a:lnSpc>
                <a:spcPct val="150000"/>
              </a:lnSpc>
              <a:buNone/>
            </a:pPr>
            <a:r>
              <a:rPr lang="en-IN" sz="2400" dirty="0" smtClean="0"/>
              <a:t>The part of alimentary canal which extend from </a:t>
            </a:r>
            <a:r>
              <a:rPr lang="en-IN" sz="2400" dirty="0" smtClean="0">
                <a:solidFill>
                  <a:srgbClr val="7030A0"/>
                </a:solidFill>
              </a:rPr>
              <a:t>‘</a:t>
            </a:r>
            <a:r>
              <a:rPr lang="en-IN" sz="2400" b="1" dirty="0" smtClean="0">
                <a:solidFill>
                  <a:srgbClr val="7030A0"/>
                </a:solidFill>
              </a:rPr>
              <a:t>pylorus of stomach to anus’. </a:t>
            </a:r>
            <a:r>
              <a:rPr lang="en-IN" sz="2400" dirty="0" smtClean="0"/>
              <a:t>It consist of two parts:</a:t>
            </a:r>
          </a:p>
          <a:p>
            <a:pPr algn="just">
              <a:lnSpc>
                <a:spcPct val="150000"/>
              </a:lnSpc>
              <a:buNone/>
            </a:pPr>
            <a:r>
              <a:rPr lang="en-IN" sz="2400" dirty="0" smtClean="0"/>
              <a:t>		</a:t>
            </a:r>
            <a:r>
              <a:rPr lang="en-IN" sz="2400" b="1" dirty="0" smtClean="0">
                <a:solidFill>
                  <a:srgbClr val="7030A0"/>
                </a:solidFill>
              </a:rPr>
              <a:t>Proximal part- small lumen – Small intestine</a:t>
            </a:r>
          </a:p>
          <a:p>
            <a:pPr algn="just">
              <a:lnSpc>
                <a:spcPct val="150000"/>
              </a:lnSpc>
              <a:buNone/>
            </a:pPr>
            <a:r>
              <a:rPr lang="en-IN" sz="2400" b="1" dirty="0" smtClean="0">
                <a:solidFill>
                  <a:srgbClr val="7030A0"/>
                </a:solidFill>
              </a:rPr>
              <a:t>	          Distal part -wider lumen- Large intestine </a:t>
            </a:r>
          </a:p>
          <a:p>
            <a:pPr algn="just">
              <a:lnSpc>
                <a:spcPct val="150000"/>
              </a:lnSpc>
              <a:buNone/>
            </a:pPr>
            <a:r>
              <a:rPr lang="en-IN" sz="2400" b="1" dirty="0" smtClean="0">
                <a:solidFill>
                  <a:srgbClr val="C00000"/>
                </a:solidFill>
              </a:rPr>
              <a:t>Small intestine: </a:t>
            </a:r>
            <a:r>
              <a:rPr lang="en-IN" sz="2400" dirty="0" smtClean="0"/>
              <a:t>Part of the gastrointestinal tract between the stomach and large intestine.</a:t>
            </a:r>
          </a:p>
          <a:p>
            <a:pPr algn="just">
              <a:lnSpc>
                <a:spcPct val="150000"/>
              </a:lnSpc>
              <a:buNone/>
            </a:pPr>
            <a:r>
              <a:rPr lang="en-IN" sz="2400" dirty="0" smtClean="0"/>
              <a:t>    3- distinct regions –duodenum, jejunum, and ileum. </a:t>
            </a:r>
          </a:p>
          <a:p>
            <a:pPr algn="just">
              <a:lnSpc>
                <a:spcPct val="150000"/>
              </a:lnSpc>
              <a:buNone/>
            </a:pPr>
            <a:r>
              <a:rPr lang="en-IN" sz="2400" dirty="0" smtClean="0"/>
              <a:t>The first part duodenum is attached by a short fold, the </a:t>
            </a:r>
            <a:r>
              <a:rPr lang="en-IN" sz="2400" dirty="0" err="1" smtClean="0">
                <a:solidFill>
                  <a:srgbClr val="FF0000"/>
                </a:solidFill>
              </a:rPr>
              <a:t>Mesoduodenum</a:t>
            </a:r>
            <a:r>
              <a:rPr lang="en-IN" sz="2400" dirty="0" smtClean="0"/>
              <a:t>, while remainder is attached by </a:t>
            </a:r>
            <a:r>
              <a:rPr lang="en-IN" sz="2400" dirty="0" smtClean="0">
                <a:solidFill>
                  <a:srgbClr val="FF0000"/>
                </a:solidFill>
              </a:rPr>
              <a:t>Mesentery </a:t>
            </a:r>
            <a:r>
              <a:rPr lang="en-IN" sz="2400" dirty="0" smtClean="0"/>
              <a:t>and is divided into jejunum and ileum. The line of demarcation is arbitrarily set at the free edge of the </a:t>
            </a:r>
            <a:r>
              <a:rPr lang="en-IN" sz="2400" dirty="0" err="1" smtClean="0">
                <a:solidFill>
                  <a:srgbClr val="FF0000"/>
                </a:solidFill>
              </a:rPr>
              <a:t>ileocecal</a:t>
            </a:r>
            <a:r>
              <a:rPr lang="en-IN" sz="2400" dirty="0" smtClean="0">
                <a:solidFill>
                  <a:srgbClr val="FF0000"/>
                </a:solidFill>
              </a:rPr>
              <a:t> fold</a:t>
            </a:r>
            <a:r>
              <a:rPr lang="en-IN" sz="2400" dirty="0" smtClean="0"/>
              <a:t>. The duodenum is </a:t>
            </a:r>
            <a:r>
              <a:rPr lang="en-IN" sz="2400" dirty="0" err="1" smtClean="0"/>
              <a:t>initimately</a:t>
            </a:r>
            <a:r>
              <a:rPr lang="en-IN" sz="2400" dirty="0" smtClean="0"/>
              <a:t> related </a:t>
            </a:r>
            <a:r>
              <a:rPr lang="en-IN" sz="2400" dirty="0" err="1" smtClean="0"/>
              <a:t>postionally</a:t>
            </a:r>
            <a:r>
              <a:rPr lang="en-IN" sz="2400" dirty="0" smtClean="0"/>
              <a:t> with liver to which it is connected by </a:t>
            </a:r>
            <a:r>
              <a:rPr lang="en-IN" sz="2400" dirty="0" err="1" smtClean="0">
                <a:solidFill>
                  <a:srgbClr val="FF0000"/>
                </a:solidFill>
              </a:rPr>
              <a:t>Hepatoduodenal</a:t>
            </a:r>
            <a:r>
              <a:rPr lang="en-IN" sz="2400" dirty="0" smtClean="0">
                <a:solidFill>
                  <a:srgbClr val="FF0000"/>
                </a:solidFill>
              </a:rPr>
              <a:t> ligament</a:t>
            </a:r>
            <a:r>
              <a:rPr lang="en-IN" sz="2400" dirty="0" smtClean="0"/>
              <a:t>. Duodenum also receives bile duct and pancreatic duct.</a:t>
            </a:r>
          </a:p>
          <a:p>
            <a:pPr algn="just">
              <a:buNone/>
            </a:pPr>
            <a:r>
              <a:rPr lang="en-IN" sz="2000" dirty="0" smtClean="0"/>
              <a:t>    </a:t>
            </a:r>
            <a:endParaRPr lang="en-IN"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228600"/>
            <a:ext cx="4648200" cy="5897563"/>
          </a:xfrm>
        </p:spPr>
        <p:txBody>
          <a:bodyPr>
            <a:normAutofit fontScale="92500" lnSpcReduction="20000"/>
          </a:bodyPr>
          <a:lstStyle/>
          <a:p>
            <a:pPr marL="457200" indent="-457200"/>
            <a:r>
              <a:rPr lang="en-IN" sz="2000" b="1" i="1" dirty="0" smtClean="0">
                <a:solidFill>
                  <a:srgbClr val="C00000"/>
                </a:solidFill>
              </a:rPr>
              <a:t>Solitary and Aggregated lymphatic nodules(</a:t>
            </a:r>
            <a:r>
              <a:rPr lang="en-IN" sz="2000" b="1" i="1" dirty="0" err="1" smtClean="0">
                <a:solidFill>
                  <a:srgbClr val="C00000"/>
                </a:solidFill>
              </a:rPr>
              <a:t>peyer’s</a:t>
            </a:r>
            <a:r>
              <a:rPr lang="en-IN" sz="2000" b="1" i="1" dirty="0" smtClean="0">
                <a:solidFill>
                  <a:srgbClr val="C00000"/>
                </a:solidFill>
              </a:rPr>
              <a:t> patches)</a:t>
            </a:r>
          </a:p>
          <a:p>
            <a:pPr marL="457200" indent="-457200"/>
            <a:r>
              <a:rPr lang="en-IN" sz="2200" b="1" i="1" dirty="0" smtClean="0"/>
              <a:t>     </a:t>
            </a:r>
            <a:r>
              <a:rPr lang="en-IN" sz="2200" b="1" dirty="0" smtClean="0"/>
              <a:t>Solitary lymphatic nodules </a:t>
            </a:r>
            <a:r>
              <a:rPr lang="en-IN" sz="2200" dirty="0" smtClean="0"/>
              <a:t>are present in </a:t>
            </a:r>
            <a:r>
              <a:rPr lang="en-IN" sz="2200" b="1" dirty="0" smtClean="0"/>
              <a:t>whole GIT </a:t>
            </a:r>
            <a:r>
              <a:rPr lang="en-IN" sz="2200" dirty="0" smtClean="0"/>
              <a:t>but </a:t>
            </a:r>
            <a:r>
              <a:rPr lang="en-IN" sz="2200" dirty="0" smtClean="0">
                <a:solidFill>
                  <a:srgbClr val="7030A0"/>
                </a:solidFill>
              </a:rPr>
              <a:t>aggregated </a:t>
            </a:r>
            <a:r>
              <a:rPr lang="en-IN" sz="2200" dirty="0" smtClean="0"/>
              <a:t>lymphatic nodules occurs </a:t>
            </a:r>
            <a:r>
              <a:rPr lang="en-IN" sz="2200" dirty="0" smtClean="0">
                <a:solidFill>
                  <a:srgbClr val="7030A0"/>
                </a:solidFill>
              </a:rPr>
              <a:t>only in small intestine </a:t>
            </a:r>
            <a:r>
              <a:rPr lang="en-IN" sz="2200" dirty="0" smtClean="0"/>
              <a:t>(more conspicuous in ileum)</a:t>
            </a:r>
          </a:p>
          <a:p>
            <a:pPr marL="457200" indent="-457200"/>
            <a:r>
              <a:rPr lang="en-IN" sz="2200" b="1" dirty="0" smtClean="0"/>
              <a:t>In ruminants </a:t>
            </a:r>
            <a:r>
              <a:rPr lang="en-IN" sz="2200" dirty="0" err="1" smtClean="0"/>
              <a:t>peyer’s</a:t>
            </a:r>
            <a:r>
              <a:rPr lang="en-IN" sz="2200" dirty="0" smtClean="0"/>
              <a:t> patches </a:t>
            </a:r>
            <a:r>
              <a:rPr lang="en-IN" sz="2200" dirty="0" smtClean="0">
                <a:solidFill>
                  <a:srgbClr val="7030A0"/>
                </a:solidFill>
              </a:rPr>
              <a:t>large</a:t>
            </a:r>
            <a:r>
              <a:rPr lang="en-IN" sz="2200" dirty="0" smtClean="0"/>
              <a:t> and distinct. No. </a:t>
            </a:r>
            <a:r>
              <a:rPr lang="en-IN" sz="2200" dirty="0" smtClean="0">
                <a:solidFill>
                  <a:srgbClr val="7030A0"/>
                </a:solidFill>
              </a:rPr>
              <a:t>18-40</a:t>
            </a:r>
            <a:r>
              <a:rPr lang="en-IN" sz="2200" dirty="0" smtClean="0"/>
              <a:t> in adult cattle. The patches near </a:t>
            </a:r>
            <a:r>
              <a:rPr lang="en-IN" sz="2200" dirty="0" err="1" smtClean="0"/>
              <a:t>ileocecal</a:t>
            </a:r>
            <a:r>
              <a:rPr lang="en-IN" sz="2200" dirty="0" smtClean="0"/>
              <a:t> junction may extend into large intestine.</a:t>
            </a:r>
          </a:p>
          <a:p>
            <a:pPr marL="457200" indent="-457200"/>
            <a:r>
              <a:rPr lang="en-IN" sz="2200" b="1" dirty="0" smtClean="0"/>
              <a:t>In horse: </a:t>
            </a:r>
            <a:r>
              <a:rPr lang="en-IN" sz="2200" dirty="0" smtClean="0"/>
              <a:t>begins 1 meter from pylorus. No. </a:t>
            </a:r>
            <a:r>
              <a:rPr lang="en-IN" sz="2200" dirty="0" smtClean="0">
                <a:solidFill>
                  <a:srgbClr val="7030A0"/>
                </a:solidFill>
              </a:rPr>
              <a:t>100 to 200  </a:t>
            </a:r>
            <a:r>
              <a:rPr lang="en-IN" sz="2200" dirty="0" smtClean="0"/>
              <a:t>and larger ones occur in terminal parts, where one patch may have 17-38 cm x 5-25 cm in dimension</a:t>
            </a:r>
            <a:r>
              <a:rPr lang="en-IN" sz="2200" b="1" dirty="0" smtClean="0"/>
              <a:t>.</a:t>
            </a:r>
          </a:p>
          <a:p>
            <a:pPr marL="457200" indent="-457200"/>
            <a:r>
              <a:rPr lang="en-IN" sz="2200" b="1" dirty="0" smtClean="0"/>
              <a:t>Dog: </a:t>
            </a:r>
            <a:r>
              <a:rPr lang="en-IN" sz="2200" dirty="0" smtClean="0">
                <a:solidFill>
                  <a:srgbClr val="7030A0"/>
                </a:solidFill>
              </a:rPr>
              <a:t>Elliptical</a:t>
            </a:r>
            <a:r>
              <a:rPr lang="en-IN" sz="2200" dirty="0" smtClean="0"/>
              <a:t> in outline but last one is band like, no. About </a:t>
            </a:r>
            <a:r>
              <a:rPr lang="en-IN" sz="2200" dirty="0" smtClean="0">
                <a:solidFill>
                  <a:srgbClr val="7030A0"/>
                </a:solidFill>
              </a:rPr>
              <a:t>20</a:t>
            </a:r>
            <a:r>
              <a:rPr lang="en-IN" sz="2200" dirty="0" smtClean="0"/>
              <a:t>, begins in duodenum and  reach up to ileum. 10-40 cm in young dog.</a:t>
            </a:r>
          </a:p>
          <a:p>
            <a:pPr marL="457200" indent="-457200"/>
            <a:r>
              <a:rPr lang="en-IN" sz="2200" b="1" dirty="0" smtClean="0"/>
              <a:t>Pig:  </a:t>
            </a:r>
            <a:r>
              <a:rPr lang="en-IN" sz="2200" b="1" dirty="0" smtClean="0">
                <a:solidFill>
                  <a:srgbClr val="7030A0"/>
                </a:solidFill>
              </a:rPr>
              <a:t>B</a:t>
            </a:r>
            <a:r>
              <a:rPr lang="en-IN" sz="2200" dirty="0" smtClean="0">
                <a:solidFill>
                  <a:srgbClr val="7030A0"/>
                </a:solidFill>
              </a:rPr>
              <a:t>and like,16-38</a:t>
            </a:r>
            <a:r>
              <a:rPr lang="en-IN" sz="2200" dirty="0" smtClean="0"/>
              <a:t> in no., starts 20-50 cm from pylorus and last long one is continued in </a:t>
            </a:r>
            <a:r>
              <a:rPr lang="en-IN" sz="2200" dirty="0" err="1" smtClean="0"/>
              <a:t>cecum</a:t>
            </a:r>
            <a:r>
              <a:rPr lang="en-IN" sz="2200" dirty="0" smtClean="0"/>
              <a:t>.</a:t>
            </a:r>
          </a:p>
          <a:p>
            <a:endParaRPr lang="en-IN" dirty="0"/>
          </a:p>
        </p:txBody>
      </p:sp>
      <p:pic>
        <p:nvPicPr>
          <p:cNvPr id="3075" name="Picture 3" descr="E:\phd research- intestine\pics intestine\si\ileum.jpg"/>
          <p:cNvPicPr>
            <a:picLocks noChangeAspect="1" noChangeArrowheads="1"/>
          </p:cNvPicPr>
          <p:nvPr/>
        </p:nvPicPr>
        <p:blipFill>
          <a:blip r:embed="rId2"/>
          <a:srcRect/>
          <a:stretch>
            <a:fillRect/>
          </a:stretch>
        </p:blipFill>
        <p:spPr bwMode="auto">
          <a:xfrm>
            <a:off x="5562599" y="1295400"/>
            <a:ext cx="3250519" cy="3554689"/>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381000"/>
            <a:ext cx="4572000" cy="5745163"/>
          </a:xfrm>
        </p:spPr>
        <p:txBody>
          <a:bodyPr>
            <a:normAutofit fontScale="85000" lnSpcReduction="20000"/>
          </a:bodyPr>
          <a:lstStyle/>
          <a:p>
            <a:pPr marL="457200" indent="-457200"/>
            <a:endParaRPr lang="en-IN" sz="2000" b="1" i="1" dirty="0" smtClean="0"/>
          </a:p>
          <a:p>
            <a:pPr algn="just"/>
            <a:r>
              <a:rPr lang="en-IN" sz="2300" b="1" dirty="0" smtClean="0"/>
              <a:t>Largest in cattle and most numerous in horses.</a:t>
            </a:r>
            <a:endParaRPr lang="en-IN" sz="2000" b="1" i="1" dirty="0" smtClean="0"/>
          </a:p>
          <a:p>
            <a:pPr marL="457200" indent="-457200"/>
            <a:r>
              <a:rPr lang="en-IN" sz="2400" dirty="0" smtClean="0"/>
              <a:t>The  </a:t>
            </a:r>
            <a:r>
              <a:rPr lang="en-IN" sz="2400" dirty="0" smtClean="0">
                <a:solidFill>
                  <a:srgbClr val="C00000"/>
                </a:solidFill>
              </a:rPr>
              <a:t>follicle /nodule- associated epithelium </a:t>
            </a:r>
            <a:r>
              <a:rPr lang="en-IN" sz="2400" dirty="0" smtClean="0"/>
              <a:t>covering the dome(elevated region overlying lymphatic nodules) </a:t>
            </a:r>
            <a:r>
              <a:rPr lang="en-IN" sz="2400" dirty="0" smtClean="0">
                <a:solidFill>
                  <a:srgbClr val="C00000"/>
                </a:solidFill>
              </a:rPr>
              <a:t>lacks goblet cells </a:t>
            </a:r>
            <a:r>
              <a:rPr lang="en-IN" sz="2400" dirty="0" smtClean="0"/>
              <a:t>but includes </a:t>
            </a:r>
            <a:r>
              <a:rPr lang="en-IN" sz="2400" dirty="0" smtClean="0">
                <a:solidFill>
                  <a:srgbClr val="C00000"/>
                </a:solidFill>
              </a:rPr>
              <a:t>M- cells </a:t>
            </a:r>
            <a:r>
              <a:rPr lang="en-IN" sz="2400" dirty="0" smtClean="0"/>
              <a:t>that have numerous </a:t>
            </a:r>
            <a:r>
              <a:rPr lang="en-IN" sz="2400" dirty="0" err="1" smtClean="0"/>
              <a:t>microfolds</a:t>
            </a:r>
            <a:r>
              <a:rPr lang="en-IN" sz="2400" dirty="0" smtClean="0"/>
              <a:t> of their luminal surface.</a:t>
            </a:r>
          </a:p>
          <a:p>
            <a:pPr marL="457200" indent="-457200"/>
            <a:r>
              <a:rPr lang="en-IN" sz="2400" dirty="0" smtClean="0">
                <a:solidFill>
                  <a:srgbClr val="C00000"/>
                </a:solidFill>
              </a:rPr>
              <a:t>M-cell</a:t>
            </a:r>
            <a:r>
              <a:rPr lang="en-IN" sz="2400" dirty="0" smtClean="0"/>
              <a:t>- typically enfold groups of lymphocytes and occasionally surround macrophages and </a:t>
            </a:r>
            <a:r>
              <a:rPr lang="en-IN" sz="2400" dirty="0" err="1" smtClean="0"/>
              <a:t>dendritic</a:t>
            </a:r>
            <a:r>
              <a:rPr lang="en-IN" sz="2400" dirty="0" smtClean="0"/>
              <a:t> cells.</a:t>
            </a:r>
          </a:p>
          <a:p>
            <a:pPr algn="just"/>
            <a:r>
              <a:rPr lang="en-IN" sz="2400" dirty="0" smtClean="0"/>
              <a:t>		</a:t>
            </a:r>
            <a:r>
              <a:rPr lang="en-IN" sz="2400" dirty="0" smtClean="0">
                <a:solidFill>
                  <a:srgbClr val="7030A0"/>
                </a:solidFill>
              </a:rPr>
              <a:t>Nickel et al, 1973 </a:t>
            </a:r>
            <a:r>
              <a:rPr lang="en-IN" sz="2400" dirty="0" smtClean="0"/>
              <a:t>mentioned  that  the </a:t>
            </a:r>
            <a:r>
              <a:rPr lang="en-IN" sz="2400" dirty="0" smtClean="0">
                <a:solidFill>
                  <a:srgbClr val="7030A0"/>
                </a:solidFill>
              </a:rPr>
              <a:t>lymphocytes</a:t>
            </a:r>
            <a:r>
              <a:rPr lang="en-IN" sz="2400" dirty="0" smtClean="0"/>
              <a:t> present in large number in lamina </a:t>
            </a:r>
            <a:r>
              <a:rPr lang="en-IN" sz="2400" dirty="0" err="1" smtClean="0"/>
              <a:t>propria</a:t>
            </a:r>
            <a:r>
              <a:rPr lang="en-IN" sz="2400" dirty="0" smtClean="0"/>
              <a:t> and between the epithelial cells, </a:t>
            </a:r>
            <a:r>
              <a:rPr lang="en-IN" sz="2400" dirty="0" smtClean="0">
                <a:solidFill>
                  <a:srgbClr val="7030A0"/>
                </a:solidFill>
              </a:rPr>
              <a:t>were the first line of defence </a:t>
            </a:r>
            <a:r>
              <a:rPr lang="en-IN" sz="2400" dirty="0" smtClean="0"/>
              <a:t>against microorganisms entering the intestinal wall.</a:t>
            </a:r>
          </a:p>
          <a:p>
            <a:pPr algn="just"/>
            <a:endParaRPr lang="en-IN" sz="2000" dirty="0"/>
          </a:p>
        </p:txBody>
      </p:sp>
      <p:pic>
        <p:nvPicPr>
          <p:cNvPr id="4098" name="Picture 2" descr="E:\phd research- intestine\pics intestine\si\300px-Peyer's_patch_02.jpg"/>
          <p:cNvPicPr>
            <a:picLocks noGrp="1" noChangeAspect="1" noChangeArrowheads="1"/>
          </p:cNvPicPr>
          <p:nvPr>
            <p:ph idx="1"/>
          </p:nvPr>
        </p:nvPicPr>
        <p:blipFill>
          <a:blip r:embed="rId2"/>
          <a:srcRect/>
          <a:stretch>
            <a:fillRect/>
          </a:stretch>
        </p:blipFill>
        <p:spPr bwMode="auto">
          <a:xfrm>
            <a:off x="5429250" y="1294606"/>
            <a:ext cx="2857500" cy="3810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609600"/>
            <a:ext cx="3733800" cy="5516563"/>
          </a:xfrm>
        </p:spPr>
        <p:txBody>
          <a:bodyPr>
            <a:normAutofit/>
          </a:bodyPr>
          <a:lstStyle/>
          <a:p>
            <a:r>
              <a:rPr lang="en-IN" sz="2200" dirty="0" smtClean="0">
                <a:solidFill>
                  <a:srgbClr val="FF0000"/>
                </a:solidFill>
              </a:rPr>
              <a:t>Tunica </a:t>
            </a:r>
            <a:r>
              <a:rPr lang="en-IN" sz="2200" dirty="0" err="1" smtClean="0">
                <a:solidFill>
                  <a:srgbClr val="FF0000"/>
                </a:solidFill>
              </a:rPr>
              <a:t>muscularis</a:t>
            </a:r>
            <a:r>
              <a:rPr lang="en-IN" sz="2200" dirty="0" smtClean="0"/>
              <a:t>:</a:t>
            </a:r>
          </a:p>
          <a:p>
            <a:r>
              <a:rPr lang="en-IN" sz="2200" dirty="0" smtClean="0"/>
              <a:t>Inner circular, outer longitudinal</a:t>
            </a:r>
          </a:p>
          <a:p>
            <a:r>
              <a:rPr lang="en-IN" sz="2200" dirty="0" smtClean="0">
                <a:solidFill>
                  <a:srgbClr val="7030A0"/>
                </a:solidFill>
              </a:rPr>
              <a:t>Thickest in horse</a:t>
            </a:r>
          </a:p>
          <a:p>
            <a:r>
              <a:rPr lang="en-IN" sz="2200" dirty="0" err="1" smtClean="0">
                <a:solidFill>
                  <a:srgbClr val="0070C0"/>
                </a:solidFill>
              </a:rPr>
              <a:t>Myenteric</a:t>
            </a:r>
            <a:r>
              <a:rPr lang="en-IN" sz="2200" dirty="0" smtClean="0">
                <a:solidFill>
                  <a:srgbClr val="0070C0"/>
                </a:solidFill>
              </a:rPr>
              <a:t> plexus </a:t>
            </a:r>
            <a:r>
              <a:rPr lang="en-IN" sz="2200" dirty="0" smtClean="0"/>
              <a:t>between 2 muscle layers</a:t>
            </a:r>
            <a:endParaRPr lang="en-IN" sz="2200" b="1" dirty="0" smtClean="0">
              <a:solidFill>
                <a:srgbClr val="FF0000"/>
              </a:solidFill>
            </a:endParaRPr>
          </a:p>
          <a:p>
            <a:pPr lvl="0"/>
            <a:r>
              <a:rPr lang="en-IN" sz="2200" b="1" dirty="0" smtClean="0">
                <a:solidFill>
                  <a:srgbClr val="FF0000"/>
                </a:solidFill>
              </a:rPr>
              <a:t>Tunica </a:t>
            </a:r>
            <a:r>
              <a:rPr lang="en-IN" sz="2200" b="1" dirty="0" err="1" smtClean="0">
                <a:solidFill>
                  <a:srgbClr val="FF0000"/>
                </a:solidFill>
              </a:rPr>
              <a:t>serosa</a:t>
            </a:r>
            <a:r>
              <a:rPr lang="en-IN" sz="2200" b="1" dirty="0" smtClean="0">
                <a:solidFill>
                  <a:srgbClr val="FF0000"/>
                </a:solidFill>
              </a:rPr>
              <a:t>:</a:t>
            </a:r>
          </a:p>
          <a:p>
            <a:pPr lvl="0"/>
            <a:r>
              <a:rPr lang="en-IN" sz="2200" b="1" dirty="0" smtClean="0">
                <a:solidFill>
                  <a:prstClr val="black"/>
                </a:solidFill>
              </a:rPr>
              <a:t> </a:t>
            </a:r>
            <a:r>
              <a:rPr lang="en-IN" sz="2200" dirty="0" smtClean="0">
                <a:solidFill>
                  <a:prstClr val="black"/>
                </a:solidFill>
              </a:rPr>
              <a:t>layer of loose connective tissue covered by </a:t>
            </a:r>
            <a:r>
              <a:rPr lang="en-IN" sz="2200" b="1" dirty="0" smtClean="0">
                <a:solidFill>
                  <a:srgbClr val="7030A0"/>
                </a:solidFill>
              </a:rPr>
              <a:t>Mesothelium</a:t>
            </a:r>
            <a:endParaRPr lang="en-IN" sz="2200" dirty="0"/>
          </a:p>
        </p:txBody>
      </p:sp>
      <p:pic>
        <p:nvPicPr>
          <p:cNvPr id="6" name="Picture 2" descr="E:\phd research- intestine\pics intestine\si\stomachganglion1-2f1.jpg"/>
          <p:cNvPicPr>
            <a:picLocks noChangeAspect="1" noChangeArrowheads="1"/>
          </p:cNvPicPr>
          <p:nvPr/>
        </p:nvPicPr>
        <p:blipFill>
          <a:blip r:embed="rId2"/>
          <a:srcRect/>
          <a:stretch>
            <a:fillRect/>
          </a:stretch>
        </p:blipFill>
        <p:spPr bwMode="auto">
          <a:xfrm>
            <a:off x="4343400" y="457200"/>
            <a:ext cx="3975100" cy="5410200"/>
          </a:xfrm>
          <a:prstGeom prst="rect">
            <a:avLst/>
          </a:prstGeom>
          <a:noFill/>
        </p:spPr>
      </p:pic>
      <p:sp>
        <p:nvSpPr>
          <p:cNvPr id="7" name="Content Placeholder 6"/>
          <p:cNvSpPr>
            <a:spLocks noGrp="1"/>
          </p:cNvSpPr>
          <p:nvPr>
            <p:ph idx="1"/>
          </p:nvPr>
        </p:nvSpPr>
        <p:spPr>
          <a:xfrm>
            <a:off x="4343400" y="273050"/>
            <a:ext cx="4343400" cy="5853113"/>
          </a:xfrm>
        </p:spPr>
        <p:txBody>
          <a:bodyPr/>
          <a:lstStyle/>
          <a:p>
            <a:endParaRPr lang="en-IN"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 name="Picture 2" descr="C:\Users\Dr. Abhinov\Desktop\pics intestine\si\histology-of-gastrointestinal-tract-42-638.jpg"/>
          <p:cNvPicPr>
            <a:picLocks noChangeAspect="1" noChangeArrowheads="1"/>
          </p:cNvPicPr>
          <p:nvPr/>
        </p:nvPicPr>
        <p:blipFill>
          <a:blip r:embed="rId2"/>
          <a:srcRect/>
          <a:stretch>
            <a:fillRect/>
          </a:stretch>
        </p:blipFill>
        <p:spPr bwMode="auto">
          <a:xfrm>
            <a:off x="609600" y="228600"/>
            <a:ext cx="7920663" cy="6629400"/>
          </a:xfrm>
          <a:prstGeom prst="rect">
            <a:avLst/>
          </a:prstGeom>
          <a:noFill/>
        </p:spPr>
      </p:pic>
      <p:pic>
        <p:nvPicPr>
          <p:cNvPr id="5" name="Picture 2" descr="G:\pics intestine\si\Regional+difference+in+the+small+intestine.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533400" y="685800"/>
            <a:ext cx="2743200" cy="5334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200400" y="609600"/>
            <a:ext cx="2590800" cy="5334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867400" y="609600"/>
            <a:ext cx="2743200" cy="5334000"/>
          </a:xfrm>
          <a:prstGeom prst="rect">
            <a:avLst/>
          </a:prstGeom>
          <a:noFill/>
          <a:ln w="9525">
            <a:noFill/>
            <a:miter lim="800000"/>
            <a:headEnd/>
            <a:tailEnd/>
          </a:ln>
          <a:effectLst/>
        </p:spPr>
      </p:pic>
      <p:sp>
        <p:nvSpPr>
          <p:cNvPr id="8" name="TextBox 7"/>
          <p:cNvSpPr txBox="1"/>
          <p:nvPr/>
        </p:nvSpPr>
        <p:spPr>
          <a:xfrm>
            <a:off x="533400" y="152400"/>
            <a:ext cx="8077200" cy="461665"/>
          </a:xfrm>
          <a:prstGeom prst="rect">
            <a:avLst/>
          </a:prstGeom>
          <a:noFill/>
        </p:spPr>
        <p:txBody>
          <a:bodyPr wrap="square" rtlCol="0">
            <a:spAutoFit/>
          </a:bodyPr>
          <a:lstStyle/>
          <a:p>
            <a:r>
              <a:rPr lang="en-IN" sz="2400" b="1" dirty="0" smtClean="0"/>
              <a:t>   Duodenum                        jejunum                                  ileum                               </a:t>
            </a:r>
            <a:endParaRPr lang="en-IN" sz="24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533400"/>
            <a:ext cx="4343400" cy="5943600"/>
          </a:xfrm>
        </p:spPr>
        <p:txBody>
          <a:bodyPr>
            <a:normAutofit/>
          </a:bodyPr>
          <a:lstStyle/>
          <a:p>
            <a:r>
              <a:rPr lang="en-IN" sz="2200" b="1" dirty="0" smtClean="0">
                <a:solidFill>
                  <a:srgbClr val="FF0000"/>
                </a:solidFill>
              </a:rPr>
              <a:t>Large intestine:</a:t>
            </a:r>
          </a:p>
          <a:p>
            <a:r>
              <a:rPr lang="en-IN" sz="2200" dirty="0" smtClean="0"/>
              <a:t>Site for microbial action on </a:t>
            </a:r>
            <a:r>
              <a:rPr lang="en-IN" sz="2200" dirty="0" err="1" smtClean="0"/>
              <a:t>ingesta</a:t>
            </a:r>
            <a:r>
              <a:rPr lang="en-IN" sz="2200" dirty="0" smtClean="0"/>
              <a:t>, </a:t>
            </a:r>
            <a:r>
              <a:rPr lang="en-IN" sz="2200" dirty="0" smtClean="0">
                <a:solidFill>
                  <a:srgbClr val="7030A0"/>
                </a:solidFill>
              </a:rPr>
              <a:t>absorption of water, vitamin </a:t>
            </a:r>
            <a:r>
              <a:rPr lang="en-IN" sz="2200" dirty="0" smtClean="0"/>
              <a:t>and electrolyte and </a:t>
            </a:r>
            <a:r>
              <a:rPr lang="en-IN" sz="2200" dirty="0" smtClean="0">
                <a:solidFill>
                  <a:srgbClr val="7030A0"/>
                </a:solidFill>
              </a:rPr>
              <a:t>secretion of mucus</a:t>
            </a:r>
            <a:r>
              <a:rPr lang="en-IN" sz="2200" dirty="0" smtClean="0"/>
              <a:t>.</a:t>
            </a:r>
          </a:p>
          <a:p>
            <a:r>
              <a:rPr lang="en-IN" sz="2000" dirty="0" smtClean="0">
                <a:solidFill>
                  <a:srgbClr val="FF0000"/>
                </a:solidFill>
              </a:rPr>
              <a:t>Characterized by:</a:t>
            </a:r>
          </a:p>
          <a:p>
            <a:r>
              <a:rPr lang="en-IN" sz="2200" dirty="0" smtClean="0">
                <a:solidFill>
                  <a:srgbClr val="7030A0"/>
                </a:solidFill>
              </a:rPr>
              <a:t>Absence of </a:t>
            </a:r>
            <a:r>
              <a:rPr lang="en-IN" sz="2200" dirty="0" err="1" smtClean="0">
                <a:solidFill>
                  <a:srgbClr val="7030A0"/>
                </a:solidFill>
              </a:rPr>
              <a:t>villi</a:t>
            </a:r>
            <a:r>
              <a:rPr lang="en-IN" sz="2200" dirty="0" smtClean="0"/>
              <a:t>/ mucosa is smooth</a:t>
            </a:r>
          </a:p>
          <a:p>
            <a:r>
              <a:rPr lang="en-IN" sz="2200" b="1" dirty="0" smtClean="0"/>
              <a:t>Longer less coiled, simple tubular intestinal glands with many goblet cells.</a:t>
            </a:r>
          </a:p>
          <a:p>
            <a:r>
              <a:rPr lang="en-IN" sz="2200" dirty="0" smtClean="0">
                <a:solidFill>
                  <a:srgbClr val="7030A0"/>
                </a:solidFill>
              </a:rPr>
              <a:t>Absence of </a:t>
            </a:r>
            <a:r>
              <a:rPr lang="en-IN" sz="2200" dirty="0" err="1" smtClean="0">
                <a:solidFill>
                  <a:srgbClr val="7030A0"/>
                </a:solidFill>
              </a:rPr>
              <a:t>paneth</a:t>
            </a:r>
            <a:r>
              <a:rPr lang="en-IN" sz="2200" dirty="0" smtClean="0">
                <a:solidFill>
                  <a:srgbClr val="7030A0"/>
                </a:solidFill>
              </a:rPr>
              <a:t> cells</a:t>
            </a:r>
          </a:p>
          <a:p>
            <a:r>
              <a:rPr lang="en-IN" sz="2200" dirty="0" smtClean="0">
                <a:solidFill>
                  <a:srgbClr val="7030A0"/>
                </a:solidFill>
              </a:rPr>
              <a:t>Absence of </a:t>
            </a:r>
            <a:r>
              <a:rPr lang="en-IN" sz="2200" dirty="0" err="1" smtClean="0">
                <a:solidFill>
                  <a:srgbClr val="7030A0"/>
                </a:solidFill>
              </a:rPr>
              <a:t>plicae</a:t>
            </a:r>
            <a:r>
              <a:rPr lang="en-IN" sz="2200" dirty="0" smtClean="0">
                <a:solidFill>
                  <a:srgbClr val="7030A0"/>
                </a:solidFill>
              </a:rPr>
              <a:t> </a:t>
            </a:r>
            <a:r>
              <a:rPr lang="en-IN" sz="2200" dirty="0" err="1" smtClean="0">
                <a:solidFill>
                  <a:srgbClr val="7030A0"/>
                </a:solidFill>
              </a:rPr>
              <a:t>circularis</a:t>
            </a:r>
            <a:r>
              <a:rPr lang="en-IN" sz="2200" dirty="0" smtClean="0">
                <a:solidFill>
                  <a:srgbClr val="7030A0"/>
                </a:solidFill>
              </a:rPr>
              <a:t> </a:t>
            </a:r>
            <a:r>
              <a:rPr lang="en-IN" sz="2200" dirty="0" smtClean="0"/>
              <a:t>but longitudinal folds are present</a:t>
            </a:r>
          </a:p>
          <a:p>
            <a:r>
              <a:rPr lang="en-IN" sz="2200" dirty="0" smtClean="0"/>
              <a:t>Increase number of solitary lymphatic nodules.</a:t>
            </a:r>
          </a:p>
          <a:p>
            <a:endParaRPr lang="en-IN" dirty="0"/>
          </a:p>
        </p:txBody>
      </p:sp>
      <p:pic>
        <p:nvPicPr>
          <p:cNvPr id="5" name="Picture 2" descr="C:\Users\Dr. Abhinov\Desktop\pics intestine\li\loadBinary_009.gif"/>
          <p:cNvPicPr>
            <a:picLocks noGrp="1" noChangeAspect="1" noChangeArrowheads="1"/>
          </p:cNvPicPr>
          <p:nvPr>
            <p:ph idx="1"/>
          </p:nvPr>
        </p:nvPicPr>
        <p:blipFill>
          <a:blip r:embed="rId2"/>
          <a:srcRect t="24444" r="49123" b="6667"/>
          <a:stretch>
            <a:fillRect/>
          </a:stretch>
        </p:blipFill>
        <p:spPr bwMode="auto">
          <a:xfrm>
            <a:off x="4724400" y="381000"/>
            <a:ext cx="4020628" cy="3453627"/>
          </a:xfrm>
          <a:prstGeom prst="rect">
            <a:avLst/>
          </a:prstGeom>
          <a:noFill/>
        </p:spPr>
      </p:pic>
      <p:sp>
        <p:nvSpPr>
          <p:cNvPr id="6" name="TextBox 5"/>
          <p:cNvSpPr txBox="1"/>
          <p:nvPr/>
        </p:nvSpPr>
        <p:spPr>
          <a:xfrm>
            <a:off x="4724400" y="4191000"/>
            <a:ext cx="184731" cy="369332"/>
          </a:xfrm>
          <a:prstGeom prst="rect">
            <a:avLst/>
          </a:prstGeom>
          <a:noFill/>
        </p:spPr>
        <p:txBody>
          <a:bodyPr wrap="none" rtlCol="0">
            <a:spAutoFit/>
          </a:bodyPr>
          <a:lstStyle/>
          <a:p>
            <a:endParaRPr lang="en-IN" dirty="0"/>
          </a:p>
        </p:txBody>
      </p:sp>
      <p:pic>
        <p:nvPicPr>
          <p:cNvPr id="7" name="Picture 2" descr="E:\phd research- intestine\pics intestine\si\Largeintestine.jpg"/>
          <p:cNvPicPr>
            <a:picLocks noChangeAspect="1" noChangeArrowheads="1"/>
          </p:cNvPicPr>
          <p:nvPr/>
        </p:nvPicPr>
        <p:blipFill>
          <a:blip r:embed="rId3"/>
          <a:srcRect b="18750"/>
          <a:stretch>
            <a:fillRect/>
          </a:stretch>
        </p:blipFill>
        <p:spPr bwMode="auto">
          <a:xfrm>
            <a:off x="5257800" y="3505200"/>
            <a:ext cx="3731758" cy="29718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Text Placeholder 3"/>
          <p:cNvSpPr>
            <a:spLocks noGrp="1"/>
          </p:cNvSpPr>
          <p:nvPr>
            <p:ph type="body" sz="half" idx="2"/>
          </p:nvPr>
        </p:nvSpPr>
        <p:spPr>
          <a:xfrm>
            <a:off x="457200" y="1435100"/>
            <a:ext cx="3429000" cy="4691063"/>
          </a:xfrm>
        </p:spPr>
        <p:txBody>
          <a:bodyPr/>
          <a:lstStyle/>
          <a:p>
            <a:r>
              <a:rPr lang="en-IN" sz="2200" dirty="0" err="1" smtClean="0">
                <a:solidFill>
                  <a:srgbClr val="C00000"/>
                </a:solidFill>
              </a:rPr>
              <a:t>Cecum</a:t>
            </a:r>
            <a:r>
              <a:rPr lang="en-IN" sz="2200" dirty="0" smtClean="0">
                <a:solidFill>
                  <a:srgbClr val="C00000"/>
                </a:solidFill>
              </a:rPr>
              <a:t> : </a:t>
            </a:r>
          </a:p>
          <a:p>
            <a:r>
              <a:rPr lang="en-IN" sz="2200" dirty="0" smtClean="0"/>
              <a:t>In </a:t>
            </a:r>
            <a:r>
              <a:rPr lang="en-IN" sz="2200" dirty="0" smtClean="0">
                <a:solidFill>
                  <a:srgbClr val="7030A0"/>
                </a:solidFill>
              </a:rPr>
              <a:t>ruminant, dog </a:t>
            </a:r>
            <a:r>
              <a:rPr lang="en-IN" sz="2200" dirty="0" smtClean="0"/>
              <a:t>and pig- lymphatic nodules numerous around </a:t>
            </a:r>
            <a:r>
              <a:rPr lang="en-IN" sz="2200" dirty="0" smtClean="0">
                <a:solidFill>
                  <a:srgbClr val="FF0000"/>
                </a:solidFill>
              </a:rPr>
              <a:t>the </a:t>
            </a:r>
            <a:r>
              <a:rPr lang="en-IN" sz="2200" dirty="0" err="1" smtClean="0">
                <a:solidFill>
                  <a:srgbClr val="FF0000"/>
                </a:solidFill>
              </a:rPr>
              <a:t>ileal</a:t>
            </a:r>
            <a:r>
              <a:rPr lang="en-IN" sz="2200" dirty="0" smtClean="0">
                <a:solidFill>
                  <a:srgbClr val="FF0000"/>
                </a:solidFill>
              </a:rPr>
              <a:t> </a:t>
            </a:r>
            <a:r>
              <a:rPr lang="en-IN" sz="2200" dirty="0" err="1" smtClean="0">
                <a:solidFill>
                  <a:srgbClr val="FF0000"/>
                </a:solidFill>
              </a:rPr>
              <a:t>ostium</a:t>
            </a:r>
            <a:r>
              <a:rPr lang="en-IN" sz="2200" dirty="0" smtClean="0">
                <a:solidFill>
                  <a:srgbClr val="FF0000"/>
                </a:solidFill>
              </a:rPr>
              <a:t>. </a:t>
            </a:r>
          </a:p>
          <a:p>
            <a:r>
              <a:rPr lang="en-IN" sz="2200" dirty="0" smtClean="0">
                <a:solidFill>
                  <a:srgbClr val="7030A0"/>
                </a:solidFill>
              </a:rPr>
              <a:t>In horse and cat </a:t>
            </a:r>
            <a:r>
              <a:rPr lang="en-IN" sz="2200" dirty="0" smtClean="0"/>
              <a:t>concentrated near the </a:t>
            </a:r>
            <a:r>
              <a:rPr lang="en-IN" sz="2200" dirty="0" smtClean="0">
                <a:solidFill>
                  <a:srgbClr val="FF0000"/>
                </a:solidFill>
              </a:rPr>
              <a:t>apex of </a:t>
            </a:r>
            <a:r>
              <a:rPr lang="en-IN" sz="2200" dirty="0" err="1" smtClean="0">
                <a:solidFill>
                  <a:srgbClr val="FF0000"/>
                </a:solidFill>
              </a:rPr>
              <a:t>cecum</a:t>
            </a:r>
            <a:r>
              <a:rPr lang="en-IN" sz="2200" dirty="0" smtClean="0">
                <a:solidFill>
                  <a:srgbClr val="FF0000"/>
                </a:solidFill>
              </a:rPr>
              <a:t>.</a:t>
            </a:r>
          </a:p>
          <a:p>
            <a:endParaRPr lang="en-IN" dirty="0"/>
          </a:p>
        </p:txBody>
      </p:sp>
      <p:pic>
        <p:nvPicPr>
          <p:cNvPr id="6" name="Picture 2" descr="E:\phd research- intestine\pics intestine\si\GI208.jpg"/>
          <p:cNvPicPr>
            <a:picLocks noChangeAspect="1" noChangeArrowheads="1"/>
          </p:cNvPicPr>
          <p:nvPr/>
        </p:nvPicPr>
        <p:blipFill>
          <a:blip r:embed="rId2"/>
          <a:srcRect/>
          <a:stretch>
            <a:fillRect/>
          </a:stretch>
        </p:blipFill>
        <p:spPr bwMode="auto">
          <a:xfrm>
            <a:off x="4876799" y="1905000"/>
            <a:ext cx="3749719" cy="3276600"/>
          </a:xfrm>
          <a:prstGeom prst="rect">
            <a:avLst/>
          </a:prstGeom>
          <a:noFill/>
        </p:spPr>
      </p:pic>
      <p:sp>
        <p:nvSpPr>
          <p:cNvPr id="7" name="Content Placeholder 6"/>
          <p:cNvSpPr>
            <a:spLocks noGrp="1"/>
          </p:cNvSpPr>
          <p:nvPr>
            <p:ph idx="1"/>
          </p:nvPr>
        </p:nvSpPr>
        <p:spPr>
          <a:xfrm>
            <a:off x="4114800" y="273050"/>
            <a:ext cx="4572000" cy="5853113"/>
          </a:xfrm>
        </p:spPr>
        <p:txBody>
          <a:bodyPr/>
          <a:lstStyle/>
          <a:p>
            <a:endParaRPr lang="en-IN"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488950"/>
          </a:xfrm>
        </p:spPr>
        <p:txBody>
          <a:bodyPr/>
          <a:lstStyle/>
          <a:p>
            <a:r>
              <a:rPr lang="en-IN" dirty="0" smtClean="0"/>
              <a:t> </a:t>
            </a:r>
            <a:r>
              <a:rPr lang="en-IN" dirty="0" smtClean="0">
                <a:solidFill>
                  <a:srgbClr val="FF0000"/>
                </a:solidFill>
              </a:rPr>
              <a:t>Colon:</a:t>
            </a:r>
            <a:endParaRPr lang="en-IN" dirty="0">
              <a:solidFill>
                <a:srgbClr val="FF0000"/>
              </a:solidFill>
            </a:endParaRPr>
          </a:p>
        </p:txBody>
      </p:sp>
      <p:sp>
        <p:nvSpPr>
          <p:cNvPr id="4" name="Text Placeholder 3"/>
          <p:cNvSpPr>
            <a:spLocks noGrp="1"/>
          </p:cNvSpPr>
          <p:nvPr>
            <p:ph type="body" sz="half" idx="2"/>
          </p:nvPr>
        </p:nvSpPr>
        <p:spPr>
          <a:xfrm>
            <a:off x="152400" y="762000"/>
            <a:ext cx="4876800" cy="5364163"/>
          </a:xfrm>
        </p:spPr>
        <p:txBody>
          <a:bodyPr>
            <a:noAutofit/>
          </a:bodyPr>
          <a:lstStyle/>
          <a:p>
            <a:r>
              <a:rPr lang="en-IN" sz="2200" dirty="0" smtClean="0"/>
              <a:t>Number of </a:t>
            </a:r>
            <a:r>
              <a:rPr lang="en-IN" sz="2200" b="1" dirty="0" smtClean="0">
                <a:solidFill>
                  <a:srgbClr val="FF0000"/>
                </a:solidFill>
              </a:rPr>
              <a:t>goblet cells increase </a:t>
            </a:r>
            <a:r>
              <a:rPr lang="en-IN" sz="2200" dirty="0" smtClean="0"/>
              <a:t>than small intestine. Intestinal glands may extends into </a:t>
            </a:r>
            <a:r>
              <a:rPr lang="en-IN" sz="2200" dirty="0" err="1" smtClean="0"/>
              <a:t>submucosa</a:t>
            </a:r>
            <a:r>
              <a:rPr lang="en-IN" sz="2200" dirty="0" smtClean="0"/>
              <a:t>.</a:t>
            </a:r>
          </a:p>
          <a:p>
            <a:r>
              <a:rPr lang="en-IN" sz="2200" dirty="0" smtClean="0"/>
              <a:t>In </a:t>
            </a:r>
            <a:r>
              <a:rPr lang="en-IN" sz="2200" b="1" dirty="0" smtClean="0"/>
              <a:t>horse and pig- </a:t>
            </a:r>
            <a:r>
              <a:rPr lang="en-IN" sz="2200" dirty="0" smtClean="0"/>
              <a:t>outer longitudinal layer of tunica </a:t>
            </a:r>
            <a:r>
              <a:rPr lang="en-IN" sz="2200" dirty="0" err="1" smtClean="0"/>
              <a:t>muscularis</a:t>
            </a:r>
            <a:r>
              <a:rPr lang="en-IN" sz="2200" dirty="0" smtClean="0"/>
              <a:t> of </a:t>
            </a:r>
            <a:r>
              <a:rPr lang="en-IN" sz="2200" dirty="0" err="1" smtClean="0"/>
              <a:t>cecum</a:t>
            </a:r>
            <a:r>
              <a:rPr lang="en-IN" sz="2200" dirty="0" smtClean="0"/>
              <a:t> and colon forms large, flat, muscle bands containing numerous </a:t>
            </a:r>
            <a:r>
              <a:rPr lang="en-IN" sz="2200" dirty="0" smtClean="0">
                <a:solidFill>
                  <a:srgbClr val="7030A0"/>
                </a:solidFill>
              </a:rPr>
              <a:t>elastic fibres- </a:t>
            </a:r>
            <a:r>
              <a:rPr lang="en-IN" sz="2200" b="1" dirty="0" err="1" smtClean="0">
                <a:solidFill>
                  <a:srgbClr val="7030A0"/>
                </a:solidFill>
              </a:rPr>
              <a:t>taenia</a:t>
            </a:r>
            <a:r>
              <a:rPr lang="en-IN" sz="2200" b="1" dirty="0" smtClean="0">
                <a:solidFill>
                  <a:srgbClr val="7030A0"/>
                </a:solidFill>
              </a:rPr>
              <a:t> </a:t>
            </a:r>
            <a:r>
              <a:rPr lang="en-IN" sz="2200" b="1" dirty="0" err="1" smtClean="0">
                <a:solidFill>
                  <a:srgbClr val="7030A0"/>
                </a:solidFill>
              </a:rPr>
              <a:t>ceci</a:t>
            </a:r>
            <a:r>
              <a:rPr lang="en-IN" sz="2200" b="1" dirty="0" smtClean="0">
                <a:solidFill>
                  <a:srgbClr val="7030A0"/>
                </a:solidFill>
              </a:rPr>
              <a:t> and </a:t>
            </a:r>
            <a:r>
              <a:rPr lang="en-IN" sz="2200" b="1" dirty="0" err="1" smtClean="0">
                <a:solidFill>
                  <a:srgbClr val="7030A0"/>
                </a:solidFill>
              </a:rPr>
              <a:t>taenia</a:t>
            </a:r>
            <a:r>
              <a:rPr lang="en-IN" sz="2200" b="1" dirty="0" smtClean="0">
                <a:solidFill>
                  <a:srgbClr val="7030A0"/>
                </a:solidFill>
              </a:rPr>
              <a:t> coli</a:t>
            </a:r>
            <a:r>
              <a:rPr lang="en-IN" sz="2200" dirty="0" smtClean="0"/>
              <a:t>.</a:t>
            </a:r>
          </a:p>
          <a:p>
            <a:pPr>
              <a:spcBef>
                <a:spcPts val="0"/>
              </a:spcBef>
            </a:pPr>
            <a:r>
              <a:rPr lang="en-IN" sz="2200" b="1" dirty="0" smtClean="0">
                <a:solidFill>
                  <a:srgbClr val="FF0000"/>
                </a:solidFill>
              </a:rPr>
              <a:t>Rectum :</a:t>
            </a:r>
          </a:p>
          <a:p>
            <a:pPr>
              <a:spcBef>
                <a:spcPts val="0"/>
              </a:spcBef>
            </a:pPr>
            <a:r>
              <a:rPr lang="en-IN" sz="2200" dirty="0" smtClean="0"/>
              <a:t>Like </a:t>
            </a:r>
            <a:r>
              <a:rPr lang="en-IN" sz="2200" dirty="0" err="1" smtClean="0"/>
              <a:t>cecum</a:t>
            </a:r>
            <a:r>
              <a:rPr lang="en-IN" sz="2200" dirty="0" smtClean="0"/>
              <a:t> and colon mucosa is smooth</a:t>
            </a:r>
          </a:p>
          <a:p>
            <a:r>
              <a:rPr lang="en-IN" sz="2200" dirty="0" smtClean="0"/>
              <a:t>Increase goblet cells</a:t>
            </a:r>
          </a:p>
          <a:p>
            <a:r>
              <a:rPr lang="en-IN" sz="2200" dirty="0" smtClean="0">
                <a:solidFill>
                  <a:srgbClr val="7030A0"/>
                </a:solidFill>
              </a:rPr>
              <a:t>In cattle &amp; horse: </a:t>
            </a:r>
            <a:r>
              <a:rPr lang="en-IN" sz="2200" dirty="0" smtClean="0">
                <a:solidFill>
                  <a:srgbClr val="FF0000"/>
                </a:solidFill>
              </a:rPr>
              <a:t>Rectal wall thicker than colon</a:t>
            </a:r>
          </a:p>
          <a:p>
            <a:r>
              <a:rPr lang="en-IN" sz="2200" dirty="0" smtClean="0"/>
              <a:t>In carnivores:  outer </a:t>
            </a:r>
            <a:r>
              <a:rPr lang="en-IN" sz="2200" dirty="0" err="1" smtClean="0"/>
              <a:t>logitudinal</a:t>
            </a:r>
            <a:r>
              <a:rPr lang="en-IN" sz="2200" dirty="0" smtClean="0"/>
              <a:t> layer of tunica </a:t>
            </a:r>
            <a:r>
              <a:rPr lang="en-IN" sz="2200" dirty="0" err="1" smtClean="0"/>
              <a:t>muscularis</a:t>
            </a:r>
            <a:r>
              <a:rPr lang="en-IN" sz="2200" dirty="0" smtClean="0"/>
              <a:t> is </a:t>
            </a:r>
            <a:r>
              <a:rPr lang="en-IN" sz="2200" dirty="0" err="1" smtClean="0"/>
              <a:t>thickned</a:t>
            </a:r>
            <a:r>
              <a:rPr lang="en-IN" sz="2200" dirty="0" smtClean="0"/>
              <a:t>.</a:t>
            </a:r>
          </a:p>
        </p:txBody>
      </p:sp>
      <p:pic>
        <p:nvPicPr>
          <p:cNvPr id="5" name="Picture 5"/>
          <p:cNvPicPr>
            <a:picLocks noGrp="1" noChangeAspect="1" noChangeArrowheads="1"/>
          </p:cNvPicPr>
          <p:nvPr>
            <p:ph idx="1"/>
          </p:nvPr>
        </p:nvPicPr>
        <p:blipFill>
          <a:blip r:embed="rId2"/>
          <a:srcRect/>
          <a:stretch>
            <a:fillRect/>
          </a:stretch>
        </p:blipFill>
        <p:spPr bwMode="auto">
          <a:xfrm>
            <a:off x="5486400" y="1143000"/>
            <a:ext cx="2819400" cy="4705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565150"/>
          </a:xfrm>
        </p:spPr>
        <p:txBody>
          <a:bodyPr/>
          <a:lstStyle/>
          <a:p>
            <a:r>
              <a:rPr lang="en-IN" dirty="0" smtClean="0"/>
              <a:t>:</a:t>
            </a:r>
            <a:endParaRPr lang="en-IN" dirty="0"/>
          </a:p>
        </p:txBody>
      </p:sp>
      <p:sp>
        <p:nvSpPr>
          <p:cNvPr id="4" name="Text Placeholder 3"/>
          <p:cNvSpPr>
            <a:spLocks noGrp="1"/>
          </p:cNvSpPr>
          <p:nvPr>
            <p:ph type="body" sz="half" idx="2"/>
          </p:nvPr>
        </p:nvSpPr>
        <p:spPr>
          <a:xfrm>
            <a:off x="228600" y="457200"/>
            <a:ext cx="4038600" cy="5943600"/>
          </a:xfrm>
        </p:spPr>
        <p:txBody>
          <a:bodyPr>
            <a:noAutofit/>
          </a:bodyPr>
          <a:lstStyle/>
          <a:p>
            <a:r>
              <a:rPr lang="en-IN" sz="2200" dirty="0" smtClean="0"/>
              <a:t>Cranial portion is covered by </a:t>
            </a:r>
            <a:r>
              <a:rPr lang="en-IN" sz="2200" dirty="0" err="1" smtClean="0">
                <a:solidFill>
                  <a:srgbClr val="FF0000"/>
                </a:solidFill>
              </a:rPr>
              <a:t>serosa</a:t>
            </a:r>
            <a:r>
              <a:rPr lang="en-IN" sz="2200" dirty="0" smtClean="0">
                <a:solidFill>
                  <a:srgbClr val="FF0000"/>
                </a:solidFill>
              </a:rPr>
              <a:t> (peritoneum) </a:t>
            </a:r>
            <a:r>
              <a:rPr lang="en-IN" sz="2200" dirty="0" smtClean="0"/>
              <a:t>while </a:t>
            </a:r>
            <a:r>
              <a:rPr lang="en-IN" sz="2200" dirty="0" smtClean="0">
                <a:solidFill>
                  <a:srgbClr val="FF0000"/>
                </a:solidFill>
              </a:rPr>
              <a:t>retroperitoneal</a:t>
            </a:r>
            <a:r>
              <a:rPr lang="en-IN" sz="2200" dirty="0" smtClean="0"/>
              <a:t> portion by tunica adventitia.</a:t>
            </a:r>
          </a:p>
          <a:p>
            <a:r>
              <a:rPr lang="en-IN" sz="2200" dirty="0" smtClean="0"/>
              <a:t>Near junction with anal canal – rectal </a:t>
            </a:r>
            <a:r>
              <a:rPr lang="en-IN" sz="2200" dirty="0" err="1" smtClean="0"/>
              <a:t>columns.In</a:t>
            </a:r>
            <a:r>
              <a:rPr lang="en-IN" sz="2200" dirty="0" smtClean="0"/>
              <a:t> dog rectal pits are found</a:t>
            </a:r>
          </a:p>
          <a:p>
            <a:pPr>
              <a:spcBef>
                <a:spcPts val="0"/>
              </a:spcBef>
            </a:pPr>
            <a:r>
              <a:rPr lang="en-IN" sz="2200" dirty="0" smtClean="0">
                <a:solidFill>
                  <a:srgbClr val="FF0000"/>
                </a:solidFill>
              </a:rPr>
              <a:t>Anal canal </a:t>
            </a:r>
          </a:p>
          <a:p>
            <a:pPr>
              <a:spcBef>
                <a:spcPts val="0"/>
              </a:spcBef>
            </a:pPr>
            <a:r>
              <a:rPr lang="en-IN" sz="2200" dirty="0" smtClean="0"/>
              <a:t>At </a:t>
            </a:r>
            <a:r>
              <a:rPr lang="en-IN" sz="2200" dirty="0" err="1" smtClean="0"/>
              <a:t>anorectal</a:t>
            </a:r>
            <a:r>
              <a:rPr lang="en-IN" sz="2200" dirty="0" smtClean="0"/>
              <a:t> junction simple </a:t>
            </a:r>
            <a:r>
              <a:rPr lang="en-IN" sz="2200" dirty="0" err="1" smtClean="0"/>
              <a:t>columner</a:t>
            </a:r>
            <a:r>
              <a:rPr lang="en-IN" sz="2200" dirty="0" smtClean="0"/>
              <a:t> epithelium abruptly </a:t>
            </a:r>
            <a:r>
              <a:rPr lang="en-IN" sz="2200" b="1" dirty="0" smtClean="0">
                <a:solidFill>
                  <a:srgbClr val="FF0000"/>
                </a:solidFill>
              </a:rPr>
              <a:t>change to non keratinized stratified </a:t>
            </a:r>
            <a:r>
              <a:rPr lang="en-IN" sz="2200" b="1" dirty="0" err="1" smtClean="0">
                <a:solidFill>
                  <a:srgbClr val="FF0000"/>
                </a:solidFill>
              </a:rPr>
              <a:t>sequamousEpithelium</a:t>
            </a:r>
            <a:r>
              <a:rPr lang="en-IN" sz="2200" dirty="0" smtClean="0">
                <a:solidFill>
                  <a:srgbClr val="FF0000"/>
                </a:solidFill>
              </a:rPr>
              <a:t>.</a:t>
            </a:r>
          </a:p>
          <a:p>
            <a:r>
              <a:rPr lang="en-IN" sz="2200" dirty="0" smtClean="0"/>
              <a:t>Mucosa smooth and </a:t>
            </a:r>
            <a:r>
              <a:rPr lang="en-IN" sz="2200" dirty="0" smtClean="0">
                <a:solidFill>
                  <a:srgbClr val="7030A0"/>
                </a:solidFill>
              </a:rPr>
              <a:t>lacks glands </a:t>
            </a:r>
            <a:r>
              <a:rPr lang="en-IN" sz="2200" dirty="0" smtClean="0"/>
              <a:t>in ruminants and horses , but in pig and carnivores </a:t>
            </a:r>
            <a:r>
              <a:rPr lang="en-IN" sz="2200" dirty="0" smtClean="0">
                <a:solidFill>
                  <a:srgbClr val="7030A0"/>
                </a:solidFill>
              </a:rPr>
              <a:t>modified sweat glands</a:t>
            </a:r>
            <a:r>
              <a:rPr lang="en-IN" sz="2200" dirty="0" smtClean="0"/>
              <a:t> , anal glands occupy </a:t>
            </a:r>
            <a:r>
              <a:rPr lang="en-IN" sz="2200" dirty="0" err="1" smtClean="0"/>
              <a:t>propria</a:t>
            </a:r>
            <a:r>
              <a:rPr lang="en-IN" sz="2200" dirty="0" smtClean="0"/>
              <a:t> </a:t>
            </a:r>
            <a:r>
              <a:rPr lang="en-IN" sz="2200" dirty="0" err="1" smtClean="0"/>
              <a:t>submucosa</a:t>
            </a:r>
            <a:r>
              <a:rPr lang="en-IN" sz="2200" dirty="0" smtClean="0"/>
              <a:t>.</a:t>
            </a:r>
            <a:endParaRPr lang="en-IN" sz="2200" dirty="0"/>
          </a:p>
        </p:txBody>
      </p:sp>
      <p:pic>
        <p:nvPicPr>
          <p:cNvPr id="1026" name="Picture 2" descr="C:\Users\Dr. Abhinov\Desktop\Gobletcell.jpg"/>
          <p:cNvPicPr>
            <a:picLocks noGrp="1" noChangeAspect="1" noChangeArrowheads="1"/>
          </p:cNvPicPr>
          <p:nvPr>
            <p:ph idx="1"/>
          </p:nvPr>
        </p:nvPicPr>
        <p:blipFill>
          <a:blip r:embed="rId2"/>
          <a:srcRect/>
          <a:stretch>
            <a:fillRect/>
          </a:stretch>
        </p:blipFill>
        <p:spPr bwMode="auto">
          <a:xfrm rot="16200000">
            <a:off x="5729865" y="366135"/>
            <a:ext cx="2438400" cy="2772930"/>
          </a:xfrm>
          <a:prstGeom prst="rect">
            <a:avLst/>
          </a:prstGeom>
          <a:noFill/>
        </p:spPr>
      </p:pic>
      <p:pic>
        <p:nvPicPr>
          <p:cNvPr id="2050" name="Picture 2" descr="C:\Users\IT\Desktop\Anal+Canal+Histology+At+the+junction+of+the+rectum+and+anus,+the+histology+of+the+mucosa+changes+to+stratified+squamous..jpg"/>
          <p:cNvPicPr>
            <a:picLocks noChangeAspect="1" noChangeArrowheads="1"/>
          </p:cNvPicPr>
          <p:nvPr/>
        </p:nvPicPr>
        <p:blipFill>
          <a:blip r:embed="rId3"/>
          <a:srcRect l="48333" t="22222" b="15556"/>
          <a:stretch>
            <a:fillRect/>
          </a:stretch>
        </p:blipFill>
        <p:spPr bwMode="auto">
          <a:xfrm>
            <a:off x="5181600" y="3200400"/>
            <a:ext cx="3733800" cy="3372465"/>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r. Abhinov\Desktop\pics intestine\li\comparison-of-mucosae-of-stomachsmall-and-large-intestines-2-728.jpg"/>
          <p:cNvPicPr>
            <a:picLocks noChangeAspect="1" noChangeArrowheads="1"/>
          </p:cNvPicPr>
          <p:nvPr/>
        </p:nvPicPr>
        <p:blipFill>
          <a:blip r:embed="rId2"/>
          <a:srcRect l="34615" t="23592" r="-549"/>
          <a:stretch>
            <a:fillRect/>
          </a:stretch>
        </p:blipFill>
        <p:spPr bwMode="auto">
          <a:xfrm>
            <a:off x="304800" y="-52784"/>
            <a:ext cx="8405626" cy="691078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6248400"/>
          </a:xfrm>
        </p:spPr>
        <p:txBody>
          <a:bodyPr/>
          <a:lstStyle/>
          <a:p>
            <a:pPr>
              <a:buNone/>
            </a:pPr>
            <a:r>
              <a:rPr lang="en-IN" dirty="0" smtClean="0"/>
              <a:t> </a:t>
            </a:r>
          </a:p>
          <a:p>
            <a:pPr>
              <a:lnSpc>
                <a:spcPct val="150000"/>
              </a:lnSpc>
              <a:buNone/>
            </a:pPr>
            <a:r>
              <a:rPr lang="en-IN" sz="2200" b="1" dirty="0" smtClean="0">
                <a:solidFill>
                  <a:srgbClr val="C00000"/>
                </a:solidFill>
              </a:rPr>
              <a:t>large intestine:</a:t>
            </a:r>
          </a:p>
          <a:p>
            <a:pPr>
              <a:lnSpc>
                <a:spcPct val="150000"/>
              </a:lnSpc>
              <a:buNone/>
            </a:pPr>
            <a:r>
              <a:rPr lang="en-IN" sz="2200" b="1" dirty="0" smtClean="0">
                <a:solidFill>
                  <a:srgbClr val="C00000"/>
                </a:solidFill>
              </a:rPr>
              <a:t>   </a:t>
            </a:r>
            <a:r>
              <a:rPr lang="en-IN" sz="2200" dirty="0" smtClean="0">
                <a:solidFill>
                  <a:srgbClr val="C00000"/>
                </a:solidFill>
              </a:rPr>
              <a:t> </a:t>
            </a:r>
            <a:r>
              <a:rPr lang="en-IN" sz="2200" dirty="0" smtClean="0"/>
              <a:t>Extend from the termination of ileum to anus. It is divided into </a:t>
            </a:r>
            <a:r>
              <a:rPr lang="en-IN" sz="2200" dirty="0" err="1" smtClean="0"/>
              <a:t>cecum</a:t>
            </a:r>
            <a:r>
              <a:rPr lang="en-IN" sz="2200" dirty="0" smtClean="0"/>
              <a:t>, colon, and rectum. </a:t>
            </a:r>
          </a:p>
          <a:p>
            <a:pPr>
              <a:lnSpc>
                <a:spcPct val="150000"/>
              </a:lnSpc>
              <a:buFont typeface="Wingdings" pitchFamily="2" charset="2"/>
              <a:buChar char="§"/>
            </a:pPr>
            <a:r>
              <a:rPr lang="en-IN" sz="2200" dirty="0" err="1" smtClean="0">
                <a:solidFill>
                  <a:srgbClr val="C00000"/>
                </a:solidFill>
              </a:rPr>
              <a:t>Cecum</a:t>
            </a:r>
            <a:r>
              <a:rPr lang="en-IN" sz="2200" dirty="0" smtClean="0"/>
              <a:t> is a blind sac with an opening into beginning of the colon. </a:t>
            </a:r>
          </a:p>
          <a:p>
            <a:pPr>
              <a:lnSpc>
                <a:spcPct val="150000"/>
              </a:lnSpc>
              <a:buFont typeface="Wingdings" pitchFamily="2" charset="2"/>
              <a:buChar char="§"/>
            </a:pPr>
            <a:r>
              <a:rPr lang="en-IN" sz="2200" dirty="0" smtClean="0">
                <a:solidFill>
                  <a:srgbClr val="C00000"/>
                </a:solidFill>
              </a:rPr>
              <a:t>Colon</a:t>
            </a:r>
            <a:r>
              <a:rPr lang="en-IN" sz="2200" dirty="0" smtClean="0"/>
              <a:t> begins at </a:t>
            </a:r>
            <a:r>
              <a:rPr lang="en-IN" sz="2200" dirty="0" err="1" smtClean="0"/>
              <a:t>cecocolic</a:t>
            </a:r>
            <a:r>
              <a:rPr lang="en-IN" sz="2200" dirty="0" smtClean="0"/>
              <a:t> orifice to rectum at pelvic inlet. There is no line of demarcation between colon and rectum; the </a:t>
            </a:r>
            <a:r>
              <a:rPr lang="en-IN" sz="2200" dirty="0" smtClean="0">
                <a:solidFill>
                  <a:srgbClr val="7030A0"/>
                </a:solidFill>
              </a:rPr>
              <a:t>plane of pelvic inlet may be demarcation line.</a:t>
            </a:r>
          </a:p>
          <a:p>
            <a:pPr>
              <a:lnSpc>
                <a:spcPct val="150000"/>
              </a:lnSpc>
              <a:buFont typeface="Wingdings" pitchFamily="2" charset="2"/>
              <a:buChar char="§"/>
            </a:pPr>
            <a:r>
              <a:rPr lang="en-IN" sz="2200" dirty="0" smtClean="0">
                <a:solidFill>
                  <a:srgbClr val="C00000"/>
                </a:solidFill>
              </a:rPr>
              <a:t>Rectum</a:t>
            </a:r>
            <a:r>
              <a:rPr lang="en-IN" sz="2200" dirty="0" smtClean="0"/>
              <a:t> is extends from pelvic inlet to anus.  </a:t>
            </a:r>
          </a:p>
          <a:p>
            <a:pPr>
              <a:lnSpc>
                <a:spcPct val="150000"/>
              </a:lnSpc>
              <a:buFont typeface="Wingdings" pitchFamily="2" charset="2"/>
              <a:buChar char="§"/>
            </a:pPr>
            <a:r>
              <a:rPr lang="en-IN" sz="2200" dirty="0" smtClean="0">
                <a:solidFill>
                  <a:srgbClr val="FF0000"/>
                </a:solidFill>
              </a:rPr>
              <a:t>Anus</a:t>
            </a:r>
            <a:r>
              <a:rPr lang="en-IN" sz="2200" dirty="0" smtClean="0"/>
              <a:t>- terminal part , below root of tail </a:t>
            </a:r>
          </a:p>
          <a:p>
            <a:pPr>
              <a:lnSpc>
                <a:spcPct val="150000"/>
              </a:lnSpc>
              <a:buNone/>
            </a:pPr>
            <a:r>
              <a:rPr lang="en-IN" sz="2200" dirty="0" smtClean="0"/>
              <a:t>   </a:t>
            </a:r>
          </a:p>
          <a:p>
            <a:endParaRPr lang="en-IN"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62000"/>
            <a:ext cx="4191000" cy="5364163"/>
          </a:xfrm>
        </p:spPr>
        <p:txBody>
          <a:bodyPr>
            <a:normAutofit lnSpcReduction="10000"/>
          </a:bodyPr>
          <a:lstStyle/>
          <a:p>
            <a:r>
              <a:rPr lang="en-IN" sz="2000" dirty="0" smtClean="0">
                <a:solidFill>
                  <a:srgbClr val="FF0000"/>
                </a:solidFill>
              </a:rPr>
              <a:t>	</a:t>
            </a:r>
            <a:r>
              <a:rPr lang="en-IN" sz="2400" b="1" dirty="0" smtClean="0">
                <a:solidFill>
                  <a:srgbClr val="FF0000"/>
                </a:solidFill>
              </a:rPr>
              <a:t>Embryology </a:t>
            </a:r>
            <a:endParaRPr lang="en-IN" sz="2400" b="1" dirty="0" smtClean="0"/>
          </a:p>
          <a:p>
            <a:r>
              <a:rPr lang="en-IN" sz="2200" dirty="0" smtClean="0"/>
              <a:t>The primary tissue of entire digestive system is </a:t>
            </a:r>
            <a:r>
              <a:rPr lang="en-IN" sz="2200" b="1" dirty="0" smtClean="0">
                <a:solidFill>
                  <a:srgbClr val="7030A0"/>
                </a:solidFill>
              </a:rPr>
              <a:t>Endoderm.</a:t>
            </a:r>
          </a:p>
          <a:p>
            <a:r>
              <a:rPr lang="en-IN" sz="2200" dirty="0" smtClean="0"/>
              <a:t>The rapidly expanding embryonic </a:t>
            </a:r>
            <a:r>
              <a:rPr lang="en-IN" sz="2200" dirty="0" smtClean="0">
                <a:solidFill>
                  <a:srgbClr val="7030A0"/>
                </a:solidFill>
              </a:rPr>
              <a:t>disc</a:t>
            </a:r>
            <a:r>
              <a:rPr lang="en-IN" sz="2200" dirty="0" smtClean="0"/>
              <a:t> begins </a:t>
            </a:r>
            <a:r>
              <a:rPr lang="en-IN" sz="2200" dirty="0" smtClean="0">
                <a:solidFill>
                  <a:srgbClr val="7030A0"/>
                </a:solidFill>
              </a:rPr>
              <a:t>to fold </a:t>
            </a:r>
            <a:r>
              <a:rPr lang="en-IN" sz="2200" dirty="0" smtClean="0"/>
              <a:t>into a cylindrical embryo, its </a:t>
            </a:r>
            <a:r>
              <a:rPr lang="en-IN" sz="2200" b="1" dirty="0" smtClean="0">
                <a:solidFill>
                  <a:srgbClr val="7030A0"/>
                </a:solidFill>
              </a:rPr>
              <a:t>Gut- endoderm </a:t>
            </a:r>
            <a:r>
              <a:rPr lang="en-IN" sz="2200" dirty="0" smtClean="0"/>
              <a:t>participates as a component layer.</a:t>
            </a:r>
          </a:p>
          <a:p>
            <a:r>
              <a:rPr lang="en-IN" sz="2200" dirty="0" smtClean="0"/>
              <a:t>The </a:t>
            </a:r>
            <a:r>
              <a:rPr lang="en-IN" sz="2200" b="1" dirty="0" smtClean="0"/>
              <a:t>primitive, tubular gut </a:t>
            </a:r>
            <a:r>
              <a:rPr lang="en-IN" sz="2200" dirty="0" smtClean="0"/>
              <a:t>differentiates into alimentary canal which has 3 chief segments: </a:t>
            </a:r>
            <a:r>
              <a:rPr lang="en-IN" sz="2200" b="1" dirty="0" smtClean="0">
                <a:solidFill>
                  <a:srgbClr val="7030A0"/>
                </a:solidFill>
              </a:rPr>
              <a:t>Mouth, Pharynx and Digestive tube</a:t>
            </a:r>
            <a:r>
              <a:rPr lang="en-IN" sz="2200" dirty="0" smtClean="0"/>
              <a:t>.</a:t>
            </a:r>
          </a:p>
          <a:p>
            <a:r>
              <a:rPr lang="en-IN" sz="2200" dirty="0" smtClean="0"/>
              <a:t>The digestive tube includes </a:t>
            </a:r>
            <a:r>
              <a:rPr lang="en-IN" sz="2200" b="1" dirty="0" err="1" smtClean="0">
                <a:solidFill>
                  <a:srgbClr val="7030A0"/>
                </a:solidFill>
              </a:rPr>
              <a:t>Esophagus</a:t>
            </a:r>
            <a:r>
              <a:rPr lang="en-IN" sz="2200" b="1" dirty="0" smtClean="0">
                <a:solidFill>
                  <a:srgbClr val="7030A0"/>
                </a:solidFill>
              </a:rPr>
              <a:t>, Stomach and Intestine</a:t>
            </a:r>
          </a:p>
          <a:p>
            <a:endParaRPr lang="en-IN" sz="2200" dirty="0" smtClean="0"/>
          </a:p>
          <a:p>
            <a:r>
              <a:rPr lang="en-IN" sz="2200" dirty="0" smtClean="0"/>
              <a:t>      </a:t>
            </a:r>
            <a:r>
              <a:rPr lang="en-IN" sz="2200" dirty="0" smtClean="0">
                <a:solidFill>
                  <a:srgbClr val="7030A0"/>
                </a:solidFill>
              </a:rPr>
              <a:t>( </a:t>
            </a:r>
            <a:r>
              <a:rPr lang="en-IN" sz="2200" dirty="0" err="1" smtClean="0">
                <a:solidFill>
                  <a:srgbClr val="7030A0"/>
                </a:solidFill>
              </a:rPr>
              <a:t>Mcgeady</a:t>
            </a:r>
            <a:r>
              <a:rPr lang="en-IN" sz="2200" dirty="0" smtClean="0">
                <a:solidFill>
                  <a:srgbClr val="7030A0"/>
                </a:solidFill>
              </a:rPr>
              <a:t>, 2006, </a:t>
            </a:r>
            <a:r>
              <a:rPr lang="en-IN" sz="2200" dirty="0" err="1" smtClean="0">
                <a:solidFill>
                  <a:srgbClr val="7030A0"/>
                </a:solidFill>
              </a:rPr>
              <a:t>Arey</a:t>
            </a:r>
            <a:r>
              <a:rPr lang="en-IN" sz="2200" dirty="0" smtClean="0">
                <a:solidFill>
                  <a:srgbClr val="7030A0"/>
                </a:solidFill>
              </a:rPr>
              <a:t>, 1954 )</a:t>
            </a:r>
            <a:endParaRPr lang="en-IN" sz="2200" dirty="0" smtClean="0"/>
          </a:p>
          <a:p>
            <a:endParaRPr lang="en-IN" sz="2200" dirty="0"/>
          </a:p>
        </p:txBody>
      </p:sp>
      <p:pic>
        <p:nvPicPr>
          <p:cNvPr id="5" name="Picture 2" descr="G:\pics intestine\li\New Doc 2018-02-13_2a.jpg"/>
          <p:cNvPicPr>
            <a:picLocks noGrp="1" noChangeAspect="1" noChangeArrowheads="1"/>
          </p:cNvPicPr>
          <p:nvPr>
            <p:ph idx="1"/>
          </p:nvPr>
        </p:nvPicPr>
        <p:blipFill>
          <a:blip r:embed="rId2" cstate="print"/>
          <a:srcRect t="-244" r="18632" b="68999"/>
          <a:stretch>
            <a:fillRect/>
          </a:stretch>
        </p:blipFill>
        <p:spPr bwMode="auto">
          <a:xfrm>
            <a:off x="4647940" y="1371601"/>
            <a:ext cx="3810260" cy="274226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r>
              <a:rPr lang="en-IN" sz="2200" dirty="0" smtClean="0"/>
              <a:t>The digestive canal proper consists of:</a:t>
            </a:r>
          </a:p>
          <a:p>
            <a:pPr>
              <a:buNone/>
            </a:pPr>
            <a:r>
              <a:rPr lang="en-IN" sz="2200" dirty="0" smtClean="0"/>
              <a:t>	 (1) An internal tube of </a:t>
            </a:r>
            <a:r>
              <a:rPr lang="en-IN" sz="2200" dirty="0" smtClean="0">
                <a:solidFill>
                  <a:srgbClr val="7030A0"/>
                </a:solidFill>
              </a:rPr>
              <a:t>Endoderm</a:t>
            </a:r>
            <a:r>
              <a:rPr lang="en-IN" sz="2200" dirty="0" smtClean="0"/>
              <a:t>, which become </a:t>
            </a:r>
            <a:r>
              <a:rPr lang="en-IN" sz="2200" dirty="0" smtClean="0">
                <a:solidFill>
                  <a:srgbClr val="7030A0"/>
                </a:solidFill>
              </a:rPr>
              <a:t>epithelial</a:t>
            </a:r>
            <a:r>
              <a:rPr lang="en-IN" sz="2200" dirty="0" smtClean="0"/>
              <a:t> lining including </a:t>
            </a:r>
            <a:r>
              <a:rPr lang="en-IN" sz="2200" dirty="0" smtClean="0">
                <a:solidFill>
                  <a:srgbClr val="7030A0"/>
                </a:solidFill>
              </a:rPr>
              <a:t>glandular ingrowths </a:t>
            </a:r>
          </a:p>
          <a:p>
            <a:pPr>
              <a:buNone/>
            </a:pPr>
            <a:r>
              <a:rPr lang="en-IN" sz="2200" dirty="0" smtClean="0"/>
              <a:t>	(2) An investing layer of </a:t>
            </a:r>
            <a:r>
              <a:rPr lang="en-IN" sz="2200" dirty="0" err="1" smtClean="0">
                <a:solidFill>
                  <a:srgbClr val="7030A0"/>
                </a:solidFill>
              </a:rPr>
              <a:t>Splanchnic</a:t>
            </a:r>
            <a:r>
              <a:rPr lang="en-IN" sz="2200" dirty="0" smtClean="0">
                <a:solidFill>
                  <a:srgbClr val="7030A0"/>
                </a:solidFill>
              </a:rPr>
              <a:t> Mesoderm </a:t>
            </a:r>
            <a:r>
              <a:rPr lang="en-IN" sz="2200" dirty="0" smtClean="0"/>
              <a:t>that specializes into thick supporting wall </a:t>
            </a:r>
            <a:r>
              <a:rPr lang="en-IN" sz="2200" dirty="0" smtClean="0">
                <a:solidFill>
                  <a:srgbClr val="7030A0"/>
                </a:solidFill>
              </a:rPr>
              <a:t>( lamina </a:t>
            </a:r>
            <a:r>
              <a:rPr lang="en-IN" sz="2200" dirty="0" err="1" smtClean="0">
                <a:solidFill>
                  <a:srgbClr val="7030A0"/>
                </a:solidFill>
              </a:rPr>
              <a:t>propria,submucosa</a:t>
            </a:r>
            <a:r>
              <a:rPr lang="en-IN" sz="2200" dirty="0" smtClean="0">
                <a:solidFill>
                  <a:srgbClr val="7030A0"/>
                </a:solidFill>
              </a:rPr>
              <a:t>, </a:t>
            </a:r>
            <a:r>
              <a:rPr lang="en-IN" sz="2200" dirty="0" err="1" smtClean="0">
                <a:solidFill>
                  <a:srgbClr val="7030A0"/>
                </a:solidFill>
              </a:rPr>
              <a:t>muscularis</a:t>
            </a:r>
            <a:r>
              <a:rPr lang="en-IN" sz="2200" dirty="0" smtClean="0">
                <a:solidFill>
                  <a:srgbClr val="7030A0"/>
                </a:solidFill>
              </a:rPr>
              <a:t> mucosa and </a:t>
            </a:r>
            <a:r>
              <a:rPr lang="en-IN" sz="2200" dirty="0" err="1" smtClean="0">
                <a:solidFill>
                  <a:srgbClr val="7030A0"/>
                </a:solidFill>
              </a:rPr>
              <a:t>serosa</a:t>
            </a:r>
            <a:r>
              <a:rPr lang="en-IN" sz="2200" dirty="0" smtClean="0">
                <a:solidFill>
                  <a:srgbClr val="7030A0"/>
                </a:solidFill>
              </a:rPr>
              <a:t> ) .</a:t>
            </a:r>
          </a:p>
          <a:p>
            <a:r>
              <a:rPr lang="en-IN" sz="2200" dirty="0" smtClean="0"/>
              <a:t>The mucosal </a:t>
            </a:r>
            <a:r>
              <a:rPr lang="en-IN" sz="2200" dirty="0" err="1" smtClean="0"/>
              <a:t>linning</a:t>
            </a:r>
            <a:r>
              <a:rPr lang="en-IN" sz="2200" dirty="0" smtClean="0"/>
              <a:t> expands </a:t>
            </a:r>
            <a:r>
              <a:rPr lang="en-IN" sz="2200" dirty="0" smtClean="0">
                <a:solidFill>
                  <a:srgbClr val="7030A0"/>
                </a:solidFill>
              </a:rPr>
              <a:t>faster</a:t>
            </a:r>
            <a:r>
              <a:rPr lang="en-IN" sz="2200" dirty="0" smtClean="0"/>
              <a:t> than outer wall, so becomes thrown into folds.</a:t>
            </a:r>
          </a:p>
          <a:p>
            <a:r>
              <a:rPr lang="en-IN" sz="2200" dirty="0" smtClean="0"/>
              <a:t>Circularly arranged muscle layer of tunica </a:t>
            </a:r>
            <a:r>
              <a:rPr lang="en-IN" sz="2200" dirty="0" err="1" smtClean="0"/>
              <a:t>muscularis</a:t>
            </a:r>
            <a:r>
              <a:rPr lang="en-IN" sz="2200" dirty="0" smtClean="0"/>
              <a:t> </a:t>
            </a:r>
            <a:r>
              <a:rPr lang="en-IN" sz="2200" dirty="0" smtClean="0">
                <a:solidFill>
                  <a:srgbClr val="7030A0"/>
                </a:solidFill>
              </a:rPr>
              <a:t>appear first </a:t>
            </a:r>
            <a:r>
              <a:rPr lang="en-IN" sz="2200" dirty="0" smtClean="0"/>
              <a:t>then longitudinal</a:t>
            </a:r>
            <a:r>
              <a:rPr lang="en-IN" dirty="0" smtClean="0"/>
              <a:t>.</a:t>
            </a:r>
          </a:p>
        </p:txBody>
      </p:sp>
      <p:pic>
        <p:nvPicPr>
          <p:cNvPr id="5" name="Picture 2" descr="C:\Users\Dr. Abhinov\Desktop\pics intestine\si\xIntestine.jpg.pagespeed.ic.iBTuA04HBU.jpg"/>
          <p:cNvPicPr>
            <a:picLocks noChangeAspect="1" noChangeArrowheads="1"/>
          </p:cNvPicPr>
          <p:nvPr/>
        </p:nvPicPr>
        <p:blipFill>
          <a:blip r:embed="rId2"/>
          <a:srcRect t="9524" r="42857" b="-2381"/>
          <a:stretch>
            <a:fillRect/>
          </a:stretch>
        </p:blipFill>
        <p:spPr bwMode="auto">
          <a:xfrm>
            <a:off x="5410200" y="4038600"/>
            <a:ext cx="2819400" cy="245745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86200" cy="2546350"/>
          </a:xfrm>
        </p:spPr>
        <p:txBody>
          <a:bodyPr>
            <a:normAutofit fontScale="90000"/>
          </a:bodyPr>
          <a:lstStyle/>
          <a:p>
            <a:pPr algn="just"/>
            <a:r>
              <a:rPr lang="en-IN" sz="2800" dirty="0" smtClean="0">
                <a:solidFill>
                  <a:srgbClr val="7030A0"/>
                </a:solidFill>
              </a:rPr>
              <a:t/>
            </a:r>
            <a:br>
              <a:rPr lang="en-IN" sz="2800" dirty="0" smtClean="0">
                <a:solidFill>
                  <a:srgbClr val="7030A0"/>
                </a:solidFill>
              </a:rPr>
            </a:br>
            <a:r>
              <a:rPr lang="en-IN" sz="2200" b="0" dirty="0" smtClean="0">
                <a:solidFill>
                  <a:prstClr val="black"/>
                </a:solidFill>
              </a:rPr>
              <a:t>Development of the primitive digestive tract commences with the </a:t>
            </a:r>
            <a:r>
              <a:rPr lang="en-IN" sz="2200" b="0" dirty="0" smtClean="0">
                <a:solidFill>
                  <a:srgbClr val="7030A0"/>
                </a:solidFill>
              </a:rPr>
              <a:t>cranial, caudal and lateral folding </a:t>
            </a:r>
            <a:r>
              <a:rPr lang="en-IN" sz="2200" b="0" dirty="0" smtClean="0">
                <a:solidFill>
                  <a:prstClr val="black"/>
                </a:solidFill>
              </a:rPr>
              <a:t>of embryonic disc and the incorporation of dorsal portion of the primitive yolk sac into the embryo.</a:t>
            </a:r>
            <a:r>
              <a:rPr lang="en-IN" sz="2200" b="0" dirty="0" smtClean="0">
                <a:solidFill>
                  <a:srgbClr val="7030A0"/>
                </a:solidFill>
              </a:rPr>
              <a:t> </a:t>
            </a:r>
            <a:br>
              <a:rPr lang="en-IN" sz="2200" b="0" dirty="0" smtClean="0">
                <a:solidFill>
                  <a:srgbClr val="7030A0"/>
                </a:solidFill>
              </a:rPr>
            </a:br>
            <a:endParaRPr lang="en-IN" sz="2200" b="0" dirty="0"/>
          </a:p>
        </p:txBody>
      </p:sp>
      <p:sp>
        <p:nvSpPr>
          <p:cNvPr id="4" name="Text Placeholder 3"/>
          <p:cNvSpPr>
            <a:spLocks noGrp="1"/>
          </p:cNvSpPr>
          <p:nvPr>
            <p:ph type="body" sz="half" idx="2"/>
          </p:nvPr>
        </p:nvSpPr>
        <p:spPr>
          <a:xfrm>
            <a:off x="457200" y="2819400"/>
            <a:ext cx="3886200" cy="3306763"/>
          </a:xfrm>
        </p:spPr>
        <p:txBody>
          <a:bodyPr>
            <a:normAutofit/>
          </a:bodyPr>
          <a:lstStyle/>
          <a:p>
            <a:pPr>
              <a:buFont typeface="Wingdings" pitchFamily="2" charset="2"/>
              <a:buChar char="§"/>
            </a:pPr>
            <a:r>
              <a:rPr lang="en-IN" sz="2000" dirty="0" smtClean="0"/>
              <a:t>Cranial portion of the tract formed with in the head fold is termed </a:t>
            </a:r>
            <a:r>
              <a:rPr lang="en-IN" sz="2000" dirty="0" smtClean="0">
                <a:solidFill>
                  <a:srgbClr val="FF0000"/>
                </a:solidFill>
              </a:rPr>
              <a:t>foregut</a:t>
            </a:r>
            <a:endParaRPr lang="en-IN" sz="2000" dirty="0" smtClean="0"/>
          </a:p>
          <a:p>
            <a:pPr>
              <a:buFont typeface="Wingdings" pitchFamily="2" charset="2"/>
              <a:buChar char="§"/>
            </a:pPr>
            <a:r>
              <a:rPr lang="en-IN" sz="2000" dirty="0" smtClean="0"/>
              <a:t> Part formed with in the caudal fold is </a:t>
            </a:r>
            <a:r>
              <a:rPr lang="en-IN" sz="2000" dirty="0" smtClean="0">
                <a:solidFill>
                  <a:srgbClr val="FF0000"/>
                </a:solidFill>
              </a:rPr>
              <a:t>hind gut</a:t>
            </a:r>
            <a:endParaRPr lang="en-IN" sz="2000" dirty="0" smtClean="0"/>
          </a:p>
          <a:p>
            <a:pPr>
              <a:buFont typeface="Wingdings" pitchFamily="2" charset="2"/>
              <a:buChar char="§"/>
            </a:pPr>
            <a:r>
              <a:rPr lang="en-IN" sz="2000" dirty="0" smtClean="0"/>
              <a:t> Segment between foregut and hind gut, which is continuous with the yolk sac is the </a:t>
            </a:r>
            <a:r>
              <a:rPr lang="en-IN" sz="2000" dirty="0" smtClean="0">
                <a:solidFill>
                  <a:srgbClr val="FF0000"/>
                </a:solidFill>
              </a:rPr>
              <a:t>mid gut</a:t>
            </a:r>
            <a:r>
              <a:rPr lang="en-IN" sz="2000" dirty="0" smtClean="0"/>
              <a:t>.</a:t>
            </a:r>
          </a:p>
          <a:p>
            <a:r>
              <a:rPr lang="en-IN" sz="2000" dirty="0" smtClean="0">
                <a:solidFill>
                  <a:srgbClr val="7030A0"/>
                </a:solidFill>
              </a:rPr>
              <a:t>         </a:t>
            </a:r>
            <a:r>
              <a:rPr lang="en-IN" sz="2000" dirty="0" err="1" smtClean="0">
                <a:solidFill>
                  <a:srgbClr val="7030A0"/>
                </a:solidFill>
              </a:rPr>
              <a:t>McGeady</a:t>
            </a:r>
            <a:r>
              <a:rPr lang="en-IN" sz="2000" dirty="0" smtClean="0">
                <a:solidFill>
                  <a:srgbClr val="7030A0"/>
                </a:solidFill>
              </a:rPr>
              <a:t> </a:t>
            </a:r>
            <a:r>
              <a:rPr lang="en-IN" sz="2000" i="1" dirty="0" smtClean="0">
                <a:solidFill>
                  <a:srgbClr val="7030A0"/>
                </a:solidFill>
              </a:rPr>
              <a:t>et al </a:t>
            </a:r>
            <a:r>
              <a:rPr lang="en-IN" sz="2000" dirty="0" smtClean="0">
                <a:solidFill>
                  <a:srgbClr val="7030A0"/>
                </a:solidFill>
              </a:rPr>
              <a:t>(2006)</a:t>
            </a:r>
            <a:endParaRPr lang="en-IN" sz="2000" dirty="0" smtClean="0"/>
          </a:p>
          <a:p>
            <a:endParaRPr lang="en-IN" dirty="0"/>
          </a:p>
        </p:txBody>
      </p:sp>
      <p:pic>
        <p:nvPicPr>
          <p:cNvPr id="1026" name="Picture 2" descr="G:\pics intestine\li\New Doc 2018-02-13_2a.jpg"/>
          <p:cNvPicPr>
            <a:picLocks noGrp="1" noChangeAspect="1" noChangeArrowheads="1"/>
          </p:cNvPicPr>
          <p:nvPr>
            <p:ph idx="1"/>
          </p:nvPr>
        </p:nvPicPr>
        <p:blipFill>
          <a:blip r:embed="rId2" cstate="print"/>
          <a:srcRect/>
          <a:stretch>
            <a:fillRect/>
          </a:stretch>
        </p:blipFill>
        <p:spPr bwMode="auto">
          <a:xfrm>
            <a:off x="4731270" y="319087"/>
            <a:ext cx="3643860" cy="5853113"/>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lgn="just"/>
            <a:r>
              <a:rPr lang="en-IN" sz="2200" dirty="0" smtClean="0"/>
              <a:t>Intestine is formed from that portion of foregut which is caudal to developing stomach and from entire </a:t>
            </a:r>
            <a:r>
              <a:rPr lang="en-IN" sz="2200" dirty="0" err="1" smtClean="0"/>
              <a:t>midgut</a:t>
            </a:r>
            <a:r>
              <a:rPr lang="en-IN" sz="2200" dirty="0" smtClean="0"/>
              <a:t>  and hindgut</a:t>
            </a:r>
          </a:p>
          <a:p>
            <a:pPr algn="just"/>
            <a:endParaRPr lang="en-IN" sz="2200" dirty="0" smtClean="0">
              <a:solidFill>
                <a:srgbClr val="FF0000"/>
              </a:solidFill>
            </a:endParaRPr>
          </a:p>
          <a:p>
            <a:pPr algn="just"/>
            <a:r>
              <a:rPr lang="en-IN" sz="2200" dirty="0" smtClean="0">
                <a:solidFill>
                  <a:srgbClr val="FF0000"/>
                </a:solidFill>
              </a:rPr>
              <a:t>Foregut</a:t>
            </a:r>
            <a:r>
              <a:rPr lang="en-IN" sz="2200" dirty="0" smtClean="0"/>
              <a:t> – Mouth, pharynx, </a:t>
            </a:r>
            <a:r>
              <a:rPr lang="en-IN" sz="2200" dirty="0" err="1" smtClean="0"/>
              <a:t>esophagus</a:t>
            </a:r>
            <a:r>
              <a:rPr lang="en-IN" sz="2200" dirty="0" smtClean="0"/>
              <a:t>, stomach, liver, pancreas 		and  </a:t>
            </a:r>
            <a:r>
              <a:rPr lang="en-IN" sz="2200" b="1" dirty="0" smtClean="0">
                <a:solidFill>
                  <a:srgbClr val="7030A0"/>
                </a:solidFill>
              </a:rPr>
              <a:t>Descending duodenum</a:t>
            </a:r>
          </a:p>
          <a:p>
            <a:pPr algn="just"/>
            <a:r>
              <a:rPr lang="en-IN" sz="2200" dirty="0" smtClean="0">
                <a:solidFill>
                  <a:srgbClr val="FF0000"/>
                </a:solidFill>
              </a:rPr>
              <a:t>Mid gut- </a:t>
            </a:r>
            <a:r>
              <a:rPr lang="en-IN" sz="2200" dirty="0" smtClean="0"/>
              <a:t>Ascending duodenum, jejunum, ileum, </a:t>
            </a:r>
            <a:r>
              <a:rPr lang="en-IN" sz="2200" dirty="0" err="1" smtClean="0"/>
              <a:t>cecum</a:t>
            </a:r>
            <a:r>
              <a:rPr lang="en-IN" sz="2200" dirty="0" smtClean="0"/>
              <a:t>, ascending 		colon and transverse colon</a:t>
            </a:r>
          </a:p>
          <a:p>
            <a:pPr algn="just"/>
            <a:r>
              <a:rPr lang="en-IN" sz="2200" dirty="0" smtClean="0">
                <a:solidFill>
                  <a:srgbClr val="FF0000"/>
                </a:solidFill>
              </a:rPr>
              <a:t>Hind gut- </a:t>
            </a:r>
            <a:r>
              <a:rPr lang="en-IN" sz="2200" b="1" dirty="0" smtClean="0">
                <a:solidFill>
                  <a:srgbClr val="7030A0"/>
                </a:solidFill>
              </a:rPr>
              <a:t>Descending colon and rectum</a:t>
            </a:r>
          </a:p>
          <a:p>
            <a:pPr algn="just"/>
            <a:endParaRPr lang="en-IN" sz="2200" dirty="0" smtClean="0"/>
          </a:p>
          <a:p>
            <a:pPr algn="just"/>
            <a:endParaRPr lang="en-IN" sz="2200" dirty="0" smtClean="0"/>
          </a:p>
          <a:p>
            <a:pPr>
              <a:buNone/>
            </a:pPr>
            <a:r>
              <a:rPr lang="en-IN" sz="2200" dirty="0" smtClean="0">
                <a:solidFill>
                  <a:srgbClr val="7030A0"/>
                </a:solidFill>
              </a:rPr>
              <a:t>			(</a:t>
            </a:r>
            <a:r>
              <a:rPr lang="en-IN" sz="2200" dirty="0" err="1" smtClean="0">
                <a:solidFill>
                  <a:srgbClr val="7030A0"/>
                </a:solidFill>
              </a:rPr>
              <a:t>K.S.Roy</a:t>
            </a:r>
            <a:r>
              <a:rPr lang="en-IN" sz="2200" dirty="0" smtClean="0">
                <a:solidFill>
                  <a:srgbClr val="7030A0"/>
                </a:solidFill>
              </a:rPr>
              <a:t> 2009, </a:t>
            </a:r>
            <a:r>
              <a:rPr lang="en-IN" sz="2200" dirty="0" err="1" smtClean="0">
                <a:solidFill>
                  <a:srgbClr val="7030A0"/>
                </a:solidFill>
              </a:rPr>
              <a:t>Mcgeady</a:t>
            </a:r>
            <a:r>
              <a:rPr lang="en-IN" sz="2200" dirty="0" smtClean="0">
                <a:solidFill>
                  <a:srgbClr val="7030A0"/>
                </a:solidFill>
              </a:rPr>
              <a:t> </a:t>
            </a:r>
            <a:r>
              <a:rPr lang="en-IN" sz="2200" i="1" dirty="0" smtClean="0">
                <a:solidFill>
                  <a:srgbClr val="7030A0"/>
                </a:solidFill>
              </a:rPr>
              <a:t>et al </a:t>
            </a:r>
            <a:r>
              <a:rPr lang="en-IN" sz="2200" dirty="0" smtClean="0">
                <a:solidFill>
                  <a:srgbClr val="7030A0"/>
                </a:solidFill>
              </a:rPr>
              <a:t>2006, </a:t>
            </a:r>
            <a:r>
              <a:rPr lang="en-IN" sz="2200" dirty="0" err="1" smtClean="0">
                <a:solidFill>
                  <a:srgbClr val="7030A0"/>
                </a:solidFill>
              </a:rPr>
              <a:t>Arey</a:t>
            </a:r>
            <a:r>
              <a:rPr lang="en-IN" sz="2200" dirty="0" smtClean="0">
                <a:solidFill>
                  <a:srgbClr val="7030A0"/>
                </a:solidFill>
              </a:rPr>
              <a:t>, 1954)</a:t>
            </a:r>
          </a:p>
          <a:p>
            <a:endParaRPr lang="en-IN"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457200"/>
            <a:ext cx="3581400" cy="5668963"/>
          </a:xfrm>
        </p:spPr>
        <p:txBody>
          <a:bodyPr>
            <a:normAutofit/>
          </a:bodyPr>
          <a:lstStyle/>
          <a:p>
            <a:r>
              <a:rPr lang="en-IN" sz="2000" dirty="0" smtClean="0"/>
              <a:t>	Initially Intestine is as a simple tube beginning at stomach and ending in </a:t>
            </a:r>
            <a:r>
              <a:rPr lang="en-IN" sz="2000" dirty="0" err="1" smtClean="0"/>
              <a:t>cloaca</a:t>
            </a:r>
            <a:r>
              <a:rPr lang="en-IN" sz="2000" dirty="0" smtClean="0"/>
              <a:t>. Mid gut together with its mesentery elongates forming a </a:t>
            </a:r>
            <a:r>
              <a:rPr lang="en-IN" sz="2000" b="1" dirty="0" err="1" smtClean="0">
                <a:solidFill>
                  <a:srgbClr val="7030A0"/>
                </a:solidFill>
              </a:rPr>
              <a:t>Midgut</a:t>
            </a:r>
            <a:r>
              <a:rPr lang="en-IN" sz="2000" b="1" dirty="0" smtClean="0">
                <a:solidFill>
                  <a:srgbClr val="7030A0"/>
                </a:solidFill>
              </a:rPr>
              <a:t> Loop</a:t>
            </a:r>
            <a:r>
              <a:rPr lang="en-IN" sz="2000" dirty="0" smtClean="0"/>
              <a:t>, which further divided into Ascending and descending.</a:t>
            </a:r>
          </a:p>
          <a:p>
            <a:r>
              <a:rPr lang="en-IN" sz="2000" dirty="0" smtClean="0"/>
              <a:t>	As loop increase in length, it outgrows its available </a:t>
            </a:r>
            <a:r>
              <a:rPr lang="en-IN" sz="2000" dirty="0" smtClean="0">
                <a:solidFill>
                  <a:srgbClr val="7030A0"/>
                </a:solidFill>
              </a:rPr>
              <a:t>space in abdominal cavity </a:t>
            </a:r>
            <a:r>
              <a:rPr lang="en-IN" sz="2000" dirty="0" smtClean="0"/>
              <a:t>and occupies part of extra- embryonic </a:t>
            </a:r>
            <a:r>
              <a:rPr lang="en-IN" sz="2000" dirty="0" err="1" smtClean="0"/>
              <a:t>coelom</a:t>
            </a:r>
            <a:r>
              <a:rPr lang="en-IN" sz="2000" dirty="0" smtClean="0"/>
              <a:t> called </a:t>
            </a:r>
            <a:r>
              <a:rPr lang="en-IN" sz="2000" dirty="0" err="1" smtClean="0"/>
              <a:t>umblical</a:t>
            </a:r>
            <a:r>
              <a:rPr lang="en-IN" sz="2000" dirty="0" smtClean="0"/>
              <a:t> sac.</a:t>
            </a:r>
          </a:p>
          <a:p>
            <a:r>
              <a:rPr lang="en-IN" sz="2200" dirty="0" smtClean="0">
                <a:solidFill>
                  <a:srgbClr val="FF0000"/>
                </a:solidFill>
              </a:rPr>
              <a:t>During development following process can be observed-</a:t>
            </a:r>
          </a:p>
          <a:p>
            <a:endParaRPr lang="en-IN" sz="1800" dirty="0" smtClean="0"/>
          </a:p>
          <a:p>
            <a:endParaRPr lang="en-IN" sz="1800" dirty="0" smtClean="0"/>
          </a:p>
          <a:p>
            <a:endParaRPr lang="en-IN" sz="1800" dirty="0"/>
          </a:p>
        </p:txBody>
      </p:sp>
      <p:pic>
        <p:nvPicPr>
          <p:cNvPr id="13315" name="Picture 3" descr="G:\pics intestine\li\New Doc 2018-02-13_3a.jpg"/>
          <p:cNvPicPr>
            <a:picLocks noGrp="1" noChangeAspect="1" noChangeArrowheads="1"/>
          </p:cNvPicPr>
          <p:nvPr>
            <p:ph idx="1"/>
          </p:nvPr>
        </p:nvPicPr>
        <p:blipFill>
          <a:blip r:embed="rId2" cstate="print"/>
          <a:srcRect/>
          <a:stretch>
            <a:fillRect/>
          </a:stretch>
        </p:blipFill>
        <p:spPr bwMode="auto">
          <a:xfrm>
            <a:off x="4267200" y="2971516"/>
            <a:ext cx="3505200" cy="3500845"/>
          </a:xfrm>
          <a:prstGeom prst="rect">
            <a:avLst/>
          </a:prstGeom>
          <a:noFill/>
        </p:spPr>
      </p:pic>
      <p:sp>
        <p:nvSpPr>
          <p:cNvPr id="7" name="TextBox 6"/>
          <p:cNvSpPr txBox="1"/>
          <p:nvPr/>
        </p:nvSpPr>
        <p:spPr>
          <a:xfrm>
            <a:off x="5029200" y="1600200"/>
            <a:ext cx="184731" cy="369332"/>
          </a:xfrm>
          <a:prstGeom prst="rect">
            <a:avLst/>
          </a:prstGeom>
          <a:noFill/>
        </p:spPr>
        <p:txBody>
          <a:bodyPr wrap="none" rtlCol="0">
            <a:spAutoFit/>
          </a:bodyPr>
          <a:lstStyle/>
          <a:p>
            <a:endParaRPr lang="en-IN" dirty="0"/>
          </a:p>
        </p:txBody>
      </p:sp>
      <p:sp>
        <p:nvSpPr>
          <p:cNvPr id="10" name="TextBox 9"/>
          <p:cNvSpPr txBox="1"/>
          <p:nvPr/>
        </p:nvSpPr>
        <p:spPr>
          <a:xfrm>
            <a:off x="4724400" y="914400"/>
            <a:ext cx="184731" cy="369332"/>
          </a:xfrm>
          <a:prstGeom prst="rect">
            <a:avLst/>
          </a:prstGeom>
          <a:noFill/>
        </p:spPr>
        <p:txBody>
          <a:bodyPr wrap="none" rtlCol="0">
            <a:spAutoFit/>
          </a:bodyPr>
          <a:lstStyle/>
          <a:p>
            <a:endParaRPr lang="en-IN"/>
          </a:p>
        </p:txBody>
      </p:sp>
      <p:pic>
        <p:nvPicPr>
          <p:cNvPr id="13318" name="Picture 6"/>
          <p:cNvPicPr>
            <a:picLocks noChangeAspect="1" noChangeArrowheads="1"/>
          </p:cNvPicPr>
          <p:nvPr/>
        </p:nvPicPr>
        <p:blipFill>
          <a:blip r:embed="rId3"/>
          <a:srcRect/>
          <a:stretch>
            <a:fillRect/>
          </a:stretch>
        </p:blipFill>
        <p:spPr bwMode="auto">
          <a:xfrm>
            <a:off x="4495800" y="0"/>
            <a:ext cx="3200400" cy="30139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228600"/>
            <a:ext cx="3200399" cy="6096000"/>
          </a:xfrm>
        </p:spPr>
        <p:txBody>
          <a:bodyPr>
            <a:normAutofit fontScale="92500" lnSpcReduction="10000"/>
          </a:bodyPr>
          <a:lstStyle/>
          <a:p>
            <a:endParaRPr lang="en-IN" dirty="0" smtClean="0"/>
          </a:p>
          <a:p>
            <a:pPr>
              <a:buAutoNum type="arabicPeriod"/>
            </a:pPr>
            <a:r>
              <a:rPr lang="en-IN" sz="2200" b="1" dirty="0" smtClean="0">
                <a:solidFill>
                  <a:srgbClr val="FF0000"/>
                </a:solidFill>
              </a:rPr>
              <a:t>Rotation </a:t>
            </a:r>
          </a:p>
          <a:p>
            <a:pPr>
              <a:buAutoNum type="arabicPeriod"/>
            </a:pPr>
            <a:r>
              <a:rPr lang="en-IN" sz="2200" b="1" dirty="0" err="1" smtClean="0">
                <a:solidFill>
                  <a:srgbClr val="FF0000"/>
                </a:solidFill>
              </a:rPr>
              <a:t>Herniation</a:t>
            </a:r>
            <a:r>
              <a:rPr lang="en-IN" sz="2200" b="1" dirty="0" smtClean="0">
                <a:solidFill>
                  <a:srgbClr val="FF0000"/>
                </a:solidFill>
              </a:rPr>
              <a:t>  and coiling</a:t>
            </a:r>
          </a:p>
          <a:p>
            <a:pPr>
              <a:buAutoNum type="arabicPeriod"/>
            </a:pPr>
            <a:r>
              <a:rPr lang="en-IN" sz="2200" b="1" dirty="0" smtClean="0">
                <a:solidFill>
                  <a:srgbClr val="FF0000"/>
                </a:solidFill>
              </a:rPr>
              <a:t>Re-entry and placement </a:t>
            </a:r>
          </a:p>
          <a:p>
            <a:pPr>
              <a:buAutoNum type="arabicPeriod"/>
            </a:pPr>
            <a:r>
              <a:rPr lang="en-IN" sz="2200" b="1" dirty="0" smtClean="0">
                <a:solidFill>
                  <a:srgbClr val="FF0000"/>
                </a:solidFill>
              </a:rPr>
              <a:t>Completion </a:t>
            </a:r>
          </a:p>
          <a:p>
            <a:r>
              <a:rPr lang="en-IN" sz="2200" dirty="0" smtClean="0"/>
              <a:t>These changes occurs in </a:t>
            </a:r>
            <a:r>
              <a:rPr lang="en-IN" sz="2200" b="1" dirty="0" smtClean="0">
                <a:solidFill>
                  <a:srgbClr val="7030A0"/>
                </a:solidFill>
              </a:rPr>
              <a:t>3</a:t>
            </a:r>
            <a:r>
              <a:rPr lang="en-IN" sz="2200" b="1" baseline="30000" dirty="0" smtClean="0">
                <a:solidFill>
                  <a:srgbClr val="7030A0"/>
                </a:solidFill>
              </a:rPr>
              <a:t>rd</a:t>
            </a:r>
            <a:r>
              <a:rPr lang="en-IN" sz="2200" b="1" dirty="0" smtClean="0">
                <a:solidFill>
                  <a:srgbClr val="7030A0"/>
                </a:solidFill>
              </a:rPr>
              <a:t> to 4</a:t>
            </a:r>
            <a:r>
              <a:rPr lang="en-IN" sz="2200" b="1" baseline="30000" dirty="0" smtClean="0">
                <a:solidFill>
                  <a:srgbClr val="7030A0"/>
                </a:solidFill>
              </a:rPr>
              <a:t>th</a:t>
            </a:r>
            <a:r>
              <a:rPr lang="en-IN" sz="2200" b="1" dirty="0" smtClean="0">
                <a:solidFill>
                  <a:srgbClr val="7030A0"/>
                </a:solidFill>
              </a:rPr>
              <a:t> weak</a:t>
            </a:r>
            <a:r>
              <a:rPr lang="en-IN" sz="2200" b="1" dirty="0" smtClean="0"/>
              <a:t> </a:t>
            </a:r>
            <a:r>
              <a:rPr lang="en-IN" sz="2200" dirty="0" smtClean="0"/>
              <a:t>of gestation in </a:t>
            </a:r>
            <a:r>
              <a:rPr lang="en-IN" sz="2200" b="1" dirty="0" smtClean="0"/>
              <a:t>ruminants, pig and dog</a:t>
            </a:r>
          </a:p>
          <a:p>
            <a:r>
              <a:rPr lang="en-IN" sz="2200" dirty="0" smtClean="0">
                <a:solidFill>
                  <a:srgbClr val="FF0000"/>
                </a:solidFill>
              </a:rPr>
              <a:t>1. Rotation:</a:t>
            </a:r>
          </a:p>
          <a:p>
            <a:pPr algn="just"/>
            <a:r>
              <a:rPr lang="en-IN" sz="2200" dirty="0" err="1" smtClean="0"/>
              <a:t>Midgut</a:t>
            </a:r>
            <a:r>
              <a:rPr lang="en-IN" sz="2200" dirty="0" smtClean="0"/>
              <a:t> loop occupies a position in extra- embryonic </a:t>
            </a:r>
            <a:r>
              <a:rPr lang="en-IN" sz="2200" dirty="0" err="1" smtClean="0"/>
              <a:t>coelom</a:t>
            </a:r>
            <a:r>
              <a:rPr lang="en-IN" sz="2200" dirty="0" smtClean="0"/>
              <a:t>. it </a:t>
            </a:r>
            <a:r>
              <a:rPr lang="en-IN" sz="2200" b="1" dirty="0" smtClean="0"/>
              <a:t>Rotate clockwise </a:t>
            </a:r>
            <a:r>
              <a:rPr lang="en-IN" sz="2200" dirty="0" smtClean="0"/>
              <a:t>, viewed </a:t>
            </a:r>
            <a:r>
              <a:rPr lang="en-IN" sz="2200" dirty="0" err="1" smtClean="0"/>
              <a:t>dorso</a:t>
            </a:r>
            <a:r>
              <a:rPr lang="en-IN" sz="2200" dirty="0" smtClean="0"/>
              <a:t>-ventrally. </a:t>
            </a:r>
            <a:r>
              <a:rPr lang="en-IN" sz="2200" b="1" dirty="0" smtClean="0">
                <a:solidFill>
                  <a:srgbClr val="7030A0"/>
                </a:solidFill>
              </a:rPr>
              <a:t>Cranial mesenteric artery </a:t>
            </a:r>
            <a:r>
              <a:rPr lang="en-IN" sz="2200" dirty="0" smtClean="0"/>
              <a:t>act as axis.</a:t>
            </a:r>
          </a:p>
          <a:p>
            <a:r>
              <a:rPr lang="en-IN" sz="2200" dirty="0" smtClean="0"/>
              <a:t>Initial rotation</a:t>
            </a:r>
            <a:r>
              <a:rPr lang="en-IN" sz="2200" b="1" dirty="0" smtClean="0">
                <a:solidFill>
                  <a:srgbClr val="C00000"/>
                </a:solidFill>
              </a:rPr>
              <a:t> 180</a:t>
            </a:r>
            <a:r>
              <a:rPr lang="en-IN" sz="2200" b="1" baseline="30000" dirty="0" smtClean="0">
                <a:solidFill>
                  <a:srgbClr val="C00000"/>
                </a:solidFill>
              </a:rPr>
              <a:t>0</a:t>
            </a:r>
          </a:p>
          <a:p>
            <a:endParaRPr lang="en-IN" sz="2000" dirty="0" smtClean="0"/>
          </a:p>
          <a:p>
            <a:r>
              <a:rPr lang="en-IN" sz="2000" dirty="0" smtClean="0">
                <a:solidFill>
                  <a:srgbClr val="7030A0"/>
                </a:solidFill>
              </a:rPr>
              <a:t>   </a:t>
            </a:r>
            <a:r>
              <a:rPr lang="en-IN" sz="1600" dirty="0" err="1" smtClean="0">
                <a:solidFill>
                  <a:srgbClr val="7030A0"/>
                </a:solidFill>
              </a:rPr>
              <a:t>Mcgeady</a:t>
            </a:r>
            <a:r>
              <a:rPr lang="en-IN" sz="1600" dirty="0" smtClean="0">
                <a:solidFill>
                  <a:srgbClr val="7030A0"/>
                </a:solidFill>
              </a:rPr>
              <a:t> </a:t>
            </a:r>
            <a:r>
              <a:rPr lang="en-IN" sz="1600" i="1" dirty="0" smtClean="0">
                <a:solidFill>
                  <a:srgbClr val="7030A0"/>
                </a:solidFill>
              </a:rPr>
              <a:t>et al </a:t>
            </a:r>
            <a:r>
              <a:rPr lang="en-IN" sz="1600" dirty="0" smtClean="0">
                <a:solidFill>
                  <a:srgbClr val="7030A0"/>
                </a:solidFill>
              </a:rPr>
              <a:t>(2006)</a:t>
            </a:r>
          </a:p>
          <a:p>
            <a:r>
              <a:rPr lang="en-IN" sz="1600" dirty="0" smtClean="0">
                <a:solidFill>
                  <a:srgbClr val="7030A0"/>
                </a:solidFill>
              </a:rPr>
              <a:t>          </a:t>
            </a:r>
            <a:r>
              <a:rPr lang="en-IN" sz="1600" dirty="0" err="1" smtClean="0">
                <a:solidFill>
                  <a:srgbClr val="7030A0"/>
                </a:solidFill>
              </a:rPr>
              <a:t>Arey</a:t>
            </a:r>
            <a:r>
              <a:rPr lang="en-IN" sz="1600" dirty="0" smtClean="0">
                <a:solidFill>
                  <a:srgbClr val="7030A0"/>
                </a:solidFill>
              </a:rPr>
              <a:t>, (1954</a:t>
            </a:r>
            <a:r>
              <a:rPr lang="en-IN" sz="2000" dirty="0" smtClean="0">
                <a:solidFill>
                  <a:srgbClr val="7030A0"/>
                </a:solidFill>
              </a:rPr>
              <a:t>)</a:t>
            </a:r>
            <a:endParaRPr lang="en-IN" sz="2000" dirty="0" smtClean="0"/>
          </a:p>
          <a:p>
            <a:endParaRPr lang="en-IN" sz="2000" dirty="0" smtClean="0"/>
          </a:p>
          <a:p>
            <a:endParaRPr lang="en-IN" sz="2000" dirty="0" smtClean="0"/>
          </a:p>
          <a:p>
            <a:endParaRPr lang="en-IN" sz="2000" dirty="0">
              <a:solidFill>
                <a:srgbClr val="FF0000"/>
              </a:solidFill>
            </a:endParaRPr>
          </a:p>
        </p:txBody>
      </p:sp>
      <p:pic>
        <p:nvPicPr>
          <p:cNvPr id="10242" name="Picture 2" descr="G:\pics intestine\li\New Doc 2018-02-13_4.jpg"/>
          <p:cNvPicPr>
            <a:picLocks noGrp="1" noChangeAspect="1" noChangeArrowheads="1"/>
          </p:cNvPicPr>
          <p:nvPr>
            <p:ph idx="1"/>
          </p:nvPr>
        </p:nvPicPr>
        <p:blipFill>
          <a:blip r:embed="rId2" cstate="print"/>
          <a:srcRect t="2968" b="1228"/>
          <a:stretch>
            <a:fillRect/>
          </a:stretch>
        </p:blipFill>
        <p:spPr bwMode="auto">
          <a:xfrm>
            <a:off x="3505200" y="457200"/>
            <a:ext cx="5257800" cy="59436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565150"/>
          </a:xfrm>
        </p:spPr>
        <p:txBody>
          <a:bodyPr/>
          <a:lstStyle/>
          <a:p>
            <a:r>
              <a:rPr lang="en-IN" dirty="0" smtClean="0"/>
              <a:t>2. </a:t>
            </a:r>
            <a:r>
              <a:rPr lang="en-IN" dirty="0" err="1" smtClean="0"/>
              <a:t>Herniation</a:t>
            </a:r>
            <a:r>
              <a:rPr lang="en-IN" dirty="0" smtClean="0"/>
              <a:t> and coiling </a:t>
            </a:r>
            <a:endParaRPr lang="en-IN" dirty="0"/>
          </a:p>
        </p:txBody>
      </p:sp>
      <p:sp>
        <p:nvSpPr>
          <p:cNvPr id="4" name="Text Placeholder 3"/>
          <p:cNvSpPr>
            <a:spLocks noGrp="1"/>
          </p:cNvSpPr>
          <p:nvPr>
            <p:ph type="body" sz="half" idx="2"/>
          </p:nvPr>
        </p:nvSpPr>
        <p:spPr>
          <a:xfrm>
            <a:off x="304800" y="990600"/>
            <a:ext cx="3505200" cy="5135563"/>
          </a:xfrm>
        </p:spPr>
        <p:txBody>
          <a:bodyPr>
            <a:normAutofit/>
          </a:bodyPr>
          <a:lstStyle/>
          <a:p>
            <a:pPr>
              <a:buFont typeface="Wingdings" pitchFamily="2" charset="2"/>
              <a:buChar char="Ø"/>
            </a:pPr>
            <a:r>
              <a:rPr lang="en-IN" sz="2000" dirty="0" smtClean="0"/>
              <a:t>Elongating Intestinal loop can no longer be contained with in </a:t>
            </a:r>
            <a:r>
              <a:rPr lang="en-IN" sz="2000" b="1" dirty="0" smtClean="0"/>
              <a:t>slower growing abdomen</a:t>
            </a:r>
            <a:r>
              <a:rPr lang="en-IN" sz="2000" dirty="0" smtClean="0"/>
              <a:t>, it begins to </a:t>
            </a:r>
            <a:r>
              <a:rPr lang="en-IN" sz="2000" dirty="0" smtClean="0">
                <a:solidFill>
                  <a:srgbClr val="C00000"/>
                </a:solidFill>
              </a:rPr>
              <a:t>escape into </a:t>
            </a:r>
            <a:r>
              <a:rPr lang="en-IN" sz="2000" dirty="0" err="1" smtClean="0">
                <a:solidFill>
                  <a:srgbClr val="C00000"/>
                </a:solidFill>
              </a:rPr>
              <a:t>Umblical</a:t>
            </a:r>
            <a:r>
              <a:rPr lang="en-IN" sz="2000" dirty="0" smtClean="0">
                <a:solidFill>
                  <a:srgbClr val="C00000"/>
                </a:solidFill>
              </a:rPr>
              <a:t> Cord. </a:t>
            </a:r>
          </a:p>
          <a:p>
            <a:pPr>
              <a:buFont typeface="Wingdings" pitchFamily="2" charset="2"/>
              <a:buChar char="Ø"/>
            </a:pPr>
            <a:r>
              <a:rPr lang="en-IN" sz="2000" dirty="0" smtClean="0">
                <a:solidFill>
                  <a:srgbClr val="7030A0"/>
                </a:solidFill>
              </a:rPr>
              <a:t>Duodenum and descending colon not entering in cord</a:t>
            </a:r>
            <a:r>
              <a:rPr lang="en-IN" sz="2000" dirty="0" smtClean="0"/>
              <a:t>.</a:t>
            </a:r>
          </a:p>
          <a:p>
            <a:pPr>
              <a:buFont typeface="Wingdings" pitchFamily="2" charset="2"/>
              <a:buChar char="Ø"/>
            </a:pPr>
            <a:r>
              <a:rPr lang="en-IN" sz="2000" dirty="0" smtClean="0"/>
              <a:t>Continue elongation of herniated small intestine leads to </a:t>
            </a:r>
            <a:r>
              <a:rPr lang="en-IN" sz="2000" b="1" dirty="0" smtClean="0"/>
              <a:t>extensive coiling </a:t>
            </a:r>
            <a:r>
              <a:rPr lang="en-IN" sz="2000" dirty="0" smtClean="0"/>
              <a:t>as compare to large intestine</a:t>
            </a:r>
          </a:p>
          <a:p>
            <a:r>
              <a:rPr lang="en-IN" sz="2000" dirty="0" err="1" smtClean="0">
                <a:solidFill>
                  <a:srgbClr val="7030A0"/>
                </a:solidFill>
              </a:rPr>
              <a:t>Mcgeady</a:t>
            </a:r>
            <a:r>
              <a:rPr lang="en-IN" sz="2000" dirty="0" smtClean="0">
                <a:solidFill>
                  <a:srgbClr val="7030A0"/>
                </a:solidFill>
              </a:rPr>
              <a:t> </a:t>
            </a:r>
            <a:r>
              <a:rPr lang="en-IN" sz="2000" i="1" dirty="0" smtClean="0">
                <a:solidFill>
                  <a:srgbClr val="7030A0"/>
                </a:solidFill>
              </a:rPr>
              <a:t>et al </a:t>
            </a:r>
            <a:r>
              <a:rPr lang="en-IN" sz="2000" dirty="0" smtClean="0">
                <a:solidFill>
                  <a:srgbClr val="7030A0"/>
                </a:solidFill>
              </a:rPr>
              <a:t>(2006)</a:t>
            </a:r>
          </a:p>
          <a:p>
            <a:r>
              <a:rPr lang="en-IN" sz="2000" dirty="0" err="1" smtClean="0">
                <a:solidFill>
                  <a:srgbClr val="7030A0"/>
                </a:solidFill>
              </a:rPr>
              <a:t>Arey</a:t>
            </a:r>
            <a:r>
              <a:rPr lang="en-IN" sz="2000" dirty="0" smtClean="0">
                <a:solidFill>
                  <a:srgbClr val="7030A0"/>
                </a:solidFill>
              </a:rPr>
              <a:t>, (1954)</a:t>
            </a:r>
            <a:endParaRPr lang="en-IN" sz="2000" dirty="0" smtClean="0"/>
          </a:p>
          <a:p>
            <a:endParaRPr lang="en-IN" sz="2000" dirty="0"/>
          </a:p>
        </p:txBody>
      </p:sp>
      <p:pic>
        <p:nvPicPr>
          <p:cNvPr id="11267" name="Picture 3" descr="G:\pics intestine\li\New Doc 2018-02-13 (1)1.jpg"/>
          <p:cNvPicPr>
            <a:picLocks noGrp="1" noChangeAspect="1" noChangeArrowheads="1"/>
          </p:cNvPicPr>
          <p:nvPr>
            <p:ph idx="1"/>
          </p:nvPr>
        </p:nvPicPr>
        <p:blipFill>
          <a:blip r:embed="rId2"/>
          <a:srcRect/>
          <a:stretch>
            <a:fillRect/>
          </a:stretch>
        </p:blipFill>
        <p:spPr bwMode="auto">
          <a:xfrm>
            <a:off x="3810000" y="228600"/>
            <a:ext cx="4851081" cy="5853113"/>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Re-entry and placement </a:t>
            </a:r>
            <a:br>
              <a:rPr lang="en-IN" dirty="0" smtClean="0"/>
            </a:br>
            <a:endParaRPr lang="en-IN" dirty="0"/>
          </a:p>
        </p:txBody>
      </p:sp>
      <p:sp>
        <p:nvSpPr>
          <p:cNvPr id="4" name="Text Placeholder 3"/>
          <p:cNvSpPr>
            <a:spLocks noGrp="1"/>
          </p:cNvSpPr>
          <p:nvPr>
            <p:ph type="body" sz="half" idx="2"/>
          </p:nvPr>
        </p:nvSpPr>
        <p:spPr>
          <a:xfrm>
            <a:off x="228600" y="1219200"/>
            <a:ext cx="3657600" cy="4906963"/>
          </a:xfrm>
        </p:spPr>
        <p:txBody>
          <a:bodyPr>
            <a:normAutofit fontScale="55000" lnSpcReduction="20000"/>
          </a:bodyPr>
          <a:lstStyle/>
          <a:p>
            <a:pPr marL="342900" lvl="0" indent="-342900">
              <a:buFont typeface="Wingdings" pitchFamily="2" charset="2"/>
              <a:buChar char="Ø"/>
            </a:pPr>
            <a:r>
              <a:rPr lang="en-IN" sz="3600" dirty="0" smtClean="0">
                <a:solidFill>
                  <a:prstClr val="black"/>
                </a:solidFill>
              </a:rPr>
              <a:t>When abdominal cavity increase sufficient size and </a:t>
            </a:r>
            <a:r>
              <a:rPr lang="en-IN" sz="3600" dirty="0" smtClean="0">
                <a:solidFill>
                  <a:srgbClr val="7030A0"/>
                </a:solidFill>
              </a:rPr>
              <a:t>liver decline in growth rate</a:t>
            </a:r>
            <a:r>
              <a:rPr lang="en-IN" sz="3600" dirty="0" smtClean="0">
                <a:solidFill>
                  <a:prstClr val="black"/>
                </a:solidFill>
              </a:rPr>
              <a:t>, so intestine re-enter.</a:t>
            </a:r>
          </a:p>
          <a:p>
            <a:pPr marL="342900" lvl="0" indent="-342900">
              <a:buFont typeface="Wingdings" pitchFamily="2" charset="2"/>
              <a:buChar char="Ø"/>
            </a:pPr>
            <a:r>
              <a:rPr lang="en-IN" sz="3600" dirty="0" smtClean="0">
                <a:solidFill>
                  <a:prstClr val="black"/>
                </a:solidFill>
              </a:rPr>
              <a:t>Small intestine first to re-enter.</a:t>
            </a:r>
          </a:p>
          <a:p>
            <a:pPr marL="342900" lvl="0" indent="-342900">
              <a:buFont typeface="Wingdings" pitchFamily="2" charset="2"/>
              <a:buChar char="Ø"/>
            </a:pPr>
            <a:r>
              <a:rPr lang="en-IN" sz="3600" dirty="0" smtClean="0">
                <a:solidFill>
                  <a:prstClr val="black"/>
                </a:solidFill>
              </a:rPr>
              <a:t>The returning coils first fill the available space on the left side whereas later coils locate in right half of abdominal cavity. This completing a rotation of </a:t>
            </a:r>
            <a:r>
              <a:rPr lang="en-IN" sz="3600" b="1" dirty="0" smtClean="0">
                <a:solidFill>
                  <a:srgbClr val="C00000"/>
                </a:solidFill>
              </a:rPr>
              <a:t>total 270</a:t>
            </a:r>
            <a:r>
              <a:rPr lang="en-IN" sz="3600" b="1" baseline="30000" dirty="0" smtClean="0">
                <a:solidFill>
                  <a:srgbClr val="C00000"/>
                </a:solidFill>
              </a:rPr>
              <a:t>0</a:t>
            </a:r>
            <a:r>
              <a:rPr lang="en-IN" sz="3600" dirty="0" smtClean="0">
                <a:solidFill>
                  <a:prstClr val="black"/>
                </a:solidFill>
              </a:rPr>
              <a:t>.</a:t>
            </a:r>
          </a:p>
          <a:p>
            <a:endParaRPr lang="en-IN" sz="1800" dirty="0" smtClean="0"/>
          </a:p>
          <a:p>
            <a:endParaRPr lang="en-IN" sz="1800" dirty="0" smtClean="0"/>
          </a:p>
          <a:p>
            <a:endParaRPr lang="en-IN" sz="1800" dirty="0" smtClean="0"/>
          </a:p>
          <a:p>
            <a:endParaRPr lang="en-IN" sz="1800" dirty="0" smtClean="0"/>
          </a:p>
          <a:p>
            <a:endParaRPr lang="en-IN" sz="2600" dirty="0" smtClean="0">
              <a:solidFill>
                <a:srgbClr val="7030A0"/>
              </a:solidFill>
            </a:endParaRPr>
          </a:p>
          <a:p>
            <a:endParaRPr lang="en-IN" sz="2600" dirty="0" smtClean="0">
              <a:solidFill>
                <a:srgbClr val="7030A0"/>
              </a:solidFill>
            </a:endParaRPr>
          </a:p>
          <a:p>
            <a:r>
              <a:rPr lang="en-IN" sz="2600" dirty="0" smtClean="0">
                <a:solidFill>
                  <a:srgbClr val="7030A0"/>
                </a:solidFill>
              </a:rPr>
              <a:t>                </a:t>
            </a:r>
            <a:r>
              <a:rPr lang="en-IN" sz="3300" dirty="0" err="1" smtClean="0">
                <a:solidFill>
                  <a:srgbClr val="7030A0"/>
                </a:solidFill>
              </a:rPr>
              <a:t>Mcgeady</a:t>
            </a:r>
            <a:r>
              <a:rPr lang="en-IN" sz="3300" dirty="0" smtClean="0">
                <a:solidFill>
                  <a:srgbClr val="7030A0"/>
                </a:solidFill>
              </a:rPr>
              <a:t> </a:t>
            </a:r>
            <a:r>
              <a:rPr lang="en-IN" sz="3300" i="1" dirty="0" smtClean="0">
                <a:solidFill>
                  <a:srgbClr val="7030A0"/>
                </a:solidFill>
              </a:rPr>
              <a:t>et al </a:t>
            </a:r>
            <a:r>
              <a:rPr lang="en-IN" sz="3300" dirty="0" smtClean="0">
                <a:solidFill>
                  <a:srgbClr val="7030A0"/>
                </a:solidFill>
              </a:rPr>
              <a:t>(2006)</a:t>
            </a:r>
          </a:p>
          <a:p>
            <a:r>
              <a:rPr lang="en-IN" sz="3300" dirty="0" smtClean="0">
                <a:solidFill>
                  <a:srgbClr val="7030A0"/>
                </a:solidFill>
              </a:rPr>
              <a:t>                   </a:t>
            </a:r>
            <a:r>
              <a:rPr lang="en-IN" sz="3300" dirty="0" err="1" smtClean="0">
                <a:solidFill>
                  <a:srgbClr val="7030A0"/>
                </a:solidFill>
              </a:rPr>
              <a:t>Arey</a:t>
            </a:r>
            <a:r>
              <a:rPr lang="en-IN" sz="3300" dirty="0" smtClean="0">
                <a:solidFill>
                  <a:srgbClr val="7030A0"/>
                </a:solidFill>
              </a:rPr>
              <a:t>, (1954)</a:t>
            </a:r>
            <a:endParaRPr lang="en-IN" sz="3300" dirty="0" smtClean="0"/>
          </a:p>
        </p:txBody>
      </p:sp>
      <p:pic>
        <p:nvPicPr>
          <p:cNvPr id="12290" name="Picture 2" descr="G:\pics intestine\li\New Doc 2018-02-13 (1)_2.jpg"/>
          <p:cNvPicPr>
            <a:picLocks noGrp="1" noChangeAspect="1" noChangeArrowheads="1"/>
          </p:cNvPicPr>
          <p:nvPr>
            <p:ph idx="1"/>
          </p:nvPr>
        </p:nvPicPr>
        <p:blipFill>
          <a:blip r:embed="rId2"/>
          <a:srcRect/>
          <a:stretch>
            <a:fillRect/>
          </a:stretch>
        </p:blipFill>
        <p:spPr bwMode="auto">
          <a:xfrm>
            <a:off x="3962400" y="273050"/>
            <a:ext cx="4686049" cy="5853113"/>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381000"/>
            <a:ext cx="4038600" cy="5943600"/>
          </a:xfrm>
        </p:spPr>
        <p:txBody>
          <a:bodyPr>
            <a:normAutofit/>
          </a:bodyPr>
          <a:lstStyle/>
          <a:p>
            <a:r>
              <a:rPr lang="en-IN" sz="2000" dirty="0" smtClean="0"/>
              <a:t>                        </a:t>
            </a:r>
            <a:r>
              <a:rPr lang="en-IN" sz="2000" b="1" dirty="0" smtClean="0"/>
              <a:t>Completion</a:t>
            </a:r>
          </a:p>
          <a:p>
            <a:pPr>
              <a:buFont typeface="Wingdings" pitchFamily="2" charset="2"/>
              <a:buChar char="v"/>
            </a:pPr>
            <a:r>
              <a:rPr lang="en-IN" sz="2000" dirty="0" smtClean="0"/>
              <a:t>The original </a:t>
            </a:r>
            <a:r>
              <a:rPr lang="en-IN" sz="2000" dirty="0" err="1" smtClean="0">
                <a:solidFill>
                  <a:srgbClr val="FF0000"/>
                </a:solidFill>
              </a:rPr>
              <a:t>Caecal</a:t>
            </a:r>
            <a:r>
              <a:rPr lang="en-IN" sz="2000" dirty="0" smtClean="0">
                <a:solidFill>
                  <a:srgbClr val="FF0000"/>
                </a:solidFill>
              </a:rPr>
              <a:t> Bulge </a:t>
            </a:r>
            <a:r>
              <a:rPr lang="en-IN" sz="2000" dirty="0" smtClean="0"/>
              <a:t>grows and make definite blind sac which </a:t>
            </a:r>
            <a:r>
              <a:rPr lang="en-IN" sz="2000" dirty="0" smtClean="0">
                <a:solidFill>
                  <a:srgbClr val="7030A0"/>
                </a:solidFill>
              </a:rPr>
              <a:t>demarcate small intestine and large intestine</a:t>
            </a:r>
            <a:r>
              <a:rPr lang="en-IN" sz="2000" dirty="0" smtClean="0"/>
              <a:t>.</a:t>
            </a:r>
          </a:p>
          <a:p>
            <a:pPr>
              <a:buFont typeface="Wingdings" pitchFamily="2" charset="2"/>
              <a:buChar char="v"/>
            </a:pPr>
            <a:r>
              <a:rPr lang="en-IN" sz="2000" dirty="0" smtClean="0"/>
              <a:t>   The terminal portion of intestine/ rectum is derived from </a:t>
            </a:r>
            <a:r>
              <a:rPr lang="en-IN" sz="2000" b="1" dirty="0" smtClean="0">
                <a:solidFill>
                  <a:srgbClr val="7030A0"/>
                </a:solidFill>
              </a:rPr>
              <a:t>subdivision of </a:t>
            </a:r>
            <a:r>
              <a:rPr lang="en-IN" sz="2000" b="1" dirty="0" err="1" smtClean="0">
                <a:solidFill>
                  <a:srgbClr val="7030A0"/>
                </a:solidFill>
              </a:rPr>
              <a:t>cloaca</a:t>
            </a:r>
            <a:r>
              <a:rPr lang="en-IN" sz="2000" b="1" dirty="0" smtClean="0">
                <a:solidFill>
                  <a:srgbClr val="7030A0"/>
                </a:solidFill>
              </a:rPr>
              <a:t> </a:t>
            </a:r>
            <a:r>
              <a:rPr lang="en-IN" sz="2000" dirty="0" smtClean="0">
                <a:solidFill>
                  <a:srgbClr val="7030A0"/>
                </a:solidFill>
              </a:rPr>
              <a:t>(</a:t>
            </a:r>
            <a:r>
              <a:rPr lang="en-IN" sz="2000" dirty="0" smtClean="0">
                <a:solidFill>
                  <a:srgbClr val="C00000"/>
                </a:solidFill>
              </a:rPr>
              <a:t>dorsal rectum and ventral bladder, </a:t>
            </a:r>
            <a:r>
              <a:rPr lang="en-IN" sz="2000" dirty="0" err="1" smtClean="0">
                <a:solidFill>
                  <a:srgbClr val="C00000"/>
                </a:solidFill>
              </a:rPr>
              <a:t>urogenital</a:t>
            </a:r>
            <a:r>
              <a:rPr lang="en-IN" sz="2000" dirty="0" smtClean="0">
                <a:solidFill>
                  <a:srgbClr val="C00000"/>
                </a:solidFill>
              </a:rPr>
              <a:t> sinus</a:t>
            </a:r>
            <a:r>
              <a:rPr lang="en-IN" sz="2000" dirty="0" smtClean="0">
                <a:solidFill>
                  <a:srgbClr val="7030A0"/>
                </a:solidFill>
              </a:rPr>
              <a:t>) </a:t>
            </a:r>
          </a:p>
          <a:p>
            <a:pPr>
              <a:buFont typeface="Wingdings" pitchFamily="2" charset="2"/>
              <a:buChar char="v"/>
            </a:pPr>
            <a:r>
              <a:rPr lang="en-IN" sz="2000" dirty="0" smtClean="0"/>
              <a:t>Component of large intestine showing </a:t>
            </a:r>
            <a:r>
              <a:rPr lang="en-IN" sz="2000" dirty="0" smtClean="0">
                <a:solidFill>
                  <a:srgbClr val="FF0000"/>
                </a:solidFill>
              </a:rPr>
              <a:t>simple</a:t>
            </a:r>
            <a:r>
              <a:rPr lang="en-IN" sz="2000" dirty="0" smtClean="0"/>
              <a:t> ascending colon in 	</a:t>
            </a:r>
            <a:r>
              <a:rPr lang="en-IN" sz="2000" dirty="0" smtClean="0">
                <a:solidFill>
                  <a:srgbClr val="FF0000"/>
                </a:solidFill>
              </a:rPr>
              <a:t>carnivores</a:t>
            </a:r>
          </a:p>
          <a:p>
            <a:pPr>
              <a:buFont typeface="Wingdings" pitchFamily="2" charset="2"/>
              <a:buChar char="v"/>
            </a:pPr>
            <a:r>
              <a:rPr lang="en-IN" sz="2000" dirty="0" smtClean="0">
                <a:solidFill>
                  <a:srgbClr val="FF0000"/>
                </a:solidFill>
              </a:rPr>
              <a:t>Coiled</a:t>
            </a:r>
            <a:r>
              <a:rPr lang="en-IN" sz="2000" dirty="0" smtClean="0"/>
              <a:t> ascending colon in 	</a:t>
            </a:r>
            <a:r>
              <a:rPr lang="en-IN" sz="2000" dirty="0" smtClean="0">
                <a:solidFill>
                  <a:srgbClr val="FF0000"/>
                </a:solidFill>
              </a:rPr>
              <a:t>ruminants</a:t>
            </a:r>
          </a:p>
          <a:p>
            <a:pPr>
              <a:buFont typeface="Wingdings" pitchFamily="2" charset="2"/>
              <a:buChar char="v"/>
            </a:pPr>
            <a:r>
              <a:rPr lang="en-IN" sz="2000" dirty="0" smtClean="0">
                <a:solidFill>
                  <a:srgbClr val="FF0000"/>
                </a:solidFill>
              </a:rPr>
              <a:t>Cone-shaped</a:t>
            </a:r>
            <a:r>
              <a:rPr lang="en-IN" sz="2000" dirty="0" smtClean="0"/>
              <a:t> arrangement in </a:t>
            </a:r>
            <a:r>
              <a:rPr lang="en-IN" sz="2000" dirty="0" smtClean="0">
                <a:solidFill>
                  <a:srgbClr val="FF0000"/>
                </a:solidFill>
              </a:rPr>
              <a:t>pig</a:t>
            </a:r>
          </a:p>
          <a:p>
            <a:pPr>
              <a:buFont typeface="Wingdings" pitchFamily="2" charset="2"/>
              <a:buChar char="v"/>
            </a:pPr>
            <a:r>
              <a:rPr lang="en-IN" sz="2000" dirty="0" smtClean="0">
                <a:solidFill>
                  <a:srgbClr val="C00000"/>
                </a:solidFill>
              </a:rPr>
              <a:t>Enlarged </a:t>
            </a:r>
            <a:r>
              <a:rPr lang="en-IN" sz="2000" dirty="0" err="1" smtClean="0">
                <a:solidFill>
                  <a:srgbClr val="C00000"/>
                </a:solidFill>
              </a:rPr>
              <a:t>cecum</a:t>
            </a:r>
            <a:r>
              <a:rPr lang="en-IN" sz="2000" dirty="0" smtClean="0">
                <a:solidFill>
                  <a:srgbClr val="C00000"/>
                </a:solidFill>
              </a:rPr>
              <a:t> </a:t>
            </a:r>
            <a:r>
              <a:rPr lang="en-IN" sz="2000" dirty="0" smtClean="0"/>
              <a:t>and dorsal ,ventral components of ascending colon in</a:t>
            </a:r>
            <a:r>
              <a:rPr lang="en-IN" sz="2000" dirty="0" smtClean="0">
                <a:solidFill>
                  <a:srgbClr val="FF0000"/>
                </a:solidFill>
              </a:rPr>
              <a:t> horse</a:t>
            </a:r>
            <a:endParaRPr lang="en-IN" sz="2000" dirty="0">
              <a:solidFill>
                <a:srgbClr val="FF0000"/>
              </a:solidFill>
            </a:endParaRPr>
          </a:p>
        </p:txBody>
      </p:sp>
      <p:pic>
        <p:nvPicPr>
          <p:cNvPr id="1026" name="Picture 2" descr="G:\pics intestine\li\New Doc 2018-02-13_5.jpg"/>
          <p:cNvPicPr>
            <a:picLocks noGrp="1" noChangeAspect="1" noChangeArrowheads="1"/>
          </p:cNvPicPr>
          <p:nvPr>
            <p:ph idx="1"/>
          </p:nvPr>
        </p:nvPicPr>
        <p:blipFill>
          <a:blip r:embed="rId2"/>
          <a:srcRect l="21341" t="1844" r="8028"/>
          <a:stretch>
            <a:fillRect/>
          </a:stretch>
        </p:blipFill>
        <p:spPr bwMode="auto">
          <a:xfrm>
            <a:off x="4648200" y="457200"/>
            <a:ext cx="4038600" cy="5745163"/>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dirty="0" err="1" smtClean="0">
                <a:solidFill>
                  <a:srgbClr val="C00000"/>
                </a:solidFill>
              </a:rPr>
              <a:t>Histogenesis</a:t>
            </a:r>
            <a:endParaRPr lang="en-IN" dirty="0">
              <a:solidFill>
                <a:srgbClr val="C00000"/>
              </a:solidFill>
            </a:endParaRPr>
          </a:p>
        </p:txBody>
      </p:sp>
      <p:sp>
        <p:nvSpPr>
          <p:cNvPr id="3" name="Content Placeholder 2"/>
          <p:cNvSpPr>
            <a:spLocks noGrp="1"/>
          </p:cNvSpPr>
          <p:nvPr>
            <p:ph idx="1"/>
          </p:nvPr>
        </p:nvSpPr>
        <p:spPr>
          <a:xfrm>
            <a:off x="457200" y="1143000"/>
            <a:ext cx="8229600" cy="5410200"/>
          </a:xfrm>
        </p:spPr>
        <p:txBody>
          <a:bodyPr>
            <a:normAutofit/>
          </a:bodyPr>
          <a:lstStyle/>
          <a:p>
            <a:r>
              <a:rPr lang="en-IN" sz="2000" dirty="0" err="1" smtClean="0">
                <a:solidFill>
                  <a:srgbClr val="C00000"/>
                </a:solidFill>
              </a:rPr>
              <a:t>Villi</a:t>
            </a:r>
            <a:r>
              <a:rPr lang="en-IN" sz="2000" dirty="0" smtClean="0"/>
              <a:t> begins to appears at </a:t>
            </a:r>
            <a:r>
              <a:rPr lang="en-IN" sz="2000" dirty="0" smtClean="0">
                <a:solidFill>
                  <a:srgbClr val="C00000"/>
                </a:solidFill>
              </a:rPr>
              <a:t>8</a:t>
            </a:r>
            <a:r>
              <a:rPr lang="en-IN" sz="2000" baseline="30000" dirty="0" smtClean="0">
                <a:solidFill>
                  <a:srgbClr val="C00000"/>
                </a:solidFill>
              </a:rPr>
              <a:t>th</a:t>
            </a:r>
            <a:r>
              <a:rPr lang="en-IN" sz="2000" dirty="0" smtClean="0">
                <a:solidFill>
                  <a:srgbClr val="C00000"/>
                </a:solidFill>
              </a:rPr>
              <a:t> </a:t>
            </a:r>
            <a:r>
              <a:rPr lang="en-IN" sz="2000" dirty="0" err="1" smtClean="0">
                <a:solidFill>
                  <a:srgbClr val="C00000"/>
                </a:solidFill>
              </a:rPr>
              <a:t>weaks</a:t>
            </a:r>
            <a:r>
              <a:rPr lang="en-IN" sz="2000" dirty="0" smtClean="0"/>
              <a:t>.</a:t>
            </a:r>
          </a:p>
          <a:p>
            <a:r>
              <a:rPr lang="en-IN" sz="2000" dirty="0" smtClean="0"/>
              <a:t>Intestinal glands arise as tubular outgrowth of epithelium at end of 3</a:t>
            </a:r>
            <a:r>
              <a:rPr lang="en-IN" sz="2000" baseline="30000" dirty="0" smtClean="0"/>
              <a:t>rd</a:t>
            </a:r>
            <a:r>
              <a:rPr lang="en-IN" sz="2000" dirty="0" smtClean="0"/>
              <a:t> month.</a:t>
            </a:r>
          </a:p>
          <a:p>
            <a:r>
              <a:rPr lang="en-IN" sz="2000" dirty="0" smtClean="0">
                <a:solidFill>
                  <a:srgbClr val="C00000"/>
                </a:solidFill>
              </a:rPr>
              <a:t>Intestinal glands </a:t>
            </a:r>
            <a:r>
              <a:rPr lang="en-IN" sz="2000" dirty="0" smtClean="0"/>
              <a:t>in large intestine  were observed in buffalo </a:t>
            </a:r>
            <a:r>
              <a:rPr lang="en-IN" sz="2000" dirty="0" err="1" smtClean="0"/>
              <a:t>fetus</a:t>
            </a:r>
            <a:r>
              <a:rPr lang="en-IN" sz="2000" dirty="0" smtClean="0"/>
              <a:t> at </a:t>
            </a:r>
            <a:r>
              <a:rPr lang="en-IN" sz="2000" dirty="0" smtClean="0">
                <a:solidFill>
                  <a:srgbClr val="C00000"/>
                </a:solidFill>
              </a:rPr>
              <a:t>198 days </a:t>
            </a:r>
            <a:r>
              <a:rPr lang="en-IN" sz="2000" dirty="0" smtClean="0"/>
              <a:t>of gestation. </a:t>
            </a:r>
            <a:r>
              <a:rPr lang="en-IN" sz="2000" b="1" dirty="0" smtClean="0">
                <a:solidFill>
                  <a:srgbClr val="7030A0"/>
                </a:solidFill>
              </a:rPr>
              <a:t>(Singh </a:t>
            </a:r>
            <a:r>
              <a:rPr lang="en-IN" sz="2000" b="1" i="1" dirty="0" smtClean="0">
                <a:solidFill>
                  <a:srgbClr val="7030A0"/>
                </a:solidFill>
              </a:rPr>
              <a:t>et al </a:t>
            </a:r>
            <a:r>
              <a:rPr lang="en-IN" sz="2000" b="1" dirty="0" smtClean="0">
                <a:solidFill>
                  <a:srgbClr val="7030A0"/>
                </a:solidFill>
              </a:rPr>
              <a:t>,2012)  </a:t>
            </a:r>
          </a:p>
          <a:p>
            <a:r>
              <a:rPr lang="en-IN" sz="2000" dirty="0" smtClean="0">
                <a:solidFill>
                  <a:srgbClr val="C00000"/>
                </a:solidFill>
              </a:rPr>
              <a:t>Brunner’s glands </a:t>
            </a:r>
            <a:r>
              <a:rPr lang="en-IN" sz="2000" dirty="0" smtClean="0"/>
              <a:t>appeared at </a:t>
            </a:r>
            <a:r>
              <a:rPr lang="en-IN" sz="2000" dirty="0" smtClean="0">
                <a:solidFill>
                  <a:srgbClr val="C00000"/>
                </a:solidFill>
              </a:rPr>
              <a:t>14.2 cm CVR </a:t>
            </a:r>
            <a:r>
              <a:rPr lang="en-IN" sz="2000" dirty="0" smtClean="0"/>
              <a:t>stage in goat</a:t>
            </a:r>
            <a:r>
              <a:rPr lang="en-IN" sz="2000" dirty="0" smtClean="0">
                <a:solidFill>
                  <a:srgbClr val="7030A0"/>
                </a:solidFill>
              </a:rPr>
              <a:t>.(</a:t>
            </a:r>
            <a:r>
              <a:rPr lang="en-IN" sz="2000" b="1" dirty="0" err="1" smtClean="0">
                <a:solidFill>
                  <a:srgbClr val="7030A0"/>
                </a:solidFill>
              </a:rPr>
              <a:t>Ramkrishna</a:t>
            </a:r>
            <a:r>
              <a:rPr lang="en-IN" sz="2000" b="1" dirty="0" smtClean="0">
                <a:solidFill>
                  <a:srgbClr val="7030A0"/>
                </a:solidFill>
              </a:rPr>
              <a:t>  and </a:t>
            </a:r>
            <a:r>
              <a:rPr lang="en-IN" sz="2000" b="1" dirty="0" err="1" smtClean="0">
                <a:solidFill>
                  <a:srgbClr val="7030A0"/>
                </a:solidFill>
              </a:rPr>
              <a:t>Tiwari</a:t>
            </a:r>
            <a:r>
              <a:rPr lang="en-IN" sz="2000" b="1" dirty="0" smtClean="0">
                <a:solidFill>
                  <a:srgbClr val="7030A0"/>
                </a:solidFill>
              </a:rPr>
              <a:t> ,1979)</a:t>
            </a:r>
          </a:p>
          <a:p>
            <a:r>
              <a:rPr lang="en-IN" sz="2000" dirty="0" smtClean="0"/>
              <a:t>Lymph nodes and payers patches present at 5</a:t>
            </a:r>
            <a:r>
              <a:rPr lang="en-IN" sz="2000" baseline="30000" dirty="0" smtClean="0"/>
              <a:t>th</a:t>
            </a:r>
            <a:r>
              <a:rPr lang="en-IN" sz="2000" dirty="0" smtClean="0"/>
              <a:t> month.</a:t>
            </a:r>
          </a:p>
          <a:p>
            <a:r>
              <a:rPr lang="en-IN" sz="2000" dirty="0" smtClean="0"/>
              <a:t>Appearance of lymphocyte was initiated from day 99 in lamina </a:t>
            </a:r>
            <a:r>
              <a:rPr lang="en-IN" sz="2000" dirty="0" err="1" smtClean="0"/>
              <a:t>propria</a:t>
            </a:r>
            <a:r>
              <a:rPr lang="en-IN" sz="2000" dirty="0" smtClean="0"/>
              <a:t> of small intestine and </a:t>
            </a:r>
            <a:r>
              <a:rPr lang="en-IN" sz="2000" dirty="0" smtClean="0">
                <a:solidFill>
                  <a:srgbClr val="C00000"/>
                </a:solidFill>
              </a:rPr>
              <a:t>payer’s patches </a:t>
            </a:r>
            <a:r>
              <a:rPr lang="en-IN" sz="2000" dirty="0" smtClean="0"/>
              <a:t>appeared in </a:t>
            </a:r>
            <a:r>
              <a:rPr lang="en-IN" sz="2000" dirty="0" err="1" smtClean="0"/>
              <a:t>ileal</a:t>
            </a:r>
            <a:r>
              <a:rPr lang="en-IN" sz="2000" dirty="0" smtClean="0"/>
              <a:t> </a:t>
            </a:r>
            <a:r>
              <a:rPr lang="en-IN" sz="2000" dirty="0" err="1" smtClean="0"/>
              <a:t>submucosa</a:t>
            </a:r>
            <a:r>
              <a:rPr lang="en-IN" sz="2000" dirty="0" smtClean="0"/>
              <a:t> at </a:t>
            </a:r>
            <a:r>
              <a:rPr lang="en-IN" sz="2000" dirty="0" smtClean="0">
                <a:solidFill>
                  <a:srgbClr val="C00000"/>
                </a:solidFill>
              </a:rPr>
              <a:t>106 days old </a:t>
            </a:r>
            <a:r>
              <a:rPr lang="en-IN" sz="2000" dirty="0" err="1" smtClean="0">
                <a:solidFill>
                  <a:srgbClr val="C00000"/>
                </a:solidFill>
              </a:rPr>
              <a:t>fetus</a:t>
            </a:r>
            <a:r>
              <a:rPr lang="en-IN" sz="2000" dirty="0" smtClean="0">
                <a:solidFill>
                  <a:srgbClr val="C00000"/>
                </a:solidFill>
              </a:rPr>
              <a:t> of black Bengal goat </a:t>
            </a:r>
            <a:r>
              <a:rPr lang="en-IN" sz="2000" b="1" dirty="0" smtClean="0">
                <a:solidFill>
                  <a:srgbClr val="7030A0"/>
                </a:solidFill>
              </a:rPr>
              <a:t>(</a:t>
            </a:r>
            <a:r>
              <a:rPr lang="en-IN" sz="2000" b="1" dirty="0" err="1" smtClean="0">
                <a:solidFill>
                  <a:srgbClr val="7030A0"/>
                </a:solidFill>
              </a:rPr>
              <a:t>Gautam</a:t>
            </a:r>
            <a:r>
              <a:rPr lang="en-IN" sz="2000" b="1" dirty="0" smtClean="0">
                <a:solidFill>
                  <a:srgbClr val="7030A0"/>
                </a:solidFill>
              </a:rPr>
              <a:t> </a:t>
            </a:r>
            <a:r>
              <a:rPr lang="en-IN" sz="2000" b="1" i="1" dirty="0" smtClean="0">
                <a:solidFill>
                  <a:srgbClr val="7030A0"/>
                </a:solidFill>
              </a:rPr>
              <a:t>et al </a:t>
            </a:r>
            <a:r>
              <a:rPr lang="en-IN" sz="2000" b="1" dirty="0" smtClean="0">
                <a:solidFill>
                  <a:srgbClr val="7030A0"/>
                </a:solidFill>
              </a:rPr>
              <a:t>2016) </a:t>
            </a:r>
          </a:p>
          <a:p>
            <a:r>
              <a:rPr lang="en-IN" sz="2000" dirty="0" smtClean="0">
                <a:solidFill>
                  <a:srgbClr val="C00000"/>
                </a:solidFill>
              </a:rPr>
              <a:t>Peristalsis</a:t>
            </a:r>
            <a:r>
              <a:rPr lang="en-IN" sz="2000" dirty="0" smtClean="0"/>
              <a:t> observed at </a:t>
            </a:r>
            <a:r>
              <a:rPr lang="en-IN" sz="2000" dirty="0" smtClean="0">
                <a:solidFill>
                  <a:srgbClr val="C00000"/>
                </a:solidFill>
              </a:rPr>
              <a:t>11</a:t>
            </a:r>
            <a:r>
              <a:rPr lang="en-IN" sz="2000" baseline="30000" dirty="0" smtClean="0">
                <a:solidFill>
                  <a:srgbClr val="C00000"/>
                </a:solidFill>
              </a:rPr>
              <a:t>th</a:t>
            </a:r>
            <a:r>
              <a:rPr lang="en-IN" sz="2000" dirty="0" smtClean="0">
                <a:solidFill>
                  <a:srgbClr val="C00000"/>
                </a:solidFill>
              </a:rPr>
              <a:t> weak</a:t>
            </a:r>
          </a:p>
          <a:p>
            <a:r>
              <a:rPr lang="en-IN" sz="2000" dirty="0" err="1" smtClean="0">
                <a:solidFill>
                  <a:srgbClr val="C00000"/>
                </a:solidFill>
              </a:rPr>
              <a:t>Meconeum</a:t>
            </a:r>
            <a:r>
              <a:rPr lang="en-IN" sz="2000" dirty="0" smtClean="0"/>
              <a:t> begins to collect in intestine after </a:t>
            </a:r>
            <a:r>
              <a:rPr lang="en-IN" sz="2000" dirty="0" smtClean="0">
                <a:solidFill>
                  <a:srgbClr val="C00000"/>
                </a:solidFill>
              </a:rPr>
              <a:t>3</a:t>
            </a:r>
            <a:r>
              <a:rPr lang="en-IN" sz="2000" baseline="30000" dirty="0" smtClean="0">
                <a:solidFill>
                  <a:srgbClr val="C00000"/>
                </a:solidFill>
              </a:rPr>
              <a:t>rd</a:t>
            </a:r>
            <a:r>
              <a:rPr lang="en-IN" sz="2000" dirty="0" smtClean="0">
                <a:solidFill>
                  <a:srgbClr val="C00000"/>
                </a:solidFill>
              </a:rPr>
              <a:t> months</a:t>
            </a:r>
            <a:r>
              <a:rPr lang="en-IN" sz="2000" dirty="0" smtClean="0"/>
              <a:t>.  </a:t>
            </a:r>
            <a:r>
              <a:rPr lang="en-IN" sz="2000" b="1" dirty="0" smtClean="0">
                <a:solidFill>
                  <a:srgbClr val="7030A0"/>
                </a:solidFill>
              </a:rPr>
              <a:t>(</a:t>
            </a:r>
            <a:r>
              <a:rPr lang="en-IN" sz="2000" b="1" dirty="0" err="1" smtClean="0">
                <a:solidFill>
                  <a:srgbClr val="7030A0"/>
                </a:solidFill>
              </a:rPr>
              <a:t>Arey</a:t>
            </a:r>
            <a:r>
              <a:rPr lang="en-IN" sz="2000" b="1" dirty="0" smtClean="0">
                <a:solidFill>
                  <a:srgbClr val="7030A0"/>
                </a:solidFill>
              </a:rPr>
              <a:t>, 1954)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fontScale="90000"/>
          </a:bodyPr>
          <a:lstStyle/>
          <a:p>
            <a:pPr lvl="0">
              <a:spcBef>
                <a:spcPts val="0"/>
              </a:spcBef>
            </a:pPr>
            <a:r>
              <a:rPr lang="en-IN" sz="3100" dirty="0" smtClean="0">
                <a:solidFill>
                  <a:srgbClr val="FF0000"/>
                </a:solidFill>
              </a:rPr>
              <a:t>Gross Anatomy: Ruminants</a:t>
            </a:r>
            <a:r>
              <a:rPr lang="en-US" sz="1800" dirty="0" smtClean="0">
                <a:solidFill>
                  <a:srgbClr val="7030A0"/>
                </a:solidFill>
                <a:latin typeface="Perpetua"/>
                <a:ea typeface="+mn-ea"/>
                <a:cs typeface="+mn-cs"/>
              </a:rPr>
              <a:t/>
            </a:r>
            <a:br>
              <a:rPr lang="en-US" sz="1800" dirty="0" smtClean="0">
                <a:solidFill>
                  <a:srgbClr val="7030A0"/>
                </a:solidFill>
                <a:latin typeface="Perpetua"/>
                <a:ea typeface="+mn-ea"/>
                <a:cs typeface="+mn-cs"/>
              </a:rPr>
            </a:br>
            <a:endParaRPr lang="en-IN" dirty="0">
              <a:solidFill>
                <a:srgbClr val="7030A0"/>
              </a:solidFill>
            </a:endParaRPr>
          </a:p>
        </p:txBody>
      </p:sp>
      <p:sp>
        <p:nvSpPr>
          <p:cNvPr id="3" name="Content Placeholder 2"/>
          <p:cNvSpPr>
            <a:spLocks noGrp="1"/>
          </p:cNvSpPr>
          <p:nvPr>
            <p:ph idx="1"/>
          </p:nvPr>
        </p:nvSpPr>
        <p:spPr>
          <a:xfrm>
            <a:off x="304800" y="990600"/>
            <a:ext cx="8534400" cy="5867400"/>
          </a:xfrm>
        </p:spPr>
        <p:txBody>
          <a:bodyPr>
            <a:normAutofit/>
          </a:bodyPr>
          <a:lstStyle/>
          <a:p>
            <a:pPr>
              <a:buNone/>
            </a:pPr>
            <a:r>
              <a:rPr lang="en-IN" sz="2200" dirty="0" smtClean="0">
                <a:solidFill>
                  <a:srgbClr val="FF0000"/>
                </a:solidFill>
              </a:rPr>
              <a:t>Topography</a:t>
            </a:r>
            <a:r>
              <a:rPr lang="en-IN" sz="2200" dirty="0" smtClean="0"/>
              <a:t>: lies entirely to </a:t>
            </a:r>
            <a:r>
              <a:rPr lang="en-IN" sz="2200" b="1" dirty="0" smtClean="0">
                <a:solidFill>
                  <a:srgbClr val="7030A0"/>
                </a:solidFill>
              </a:rPr>
              <a:t>right side </a:t>
            </a:r>
            <a:r>
              <a:rPr lang="en-IN" sz="2200" dirty="0" smtClean="0"/>
              <a:t>of median plane chiefly in contact with right face of rumen and attached to sub lumber region by common mesentery.</a:t>
            </a:r>
            <a:endParaRPr lang="en-IN" sz="2200" b="1" dirty="0" smtClean="0"/>
          </a:p>
          <a:p>
            <a:pPr>
              <a:buNone/>
            </a:pPr>
            <a:r>
              <a:rPr lang="en-IN" sz="2200" b="1" dirty="0" smtClean="0">
                <a:solidFill>
                  <a:srgbClr val="7030A0"/>
                </a:solidFill>
              </a:rPr>
              <a:t>Small intestine:</a:t>
            </a:r>
          </a:p>
          <a:p>
            <a:r>
              <a:rPr lang="en-IN" sz="2200" dirty="0" smtClean="0"/>
              <a:t>Convoluted tube extend from pylorus to </a:t>
            </a:r>
            <a:r>
              <a:rPr lang="en-IN" sz="2200" dirty="0" err="1" smtClean="0"/>
              <a:t>ileo-cecal</a:t>
            </a:r>
            <a:r>
              <a:rPr lang="en-IN" sz="2200" dirty="0" smtClean="0"/>
              <a:t> orifice.</a:t>
            </a:r>
          </a:p>
          <a:p>
            <a:pPr>
              <a:buNone/>
            </a:pPr>
            <a:r>
              <a:rPr lang="en-IN" sz="2200" b="1" dirty="0" smtClean="0">
                <a:solidFill>
                  <a:srgbClr val="FF0000"/>
                </a:solidFill>
              </a:rPr>
              <a:t>        Biometry: </a:t>
            </a:r>
          </a:p>
          <a:p>
            <a:r>
              <a:rPr lang="en-IN" sz="2200" dirty="0" smtClean="0"/>
              <a:t>Average length: 39-42 meters </a:t>
            </a:r>
          </a:p>
          <a:p>
            <a:r>
              <a:rPr lang="en-IN" sz="2200" dirty="0" err="1" smtClean="0"/>
              <a:t>Duodinum</a:t>
            </a:r>
            <a:r>
              <a:rPr lang="en-IN" sz="2200" dirty="0" smtClean="0"/>
              <a:t>- about 1.2 meters</a:t>
            </a:r>
          </a:p>
          <a:p>
            <a:r>
              <a:rPr lang="en-IN" sz="2200" dirty="0" smtClean="0"/>
              <a:t>Jejunum- about  38-40 meters </a:t>
            </a:r>
            <a:r>
              <a:rPr lang="en-IN" sz="2200" dirty="0" smtClean="0">
                <a:solidFill>
                  <a:srgbClr val="7030A0"/>
                </a:solidFill>
              </a:rPr>
              <a:t>(longest segment</a:t>
            </a:r>
            <a:r>
              <a:rPr lang="en-IN" sz="2200" dirty="0" smtClean="0"/>
              <a:t>)</a:t>
            </a:r>
          </a:p>
          <a:p>
            <a:r>
              <a:rPr lang="en-IN" sz="2200" dirty="0" smtClean="0"/>
              <a:t>Ileum-  </a:t>
            </a:r>
            <a:r>
              <a:rPr lang="en-IN" sz="2200" dirty="0" smtClean="0"/>
              <a:t>about: 0.8 </a:t>
            </a:r>
            <a:r>
              <a:rPr lang="en-IN" sz="2200" dirty="0" smtClean="0"/>
              <a:t>meters</a:t>
            </a:r>
          </a:p>
          <a:p>
            <a:r>
              <a:rPr lang="en-IN" sz="2200" b="1" dirty="0" smtClean="0"/>
              <a:t>Average Diameter: 5-6 cm </a:t>
            </a:r>
          </a:p>
          <a:p>
            <a:r>
              <a:rPr lang="en-IN" sz="2200" dirty="0" smtClean="0"/>
              <a:t>The jejunum was the longest and widest segment of small intestine.</a:t>
            </a:r>
            <a:endParaRPr lang="en-IN" sz="2200" b="1" dirty="0" smtClean="0">
              <a:solidFill>
                <a:srgbClr val="7030A0"/>
              </a:solidFill>
            </a:endParaRPr>
          </a:p>
          <a:p>
            <a:endParaRPr lang="en-IN" sz="2200" b="1" dirty="0" smtClean="0"/>
          </a:p>
          <a:p>
            <a:pPr>
              <a:buNone/>
            </a:pPr>
            <a:r>
              <a:rPr lang="en-IN" sz="1800" dirty="0" smtClean="0">
                <a:solidFill>
                  <a:srgbClr val="7030A0"/>
                </a:solidFill>
              </a:rPr>
              <a:t>                                  </a:t>
            </a:r>
            <a:endParaRPr lang="en-IN" sz="1800" b="1" dirty="0" smtClean="0"/>
          </a:p>
          <a:p>
            <a:pPr>
              <a:buNone/>
            </a:pPr>
            <a:endParaRPr lang="en-IN" sz="1800" b="1" dirty="0" smtClean="0"/>
          </a:p>
          <a:p>
            <a:pPr>
              <a:buNone/>
            </a:pPr>
            <a:endParaRPr lang="en-IN" sz="1800" b="1" dirty="0" smtClean="0"/>
          </a:p>
          <a:p>
            <a:pPr>
              <a:buNone/>
            </a:pPr>
            <a:endParaRPr lang="en-IN" sz="1800" b="1" dirty="0" smtClean="0"/>
          </a:p>
          <a:p>
            <a:endParaRPr lang="en-IN" sz="1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IN" sz="3300" b="1" dirty="0" smtClean="0">
                <a:solidFill>
                  <a:srgbClr val="FF0000"/>
                </a:solidFill>
              </a:rPr>
              <a:t>Developmental anomalies</a:t>
            </a:r>
            <a:endParaRPr lang="en-IN" sz="3300" b="1" dirty="0">
              <a:solidFill>
                <a:srgbClr val="FF0000"/>
              </a:solidFill>
            </a:endParaRPr>
          </a:p>
        </p:txBody>
      </p:sp>
      <p:sp>
        <p:nvSpPr>
          <p:cNvPr id="3" name="Content Placeholder 2"/>
          <p:cNvSpPr>
            <a:spLocks noGrp="1"/>
          </p:cNvSpPr>
          <p:nvPr>
            <p:ph idx="1"/>
          </p:nvPr>
        </p:nvSpPr>
        <p:spPr>
          <a:xfrm>
            <a:off x="381000" y="1371600"/>
            <a:ext cx="8382000" cy="5334000"/>
          </a:xfrm>
        </p:spPr>
        <p:txBody>
          <a:bodyPr/>
          <a:lstStyle/>
          <a:p>
            <a:pPr marL="457200" indent="-457200">
              <a:buNone/>
            </a:pPr>
            <a:r>
              <a:rPr lang="en-IN" sz="2200" dirty="0" smtClean="0">
                <a:solidFill>
                  <a:srgbClr val="FF0000"/>
                </a:solidFill>
              </a:rPr>
              <a:t> </a:t>
            </a:r>
            <a:r>
              <a:rPr lang="en-IN" sz="2200" dirty="0" smtClean="0"/>
              <a:t>1. </a:t>
            </a:r>
            <a:r>
              <a:rPr lang="en-IN" sz="2200" dirty="0" smtClean="0">
                <a:solidFill>
                  <a:srgbClr val="FF0000"/>
                </a:solidFill>
              </a:rPr>
              <a:t>Imperforate anus</a:t>
            </a:r>
            <a:r>
              <a:rPr lang="en-IN" sz="2200" dirty="0" smtClean="0"/>
              <a:t>: Incomplete separation of rectum.</a:t>
            </a:r>
          </a:p>
          <a:p>
            <a:pPr marL="457200" indent="-457200">
              <a:buNone/>
            </a:pPr>
            <a:endParaRPr lang="en-IN" sz="2200" dirty="0" smtClean="0"/>
          </a:p>
          <a:p>
            <a:pPr>
              <a:buNone/>
            </a:pPr>
            <a:r>
              <a:rPr lang="en-IN" sz="2200" dirty="0" smtClean="0"/>
              <a:t>2. </a:t>
            </a:r>
            <a:r>
              <a:rPr lang="en-IN" sz="2200" dirty="0" err="1" smtClean="0">
                <a:solidFill>
                  <a:srgbClr val="FF0000"/>
                </a:solidFill>
              </a:rPr>
              <a:t>Omphalocoele</a:t>
            </a:r>
            <a:r>
              <a:rPr lang="en-IN" sz="2200" dirty="0" smtClean="0"/>
              <a:t>: Failure of normal return of intestine.</a:t>
            </a:r>
          </a:p>
          <a:p>
            <a:pPr>
              <a:buNone/>
            </a:pPr>
            <a:endParaRPr lang="en-IN" sz="2200" dirty="0" smtClean="0"/>
          </a:p>
          <a:p>
            <a:pPr>
              <a:buNone/>
            </a:pPr>
            <a:r>
              <a:rPr lang="en-IN" sz="2200" dirty="0" smtClean="0"/>
              <a:t>3. </a:t>
            </a:r>
            <a:r>
              <a:rPr lang="en-IN" sz="2200" dirty="0" err="1" smtClean="0">
                <a:solidFill>
                  <a:srgbClr val="FF0000"/>
                </a:solidFill>
              </a:rPr>
              <a:t>Situs</a:t>
            </a:r>
            <a:r>
              <a:rPr lang="en-IN" sz="2200" dirty="0" smtClean="0">
                <a:solidFill>
                  <a:srgbClr val="FF0000"/>
                </a:solidFill>
              </a:rPr>
              <a:t> </a:t>
            </a:r>
            <a:r>
              <a:rPr lang="en-IN" sz="2200" dirty="0" err="1" smtClean="0">
                <a:solidFill>
                  <a:srgbClr val="FF0000"/>
                </a:solidFill>
              </a:rPr>
              <a:t>inversus</a:t>
            </a:r>
            <a:r>
              <a:rPr lang="en-IN" sz="2200" dirty="0" smtClean="0">
                <a:solidFill>
                  <a:srgbClr val="FF0000"/>
                </a:solidFill>
              </a:rPr>
              <a:t>: </a:t>
            </a:r>
            <a:r>
              <a:rPr lang="en-IN" sz="2200" dirty="0" smtClean="0"/>
              <a:t>Complete reversal of normal course of rotation of 		intestine. </a:t>
            </a:r>
          </a:p>
          <a:p>
            <a:pPr>
              <a:buNone/>
            </a:pPr>
            <a:endParaRPr lang="en-IN" sz="2200" dirty="0" smtClean="0">
              <a:solidFill>
                <a:srgbClr val="FF0000"/>
              </a:solidFill>
            </a:endParaRPr>
          </a:p>
          <a:p>
            <a:pPr>
              <a:buNone/>
            </a:pPr>
            <a:endParaRPr lang="en-IN"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References</a:t>
            </a:r>
            <a:r>
              <a:rPr lang="en-IN" b="1" dirty="0" smtClean="0"/>
              <a:t> </a:t>
            </a:r>
            <a:endParaRPr lang="en-IN" b="1" dirty="0"/>
          </a:p>
        </p:txBody>
      </p:sp>
      <p:sp>
        <p:nvSpPr>
          <p:cNvPr id="3" name="Content Placeholder 2"/>
          <p:cNvSpPr>
            <a:spLocks noGrp="1"/>
          </p:cNvSpPr>
          <p:nvPr>
            <p:ph idx="1"/>
          </p:nvPr>
        </p:nvSpPr>
        <p:spPr>
          <a:xfrm>
            <a:off x="457200" y="1219200"/>
            <a:ext cx="8229600" cy="5410200"/>
          </a:xfrm>
        </p:spPr>
        <p:txBody>
          <a:bodyPr>
            <a:normAutofit/>
          </a:bodyPr>
          <a:lstStyle/>
          <a:p>
            <a:r>
              <a:rPr lang="en-IN" sz="1900" b="1" dirty="0" err="1" smtClean="0"/>
              <a:t>Frandson</a:t>
            </a:r>
            <a:r>
              <a:rPr lang="en-IN" sz="1900" b="1" dirty="0" smtClean="0"/>
              <a:t> R.D., Lee </a:t>
            </a:r>
            <a:r>
              <a:rPr lang="en-IN" sz="1900" b="1" dirty="0" err="1" smtClean="0"/>
              <a:t>Wilke</a:t>
            </a:r>
            <a:r>
              <a:rPr lang="en-IN" sz="1900" b="1" dirty="0" smtClean="0"/>
              <a:t> W. and Fails A.D.(1986). Anatomy and 	physiology of Farm Animals. 7</a:t>
            </a:r>
            <a:r>
              <a:rPr lang="en-IN" sz="1900" b="1" baseline="30000" dirty="0" smtClean="0"/>
              <a:t>th</a:t>
            </a:r>
            <a:r>
              <a:rPr lang="en-IN" sz="1900" b="1" dirty="0" smtClean="0"/>
              <a:t> Edition. Wiley Blackwell Publication.</a:t>
            </a:r>
          </a:p>
          <a:p>
            <a:r>
              <a:rPr lang="en-IN" sz="1900" b="1" dirty="0" smtClean="0"/>
              <a:t>Nickel R., </a:t>
            </a:r>
            <a:r>
              <a:rPr lang="en-IN" sz="1900" b="1" dirty="0" err="1" smtClean="0"/>
              <a:t>Schummer</a:t>
            </a:r>
            <a:r>
              <a:rPr lang="en-IN" sz="1900" b="1" dirty="0" smtClean="0"/>
              <a:t> A., </a:t>
            </a:r>
            <a:r>
              <a:rPr lang="en-IN" sz="1900" b="1" dirty="0" err="1" smtClean="0"/>
              <a:t>Seiferle</a:t>
            </a:r>
            <a:r>
              <a:rPr lang="en-IN" sz="1900" b="1" dirty="0" smtClean="0"/>
              <a:t> </a:t>
            </a:r>
            <a:r>
              <a:rPr lang="en-IN" sz="1900" b="1" dirty="0" err="1" smtClean="0"/>
              <a:t>E.and</a:t>
            </a:r>
            <a:r>
              <a:rPr lang="en-IN" sz="1900" b="1" dirty="0" smtClean="0"/>
              <a:t> Sack W.O.(1973). The Viscera of 	Domestic Mammals. </a:t>
            </a:r>
            <a:r>
              <a:rPr lang="en-IN" sz="1900" b="1" dirty="0" err="1" smtClean="0"/>
              <a:t>Verlag</a:t>
            </a:r>
            <a:r>
              <a:rPr lang="en-IN" sz="1900" b="1" dirty="0" smtClean="0"/>
              <a:t> Paul Berlin Publication. </a:t>
            </a:r>
          </a:p>
          <a:p>
            <a:r>
              <a:rPr lang="en-IN" sz="1900" b="1" dirty="0" smtClean="0"/>
              <a:t>Getty R.(2012). Sisson and Grossman’s The Anatomy of the Domestic 	Animals. 5</a:t>
            </a:r>
            <a:r>
              <a:rPr lang="en-IN" sz="1900" b="1" baseline="30000" dirty="0" smtClean="0"/>
              <a:t>th</a:t>
            </a:r>
            <a:r>
              <a:rPr lang="en-IN" sz="1900" b="1" dirty="0" smtClean="0"/>
              <a:t> Edition, East West Press Private Limited. </a:t>
            </a:r>
          </a:p>
          <a:p>
            <a:r>
              <a:rPr lang="en-IN" sz="1900" b="1" dirty="0" smtClean="0"/>
              <a:t>Roy K.S. (2009). Foundation of Veterinary Embryology. </a:t>
            </a:r>
            <a:r>
              <a:rPr lang="en-IN" sz="1900" b="1" dirty="0" err="1" smtClean="0"/>
              <a:t>Kalyani</a:t>
            </a:r>
            <a:r>
              <a:rPr lang="en-IN" sz="1900" b="1" dirty="0" smtClean="0"/>
              <a:t> 		Publishers.</a:t>
            </a:r>
          </a:p>
          <a:p>
            <a:r>
              <a:rPr lang="en-IN" sz="1900" b="1" dirty="0" err="1" smtClean="0"/>
              <a:t>Arey</a:t>
            </a:r>
            <a:r>
              <a:rPr lang="en-IN" sz="1900" b="1" dirty="0" smtClean="0"/>
              <a:t> L.B.(1954). Developmental Anatomy- A Textbook and Laboratory 	Manual of Embryology. 6</a:t>
            </a:r>
            <a:r>
              <a:rPr lang="en-IN" sz="1900" b="1" baseline="30000" dirty="0" smtClean="0"/>
              <a:t>th</a:t>
            </a:r>
            <a:r>
              <a:rPr lang="en-IN" sz="1900" b="1" dirty="0" smtClean="0"/>
              <a:t> Edition, W.B. Saunders Company.</a:t>
            </a:r>
          </a:p>
          <a:p>
            <a:r>
              <a:rPr lang="en-US" sz="1900" b="1" dirty="0" err="1" smtClean="0"/>
              <a:t>Dellmann</a:t>
            </a:r>
            <a:r>
              <a:rPr lang="en-US" sz="1900" b="1" dirty="0" smtClean="0"/>
              <a:t> &amp; </a:t>
            </a:r>
            <a:r>
              <a:rPr lang="en-US" sz="1900" b="1" dirty="0" err="1" smtClean="0"/>
              <a:t>Eurell</a:t>
            </a:r>
            <a:r>
              <a:rPr lang="en-US" sz="1900" b="1" dirty="0" smtClean="0"/>
              <a:t> J A (1996). Textbook of Veterinary Histology. 5</a:t>
            </a:r>
            <a:r>
              <a:rPr lang="en-US" sz="1900" b="1" baseline="30000" dirty="0" smtClean="0"/>
              <a:t>th</a:t>
            </a:r>
            <a:r>
              <a:rPr lang="en-US" sz="1900" b="1" dirty="0" smtClean="0"/>
              <a:t> 	Edition, </a:t>
            </a:r>
            <a:r>
              <a:rPr lang="en-US" sz="1900" b="1" dirty="0" err="1" smtClean="0"/>
              <a:t>Willium</a:t>
            </a:r>
            <a:r>
              <a:rPr lang="en-US" sz="1900" b="1" dirty="0" smtClean="0"/>
              <a:t> &amp; Wilkins Publication.</a:t>
            </a:r>
          </a:p>
          <a:p>
            <a:r>
              <a:rPr lang="en-US" sz="1900" b="1" dirty="0" err="1" smtClean="0"/>
              <a:t>Eurell</a:t>
            </a:r>
            <a:r>
              <a:rPr lang="en-US" sz="1900" b="1" dirty="0" smtClean="0"/>
              <a:t> J A &amp; </a:t>
            </a:r>
            <a:r>
              <a:rPr lang="en-US" sz="1900" b="1" dirty="0" err="1" smtClean="0"/>
              <a:t>Frappier</a:t>
            </a:r>
            <a:r>
              <a:rPr lang="en-US" sz="1900" b="1" dirty="0" smtClean="0"/>
              <a:t> B L (2006). Textbook of Veterinary Histology. 6</a:t>
            </a:r>
            <a:r>
              <a:rPr lang="en-US" sz="1900" b="1" baseline="30000" dirty="0" smtClean="0"/>
              <a:t>th</a:t>
            </a:r>
            <a:r>
              <a:rPr lang="en-US" sz="1900" b="1" dirty="0" smtClean="0"/>
              <a:t> Edition, 	Blackwell Publishing.</a:t>
            </a:r>
          </a:p>
          <a:p>
            <a:r>
              <a:rPr lang="en-US" sz="1800" b="1" dirty="0" err="1" smtClean="0"/>
              <a:t>Gautam</a:t>
            </a:r>
            <a:r>
              <a:rPr lang="en-US" sz="1800" b="1" dirty="0" smtClean="0"/>
              <a:t> A.K. and </a:t>
            </a:r>
            <a:r>
              <a:rPr lang="en-US" sz="1800" b="1" dirty="0" err="1" smtClean="0"/>
              <a:t>Mishra</a:t>
            </a:r>
            <a:r>
              <a:rPr lang="en-US" sz="1800" b="1" dirty="0" smtClean="0"/>
              <a:t> U.K. (2016). Development of intestinal immunity in prenatal stages of black </a:t>
            </a:r>
            <a:r>
              <a:rPr lang="en-US" sz="1800" b="1" dirty="0" err="1" smtClean="0"/>
              <a:t>bengal</a:t>
            </a:r>
            <a:r>
              <a:rPr lang="en-US" sz="1800" b="1" dirty="0" smtClean="0"/>
              <a:t> goat. Journal of cell &amp; Tissue Research 16: 5527-5530.</a:t>
            </a:r>
          </a:p>
          <a:p>
            <a:endParaRPr lang="en-US" sz="1800" dirty="0" smtClean="0"/>
          </a:p>
          <a:p>
            <a:endParaRPr lang="en-IN"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US" sz="1900" b="1" dirty="0" err="1" smtClean="0"/>
              <a:t>McGeady</a:t>
            </a:r>
            <a:r>
              <a:rPr lang="en-US" sz="1900" b="1" dirty="0" smtClean="0"/>
              <a:t> T.A., Quinn P. j., </a:t>
            </a:r>
            <a:r>
              <a:rPr lang="en-US" sz="1900" b="1" dirty="0" err="1" smtClean="0"/>
              <a:t>FitzPatrick</a:t>
            </a:r>
            <a:r>
              <a:rPr lang="en-US" sz="1900" b="1" dirty="0" smtClean="0"/>
              <a:t> E.S. and Ryan M.T. (2006). 	Veterinary Embryology. Blackwell Publishing </a:t>
            </a:r>
          </a:p>
          <a:p>
            <a:r>
              <a:rPr lang="en-IN" sz="2000" b="1" dirty="0" smtClean="0"/>
              <a:t>Rajesh, R. and R. L. </a:t>
            </a:r>
            <a:r>
              <a:rPr lang="en-IN" sz="2000" b="1" dirty="0" err="1" smtClean="0"/>
              <a:t>Bhardwaj</a:t>
            </a:r>
            <a:r>
              <a:rPr lang="en-IN" sz="2000" b="1" dirty="0" smtClean="0"/>
              <a:t> (2009) “Biometrical studies on the intestine</a:t>
            </a:r>
          </a:p>
          <a:p>
            <a:r>
              <a:rPr lang="en-IN" sz="2000" dirty="0" smtClean="0"/>
              <a:t>and adjoining lymph nodes of </a:t>
            </a:r>
            <a:r>
              <a:rPr lang="en-IN" sz="2000" dirty="0" err="1" smtClean="0"/>
              <a:t>Gaddi</a:t>
            </a:r>
            <a:r>
              <a:rPr lang="en-IN" sz="2000" dirty="0" smtClean="0"/>
              <a:t> sheep” Ind. J. Vet. Anat. </a:t>
            </a:r>
            <a:r>
              <a:rPr lang="en-IN" sz="2000" b="1" dirty="0" smtClean="0"/>
              <a:t>21 (2): 39-42.</a:t>
            </a:r>
            <a:endParaRPr lang="en-US" sz="1900" b="1" dirty="0" smtClean="0"/>
          </a:p>
          <a:p>
            <a:endParaRPr lang="en-US" sz="1900" b="1" dirty="0" smtClean="0"/>
          </a:p>
          <a:p>
            <a:r>
              <a:rPr lang="en-US" sz="1900" b="1" dirty="0" err="1" smtClean="0"/>
              <a:t>Sission</a:t>
            </a:r>
            <a:r>
              <a:rPr lang="en-US" sz="1900" b="1" dirty="0" smtClean="0"/>
              <a:t> S and Grossman J D (1974). The anatomy of the domestic animals 	fifth edition, pp 629-41, 718-19 W B Saunders company Philadelphia.</a:t>
            </a:r>
          </a:p>
          <a:p>
            <a:r>
              <a:rPr lang="en-IN" sz="1900" b="1" dirty="0" smtClean="0"/>
              <a:t>Singh O. Roy K.S. </a:t>
            </a:r>
            <a:r>
              <a:rPr lang="en-IN" sz="1900" b="1" dirty="0" err="1" smtClean="0"/>
              <a:t>Sethi</a:t>
            </a:r>
            <a:r>
              <a:rPr lang="en-IN" sz="1900" b="1" dirty="0" smtClean="0"/>
              <a:t> R.S and Kumar A. (2012) Development of large intestine of buffalo. </a:t>
            </a:r>
            <a:r>
              <a:rPr lang="en-IN" sz="1900" b="1" i="1" dirty="0" smtClean="0"/>
              <a:t>Indian journal of animal sciences</a:t>
            </a:r>
            <a:r>
              <a:rPr lang="en-IN" sz="1900" b="1" dirty="0" smtClean="0"/>
              <a:t> 82(10):83.</a:t>
            </a:r>
            <a:endParaRPr lang="en-US" sz="1900" b="1" dirty="0" smtClean="0"/>
          </a:p>
          <a:p>
            <a:pPr>
              <a:buNone/>
            </a:pPr>
            <a:r>
              <a:rPr lang="en-IN" sz="1900" b="1" dirty="0" smtClean="0">
                <a:solidFill>
                  <a:srgbClr val="7030A0"/>
                </a:solidFill>
              </a:rPr>
              <a:t>      </a:t>
            </a:r>
            <a:r>
              <a:rPr lang="en-IN" sz="1900" b="1" dirty="0" err="1" smtClean="0"/>
              <a:t>Trautmann,A</a:t>
            </a:r>
            <a:r>
              <a:rPr lang="en-IN" sz="1900" b="1" dirty="0" smtClean="0"/>
              <a:t>. and </a:t>
            </a:r>
            <a:r>
              <a:rPr lang="en-IN" sz="1900" b="1" dirty="0" err="1" smtClean="0"/>
              <a:t>Fiebiger</a:t>
            </a:r>
            <a:r>
              <a:rPr lang="en-IN" sz="1900" b="1" dirty="0" smtClean="0"/>
              <a:t>. J. (1957).Fundamentals of histology of domestic animals. Translated and revised by </a:t>
            </a:r>
            <a:r>
              <a:rPr lang="en-IN" sz="1900" b="1" dirty="0" err="1" smtClean="0"/>
              <a:t>hable</a:t>
            </a:r>
            <a:r>
              <a:rPr lang="en-IN" sz="1900" b="1" dirty="0" smtClean="0"/>
              <a:t>, R.E. And </a:t>
            </a:r>
            <a:r>
              <a:rPr lang="en-IN" sz="1900" b="1" dirty="0" err="1" smtClean="0"/>
              <a:t>Biberstein,E.L</a:t>
            </a:r>
            <a:r>
              <a:rPr lang="en-IN" sz="1900" b="1" dirty="0" smtClean="0"/>
              <a:t>. Comstock Publishing Associates, Ithaca, New York.</a:t>
            </a:r>
          </a:p>
          <a:p>
            <a:r>
              <a:rPr lang="en-IN" sz="2000" b="1" dirty="0" smtClean="0"/>
              <a:t>Ajay, P. and G. Chandra (2000) “Gross anatomical studies on intestine of</a:t>
            </a:r>
          </a:p>
          <a:p>
            <a:pPr>
              <a:buNone/>
            </a:pPr>
            <a:r>
              <a:rPr lang="en-IN" sz="2000" dirty="0" smtClean="0"/>
              <a:t>       goat” Ind. J. Vet. Anat.</a:t>
            </a:r>
            <a:r>
              <a:rPr lang="en-IN" sz="2000" b="1" dirty="0" smtClean="0"/>
              <a:t>12 (1): 23-26.</a:t>
            </a:r>
            <a:endParaRPr lang="en-US" sz="1900" b="1" dirty="0" smtClean="0"/>
          </a:p>
          <a:p>
            <a:endParaRPr lang="en-IN"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pPr>
              <a:buNone/>
            </a:pPr>
            <a:r>
              <a:rPr lang="en-IN"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pPr>
              <a:buNone/>
            </a:pPr>
            <a:r>
              <a:rPr lang="en-IN" sz="8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Thanks </a:t>
            </a:r>
            <a:endParaRPr lang="en-IN" sz="8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descr="C:\Users\IT\Desktop\slide_15.jpg"/>
          <p:cNvPicPr>
            <a:picLocks noGrp="1" noChangeAspect="1" noChangeArrowheads="1"/>
          </p:cNvPicPr>
          <p:nvPr>
            <p:ph idx="1"/>
          </p:nvPr>
        </p:nvPicPr>
        <p:blipFill>
          <a:blip r:embed="rId2"/>
          <a:srcRect/>
          <a:stretch>
            <a:fillRect/>
          </a:stretch>
        </p:blipFill>
        <p:spPr bwMode="auto">
          <a:xfrm>
            <a:off x="548921" y="685800"/>
            <a:ext cx="8046157" cy="544036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273050"/>
            <a:ext cx="4038600" cy="5853113"/>
          </a:xfrm>
        </p:spPr>
        <p:txBody>
          <a:bodyPr/>
          <a:lstStyle/>
          <a:p>
            <a:endParaRPr lang="en-IN" dirty="0"/>
          </a:p>
        </p:txBody>
      </p:sp>
      <p:sp>
        <p:nvSpPr>
          <p:cNvPr id="4" name="Text Placeholder 3"/>
          <p:cNvSpPr>
            <a:spLocks noGrp="1"/>
          </p:cNvSpPr>
          <p:nvPr>
            <p:ph type="body" sz="half" idx="2"/>
          </p:nvPr>
        </p:nvSpPr>
        <p:spPr>
          <a:xfrm>
            <a:off x="304800" y="304800"/>
            <a:ext cx="4191000" cy="5821363"/>
          </a:xfrm>
        </p:spPr>
        <p:txBody>
          <a:bodyPr/>
          <a:lstStyle/>
          <a:p>
            <a:endParaRPr lang="en-IN" dirty="0"/>
          </a:p>
        </p:txBody>
      </p:sp>
      <p:pic>
        <p:nvPicPr>
          <p:cNvPr id="2054" name="Picture 6" descr="G:\pics intestine\si\92.gif"/>
          <p:cNvPicPr>
            <a:picLocks noChangeAspect="1" noChangeArrowheads="1"/>
          </p:cNvPicPr>
          <p:nvPr/>
        </p:nvPicPr>
        <p:blipFill>
          <a:blip r:embed="rId2"/>
          <a:srcRect/>
          <a:stretch>
            <a:fillRect/>
          </a:stretch>
        </p:blipFill>
        <p:spPr bwMode="auto">
          <a:xfrm>
            <a:off x="914400" y="3124200"/>
            <a:ext cx="6858000" cy="3370912"/>
          </a:xfrm>
          <a:prstGeom prst="rect">
            <a:avLst/>
          </a:prstGeom>
          <a:noFill/>
        </p:spPr>
      </p:pic>
      <p:pic>
        <p:nvPicPr>
          <p:cNvPr id="2055" name="Picture 7" descr="G:\pics intestine\si\17.gif"/>
          <p:cNvPicPr>
            <a:picLocks noChangeAspect="1" noChangeArrowheads="1"/>
          </p:cNvPicPr>
          <p:nvPr/>
        </p:nvPicPr>
        <p:blipFill>
          <a:blip r:embed="rId3"/>
          <a:srcRect/>
          <a:stretch>
            <a:fillRect/>
          </a:stretch>
        </p:blipFill>
        <p:spPr bwMode="auto">
          <a:xfrm>
            <a:off x="914400" y="0"/>
            <a:ext cx="7086600" cy="29718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115622</TotalTime>
  <Words>4059</Words>
  <Application>Microsoft Office PowerPoint</Application>
  <PresentationFormat>On-screen Show (4:3)</PresentationFormat>
  <Paragraphs>596</Paragraphs>
  <Slides>84</Slides>
  <Notes>2</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Slide 1</vt:lpstr>
      <vt:lpstr>TOPICS TO BE DISCUSSED</vt:lpstr>
      <vt:lpstr>Slide 3</vt:lpstr>
      <vt:lpstr>Gastrointestinal tract</vt:lpstr>
      <vt:lpstr>Introduction</vt:lpstr>
      <vt:lpstr> </vt:lpstr>
      <vt:lpstr>Slide 7</vt:lpstr>
      <vt:lpstr>Gross Anatomy: Ruminants </vt:lpstr>
      <vt:lpstr>Slide 9</vt:lpstr>
      <vt:lpstr>Duodinum </vt:lpstr>
      <vt:lpstr>Slide 11</vt:lpstr>
      <vt:lpstr>Slide 12</vt:lpstr>
      <vt:lpstr>Jejunum </vt:lpstr>
      <vt:lpstr> </vt:lpstr>
      <vt:lpstr>Slide 15</vt:lpstr>
      <vt:lpstr> </vt:lpstr>
      <vt:lpstr>Slide 17</vt:lpstr>
      <vt:lpstr>Slide 18</vt:lpstr>
      <vt:lpstr>Slide 19</vt:lpstr>
      <vt:lpstr> Intestine of Horse  Small intestine </vt:lpstr>
      <vt:lpstr>Slide 21</vt:lpstr>
      <vt:lpstr>Slide 22</vt:lpstr>
      <vt:lpstr>Slide 23</vt:lpstr>
      <vt:lpstr>Slide 24</vt:lpstr>
      <vt:lpstr>Colon of horse </vt:lpstr>
      <vt:lpstr>Slide 26</vt:lpstr>
      <vt:lpstr>Slide 27</vt:lpstr>
      <vt:lpstr>Slide 28</vt:lpstr>
      <vt:lpstr>Slide 29</vt:lpstr>
      <vt:lpstr>intestine- Dog</vt:lpstr>
      <vt:lpstr>Slide 31</vt:lpstr>
      <vt:lpstr>Slide 32</vt:lpstr>
      <vt:lpstr>Colon of dog </vt:lpstr>
      <vt:lpstr>Pig </vt:lpstr>
      <vt:lpstr>Slide 35</vt:lpstr>
      <vt:lpstr>Colon  </vt:lpstr>
      <vt:lpstr>Slide 37</vt:lpstr>
      <vt:lpstr>Slide 38</vt:lpstr>
      <vt:lpstr>Slide 39</vt:lpstr>
      <vt:lpstr>Slide 40</vt:lpstr>
      <vt:lpstr>Slide 41</vt:lpstr>
      <vt:lpstr>Slide 42</vt:lpstr>
      <vt:lpstr>Slide 43</vt:lpstr>
      <vt:lpstr>Slide 44</vt:lpstr>
      <vt:lpstr>Attachments :ox </vt:lpstr>
      <vt:lpstr>Attachments :Horse  </vt:lpstr>
      <vt:lpstr> Vessels and Nerve </vt:lpstr>
      <vt:lpstr>Slide 48</vt:lpstr>
      <vt:lpstr>Slide 49</vt:lpstr>
      <vt:lpstr>Histology </vt:lpstr>
      <vt:lpstr> General structural pattern of tubular organs</vt:lpstr>
      <vt:lpstr>Small intestine</vt:lpstr>
      <vt:lpstr>Tunica mucosa:</vt:lpstr>
      <vt:lpstr>Slide 54</vt:lpstr>
      <vt:lpstr>Slide 55</vt:lpstr>
      <vt:lpstr>Slide 56</vt:lpstr>
      <vt:lpstr>Submucosa:</vt:lpstr>
      <vt:lpstr>Slide 58</vt:lpstr>
      <vt:lpstr>Slide 59</vt:lpstr>
      <vt:lpstr>Slide 60</vt:lpstr>
      <vt:lpstr>Slide 61</vt:lpstr>
      <vt:lpstr>Slide 62</vt:lpstr>
      <vt:lpstr>Slide 63</vt:lpstr>
      <vt:lpstr>Slide 64</vt:lpstr>
      <vt:lpstr>Slide 65</vt:lpstr>
      <vt:lpstr>Slide 66</vt:lpstr>
      <vt:lpstr> Colon:</vt:lpstr>
      <vt:lpstr>:</vt:lpstr>
      <vt:lpstr>Slide 69</vt:lpstr>
      <vt:lpstr>Slide 70</vt:lpstr>
      <vt:lpstr>Slide 71</vt:lpstr>
      <vt:lpstr> Development of the primitive digestive tract commences with the cranial, caudal and lateral folding of embryonic disc and the incorporation of dorsal portion of the primitive yolk sac into the embryo.  </vt:lpstr>
      <vt:lpstr>Slide 73</vt:lpstr>
      <vt:lpstr>Slide 74</vt:lpstr>
      <vt:lpstr>Slide 75</vt:lpstr>
      <vt:lpstr>2. Herniation and coiling </vt:lpstr>
      <vt:lpstr>Re-entry and placement  </vt:lpstr>
      <vt:lpstr>Slide 78</vt:lpstr>
      <vt:lpstr>Histogenesis</vt:lpstr>
      <vt:lpstr>Developmental anomalies</vt:lpstr>
      <vt:lpstr>References </vt:lpstr>
      <vt:lpstr>Slide 82</vt:lpstr>
      <vt:lpstr>Slide 83</vt:lpstr>
      <vt:lpstr>Slide 84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of intestine of domestic animals</dc:title>
  <dc:creator>IT</dc:creator>
  <cp:lastModifiedBy>Rishab Sharma</cp:lastModifiedBy>
  <cp:revision>830</cp:revision>
  <dcterms:created xsi:type="dcterms:W3CDTF">2006-08-16T00:00:00Z</dcterms:created>
  <dcterms:modified xsi:type="dcterms:W3CDTF">2022-05-07T15:17:19Z</dcterms:modified>
</cp:coreProperties>
</file>