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72" r:id="rId3"/>
    <p:sldId id="257" r:id="rId4"/>
    <p:sldId id="258" r:id="rId5"/>
    <p:sldId id="259" r:id="rId6"/>
    <p:sldId id="260" r:id="rId7"/>
    <p:sldId id="261" r:id="rId8"/>
    <p:sldId id="263" r:id="rId9"/>
    <p:sldId id="264" r:id="rId10"/>
    <p:sldId id="269" r:id="rId11"/>
    <p:sldId id="265" r:id="rId12"/>
    <p:sldId id="271" r:id="rId13"/>
    <p:sldId id="266" r:id="rId14"/>
    <p:sldId id="267"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8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28640F-FFCF-4289-B4DC-BA2DBD7F5B32}" type="doc">
      <dgm:prSet loTypeId="urn:microsoft.com/office/officeart/2005/8/layout/venn1" loCatId="relationship" qsTypeId="urn:microsoft.com/office/officeart/2005/8/quickstyle/simple1" qsCatId="simple" csTypeId="urn:microsoft.com/office/officeart/2005/8/colors/accent1_2" csCatId="accent1" phldr="1"/>
      <dgm:spPr/>
    </dgm:pt>
    <dgm:pt modelId="{0B01E8C1-8D9E-463E-BD15-DBB4E352A208}">
      <dgm:prSet phldrT="[Text]"/>
      <dgm:spPr>
        <a:solidFill>
          <a:schemeClr val="accent6">
            <a:lumMod val="75000"/>
            <a:alpha val="50000"/>
          </a:schemeClr>
        </a:solidFill>
      </dgm:spPr>
      <dgm:t>
        <a:bodyPr/>
        <a:lstStyle/>
        <a:p>
          <a:r>
            <a:rPr lang="en-IN" dirty="0" smtClean="0"/>
            <a:t>environment</a:t>
          </a:r>
          <a:endParaRPr lang="en-IN" dirty="0"/>
        </a:p>
      </dgm:t>
    </dgm:pt>
    <dgm:pt modelId="{EAEBB8C1-0C94-4A51-A2F8-7F963270236F}" type="parTrans" cxnId="{477FC7F9-561D-45BF-BA9D-1DAFCCBA574D}">
      <dgm:prSet/>
      <dgm:spPr/>
      <dgm:t>
        <a:bodyPr/>
        <a:lstStyle/>
        <a:p>
          <a:endParaRPr lang="en-IN"/>
        </a:p>
      </dgm:t>
    </dgm:pt>
    <dgm:pt modelId="{A15C67A4-5218-48F8-A90C-8FD68D71BB0F}" type="sibTrans" cxnId="{477FC7F9-561D-45BF-BA9D-1DAFCCBA574D}">
      <dgm:prSet/>
      <dgm:spPr/>
      <dgm:t>
        <a:bodyPr/>
        <a:lstStyle/>
        <a:p>
          <a:endParaRPr lang="en-IN"/>
        </a:p>
      </dgm:t>
    </dgm:pt>
    <dgm:pt modelId="{BD11897C-4294-417B-AC50-1869FB3028EA}">
      <dgm:prSet phldrT="[Text]"/>
      <dgm:spPr>
        <a:solidFill>
          <a:schemeClr val="accent3">
            <a:lumMod val="40000"/>
            <a:lumOff val="60000"/>
            <a:alpha val="50000"/>
          </a:schemeClr>
        </a:solidFill>
      </dgm:spPr>
      <dgm:t>
        <a:bodyPr/>
        <a:lstStyle/>
        <a:p>
          <a:r>
            <a:rPr lang="en-IN" dirty="0" smtClean="0"/>
            <a:t>animals</a:t>
          </a:r>
          <a:endParaRPr lang="en-IN" dirty="0"/>
        </a:p>
      </dgm:t>
    </dgm:pt>
    <dgm:pt modelId="{9A1472B6-344E-4697-B8A0-97B6B56B99AF}" type="parTrans" cxnId="{697FE5C5-6156-47F4-9150-965FA8BBD891}">
      <dgm:prSet/>
      <dgm:spPr/>
      <dgm:t>
        <a:bodyPr/>
        <a:lstStyle/>
        <a:p>
          <a:endParaRPr lang="en-IN"/>
        </a:p>
      </dgm:t>
    </dgm:pt>
    <dgm:pt modelId="{AB4797AF-ECC6-4331-8EC5-13F83B63883F}" type="sibTrans" cxnId="{697FE5C5-6156-47F4-9150-965FA8BBD891}">
      <dgm:prSet/>
      <dgm:spPr/>
      <dgm:t>
        <a:bodyPr/>
        <a:lstStyle/>
        <a:p>
          <a:endParaRPr lang="en-IN"/>
        </a:p>
      </dgm:t>
    </dgm:pt>
    <dgm:pt modelId="{9EB3C461-1A9A-41C1-AAFB-BDC81D94A1E3}">
      <dgm:prSet phldrT="[Text]"/>
      <dgm:spPr>
        <a:solidFill>
          <a:schemeClr val="accent1">
            <a:lumMod val="40000"/>
            <a:lumOff val="60000"/>
            <a:alpha val="50000"/>
          </a:schemeClr>
        </a:solidFill>
      </dgm:spPr>
      <dgm:t>
        <a:bodyPr/>
        <a:lstStyle/>
        <a:p>
          <a:r>
            <a:rPr lang="en-IN" dirty="0" smtClean="0"/>
            <a:t>human</a:t>
          </a:r>
          <a:endParaRPr lang="en-IN" dirty="0"/>
        </a:p>
      </dgm:t>
    </dgm:pt>
    <dgm:pt modelId="{9D7E014D-1AB5-47A2-9DA6-B25D0BB864BF}" type="parTrans" cxnId="{22BEFCEE-8AB2-4B01-8813-C67ED74B131D}">
      <dgm:prSet/>
      <dgm:spPr/>
      <dgm:t>
        <a:bodyPr/>
        <a:lstStyle/>
        <a:p>
          <a:endParaRPr lang="en-IN"/>
        </a:p>
      </dgm:t>
    </dgm:pt>
    <dgm:pt modelId="{C39B4ED3-6862-4F43-BCF8-5B546134891B}" type="sibTrans" cxnId="{22BEFCEE-8AB2-4B01-8813-C67ED74B131D}">
      <dgm:prSet/>
      <dgm:spPr/>
      <dgm:t>
        <a:bodyPr/>
        <a:lstStyle/>
        <a:p>
          <a:endParaRPr lang="en-IN"/>
        </a:p>
      </dgm:t>
    </dgm:pt>
    <dgm:pt modelId="{136C0301-3531-473D-9071-12C366DCB6C8}" type="pres">
      <dgm:prSet presAssocID="{1F28640F-FFCF-4289-B4DC-BA2DBD7F5B32}" presName="compositeShape" presStyleCnt="0">
        <dgm:presLayoutVars>
          <dgm:chMax val="7"/>
          <dgm:dir/>
          <dgm:resizeHandles val="exact"/>
        </dgm:presLayoutVars>
      </dgm:prSet>
      <dgm:spPr/>
    </dgm:pt>
    <dgm:pt modelId="{C6960475-96D6-45C5-8491-D765D5D2D32C}" type="pres">
      <dgm:prSet presAssocID="{0B01E8C1-8D9E-463E-BD15-DBB4E352A208}" presName="circ1" presStyleLbl="vennNode1" presStyleIdx="0" presStyleCnt="3"/>
      <dgm:spPr/>
      <dgm:t>
        <a:bodyPr/>
        <a:lstStyle/>
        <a:p>
          <a:endParaRPr lang="en-IN"/>
        </a:p>
      </dgm:t>
    </dgm:pt>
    <dgm:pt modelId="{14298253-ADB4-4A94-83D2-A0185C1B163B}" type="pres">
      <dgm:prSet presAssocID="{0B01E8C1-8D9E-463E-BD15-DBB4E352A208}" presName="circ1Tx" presStyleLbl="revTx" presStyleIdx="0" presStyleCnt="0">
        <dgm:presLayoutVars>
          <dgm:chMax val="0"/>
          <dgm:chPref val="0"/>
          <dgm:bulletEnabled val="1"/>
        </dgm:presLayoutVars>
      </dgm:prSet>
      <dgm:spPr/>
      <dgm:t>
        <a:bodyPr/>
        <a:lstStyle/>
        <a:p>
          <a:endParaRPr lang="en-IN"/>
        </a:p>
      </dgm:t>
    </dgm:pt>
    <dgm:pt modelId="{ACDE918E-60DE-41A3-983C-F25D7AF4914B}" type="pres">
      <dgm:prSet presAssocID="{BD11897C-4294-417B-AC50-1869FB3028EA}" presName="circ2" presStyleLbl="vennNode1" presStyleIdx="1" presStyleCnt="3"/>
      <dgm:spPr/>
      <dgm:t>
        <a:bodyPr/>
        <a:lstStyle/>
        <a:p>
          <a:endParaRPr lang="en-IN"/>
        </a:p>
      </dgm:t>
    </dgm:pt>
    <dgm:pt modelId="{F0C5A8D6-D4A6-4CDD-99DE-536F503F659D}" type="pres">
      <dgm:prSet presAssocID="{BD11897C-4294-417B-AC50-1869FB3028EA}" presName="circ2Tx" presStyleLbl="revTx" presStyleIdx="0" presStyleCnt="0">
        <dgm:presLayoutVars>
          <dgm:chMax val="0"/>
          <dgm:chPref val="0"/>
          <dgm:bulletEnabled val="1"/>
        </dgm:presLayoutVars>
      </dgm:prSet>
      <dgm:spPr/>
      <dgm:t>
        <a:bodyPr/>
        <a:lstStyle/>
        <a:p>
          <a:endParaRPr lang="en-IN"/>
        </a:p>
      </dgm:t>
    </dgm:pt>
    <dgm:pt modelId="{027FDD33-C543-4974-B1A4-79988A0D7DEA}" type="pres">
      <dgm:prSet presAssocID="{9EB3C461-1A9A-41C1-AAFB-BDC81D94A1E3}" presName="circ3" presStyleLbl="vennNode1" presStyleIdx="2" presStyleCnt="3"/>
      <dgm:spPr/>
      <dgm:t>
        <a:bodyPr/>
        <a:lstStyle/>
        <a:p>
          <a:endParaRPr lang="en-IN"/>
        </a:p>
      </dgm:t>
    </dgm:pt>
    <dgm:pt modelId="{A2CF8314-3DC6-4D99-999D-4003CCF8E619}" type="pres">
      <dgm:prSet presAssocID="{9EB3C461-1A9A-41C1-AAFB-BDC81D94A1E3}" presName="circ3Tx" presStyleLbl="revTx" presStyleIdx="0" presStyleCnt="0">
        <dgm:presLayoutVars>
          <dgm:chMax val="0"/>
          <dgm:chPref val="0"/>
          <dgm:bulletEnabled val="1"/>
        </dgm:presLayoutVars>
      </dgm:prSet>
      <dgm:spPr/>
      <dgm:t>
        <a:bodyPr/>
        <a:lstStyle/>
        <a:p>
          <a:endParaRPr lang="en-IN"/>
        </a:p>
      </dgm:t>
    </dgm:pt>
  </dgm:ptLst>
  <dgm:cxnLst>
    <dgm:cxn modelId="{82301AEC-352C-4EF7-8BE1-6535DAAC2DD9}" type="presOf" srcId="{0B01E8C1-8D9E-463E-BD15-DBB4E352A208}" destId="{14298253-ADB4-4A94-83D2-A0185C1B163B}" srcOrd="1" destOrd="0" presId="urn:microsoft.com/office/officeart/2005/8/layout/venn1"/>
    <dgm:cxn modelId="{8394B38F-72AF-453A-867F-4BC1D4E8C2B4}" type="presOf" srcId="{9EB3C461-1A9A-41C1-AAFB-BDC81D94A1E3}" destId="{027FDD33-C543-4974-B1A4-79988A0D7DEA}" srcOrd="0" destOrd="0" presId="urn:microsoft.com/office/officeart/2005/8/layout/venn1"/>
    <dgm:cxn modelId="{4F7C3F70-7BC2-4F6D-9173-D6F13CA52031}" type="presOf" srcId="{0B01E8C1-8D9E-463E-BD15-DBB4E352A208}" destId="{C6960475-96D6-45C5-8491-D765D5D2D32C}" srcOrd="0" destOrd="0" presId="urn:microsoft.com/office/officeart/2005/8/layout/venn1"/>
    <dgm:cxn modelId="{F025CAB4-80CC-48C3-972D-B0516F98A73B}" type="presOf" srcId="{1F28640F-FFCF-4289-B4DC-BA2DBD7F5B32}" destId="{136C0301-3531-473D-9071-12C366DCB6C8}" srcOrd="0" destOrd="0" presId="urn:microsoft.com/office/officeart/2005/8/layout/venn1"/>
    <dgm:cxn modelId="{697FE5C5-6156-47F4-9150-965FA8BBD891}" srcId="{1F28640F-FFCF-4289-B4DC-BA2DBD7F5B32}" destId="{BD11897C-4294-417B-AC50-1869FB3028EA}" srcOrd="1" destOrd="0" parTransId="{9A1472B6-344E-4697-B8A0-97B6B56B99AF}" sibTransId="{AB4797AF-ECC6-4331-8EC5-13F83B63883F}"/>
    <dgm:cxn modelId="{22BEFCEE-8AB2-4B01-8813-C67ED74B131D}" srcId="{1F28640F-FFCF-4289-B4DC-BA2DBD7F5B32}" destId="{9EB3C461-1A9A-41C1-AAFB-BDC81D94A1E3}" srcOrd="2" destOrd="0" parTransId="{9D7E014D-1AB5-47A2-9DA6-B25D0BB864BF}" sibTransId="{C39B4ED3-6862-4F43-BCF8-5B546134891B}"/>
    <dgm:cxn modelId="{48C4167C-F756-40EA-98DE-17B0A64B4A1C}" type="presOf" srcId="{9EB3C461-1A9A-41C1-AAFB-BDC81D94A1E3}" destId="{A2CF8314-3DC6-4D99-999D-4003CCF8E619}" srcOrd="1" destOrd="0" presId="urn:microsoft.com/office/officeart/2005/8/layout/venn1"/>
    <dgm:cxn modelId="{46AB28A6-8FA1-46E0-A3F5-8449833DE6FF}" type="presOf" srcId="{BD11897C-4294-417B-AC50-1869FB3028EA}" destId="{ACDE918E-60DE-41A3-983C-F25D7AF4914B}" srcOrd="0" destOrd="0" presId="urn:microsoft.com/office/officeart/2005/8/layout/venn1"/>
    <dgm:cxn modelId="{69B4F854-FB01-492F-9936-60C8A84BD01D}" type="presOf" srcId="{BD11897C-4294-417B-AC50-1869FB3028EA}" destId="{F0C5A8D6-D4A6-4CDD-99DE-536F503F659D}" srcOrd="1" destOrd="0" presId="urn:microsoft.com/office/officeart/2005/8/layout/venn1"/>
    <dgm:cxn modelId="{477FC7F9-561D-45BF-BA9D-1DAFCCBA574D}" srcId="{1F28640F-FFCF-4289-B4DC-BA2DBD7F5B32}" destId="{0B01E8C1-8D9E-463E-BD15-DBB4E352A208}" srcOrd="0" destOrd="0" parTransId="{EAEBB8C1-0C94-4A51-A2F8-7F963270236F}" sibTransId="{A15C67A4-5218-48F8-A90C-8FD68D71BB0F}"/>
    <dgm:cxn modelId="{51796F4A-57BD-4DEB-91ED-3C27E49EA31E}" type="presParOf" srcId="{136C0301-3531-473D-9071-12C366DCB6C8}" destId="{C6960475-96D6-45C5-8491-D765D5D2D32C}" srcOrd="0" destOrd="0" presId="urn:microsoft.com/office/officeart/2005/8/layout/venn1"/>
    <dgm:cxn modelId="{69EA8304-DC27-48F8-B91F-481DEE1B43F5}" type="presParOf" srcId="{136C0301-3531-473D-9071-12C366DCB6C8}" destId="{14298253-ADB4-4A94-83D2-A0185C1B163B}" srcOrd="1" destOrd="0" presId="urn:microsoft.com/office/officeart/2005/8/layout/venn1"/>
    <dgm:cxn modelId="{6C4E36D4-0C34-4BE7-A6C7-FE721C5B4373}" type="presParOf" srcId="{136C0301-3531-473D-9071-12C366DCB6C8}" destId="{ACDE918E-60DE-41A3-983C-F25D7AF4914B}" srcOrd="2" destOrd="0" presId="urn:microsoft.com/office/officeart/2005/8/layout/venn1"/>
    <dgm:cxn modelId="{A2B3C20C-87E5-4A60-B7C0-535FE76379F1}" type="presParOf" srcId="{136C0301-3531-473D-9071-12C366DCB6C8}" destId="{F0C5A8D6-D4A6-4CDD-99DE-536F503F659D}" srcOrd="3" destOrd="0" presId="urn:microsoft.com/office/officeart/2005/8/layout/venn1"/>
    <dgm:cxn modelId="{ABF8268C-BD9E-426E-92B7-9C7A764E0A5A}" type="presParOf" srcId="{136C0301-3531-473D-9071-12C366DCB6C8}" destId="{027FDD33-C543-4974-B1A4-79988A0D7DEA}" srcOrd="4" destOrd="0" presId="urn:microsoft.com/office/officeart/2005/8/layout/venn1"/>
    <dgm:cxn modelId="{28B38B3E-5877-435D-822D-FCD900097CC8}" type="presParOf" srcId="{136C0301-3531-473D-9071-12C366DCB6C8}" destId="{A2CF8314-3DC6-4D99-999D-4003CCF8E619}" srcOrd="5" destOrd="0" presId="urn:microsoft.com/office/officeart/2005/8/layout/ven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6960475-96D6-45C5-8491-D765D5D2D32C}">
      <dsp:nvSpPr>
        <dsp:cNvPr id="0" name=""/>
        <dsp:cNvSpPr/>
      </dsp:nvSpPr>
      <dsp:spPr>
        <a:xfrm>
          <a:off x="2346959" y="29209"/>
          <a:ext cx="1402080" cy="1402080"/>
        </a:xfrm>
        <a:prstGeom prst="ellipse">
          <a:avLst/>
        </a:prstGeom>
        <a:solidFill>
          <a:schemeClr val="accent6">
            <a:lumMod val="75000"/>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r>
            <a:rPr lang="en-IN" sz="1500" kern="1200" dirty="0" smtClean="0"/>
            <a:t>environment</a:t>
          </a:r>
          <a:endParaRPr lang="en-IN" sz="1500" kern="1200" dirty="0"/>
        </a:p>
      </dsp:txBody>
      <dsp:txXfrm>
        <a:off x="2533904" y="274574"/>
        <a:ext cx="1028192" cy="630936"/>
      </dsp:txXfrm>
    </dsp:sp>
    <dsp:sp modelId="{ACDE918E-60DE-41A3-983C-F25D7AF4914B}">
      <dsp:nvSpPr>
        <dsp:cNvPr id="0" name=""/>
        <dsp:cNvSpPr/>
      </dsp:nvSpPr>
      <dsp:spPr>
        <a:xfrm>
          <a:off x="2852877" y="905510"/>
          <a:ext cx="1402080" cy="1402080"/>
        </a:xfrm>
        <a:prstGeom prst="ellipse">
          <a:avLst/>
        </a:prstGeom>
        <a:solidFill>
          <a:schemeClr val="accent3">
            <a:lumMod val="40000"/>
            <a:lumOff val="60000"/>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r>
            <a:rPr lang="en-IN" sz="1500" kern="1200" dirty="0" smtClean="0"/>
            <a:t>animals</a:t>
          </a:r>
          <a:endParaRPr lang="en-IN" sz="1500" kern="1200" dirty="0"/>
        </a:p>
      </dsp:txBody>
      <dsp:txXfrm>
        <a:off x="3281680" y="1267714"/>
        <a:ext cx="841248" cy="771144"/>
      </dsp:txXfrm>
    </dsp:sp>
    <dsp:sp modelId="{027FDD33-C543-4974-B1A4-79988A0D7DEA}">
      <dsp:nvSpPr>
        <dsp:cNvPr id="0" name=""/>
        <dsp:cNvSpPr/>
      </dsp:nvSpPr>
      <dsp:spPr>
        <a:xfrm>
          <a:off x="1841042" y="905510"/>
          <a:ext cx="1402080" cy="1402080"/>
        </a:xfrm>
        <a:prstGeom prst="ellipse">
          <a:avLst/>
        </a:prstGeom>
        <a:solidFill>
          <a:schemeClr val="accent1">
            <a:lumMod val="40000"/>
            <a:lumOff val="60000"/>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r>
            <a:rPr lang="en-IN" sz="1500" kern="1200" dirty="0" smtClean="0"/>
            <a:t>human</a:t>
          </a:r>
          <a:endParaRPr lang="en-IN" sz="1500" kern="1200" dirty="0"/>
        </a:p>
      </dsp:txBody>
      <dsp:txXfrm>
        <a:off x="1973072" y="1267714"/>
        <a:ext cx="841248" cy="771144"/>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E7A405-E82E-46C7-95D5-EDF5CF414605}" type="datetimeFigureOut">
              <a:rPr lang="en-IN" smtClean="0"/>
              <a:pPr/>
              <a:t>09-02-2022</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26E91B-61F9-4ADC-9564-85EEB65D669B}"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en.wikipedia.org/wiki/Intergovernmental_organization"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en.wikipedia.org/wiki/World_Organisation_for_Animal_Health"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z="1200" b="0" i="0" kern="1200" dirty="0" smtClean="0">
                <a:solidFill>
                  <a:schemeClr val="tx1"/>
                </a:solidFill>
                <a:latin typeface="+mn-lt"/>
                <a:ea typeface="+mn-ea"/>
                <a:cs typeface="+mn-cs"/>
              </a:rPr>
              <a:t>The </a:t>
            </a:r>
            <a:r>
              <a:rPr lang="en-IN" sz="1200" b="1" i="0" kern="1200" dirty="0" smtClean="0">
                <a:solidFill>
                  <a:schemeClr val="tx1"/>
                </a:solidFill>
                <a:latin typeface="+mn-lt"/>
                <a:ea typeface="+mn-ea"/>
                <a:cs typeface="+mn-cs"/>
              </a:rPr>
              <a:t>World Organisation for Animal Health</a:t>
            </a:r>
            <a:r>
              <a:rPr lang="en-IN" sz="1200" b="0" i="0" kern="1200" dirty="0" smtClean="0">
                <a:solidFill>
                  <a:schemeClr val="tx1"/>
                </a:solidFill>
                <a:latin typeface="+mn-lt"/>
                <a:ea typeface="+mn-ea"/>
                <a:cs typeface="+mn-cs"/>
              </a:rPr>
              <a:t>, formerly the </a:t>
            </a:r>
            <a:r>
              <a:rPr lang="en-IN" sz="1200" b="1" i="1" kern="1200" dirty="0" smtClean="0">
                <a:solidFill>
                  <a:schemeClr val="tx1"/>
                </a:solidFill>
                <a:latin typeface="+mn-lt"/>
                <a:ea typeface="+mn-ea"/>
                <a:cs typeface="+mn-cs"/>
              </a:rPr>
              <a:t>Office International des Epizooties</a:t>
            </a:r>
            <a:r>
              <a:rPr lang="en-IN" sz="1200" b="0" i="0" kern="1200" dirty="0" smtClean="0">
                <a:solidFill>
                  <a:schemeClr val="tx1"/>
                </a:solidFill>
                <a:latin typeface="+mn-lt"/>
                <a:ea typeface="+mn-ea"/>
                <a:cs typeface="+mn-cs"/>
              </a:rPr>
              <a:t> (</a:t>
            </a:r>
            <a:r>
              <a:rPr lang="en-IN" sz="1200" b="1" i="0" kern="1200" dirty="0" smtClean="0">
                <a:solidFill>
                  <a:schemeClr val="tx1"/>
                </a:solidFill>
                <a:latin typeface="+mn-lt"/>
                <a:ea typeface="+mn-ea"/>
                <a:cs typeface="+mn-cs"/>
              </a:rPr>
              <a:t>OIE</a:t>
            </a:r>
            <a:r>
              <a:rPr lang="en-IN" sz="1200" b="0" i="0" kern="1200" dirty="0" smtClean="0">
                <a:solidFill>
                  <a:schemeClr val="tx1"/>
                </a:solidFill>
                <a:latin typeface="+mn-lt"/>
                <a:ea typeface="+mn-ea"/>
                <a:cs typeface="+mn-cs"/>
              </a:rPr>
              <a:t>) is an </a:t>
            </a:r>
            <a:r>
              <a:rPr lang="en-IN" sz="1200" b="0" i="0" u="none" strike="noStrike" kern="1200" dirty="0" smtClean="0">
                <a:solidFill>
                  <a:schemeClr val="tx1"/>
                </a:solidFill>
                <a:latin typeface="+mn-lt"/>
                <a:ea typeface="+mn-ea"/>
                <a:cs typeface="+mn-cs"/>
                <a:hlinkClick r:id="rId3" tooltip="Intergovernmental organization"/>
              </a:rPr>
              <a:t>intergovernmental organization</a:t>
            </a:r>
            <a:r>
              <a:rPr lang="en-IN" sz="1200" b="0" i="0" kern="1200" dirty="0" smtClean="0">
                <a:solidFill>
                  <a:schemeClr val="tx1"/>
                </a:solidFill>
                <a:latin typeface="+mn-lt"/>
                <a:ea typeface="+mn-ea"/>
                <a:cs typeface="+mn-cs"/>
              </a:rPr>
              <a:t> coordinating, supporting and promoting animal disease control.</a:t>
            </a:r>
          </a:p>
          <a:p>
            <a:r>
              <a:rPr lang="en-IN" sz="1200" b="0" i="0" kern="1200" dirty="0" smtClean="0">
                <a:solidFill>
                  <a:schemeClr val="tx1"/>
                </a:solidFill>
                <a:latin typeface="+mn-lt"/>
                <a:ea typeface="+mn-ea"/>
                <a:cs typeface="+mn-cs"/>
              </a:rPr>
              <a:t>The need to fight animal diseases at a global level led to the creation of the </a:t>
            </a:r>
            <a:r>
              <a:rPr lang="en-IN" sz="1200" b="0" i="1" kern="1200" dirty="0" smtClean="0">
                <a:solidFill>
                  <a:schemeClr val="tx1"/>
                </a:solidFill>
                <a:latin typeface="+mn-lt"/>
                <a:ea typeface="+mn-ea"/>
                <a:cs typeface="+mn-cs"/>
              </a:rPr>
              <a:t>Office International des Epizooties</a:t>
            </a:r>
            <a:r>
              <a:rPr lang="en-IN" sz="1200" b="0" i="0" kern="1200" dirty="0" smtClean="0">
                <a:solidFill>
                  <a:schemeClr val="tx1"/>
                </a:solidFill>
                <a:latin typeface="+mn-lt"/>
                <a:ea typeface="+mn-ea"/>
                <a:cs typeface="+mn-cs"/>
              </a:rPr>
              <a:t> through the international Agreement signed on January 25, 1924.</a:t>
            </a:r>
          </a:p>
          <a:p>
            <a:r>
              <a:rPr lang="en-IN" sz="1200" b="0" i="0" kern="1200" dirty="0" smtClean="0">
                <a:solidFill>
                  <a:schemeClr val="tx1"/>
                </a:solidFill>
                <a:latin typeface="+mn-lt"/>
                <a:ea typeface="+mn-ea"/>
                <a:cs typeface="+mn-cs"/>
              </a:rPr>
              <a:t>In May 2003 the Office became the World Organisation for Animal Health but kept its historical acronym OIE.</a:t>
            </a:r>
            <a:r>
              <a:rPr lang="en-IN" sz="1200" b="0" i="0" u="none" strike="noStrike" kern="1200" baseline="30000" dirty="0" smtClean="0">
                <a:solidFill>
                  <a:schemeClr val="tx1"/>
                </a:solidFill>
                <a:latin typeface="+mn-lt"/>
                <a:ea typeface="+mn-ea"/>
                <a:cs typeface="+mn-cs"/>
                <a:hlinkClick r:id="rId4"/>
              </a:rPr>
              <a:t>[6]</a:t>
            </a:r>
            <a:endParaRPr lang="en-IN" sz="1200" b="0" i="0" kern="1200" dirty="0" smtClean="0">
              <a:solidFill>
                <a:schemeClr val="tx1"/>
              </a:solidFill>
              <a:latin typeface="+mn-lt"/>
              <a:ea typeface="+mn-ea"/>
              <a:cs typeface="+mn-cs"/>
            </a:endParaRPr>
          </a:p>
          <a:p>
            <a:endParaRPr lang="en-IN" dirty="0"/>
          </a:p>
        </p:txBody>
      </p:sp>
      <p:sp>
        <p:nvSpPr>
          <p:cNvPr id="4" name="Slide Number Placeholder 3"/>
          <p:cNvSpPr>
            <a:spLocks noGrp="1"/>
          </p:cNvSpPr>
          <p:nvPr>
            <p:ph type="sldNum" sz="quarter" idx="10"/>
          </p:nvPr>
        </p:nvSpPr>
        <p:spPr/>
        <p:txBody>
          <a:bodyPr/>
          <a:lstStyle/>
          <a:p>
            <a:fld id="{F226E91B-61F9-4ADC-9564-85EEB65D669B}" type="slidenum">
              <a:rPr lang="en-IN" smtClean="0"/>
              <a:pPr/>
              <a:t>7</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sapnaonline.com/shop/author/sb-prasanna" TargetMode="External"/><Relationship Id="rId2" Type="http://schemas.openxmlformats.org/officeDocument/2006/relationships/hyperlink" Target="https://www.sapnaonline.com/shop/author/bhm-patel" TargetMode="External"/><Relationship Id="rId1" Type="http://schemas.openxmlformats.org/officeDocument/2006/relationships/slideLayout" Target="../slideLayouts/slideLayout2.xml"/><Relationship Id="rId5" Type="http://schemas.openxmlformats.org/officeDocument/2006/relationships/hyperlink" Target="https://www.sapnaonline.com/shop/publisher/new-india-publishing-agency" TargetMode="External"/><Relationship Id="rId4" Type="http://schemas.openxmlformats.org/officeDocument/2006/relationships/hyperlink" Target="https://www.sapnaonline.com/shop/author/mahadevappa-d-gouri"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en.wikipedia.org/wiki/Personhood" TargetMode="External"/><Relationship Id="rId3" Type="http://schemas.openxmlformats.org/officeDocument/2006/relationships/hyperlink" Target="https://en.wikipedia.org/wiki/Animal_welfare" TargetMode="External"/><Relationship Id="rId7" Type="http://schemas.openxmlformats.org/officeDocument/2006/relationships/hyperlink" Target="https://en.wikipedia.org/wiki/Wildlife_conservation" TargetMode="External"/><Relationship Id="rId2" Type="http://schemas.openxmlformats.org/officeDocument/2006/relationships/hyperlink" Target="https://en.wikipedia.org/wiki/Animal_rights" TargetMode="External"/><Relationship Id="rId1" Type="http://schemas.openxmlformats.org/officeDocument/2006/relationships/slideLayout" Target="../slideLayouts/slideLayout2.xml"/><Relationship Id="rId6" Type="http://schemas.openxmlformats.org/officeDocument/2006/relationships/hyperlink" Target="https://en.wikipedia.org/wiki/Animal_cognition" TargetMode="External"/><Relationship Id="rId5" Type="http://schemas.openxmlformats.org/officeDocument/2006/relationships/hyperlink" Target="https://en.wikipedia.org/wiki/Speciesism" TargetMode="External"/><Relationship Id="rId10" Type="http://schemas.openxmlformats.org/officeDocument/2006/relationships/hyperlink" Target="https://en.wikipedia.org/wiki/Justice" TargetMode="External"/><Relationship Id="rId4" Type="http://schemas.openxmlformats.org/officeDocument/2006/relationships/hyperlink" Target="https://en.wikipedia.org/wiki/Animal_law" TargetMode="External"/><Relationship Id="rId9" Type="http://schemas.openxmlformats.org/officeDocument/2006/relationships/hyperlink" Target="https://en.wikipedia.org/wiki/Anthropocentris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0"/>
            <a:ext cx="8382000" cy="5638800"/>
          </a:xfrm>
        </p:spPr>
        <p:style>
          <a:lnRef idx="1">
            <a:schemeClr val="accent6"/>
          </a:lnRef>
          <a:fillRef idx="2">
            <a:schemeClr val="accent6"/>
          </a:fillRef>
          <a:effectRef idx="1">
            <a:schemeClr val="accent6"/>
          </a:effectRef>
          <a:fontRef idx="minor">
            <a:schemeClr val="dk1"/>
          </a:fontRef>
        </p:style>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8000" b="1" dirty="0" smtClean="0">
                <a:ln w="11430"/>
                <a:solidFill>
                  <a:schemeClr val="tx1"/>
                </a:solidFill>
                <a:effectLst>
                  <a:outerShdw blurRad="50800" dist="39000" dir="5460000" algn="tl">
                    <a:srgbClr val="000000">
                      <a:alpha val="38000"/>
                    </a:srgbClr>
                  </a:outerShdw>
                </a:effectLst>
              </a:rPr>
              <a:t>UNIT-5</a:t>
            </a:r>
            <a:br>
              <a:rPr lang="en-US" sz="8000" b="1" dirty="0" smtClean="0">
                <a:ln w="11430"/>
                <a:solidFill>
                  <a:schemeClr val="tx1"/>
                </a:solidFill>
                <a:effectLst>
                  <a:outerShdw blurRad="50800" dist="39000" dir="5460000" algn="tl">
                    <a:srgbClr val="000000">
                      <a:alpha val="38000"/>
                    </a:srgbClr>
                  </a:outerShdw>
                </a:effectLst>
              </a:rPr>
            </a:br>
            <a:r>
              <a:rPr lang="en-US" sz="8000" b="1" dirty="0" smtClean="0">
                <a:ln w="11430"/>
                <a:solidFill>
                  <a:schemeClr val="tx1"/>
                </a:solidFill>
                <a:effectLst>
                  <a:outerShdw blurRad="50800" dist="39000" dir="5460000" algn="tl">
                    <a:srgbClr val="000000">
                      <a:alpha val="38000"/>
                    </a:srgbClr>
                  </a:outerShdw>
                </a:effectLst>
              </a:rPr>
              <a:t> ANIMAL WELFARE </a:t>
            </a:r>
            <a:br>
              <a:rPr lang="en-US" sz="8000" b="1" dirty="0" smtClean="0">
                <a:ln w="11430"/>
                <a:solidFill>
                  <a:schemeClr val="tx1"/>
                </a:solidFill>
                <a:effectLst>
                  <a:outerShdw blurRad="50800" dist="39000" dir="5460000" algn="tl">
                    <a:srgbClr val="000000">
                      <a:alpha val="38000"/>
                    </a:srgbClr>
                  </a:outerShdw>
                </a:effectLst>
              </a:rPr>
            </a:br>
            <a:r>
              <a:rPr lang="en-IN" b="1" dirty="0" smtClean="0">
                <a:ln w="11430"/>
                <a:solidFill>
                  <a:schemeClr val="tx1"/>
                </a:solidFill>
                <a:effectLst>
                  <a:outerShdw blurRad="50800" dist="39000" dir="5460000" algn="tl">
                    <a:srgbClr val="000000">
                      <a:alpha val="38000"/>
                    </a:srgbClr>
                  </a:outerShdw>
                </a:effectLst>
              </a:rPr>
              <a:t/>
            </a:r>
            <a:br>
              <a:rPr lang="en-IN" b="1" dirty="0" smtClean="0">
                <a:ln w="11430"/>
                <a:solidFill>
                  <a:schemeClr val="tx1"/>
                </a:solidFill>
                <a:effectLst>
                  <a:outerShdw blurRad="50800" dist="39000" dir="5460000" algn="tl">
                    <a:srgbClr val="000000">
                      <a:alpha val="38000"/>
                    </a:srgbClr>
                  </a:outerShdw>
                </a:effectLst>
              </a:rPr>
            </a:br>
            <a:endParaRPr lang="en-IN" b="1" dirty="0">
              <a:ln w="11430"/>
              <a:solidFill>
                <a:schemeClr val="tx1"/>
              </a:solidFill>
              <a:effectLst>
                <a:outerShdw blurRad="50800" dist="39000" dir="5460000" algn="tl">
                  <a:srgbClr val="000000">
                    <a:alpha val="38000"/>
                  </a:srgbClr>
                </a:outerShdw>
              </a:effectLst>
            </a:endParaRPr>
          </a:p>
        </p:txBody>
      </p:sp>
      <p:sp>
        <p:nvSpPr>
          <p:cNvPr id="3" name="TextBox 2"/>
          <p:cNvSpPr txBox="1"/>
          <p:nvPr/>
        </p:nvSpPr>
        <p:spPr>
          <a:xfrm>
            <a:off x="6690100" y="4895671"/>
            <a:ext cx="1996700" cy="1200329"/>
          </a:xfrm>
          <a:prstGeom prst="rect">
            <a:avLst/>
          </a:prstGeom>
          <a:solidFill>
            <a:schemeClr val="accent6">
              <a:lumMod val="20000"/>
              <a:lumOff val="80000"/>
            </a:schemeClr>
          </a:solidFill>
        </p:spPr>
        <p:txBody>
          <a:bodyPr wrap="non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IN"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By-</a:t>
            </a:r>
          </a:p>
          <a:p>
            <a:pPr algn="ctr"/>
            <a:r>
              <a:rPr lang="en-IN" b="1" dirty="0" smtClean="0">
                <a:ln w="11430"/>
                <a:solidFill>
                  <a:srgbClr val="7030A0"/>
                </a:solidFill>
                <a:effectLst>
                  <a:outerShdw blurRad="50800" dist="39000" dir="5460000" algn="tl">
                    <a:srgbClr val="000000">
                      <a:alpha val="38000"/>
                    </a:srgbClr>
                  </a:outerShdw>
                </a:effectLst>
              </a:rPr>
              <a:t>Dr. MAMTA</a:t>
            </a:r>
          </a:p>
          <a:p>
            <a:pPr algn="ctr"/>
            <a:r>
              <a:rPr lang="en-IN" b="1" dirty="0" smtClean="0">
                <a:ln w="11430"/>
                <a:solidFill>
                  <a:srgbClr val="7030A0"/>
                </a:solidFill>
                <a:effectLst>
                  <a:outerShdw blurRad="50800" dist="39000" dir="5460000" algn="tl">
                    <a:srgbClr val="000000">
                      <a:alpha val="38000"/>
                    </a:srgbClr>
                  </a:outerShdw>
                </a:effectLst>
              </a:rPr>
              <a:t>Assistant Professor</a:t>
            </a:r>
          </a:p>
          <a:p>
            <a:pPr algn="ctr"/>
            <a:r>
              <a:rPr lang="en-IN" b="1" dirty="0" smtClean="0">
                <a:ln w="11430"/>
                <a:solidFill>
                  <a:srgbClr val="7030A0"/>
                </a:solidFill>
                <a:effectLst>
                  <a:outerShdw blurRad="50800" dist="39000" dir="5460000" algn="tl">
                    <a:srgbClr val="000000">
                      <a:alpha val="38000"/>
                    </a:srgbClr>
                  </a:outerShdw>
                </a:effectLst>
              </a:rPr>
              <a:t>LPM</a:t>
            </a:r>
            <a:endParaRPr lang="en-IN" b="1" dirty="0">
              <a:ln w="11430"/>
              <a:solidFill>
                <a:srgbClr val="7030A0"/>
              </a:soli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884238"/>
          </a:xfrm>
        </p:spPr>
        <p:style>
          <a:lnRef idx="1">
            <a:schemeClr val="accent6"/>
          </a:lnRef>
          <a:fillRef idx="2">
            <a:schemeClr val="accent6"/>
          </a:fillRef>
          <a:effectRef idx="1">
            <a:schemeClr val="accent6"/>
          </a:effectRef>
          <a:fontRef idx="minor">
            <a:schemeClr val="dk1"/>
          </a:fontRef>
        </p:style>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IN" sz="27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IN" sz="27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IN" sz="2700" b="1" dirty="0" smtClean="0">
                <a:ln w="11430"/>
                <a:solidFill>
                  <a:schemeClr val="tx1"/>
                </a:solidFill>
                <a:effectLst>
                  <a:outerShdw blurRad="50800" dist="39000" dir="5460000" algn="tl">
                    <a:srgbClr val="000000">
                      <a:alpha val="38000"/>
                    </a:srgbClr>
                  </a:outerShdw>
                </a:effectLst>
              </a:rPr>
              <a:t>DIFFERENCE BETWEEN ANIMAL RIGHTS AND ANIMAL WELFARE</a:t>
            </a:r>
            <a:r>
              <a:rPr lang="en-IN"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IN"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endParaRPr lang="en-IN"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aphicFrame>
        <p:nvGraphicFramePr>
          <p:cNvPr id="4" name="Content Placeholder 3"/>
          <p:cNvGraphicFramePr>
            <a:graphicFrameLocks noGrp="1"/>
          </p:cNvGraphicFramePr>
          <p:nvPr>
            <p:ph idx="1"/>
          </p:nvPr>
        </p:nvGraphicFramePr>
        <p:xfrm>
          <a:off x="457200" y="1143000"/>
          <a:ext cx="8077200" cy="5029200"/>
        </p:xfrm>
        <a:graphic>
          <a:graphicData uri="http://schemas.openxmlformats.org/drawingml/2006/table">
            <a:tbl>
              <a:tblPr firstRow="1" bandRow="1">
                <a:tableStyleId>{5C22544A-7EE6-4342-B048-85BDC9FD1C3A}</a:tableStyleId>
              </a:tblPr>
              <a:tblGrid>
                <a:gridCol w="4442460"/>
                <a:gridCol w="3634740"/>
              </a:tblGrid>
              <a:tr h="416532">
                <a:tc>
                  <a:txBody>
                    <a:bodyPr/>
                    <a:lstStyle/>
                    <a:p>
                      <a:pPr algn="ctr">
                        <a:lnSpc>
                          <a:spcPct val="115000"/>
                        </a:lnSpc>
                        <a:spcAft>
                          <a:spcPts val="0"/>
                        </a:spcAft>
                      </a:pPr>
                      <a:r>
                        <a:rPr lang="en-IN" sz="1600" b="1" dirty="0" smtClean="0">
                          <a:solidFill>
                            <a:schemeClr val="tx1"/>
                          </a:solidFill>
                          <a:latin typeface="Times New Roman"/>
                          <a:ea typeface="Calibri"/>
                          <a:cs typeface="Times New Roman"/>
                        </a:rPr>
                        <a:t>ANIMAL RIGHTS</a:t>
                      </a:r>
                      <a:endParaRPr lang="en-IN" sz="1600" b="1" dirty="0">
                        <a:solidFill>
                          <a:schemeClr val="tx1"/>
                        </a:solidFill>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IN" sz="1600" b="1" smtClean="0">
                          <a:solidFill>
                            <a:schemeClr val="tx1"/>
                          </a:solidFill>
                          <a:latin typeface="Times New Roman"/>
                          <a:ea typeface="Calibri"/>
                          <a:cs typeface="Times New Roman"/>
                        </a:rPr>
                        <a:t>ANIMAL WELFARE</a:t>
                      </a:r>
                      <a:endParaRPr lang="en-IN" sz="1600" b="1" dirty="0">
                        <a:solidFill>
                          <a:schemeClr val="tx1"/>
                        </a:solidFill>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574835">
                <a:tc>
                  <a:txBody>
                    <a:bodyPr/>
                    <a:lstStyle/>
                    <a:p>
                      <a:pPr algn="just">
                        <a:lnSpc>
                          <a:spcPct val="115000"/>
                        </a:lnSpc>
                        <a:spcAft>
                          <a:spcPts val="0"/>
                        </a:spcAft>
                      </a:pPr>
                      <a:r>
                        <a:rPr lang="en-IN" sz="1600" dirty="0">
                          <a:latin typeface="Times New Roman"/>
                          <a:ea typeface="Calibri"/>
                          <a:cs typeface="Times New Roman"/>
                        </a:rPr>
                        <a:t>It denotes the philosophical belief that animals should have rights, including the right to live their lives free of human intervention</a:t>
                      </a:r>
                      <a:endParaRPr lang="en-IN" sz="1600" dirty="0">
                        <a:latin typeface="Calibri"/>
                        <a:ea typeface="Calibri"/>
                        <a:cs typeface="Times New Roman"/>
                      </a:endParaRPr>
                    </a:p>
                    <a:p>
                      <a:pPr algn="just">
                        <a:lnSpc>
                          <a:spcPct val="115000"/>
                        </a:lnSpc>
                        <a:spcAft>
                          <a:spcPts val="0"/>
                        </a:spcAft>
                      </a:pPr>
                      <a:r>
                        <a:rPr lang="en-IN" sz="1600" dirty="0">
                          <a:latin typeface="Times New Roman"/>
                          <a:ea typeface="Calibri"/>
                          <a:cs typeface="Times New Roman"/>
                        </a:rPr>
                        <a:t>Philosophically opposed the use of animals by humans</a:t>
                      </a:r>
                      <a:endParaRPr lang="en-IN" sz="16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0"/>
                        </a:spcAft>
                      </a:pPr>
                      <a:r>
                        <a:rPr lang="en-IN" sz="1600" dirty="0">
                          <a:latin typeface="Times New Roman"/>
                          <a:ea typeface="Calibri"/>
                          <a:cs typeface="Times New Roman"/>
                        </a:rPr>
                        <a:t>Denotes the desire to prevent </a:t>
                      </a:r>
                      <a:r>
                        <a:rPr lang="en-IN" sz="1600" dirty="0" err="1">
                          <a:latin typeface="Times New Roman"/>
                          <a:ea typeface="Calibri"/>
                          <a:cs typeface="Times New Roman"/>
                        </a:rPr>
                        <a:t>unnessessry</a:t>
                      </a:r>
                      <a:r>
                        <a:rPr lang="en-IN" sz="1600" dirty="0">
                          <a:latin typeface="Times New Roman"/>
                          <a:ea typeface="Calibri"/>
                          <a:cs typeface="Times New Roman"/>
                        </a:rPr>
                        <a:t> animals sufferings</a:t>
                      </a:r>
                      <a:endParaRPr lang="en-IN" sz="1600" dirty="0">
                        <a:latin typeface="Calibri"/>
                        <a:ea typeface="Calibri"/>
                        <a:cs typeface="Times New Roman"/>
                      </a:endParaRPr>
                    </a:p>
                    <a:p>
                      <a:pPr algn="just">
                        <a:lnSpc>
                          <a:spcPct val="115000"/>
                        </a:lnSpc>
                        <a:spcAft>
                          <a:spcPts val="0"/>
                        </a:spcAft>
                      </a:pPr>
                      <a:endParaRPr lang="en-IN" sz="1600" dirty="0" smtClean="0">
                        <a:latin typeface="Times New Roman"/>
                        <a:ea typeface="Calibri"/>
                        <a:cs typeface="Times New Roman"/>
                      </a:endParaRPr>
                    </a:p>
                    <a:p>
                      <a:pPr algn="just">
                        <a:lnSpc>
                          <a:spcPct val="115000"/>
                        </a:lnSpc>
                        <a:spcAft>
                          <a:spcPts val="0"/>
                        </a:spcAft>
                      </a:pPr>
                      <a:r>
                        <a:rPr lang="en-IN" sz="1600" dirty="0" smtClean="0">
                          <a:latin typeface="Times New Roman"/>
                          <a:ea typeface="Calibri"/>
                          <a:cs typeface="Times New Roman"/>
                        </a:rPr>
                        <a:t>Not </a:t>
                      </a:r>
                      <a:r>
                        <a:rPr lang="en-IN" sz="1600" dirty="0">
                          <a:latin typeface="Times New Roman"/>
                          <a:ea typeface="Calibri"/>
                          <a:cs typeface="Times New Roman"/>
                        </a:rPr>
                        <a:t>categorically opposed the use of animals by humans</a:t>
                      </a:r>
                      <a:endParaRPr lang="en-IN" sz="16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6532">
                <a:tc>
                  <a:txBody>
                    <a:bodyPr/>
                    <a:lstStyle/>
                    <a:p>
                      <a:pPr algn="just">
                        <a:lnSpc>
                          <a:spcPct val="115000"/>
                        </a:lnSpc>
                        <a:spcAft>
                          <a:spcPts val="0"/>
                        </a:spcAft>
                      </a:pPr>
                      <a:r>
                        <a:rPr lang="en-IN" sz="1600" dirty="0">
                          <a:latin typeface="Times New Roman"/>
                          <a:ea typeface="Calibri"/>
                          <a:cs typeface="Times New Roman"/>
                        </a:rPr>
                        <a:t>Using animal is morally wrong</a:t>
                      </a:r>
                      <a:endParaRPr lang="en-IN" sz="16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0"/>
                        </a:spcAft>
                      </a:pPr>
                      <a:r>
                        <a:rPr lang="en-IN" sz="1600">
                          <a:latin typeface="Times New Roman"/>
                          <a:ea typeface="Calibri"/>
                          <a:cs typeface="Times New Roman"/>
                        </a:rPr>
                        <a:t>Morally right</a:t>
                      </a:r>
                      <a:endParaRPr lang="en-IN" sz="160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6532">
                <a:tc>
                  <a:txBody>
                    <a:bodyPr/>
                    <a:lstStyle/>
                    <a:p>
                      <a:pPr algn="just">
                        <a:lnSpc>
                          <a:spcPct val="115000"/>
                        </a:lnSpc>
                        <a:spcAft>
                          <a:spcPts val="0"/>
                        </a:spcAft>
                      </a:pPr>
                      <a:r>
                        <a:rPr lang="en-IN" sz="1600" dirty="0">
                          <a:latin typeface="Times New Roman"/>
                          <a:ea typeface="Calibri"/>
                          <a:cs typeface="Times New Roman"/>
                        </a:rPr>
                        <a:t>We should not use animals to benefit us</a:t>
                      </a:r>
                      <a:endParaRPr lang="en-IN" sz="16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0"/>
                        </a:spcAft>
                      </a:pPr>
                      <a:r>
                        <a:rPr lang="en-IN" sz="1600">
                          <a:latin typeface="Times New Roman"/>
                          <a:ea typeface="Calibri"/>
                          <a:cs typeface="Times New Roman"/>
                        </a:rPr>
                        <a:t>We can use animals to benefit us</a:t>
                      </a:r>
                      <a:endParaRPr lang="en-IN" sz="160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29934">
                <a:tc>
                  <a:txBody>
                    <a:bodyPr/>
                    <a:lstStyle/>
                    <a:p>
                      <a:pPr algn="just">
                        <a:lnSpc>
                          <a:spcPct val="115000"/>
                        </a:lnSpc>
                        <a:spcAft>
                          <a:spcPts val="0"/>
                        </a:spcAft>
                      </a:pPr>
                      <a:r>
                        <a:rPr lang="en-IN" sz="1600" dirty="0">
                          <a:latin typeface="Times New Roman"/>
                          <a:ea typeface="Calibri"/>
                          <a:cs typeface="Times New Roman"/>
                        </a:rPr>
                        <a:t>We should not invariably overrule the interest of animals with human interest</a:t>
                      </a:r>
                      <a:endParaRPr lang="en-IN" sz="16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0"/>
                        </a:spcAft>
                      </a:pPr>
                      <a:r>
                        <a:rPr lang="en-IN" sz="1600" dirty="0">
                          <a:latin typeface="Times New Roman"/>
                          <a:ea typeface="Calibri"/>
                          <a:cs typeface="Times New Roman"/>
                        </a:rPr>
                        <a:t>Our interest are always more important than interest of animals</a:t>
                      </a:r>
                      <a:endParaRPr lang="en-IN" sz="16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29934">
                <a:tc>
                  <a:txBody>
                    <a:bodyPr/>
                    <a:lstStyle/>
                    <a:p>
                      <a:pPr algn="just">
                        <a:lnSpc>
                          <a:spcPct val="115000"/>
                        </a:lnSpc>
                        <a:spcAft>
                          <a:spcPts val="0"/>
                        </a:spcAft>
                      </a:pPr>
                      <a:r>
                        <a:rPr lang="en-IN" sz="1600" dirty="0">
                          <a:latin typeface="Times New Roman"/>
                          <a:ea typeface="Calibri"/>
                          <a:cs typeface="Times New Roman"/>
                        </a:rPr>
                        <a:t>We should not inflict pain or death on animals</a:t>
                      </a:r>
                      <a:endParaRPr lang="en-IN" sz="16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0"/>
                        </a:spcAft>
                      </a:pPr>
                      <a:r>
                        <a:rPr lang="en-IN" sz="1600" dirty="0">
                          <a:latin typeface="Times New Roman"/>
                          <a:ea typeface="Calibri"/>
                          <a:cs typeface="Times New Roman"/>
                        </a:rPr>
                        <a:t>We should not cause unnecessary pain or death</a:t>
                      </a:r>
                      <a:endParaRPr lang="en-IN" sz="16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44901">
                <a:tc>
                  <a:txBody>
                    <a:bodyPr/>
                    <a:lstStyle/>
                    <a:p>
                      <a:pPr algn="just">
                        <a:lnSpc>
                          <a:spcPct val="115000"/>
                        </a:lnSpc>
                        <a:spcAft>
                          <a:spcPts val="0"/>
                        </a:spcAft>
                      </a:pPr>
                      <a:r>
                        <a:rPr lang="en-IN" sz="1600" dirty="0">
                          <a:latin typeface="Times New Roman"/>
                          <a:ea typeface="Calibri"/>
                          <a:cs typeface="Times New Roman"/>
                        </a:rPr>
                        <a:t>We should always treat animals humanely and eliminate the human made causes of animal sufferings</a:t>
                      </a:r>
                      <a:endParaRPr lang="en-IN" sz="16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0"/>
                        </a:spcAft>
                      </a:pPr>
                      <a:r>
                        <a:rPr lang="en-IN" sz="1600" dirty="0">
                          <a:latin typeface="Times New Roman"/>
                          <a:ea typeface="Calibri"/>
                          <a:cs typeface="Times New Roman"/>
                        </a:rPr>
                        <a:t>We should treat animal as humanely as convenient to us</a:t>
                      </a:r>
                      <a:endParaRPr lang="en-IN" sz="16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style>
          <a:lnRef idx="1">
            <a:schemeClr val="accent6"/>
          </a:lnRef>
          <a:fillRef idx="2">
            <a:schemeClr val="accent6"/>
          </a:fillRef>
          <a:effectRef idx="1">
            <a:schemeClr val="accent6"/>
          </a:effectRef>
          <a:fontRef idx="minor">
            <a:schemeClr val="dk1"/>
          </a:fontRef>
        </p:style>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pPr algn="l"/>
            <a:r>
              <a:rPr lang="en-IN" sz="2700" b="1" dirty="0" smtClean="0">
                <a:ln w="11430"/>
                <a:effectLst>
                  <a:outerShdw blurRad="50800" dist="39000" dir="5460000" algn="tl">
                    <a:srgbClr val="000000">
                      <a:alpha val="38000"/>
                    </a:srgbClr>
                  </a:outerShdw>
                </a:effectLst>
              </a:rPr>
              <a:t/>
            </a:r>
            <a:br>
              <a:rPr lang="en-IN" sz="2700" b="1" dirty="0" smtClean="0">
                <a:ln w="11430"/>
                <a:effectLst>
                  <a:outerShdw blurRad="50800" dist="39000" dir="5460000" algn="tl">
                    <a:srgbClr val="000000">
                      <a:alpha val="38000"/>
                    </a:srgbClr>
                  </a:outerShdw>
                </a:effectLst>
              </a:rPr>
            </a:br>
            <a:r>
              <a:rPr lang="en-IN" sz="2700" b="1" dirty="0" smtClean="0">
                <a:ln w="11430"/>
                <a:effectLst>
                  <a:outerShdw blurRad="50800" dist="39000" dir="5460000" algn="tl">
                    <a:srgbClr val="000000">
                      <a:alpha val="38000"/>
                    </a:srgbClr>
                  </a:outerShdw>
                </a:effectLst>
              </a:rPr>
              <a:t>HUMAN AND ANIMAL WELFARE IN RELATION TO ECOSYSTEM AND ENVIRONMENTAL FACTORS</a:t>
            </a:r>
            <a:r>
              <a:rPr lang="en-IN"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IN"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endParaRPr lang="en-IN"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Content Placeholder 2"/>
          <p:cNvSpPr>
            <a:spLocks noGrp="1"/>
          </p:cNvSpPr>
          <p:nvPr>
            <p:ph idx="1"/>
          </p:nvPr>
        </p:nvSpPr>
        <p:spPr>
          <a:xfrm>
            <a:off x="457200" y="2514600"/>
            <a:ext cx="8382000" cy="1676400"/>
          </a:xfrm>
        </p:spPr>
        <p:style>
          <a:lnRef idx="2">
            <a:schemeClr val="accent6"/>
          </a:lnRef>
          <a:fillRef idx="1">
            <a:schemeClr val="lt1"/>
          </a:fillRef>
          <a:effectRef idx="0">
            <a:schemeClr val="accent6"/>
          </a:effectRef>
          <a:fontRef idx="minor">
            <a:schemeClr val="dk1"/>
          </a:fontRef>
        </p:style>
        <p:txBody>
          <a:bodyPr>
            <a:normAutofit fontScale="55000" lnSpcReduction="20000"/>
          </a:bodyPr>
          <a:lstStyle/>
          <a:p>
            <a:pPr lvl="1" algn="just">
              <a:buNone/>
            </a:pPr>
            <a:r>
              <a:rPr lang="en-US" sz="3200" b="1" dirty="0" smtClean="0">
                <a:latin typeface="Times New Roman" pitchFamily="18" charset="0"/>
                <a:cs typeface="Times New Roman" pitchFamily="18" charset="0"/>
              </a:rPr>
              <a:t>ENVIRONMENTAL FACTORS </a:t>
            </a:r>
          </a:p>
          <a:p>
            <a:pPr lvl="1" algn="just"/>
            <a:r>
              <a:rPr lang="en-US" sz="3200" dirty="0" smtClean="0">
                <a:latin typeface="Times New Roman" pitchFamily="18" charset="0"/>
                <a:cs typeface="Times New Roman" pitchFamily="18" charset="0"/>
              </a:rPr>
              <a:t>Environmental factor or ecological factor or </a:t>
            </a:r>
            <a:r>
              <a:rPr lang="en-US" sz="3200" dirty="0" err="1" smtClean="0">
                <a:latin typeface="Times New Roman" pitchFamily="18" charset="0"/>
                <a:cs typeface="Times New Roman" pitchFamily="18" charset="0"/>
              </a:rPr>
              <a:t>ecofactor</a:t>
            </a:r>
            <a:r>
              <a:rPr lang="en-US" sz="3200" dirty="0" smtClean="0">
                <a:latin typeface="Times New Roman" pitchFamily="18" charset="0"/>
                <a:cs typeface="Times New Roman" pitchFamily="18" charset="0"/>
              </a:rPr>
              <a:t> is any factor, </a:t>
            </a:r>
            <a:r>
              <a:rPr lang="en-US" sz="3200" dirty="0" err="1" smtClean="0">
                <a:latin typeface="Times New Roman" pitchFamily="18" charset="0"/>
                <a:cs typeface="Times New Roman" pitchFamily="18" charset="0"/>
              </a:rPr>
              <a:t>abiotic</a:t>
            </a:r>
            <a:r>
              <a:rPr lang="en-US" sz="3200" dirty="0" smtClean="0">
                <a:latin typeface="Times New Roman" pitchFamily="18" charset="0"/>
                <a:cs typeface="Times New Roman" pitchFamily="18" charset="0"/>
              </a:rPr>
              <a:t> or biotic, that influences living organisms. </a:t>
            </a:r>
            <a:endParaRPr lang="en-IN" sz="3200" dirty="0" smtClean="0">
              <a:latin typeface="Times New Roman" pitchFamily="18" charset="0"/>
              <a:cs typeface="Times New Roman" pitchFamily="18" charset="0"/>
            </a:endParaRPr>
          </a:p>
          <a:p>
            <a:pPr lvl="1" algn="just"/>
            <a:r>
              <a:rPr lang="en-US" sz="3200" dirty="0" err="1" smtClean="0">
                <a:latin typeface="Times New Roman" pitchFamily="18" charset="0"/>
                <a:cs typeface="Times New Roman" pitchFamily="18" charset="0"/>
              </a:rPr>
              <a:t>Abiotic</a:t>
            </a:r>
            <a:r>
              <a:rPr lang="en-US" sz="3200" dirty="0" smtClean="0">
                <a:latin typeface="Times New Roman" pitchFamily="18" charset="0"/>
                <a:cs typeface="Times New Roman" pitchFamily="18" charset="0"/>
              </a:rPr>
              <a:t> factors include ambient temperature, amount of </a:t>
            </a:r>
            <a:r>
              <a:rPr lang="en-US" sz="3200" b="1" dirty="0" smtClean="0">
                <a:latin typeface="Times New Roman" pitchFamily="18" charset="0"/>
                <a:cs typeface="Times New Roman" pitchFamily="18" charset="0"/>
              </a:rPr>
              <a:t>sunlight</a:t>
            </a:r>
            <a:r>
              <a:rPr lang="en-US" sz="3200" dirty="0" smtClean="0">
                <a:latin typeface="Times New Roman" pitchFamily="18" charset="0"/>
                <a:cs typeface="Times New Roman" pitchFamily="18" charset="0"/>
              </a:rPr>
              <a:t>, and pH of the water, soil in which an organism lives. </a:t>
            </a:r>
            <a:endParaRPr lang="en-IN" sz="3200" dirty="0" smtClean="0">
              <a:latin typeface="Times New Roman" pitchFamily="18" charset="0"/>
              <a:cs typeface="Times New Roman" pitchFamily="18" charset="0"/>
            </a:endParaRPr>
          </a:p>
          <a:p>
            <a:pPr lvl="1" algn="just"/>
            <a:r>
              <a:rPr lang="en-US" sz="3200" dirty="0" smtClean="0">
                <a:latin typeface="Times New Roman" pitchFamily="18" charset="0"/>
                <a:cs typeface="Times New Roman" pitchFamily="18" charset="0"/>
              </a:rPr>
              <a:t>Among the environmental factors temperature is most important factor. </a:t>
            </a:r>
            <a:endParaRPr lang="en-IN" sz="3200" b="1" dirty="0" smtClean="0">
              <a:latin typeface="Times New Roman" pitchFamily="18" charset="0"/>
              <a:cs typeface="Times New Roman" pitchFamily="18" charset="0"/>
            </a:endParaRPr>
          </a:p>
          <a:p>
            <a:endParaRPr lang="en-IN" dirty="0"/>
          </a:p>
        </p:txBody>
      </p:sp>
      <p:graphicFrame>
        <p:nvGraphicFramePr>
          <p:cNvPr id="5" name="Diagram 4"/>
          <p:cNvGraphicFramePr/>
          <p:nvPr/>
        </p:nvGraphicFramePr>
        <p:xfrm>
          <a:off x="1524000" y="4191000"/>
          <a:ext cx="6096000" cy="233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457200" y="990600"/>
            <a:ext cx="8382000" cy="1292662"/>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marL="0" lvl="1" algn="just"/>
            <a:r>
              <a:rPr lang="en-IN" sz="2000" b="1" dirty="0" smtClean="0">
                <a:latin typeface="Times New Roman" pitchFamily="18" charset="0"/>
                <a:cs typeface="Times New Roman" pitchFamily="18" charset="0"/>
              </a:rPr>
              <a:t>Ecosystem </a:t>
            </a:r>
            <a:r>
              <a:rPr lang="en-IN" sz="2000" dirty="0" smtClean="0">
                <a:latin typeface="Times New Roman" pitchFamily="18" charset="0"/>
                <a:cs typeface="Times New Roman" pitchFamily="18" charset="0"/>
              </a:rPr>
              <a:t>is a community of living organisms (plants, animals and microbes) in conjunction with the nonliving components of their environment (air, water and mineral soil) interacting as a system. </a:t>
            </a:r>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ppt_x"/>
                                          </p:val>
                                        </p:tav>
                                        <p:tav tm="100000">
                                          <p:val>
                                            <p:strVal val="#ppt_x"/>
                                          </p:val>
                                        </p:tav>
                                      </p:tavLst>
                                    </p:anim>
                                    <p:anim calcmode="lin" valueType="num">
                                      <p:cBhvr additive="base">
                                        <p:cTn id="3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Graphic spid="5"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en-US" sz="2700" b="1" dirty="0" smtClean="0">
                <a:latin typeface="Times New Roman" pitchFamily="18" charset="0"/>
                <a:cs typeface="Times New Roman" pitchFamily="18" charset="0"/>
              </a:rPr>
              <a:t/>
            </a:r>
            <a:br>
              <a:rPr lang="en-US" sz="2700" b="1" dirty="0" smtClean="0">
                <a:latin typeface="Times New Roman" pitchFamily="18" charset="0"/>
                <a:cs typeface="Times New Roman" pitchFamily="18" charset="0"/>
              </a:rPr>
            </a:br>
            <a:r>
              <a:rPr lang="en-US" sz="2700" b="1" dirty="0" smtClean="0">
                <a:latin typeface="Times New Roman" pitchFamily="18" charset="0"/>
                <a:cs typeface="Times New Roman" pitchFamily="18" charset="0"/>
              </a:rPr>
              <a:t/>
            </a:r>
            <a:br>
              <a:rPr lang="en-US" sz="2700" b="1" dirty="0" smtClean="0">
                <a:latin typeface="Times New Roman" pitchFamily="18" charset="0"/>
                <a:cs typeface="Times New Roman" pitchFamily="18" charset="0"/>
              </a:rPr>
            </a:br>
            <a:r>
              <a:rPr lang="en-US" sz="2700" b="1" dirty="0" smtClean="0">
                <a:latin typeface="Times New Roman" pitchFamily="18" charset="0"/>
                <a:cs typeface="Times New Roman" pitchFamily="18" charset="0"/>
              </a:rPr>
              <a:t>Caring and management for animals during extreme heat/hot weather</a:t>
            </a:r>
            <a:r>
              <a:rPr lang="en-IN" b="1" dirty="0" smtClean="0">
                <a:latin typeface="Times New Roman" pitchFamily="18" charset="0"/>
                <a:cs typeface="Times New Roman" pitchFamily="18" charset="0"/>
              </a:rPr>
              <a:t/>
            </a:r>
            <a:br>
              <a:rPr lang="en-IN" b="1" dirty="0" smtClean="0">
                <a:latin typeface="Times New Roman" pitchFamily="18" charset="0"/>
                <a:cs typeface="Times New Roman" pitchFamily="18" charset="0"/>
              </a:rPr>
            </a:br>
            <a:endParaRPr lang="en-IN" dirty="0"/>
          </a:p>
        </p:txBody>
      </p:sp>
      <p:sp>
        <p:nvSpPr>
          <p:cNvPr id="3" name="Content Placeholder 2"/>
          <p:cNvSpPr>
            <a:spLocks noGrp="1"/>
          </p:cNvSpPr>
          <p:nvPr>
            <p:ph idx="1"/>
          </p:nvPr>
        </p:nvSpPr>
        <p:spPr>
          <a:xfrm>
            <a:off x="457200" y="1295400"/>
            <a:ext cx="8229600" cy="5105400"/>
          </a:xfrm>
        </p:spPr>
        <p:style>
          <a:lnRef idx="2">
            <a:schemeClr val="accent5"/>
          </a:lnRef>
          <a:fillRef idx="1">
            <a:schemeClr val="lt1"/>
          </a:fillRef>
          <a:effectRef idx="0">
            <a:schemeClr val="accent5"/>
          </a:effectRef>
          <a:fontRef idx="minor">
            <a:schemeClr val="dk1"/>
          </a:fontRef>
        </p:style>
        <p:txBody>
          <a:bodyPr>
            <a:normAutofit fontScale="25000" lnSpcReduction="20000"/>
          </a:bodyPr>
          <a:lstStyle/>
          <a:p>
            <a:pPr lvl="1" algn="just">
              <a:buNone/>
            </a:pPr>
            <a:r>
              <a:rPr lang="en-US" sz="8000" dirty="0" smtClean="0">
                <a:latin typeface="Times New Roman" pitchFamily="18" charset="0"/>
                <a:cs typeface="Times New Roman" pitchFamily="18" charset="0"/>
              </a:rPr>
              <a:t>Managing animals in high temperatures requires good forward planning. Keeping an eye on the weather forecasts, and developing a plan for days of high to extreme temperature is essential in ensuring that your animals will have sufficient shade and water on those very hot days. </a:t>
            </a:r>
            <a:endParaRPr lang="en-IN" sz="8000" dirty="0" smtClean="0">
              <a:latin typeface="Times New Roman" pitchFamily="18" charset="0"/>
              <a:cs typeface="Times New Roman" pitchFamily="18" charset="0"/>
            </a:endParaRPr>
          </a:p>
          <a:p>
            <a:pPr>
              <a:buNone/>
            </a:pPr>
            <a:endParaRPr lang="en-US" sz="8000" b="1" dirty="0" smtClean="0">
              <a:latin typeface="Times New Roman" pitchFamily="18" charset="0"/>
              <a:cs typeface="Times New Roman" pitchFamily="18" charset="0"/>
            </a:endParaRPr>
          </a:p>
          <a:p>
            <a:pPr>
              <a:buNone/>
            </a:pPr>
            <a:r>
              <a:rPr lang="en-US" sz="8000" b="1" dirty="0" smtClean="0">
                <a:latin typeface="Times New Roman" pitchFamily="18" charset="0"/>
                <a:cs typeface="Times New Roman" pitchFamily="18" charset="0"/>
              </a:rPr>
              <a:t>IDENTIFYING HEAT STRESS</a:t>
            </a:r>
            <a:endParaRPr lang="en-IN" sz="8000" b="1" dirty="0" smtClean="0">
              <a:latin typeface="Times New Roman" pitchFamily="18" charset="0"/>
              <a:cs typeface="Times New Roman" pitchFamily="18" charset="0"/>
            </a:endParaRPr>
          </a:p>
          <a:p>
            <a:pPr>
              <a:buNone/>
            </a:pPr>
            <a:r>
              <a:rPr lang="en-US" sz="8000" dirty="0" smtClean="0">
                <a:latin typeface="Times New Roman" pitchFamily="18" charset="0"/>
                <a:cs typeface="Times New Roman" pitchFamily="18" charset="0"/>
              </a:rPr>
              <a:t>There are many signs of heat stress that you can look for in your animals. Some general signs include:</a:t>
            </a:r>
            <a:endParaRPr lang="en-IN" sz="8000" dirty="0" smtClean="0">
              <a:latin typeface="Times New Roman" pitchFamily="18" charset="0"/>
              <a:cs typeface="Times New Roman" pitchFamily="18" charset="0"/>
            </a:endParaRPr>
          </a:p>
          <a:p>
            <a:pPr lvl="0"/>
            <a:r>
              <a:rPr lang="en-US" sz="8000" dirty="0" smtClean="0">
                <a:latin typeface="Times New Roman" pitchFamily="18" charset="0"/>
                <a:cs typeface="Times New Roman" pitchFamily="18" charset="0"/>
              </a:rPr>
              <a:t>Panting</a:t>
            </a:r>
            <a:endParaRPr lang="en-IN" sz="8000" dirty="0" smtClean="0">
              <a:latin typeface="Times New Roman" pitchFamily="18" charset="0"/>
              <a:cs typeface="Times New Roman" pitchFamily="18" charset="0"/>
            </a:endParaRPr>
          </a:p>
          <a:p>
            <a:pPr lvl="0"/>
            <a:r>
              <a:rPr lang="en-US" sz="8000" dirty="0" smtClean="0">
                <a:latin typeface="Times New Roman" pitchFamily="18" charset="0"/>
                <a:cs typeface="Times New Roman" pitchFamily="18" charset="0"/>
              </a:rPr>
              <a:t>Increased respiration rate</a:t>
            </a:r>
            <a:endParaRPr lang="en-IN" sz="8000" dirty="0" smtClean="0">
              <a:latin typeface="Times New Roman" pitchFamily="18" charset="0"/>
              <a:cs typeface="Times New Roman" pitchFamily="18" charset="0"/>
            </a:endParaRPr>
          </a:p>
          <a:p>
            <a:pPr lvl="0"/>
            <a:r>
              <a:rPr lang="en-US" sz="8000" dirty="0" smtClean="0">
                <a:latin typeface="Times New Roman" pitchFamily="18" charset="0"/>
                <a:cs typeface="Times New Roman" pitchFamily="18" charset="0"/>
              </a:rPr>
              <a:t>Increased water intake</a:t>
            </a:r>
            <a:endParaRPr lang="en-IN" sz="8000" dirty="0" smtClean="0">
              <a:latin typeface="Times New Roman" pitchFamily="18" charset="0"/>
              <a:cs typeface="Times New Roman" pitchFamily="18" charset="0"/>
            </a:endParaRPr>
          </a:p>
          <a:p>
            <a:pPr lvl="0"/>
            <a:r>
              <a:rPr lang="en-US" sz="8000" dirty="0" smtClean="0">
                <a:latin typeface="Times New Roman" pitchFamily="18" charset="0"/>
                <a:cs typeface="Times New Roman" pitchFamily="18" charset="0"/>
              </a:rPr>
              <a:t>Loss of appetite</a:t>
            </a:r>
            <a:endParaRPr lang="en-IN" sz="8000" dirty="0" smtClean="0">
              <a:latin typeface="Times New Roman" pitchFamily="18" charset="0"/>
              <a:cs typeface="Times New Roman" pitchFamily="18" charset="0"/>
            </a:endParaRPr>
          </a:p>
          <a:p>
            <a:pPr lvl="0"/>
            <a:r>
              <a:rPr lang="en-US" sz="8000" dirty="0" smtClean="0">
                <a:latin typeface="Times New Roman" pitchFamily="18" charset="0"/>
                <a:cs typeface="Times New Roman" pitchFamily="18" charset="0"/>
              </a:rPr>
              <a:t>Listless/lethargy</a:t>
            </a:r>
            <a:endParaRPr lang="en-IN" sz="8000" dirty="0" smtClean="0">
              <a:latin typeface="Times New Roman" pitchFamily="18" charset="0"/>
              <a:cs typeface="Times New Roman" pitchFamily="18" charset="0"/>
            </a:endParaRPr>
          </a:p>
          <a:p>
            <a:pPr lvl="0"/>
            <a:r>
              <a:rPr lang="en-US" sz="8000" dirty="0" smtClean="0">
                <a:latin typeface="Times New Roman" pitchFamily="18" charset="0"/>
                <a:cs typeface="Times New Roman" pitchFamily="18" charset="0"/>
              </a:rPr>
              <a:t>Increased salivation</a:t>
            </a:r>
            <a:endParaRPr lang="en-IN" sz="8000" dirty="0" smtClean="0">
              <a:latin typeface="Times New Roman" pitchFamily="18" charset="0"/>
              <a:cs typeface="Times New Roman" pitchFamily="18" charset="0"/>
            </a:endParaRPr>
          </a:p>
          <a:p>
            <a:pPr lvl="0"/>
            <a:r>
              <a:rPr lang="en-US" sz="8000" dirty="0" smtClean="0">
                <a:latin typeface="Times New Roman" pitchFamily="18" charset="0"/>
                <a:cs typeface="Times New Roman" pitchFamily="18" charset="0"/>
              </a:rPr>
              <a:t>In severe cases may become unconscious.</a:t>
            </a:r>
            <a:endParaRPr lang="en-IN" sz="8000" dirty="0" smtClean="0">
              <a:latin typeface="Times New Roman" pitchFamily="18" charset="0"/>
              <a:cs typeface="Times New Roman" pitchFamily="18" charset="0"/>
            </a:endParaRPr>
          </a:p>
          <a:p>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8229600" cy="792162"/>
          </a:xfrm>
        </p:spPr>
        <p:style>
          <a:lnRef idx="1">
            <a:schemeClr val="accent6"/>
          </a:lnRef>
          <a:fillRef idx="2">
            <a:schemeClr val="accent6"/>
          </a:fillRef>
          <a:effectRef idx="1">
            <a:schemeClr val="accent6"/>
          </a:effectRef>
          <a:fontRef idx="minor">
            <a:schemeClr val="dk1"/>
          </a:fontRef>
        </p:style>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700" b="1" dirty="0" smtClean="0">
                <a:ln w="11430"/>
                <a:solidFill>
                  <a:schemeClr val="tx1"/>
                </a:solidFill>
                <a:effectLst>
                  <a:outerShdw blurRad="50800" dist="39000" dir="5460000" algn="tl">
                    <a:srgbClr val="000000">
                      <a:alpha val="38000"/>
                    </a:srgbClr>
                  </a:outerShdw>
                </a:effectLst>
              </a:rPr>
              <a:t/>
            </a:r>
            <a:br>
              <a:rPr lang="en-US" sz="2700" b="1" dirty="0" smtClean="0">
                <a:ln w="11430"/>
                <a:solidFill>
                  <a:schemeClr val="tx1"/>
                </a:solidFill>
                <a:effectLst>
                  <a:outerShdw blurRad="50800" dist="39000" dir="5460000" algn="tl">
                    <a:srgbClr val="000000">
                      <a:alpha val="38000"/>
                    </a:srgbClr>
                  </a:outerShdw>
                </a:effectLst>
              </a:rPr>
            </a:br>
            <a:r>
              <a:rPr lang="en-US" sz="2700" b="1" dirty="0" smtClean="0">
                <a:ln w="11430"/>
                <a:solidFill>
                  <a:schemeClr val="tx1"/>
                </a:solidFill>
                <a:effectLst>
                  <a:outerShdw blurRad="50800" dist="39000" dir="5460000" algn="tl">
                    <a:srgbClr val="000000">
                      <a:alpha val="38000"/>
                    </a:srgbClr>
                  </a:outerShdw>
                </a:effectLst>
              </a:rPr>
              <a:t/>
            </a:r>
            <a:br>
              <a:rPr lang="en-US" sz="2700" b="1" dirty="0" smtClean="0">
                <a:ln w="11430"/>
                <a:solidFill>
                  <a:schemeClr val="tx1"/>
                </a:solidFill>
                <a:effectLst>
                  <a:outerShdw blurRad="50800" dist="39000" dir="5460000" algn="tl">
                    <a:srgbClr val="000000">
                      <a:alpha val="38000"/>
                    </a:srgbClr>
                  </a:outerShdw>
                </a:effectLst>
              </a:rPr>
            </a:br>
            <a:r>
              <a:rPr lang="en-US" sz="2700" b="1" dirty="0" smtClean="0">
                <a:ln w="11430"/>
                <a:solidFill>
                  <a:schemeClr val="tx1"/>
                </a:solidFill>
                <a:effectLst>
                  <a:outerShdw blurRad="50800" dist="39000" dir="5460000" algn="tl">
                    <a:srgbClr val="000000">
                      <a:alpha val="38000"/>
                    </a:srgbClr>
                  </a:outerShdw>
                </a:effectLst>
              </a:rPr>
              <a:t>GUIDELINES TO FOLLOW TO REDUCE THE IMPACTS OF HIGH TEMPERATURES ON ANIMALS</a:t>
            </a:r>
            <a:r>
              <a:rPr lang="en-IN"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IN"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endParaRPr lang="en-IN"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Content Placeholder 2"/>
          <p:cNvSpPr>
            <a:spLocks noGrp="1"/>
          </p:cNvSpPr>
          <p:nvPr>
            <p:ph idx="1"/>
          </p:nvPr>
        </p:nvSpPr>
        <p:spPr>
          <a:xfrm>
            <a:off x="457200" y="990600"/>
            <a:ext cx="8229600" cy="5638800"/>
          </a:xfrm>
        </p:spPr>
        <p:style>
          <a:lnRef idx="2">
            <a:schemeClr val="accent6"/>
          </a:lnRef>
          <a:fillRef idx="1">
            <a:schemeClr val="lt1"/>
          </a:fillRef>
          <a:effectRef idx="0">
            <a:schemeClr val="accent6"/>
          </a:effectRef>
          <a:fontRef idx="minor">
            <a:schemeClr val="dk1"/>
          </a:fontRef>
        </p:style>
        <p:txBody>
          <a:bodyPr>
            <a:normAutofit fontScale="25000" lnSpcReduction="20000"/>
          </a:bodyPr>
          <a:lstStyle/>
          <a:p>
            <a:pPr algn="just">
              <a:buNone/>
            </a:pPr>
            <a:r>
              <a:rPr lang="en-US" sz="6400" b="1" dirty="0" smtClean="0">
                <a:latin typeface="Times New Roman" pitchFamily="18" charset="0"/>
                <a:cs typeface="Times New Roman" pitchFamily="18" charset="0"/>
              </a:rPr>
              <a:t>WATER</a:t>
            </a:r>
            <a:endParaRPr lang="en-IN" sz="6400" b="1" dirty="0" smtClean="0">
              <a:latin typeface="Times New Roman" pitchFamily="18" charset="0"/>
              <a:cs typeface="Times New Roman" pitchFamily="18" charset="0"/>
            </a:endParaRPr>
          </a:p>
          <a:p>
            <a:pPr lvl="0" algn="just"/>
            <a:r>
              <a:rPr lang="en-US" sz="6400" b="1" dirty="0" smtClean="0">
                <a:latin typeface="Times New Roman" pitchFamily="18" charset="0"/>
                <a:cs typeface="Times New Roman" pitchFamily="18" charset="0"/>
              </a:rPr>
              <a:t>clean, cool water</a:t>
            </a:r>
            <a:r>
              <a:rPr lang="en-US" sz="6400" dirty="0" smtClean="0">
                <a:latin typeface="Times New Roman" pitchFamily="18" charset="0"/>
                <a:cs typeface="Times New Roman" pitchFamily="18" charset="0"/>
              </a:rPr>
              <a:t> and shade</a:t>
            </a:r>
            <a:endParaRPr lang="en-IN" sz="6400" dirty="0" smtClean="0">
              <a:latin typeface="Times New Roman" pitchFamily="18" charset="0"/>
              <a:cs typeface="Times New Roman" pitchFamily="18" charset="0"/>
            </a:endParaRPr>
          </a:p>
          <a:p>
            <a:pPr lvl="0" algn="just"/>
            <a:r>
              <a:rPr lang="en-US" sz="6400" dirty="0" smtClean="0">
                <a:latin typeface="Times New Roman" pitchFamily="18" charset="0"/>
                <a:cs typeface="Times New Roman" pitchFamily="18" charset="0"/>
              </a:rPr>
              <a:t>Water troughs - </a:t>
            </a:r>
            <a:r>
              <a:rPr lang="en-US" sz="6400" b="1" dirty="0" smtClean="0">
                <a:latin typeface="Times New Roman" pitchFamily="18" charset="0"/>
                <a:cs typeface="Times New Roman" pitchFamily="18" charset="0"/>
              </a:rPr>
              <a:t>large enough</a:t>
            </a:r>
            <a:r>
              <a:rPr lang="en-US" sz="6400" dirty="0" smtClean="0">
                <a:latin typeface="Times New Roman" pitchFamily="18" charset="0"/>
                <a:cs typeface="Times New Roman" pitchFamily="18" charset="0"/>
              </a:rPr>
              <a:t> and designed in such a way that all animals have </a:t>
            </a:r>
            <a:r>
              <a:rPr lang="en-US" sz="6400" b="1" dirty="0" smtClean="0">
                <a:latin typeface="Times New Roman" pitchFamily="18" charset="0"/>
                <a:cs typeface="Times New Roman" pitchFamily="18" charset="0"/>
              </a:rPr>
              <a:t>easy access</a:t>
            </a:r>
            <a:r>
              <a:rPr lang="en-US" sz="6400" dirty="0" smtClean="0">
                <a:latin typeface="Times New Roman" pitchFamily="18" charset="0"/>
                <a:cs typeface="Times New Roman" pitchFamily="18" charset="0"/>
              </a:rPr>
              <a:t>. </a:t>
            </a:r>
          </a:p>
          <a:p>
            <a:pPr lvl="0" algn="just"/>
            <a:r>
              <a:rPr lang="en-US" sz="6400" dirty="0" smtClean="0">
                <a:latin typeface="Times New Roman" pitchFamily="18" charset="0"/>
                <a:cs typeface="Times New Roman" pitchFamily="18" charset="0"/>
              </a:rPr>
              <a:t>The number of </a:t>
            </a:r>
            <a:r>
              <a:rPr lang="en-US" sz="6400" b="1" dirty="0" smtClean="0">
                <a:latin typeface="Times New Roman" pitchFamily="18" charset="0"/>
                <a:cs typeface="Times New Roman" pitchFamily="18" charset="0"/>
              </a:rPr>
              <a:t>watering points</a:t>
            </a:r>
            <a:r>
              <a:rPr lang="en-US" sz="6400" dirty="0" smtClean="0">
                <a:latin typeface="Times New Roman" pitchFamily="18" charset="0"/>
                <a:cs typeface="Times New Roman" pitchFamily="18" charset="0"/>
              </a:rPr>
              <a:t> and/or water flow should be increased if a large number of animals are kept together. </a:t>
            </a:r>
          </a:p>
          <a:p>
            <a:pPr lvl="0" algn="just"/>
            <a:r>
              <a:rPr lang="en-US" sz="6400" dirty="0" smtClean="0">
                <a:latin typeface="Times New Roman" pitchFamily="18" charset="0"/>
                <a:cs typeface="Times New Roman" pitchFamily="18" charset="0"/>
              </a:rPr>
              <a:t>Troughs or containers should be </a:t>
            </a:r>
            <a:r>
              <a:rPr lang="en-US" sz="6400" b="1" dirty="0" smtClean="0">
                <a:latin typeface="Times New Roman" pitchFamily="18" charset="0"/>
                <a:cs typeface="Times New Roman" pitchFamily="18" charset="0"/>
              </a:rPr>
              <a:t>firmly fixed</a:t>
            </a:r>
            <a:r>
              <a:rPr lang="en-US" sz="6400" dirty="0" smtClean="0">
                <a:latin typeface="Times New Roman" pitchFamily="18" charset="0"/>
                <a:cs typeface="Times New Roman" pitchFamily="18" charset="0"/>
              </a:rPr>
              <a:t> so they cannot overturn. </a:t>
            </a:r>
            <a:endParaRPr lang="en-IN" sz="6400" dirty="0" smtClean="0">
              <a:latin typeface="Times New Roman" pitchFamily="18" charset="0"/>
              <a:cs typeface="Times New Roman" pitchFamily="18" charset="0"/>
            </a:endParaRPr>
          </a:p>
          <a:p>
            <a:pPr lvl="0" algn="just"/>
            <a:r>
              <a:rPr lang="en-US" sz="6400" dirty="0" smtClean="0">
                <a:latin typeface="Times New Roman" pitchFamily="18" charset="0"/>
                <a:cs typeface="Times New Roman" pitchFamily="18" charset="0"/>
              </a:rPr>
              <a:t>Water pipes should be of sufficient diameter with sufficient pressure to cope with periods of peak demand. </a:t>
            </a:r>
            <a:endParaRPr lang="en-IN" sz="6400" dirty="0" smtClean="0">
              <a:latin typeface="Times New Roman" pitchFamily="18" charset="0"/>
              <a:cs typeface="Times New Roman" pitchFamily="18" charset="0"/>
            </a:endParaRPr>
          </a:p>
          <a:p>
            <a:pPr algn="just">
              <a:buNone/>
            </a:pPr>
            <a:r>
              <a:rPr lang="en-US" sz="6400" b="1" dirty="0" smtClean="0">
                <a:latin typeface="Times New Roman" pitchFamily="18" charset="0"/>
                <a:cs typeface="Times New Roman" pitchFamily="18" charset="0"/>
              </a:rPr>
              <a:t>SUITABLE SHELTER</a:t>
            </a:r>
            <a:endParaRPr lang="en-IN" sz="6400" b="1" dirty="0" smtClean="0">
              <a:latin typeface="Times New Roman" pitchFamily="18" charset="0"/>
              <a:cs typeface="Times New Roman" pitchFamily="18" charset="0"/>
            </a:endParaRPr>
          </a:p>
          <a:p>
            <a:pPr lvl="0" algn="just"/>
            <a:r>
              <a:rPr lang="en-US" sz="6400" dirty="0" smtClean="0">
                <a:latin typeface="Times New Roman" pitchFamily="18" charset="0"/>
                <a:cs typeface="Times New Roman" pitchFamily="18" charset="0"/>
              </a:rPr>
              <a:t>provided with shelter during extended periods of extreme temperatures. Shelter is especially important for very young or old animals or animals that are in poor condition or sick. </a:t>
            </a:r>
            <a:endParaRPr lang="en-IN" sz="6400" dirty="0" smtClean="0">
              <a:latin typeface="Times New Roman" pitchFamily="18" charset="0"/>
              <a:cs typeface="Times New Roman" pitchFamily="18" charset="0"/>
            </a:endParaRPr>
          </a:p>
          <a:p>
            <a:pPr lvl="0" algn="just"/>
            <a:r>
              <a:rPr lang="en-US" sz="6400" dirty="0" smtClean="0">
                <a:latin typeface="Times New Roman" pitchFamily="18" charset="0"/>
                <a:cs typeface="Times New Roman" pitchFamily="18" charset="0"/>
              </a:rPr>
              <a:t>Trees with large canopies can be planted individually in fields. Trees have a cooling effect due to absorption of heat by the leaves.</a:t>
            </a:r>
            <a:endParaRPr lang="en-IN" sz="6400" dirty="0" smtClean="0">
              <a:latin typeface="Times New Roman" pitchFamily="18" charset="0"/>
              <a:cs typeface="Times New Roman" pitchFamily="18" charset="0"/>
            </a:endParaRPr>
          </a:p>
          <a:p>
            <a:pPr lvl="0" algn="just"/>
            <a:r>
              <a:rPr lang="en-US" sz="6400" dirty="0" smtClean="0">
                <a:latin typeface="Times New Roman" pitchFamily="18" charset="0"/>
                <a:cs typeface="Times New Roman" pitchFamily="18" charset="0"/>
              </a:rPr>
              <a:t>Pets and small animals should be moved to cool areas of the house or shed.</a:t>
            </a:r>
            <a:endParaRPr lang="en-IN" sz="6400" dirty="0" smtClean="0">
              <a:latin typeface="Times New Roman" pitchFamily="18" charset="0"/>
              <a:cs typeface="Times New Roman" pitchFamily="18" charset="0"/>
            </a:endParaRPr>
          </a:p>
          <a:p>
            <a:pPr lvl="0" algn="just"/>
            <a:r>
              <a:rPr lang="en-US" sz="6400" dirty="0" smtClean="0">
                <a:latin typeface="Times New Roman" pitchFamily="18" charset="0"/>
                <a:cs typeface="Times New Roman" pitchFamily="18" charset="0"/>
              </a:rPr>
              <a:t>It is preferable that shelter includes sufficient room for all animals to be able to lie down, as this assists with cooling.</a:t>
            </a:r>
            <a:endParaRPr lang="en-IN" sz="6400" dirty="0" smtClean="0">
              <a:latin typeface="Times New Roman" pitchFamily="18" charset="0"/>
              <a:cs typeface="Times New Roman" pitchFamily="18" charset="0"/>
            </a:endParaRPr>
          </a:p>
          <a:p>
            <a:pPr lvl="0" algn="just"/>
            <a:r>
              <a:rPr lang="en-US" sz="6400" dirty="0" smtClean="0">
                <a:latin typeface="Times New Roman" pitchFamily="18" charset="0"/>
                <a:cs typeface="Times New Roman" pitchFamily="18" charset="0"/>
              </a:rPr>
              <a:t>It may be necessary to divide the number of animals into smaller groups. Group mentality may mean that even when animals have access to several smaller areas of shelter they will tend to camp together crowding under one source and around water.</a:t>
            </a:r>
            <a:endParaRPr lang="en-IN" sz="6400" dirty="0" smtClean="0">
              <a:latin typeface="Times New Roman" pitchFamily="18" charset="0"/>
              <a:cs typeface="Times New Roman" pitchFamily="18" charset="0"/>
            </a:endParaRPr>
          </a:p>
          <a:p>
            <a:pPr lvl="0" algn="just"/>
            <a:r>
              <a:rPr lang="en-US" sz="6400" dirty="0" smtClean="0">
                <a:latin typeface="Times New Roman" pitchFamily="18" charset="0"/>
                <a:cs typeface="Times New Roman" pitchFamily="18" charset="0"/>
              </a:rPr>
              <a:t>Holding and processing areas for livestock should have shaded areas available. Use of water sprinklers can be useful to cool some species (i.e. pigs, cattle).</a:t>
            </a:r>
          </a:p>
          <a:p>
            <a:pPr algn="just">
              <a:buNone/>
            </a:pPr>
            <a:r>
              <a:rPr lang="en-US" sz="6400" b="1" dirty="0" smtClean="0">
                <a:latin typeface="Times New Roman" pitchFamily="18" charset="0"/>
                <a:cs typeface="Times New Roman" pitchFamily="18" charset="0"/>
              </a:rPr>
              <a:t>HANDLING</a:t>
            </a:r>
            <a:endParaRPr lang="en-IN" sz="6400" b="1" dirty="0" smtClean="0">
              <a:latin typeface="Times New Roman" pitchFamily="18" charset="0"/>
              <a:cs typeface="Times New Roman" pitchFamily="18" charset="0"/>
            </a:endParaRPr>
          </a:p>
          <a:p>
            <a:pPr lvl="0" algn="just"/>
            <a:r>
              <a:rPr lang="en-US" sz="6400" dirty="0" smtClean="0">
                <a:latin typeface="Times New Roman" pitchFamily="18" charset="0"/>
                <a:cs typeface="Times New Roman" pitchFamily="18" charset="0"/>
              </a:rPr>
              <a:t>It is recommended not to handle animals in extreme heat unless absolutely necessary. If necessary, make sure it is done as early or late in the day as possible when temperatures are lower.</a:t>
            </a:r>
            <a:endParaRPr lang="en-IN" sz="6400" dirty="0" smtClean="0">
              <a:latin typeface="Times New Roman" pitchFamily="18" charset="0"/>
              <a:cs typeface="Times New Roman" pitchFamily="18" charset="0"/>
            </a:endParaRPr>
          </a:p>
          <a:p>
            <a:pPr lvl="0"/>
            <a:endParaRPr lang="en-IN" sz="4800" dirty="0" smtClean="0"/>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anim calcmode="lin" valueType="num">
                                      <p:cBhvr additive="base">
                                        <p:cTn id="1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anim calcmode="lin" valueType="num">
                                      <p:cBhvr additive="base">
                                        <p:cTn id="1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anim calcmode="lin" valueType="num">
                                      <p:cBhvr additive="base">
                                        <p:cTn id="1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anim calcmode="lin" valueType="num">
                                      <p:cBhvr additive="base">
                                        <p:cTn id="2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anim calcmode="lin" valueType="num">
                                      <p:cBhvr additive="base">
                                        <p:cTn id="2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anim calcmode="lin" valueType="num">
                                      <p:cBhvr additive="base">
                                        <p:cTn id="31"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13" end="13"/>
                                            </p:txEl>
                                          </p:spTgt>
                                        </p:tgtEl>
                                        <p:attrNameLst>
                                          <p:attrName>style.visibility</p:attrName>
                                        </p:attrNameLst>
                                      </p:cBhvr>
                                      <p:to>
                                        <p:strVal val="visible"/>
                                      </p:to>
                                    </p:set>
                                    <p:animEffect transition="in" filter="blinds(horizontal)">
                                      <p:cBhvr>
                                        <p:cTn id="37" dur="500"/>
                                        <p:tgtEl>
                                          <p:spTgt spid="3">
                                            <p:txEl>
                                              <p:pRg st="13" end="13"/>
                                            </p:txEl>
                                          </p:spTgt>
                                        </p:tgtEl>
                                      </p:cBhvr>
                                    </p:animEffect>
                                  </p:childTnLst>
                                </p:cTn>
                              </p:par>
                              <p:par>
                                <p:cTn id="38" presetID="3" presetClass="entr" presetSubtype="10" fill="hold" nodeType="withEffect">
                                  <p:stCondLst>
                                    <p:cond delay="0"/>
                                  </p:stCondLst>
                                  <p:childTnLst>
                                    <p:set>
                                      <p:cBhvr>
                                        <p:cTn id="39" dur="1" fill="hold">
                                          <p:stCondLst>
                                            <p:cond delay="0"/>
                                          </p:stCondLst>
                                        </p:cTn>
                                        <p:tgtEl>
                                          <p:spTgt spid="3">
                                            <p:txEl>
                                              <p:pRg st="14" end="14"/>
                                            </p:txEl>
                                          </p:spTgt>
                                        </p:tgtEl>
                                        <p:attrNameLst>
                                          <p:attrName>style.visibility</p:attrName>
                                        </p:attrNameLst>
                                      </p:cBhvr>
                                      <p:to>
                                        <p:strVal val="visible"/>
                                      </p:to>
                                    </p:set>
                                    <p:animEffect transition="in" filter="blinds(horizontal)">
                                      <p:cBhvr>
                                        <p:cTn id="40"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248400"/>
          </a:xfrm>
        </p:spPr>
        <p:style>
          <a:lnRef idx="2">
            <a:schemeClr val="accent6"/>
          </a:lnRef>
          <a:fillRef idx="1">
            <a:schemeClr val="lt1"/>
          </a:fillRef>
          <a:effectRef idx="0">
            <a:schemeClr val="accent6"/>
          </a:effectRef>
          <a:fontRef idx="minor">
            <a:schemeClr val="dk1"/>
          </a:fontRef>
        </p:style>
        <p:txBody>
          <a:bodyPr>
            <a:noAutofit/>
          </a:bodyPr>
          <a:lstStyle/>
          <a:p>
            <a:pPr lvl="0" algn="just"/>
            <a:r>
              <a:rPr lang="en-US" sz="1600" dirty="0" smtClean="0">
                <a:latin typeface="Times New Roman" pitchFamily="18" charset="0"/>
                <a:cs typeface="Times New Roman" pitchFamily="18" charset="0"/>
              </a:rPr>
              <a:t>Movement or handling of cattle during hot weather can increase their body temperature by 0.5 to 3.5° C. Increased body temperature or heat stress will cause production losses in livestock and impact on their ability to maintain normal function. Moving animals during cooler hours can decrease the impact of high temperatures on production performance. </a:t>
            </a:r>
            <a:endParaRPr lang="en-IN" sz="1600" dirty="0" smtClean="0">
              <a:latin typeface="Times New Roman" pitchFamily="18" charset="0"/>
              <a:cs typeface="Times New Roman" pitchFamily="18" charset="0"/>
            </a:endParaRPr>
          </a:p>
          <a:p>
            <a:pPr algn="just">
              <a:buNone/>
            </a:pPr>
            <a:r>
              <a:rPr lang="en-US" sz="1600" b="1" dirty="0" smtClean="0">
                <a:latin typeface="Times New Roman" pitchFamily="18" charset="0"/>
                <a:cs typeface="Times New Roman" pitchFamily="18" charset="0"/>
              </a:rPr>
              <a:t>TRANSPORT</a:t>
            </a:r>
            <a:endParaRPr lang="en-IN" sz="1600" b="1" dirty="0" smtClean="0">
              <a:latin typeface="Times New Roman" pitchFamily="18" charset="0"/>
              <a:cs typeface="Times New Roman" pitchFamily="18" charset="0"/>
            </a:endParaRPr>
          </a:p>
          <a:p>
            <a:pPr lvl="0" algn="just"/>
            <a:r>
              <a:rPr lang="en-US" sz="1600" dirty="0" smtClean="0">
                <a:latin typeface="Times New Roman" pitchFamily="18" charset="0"/>
                <a:cs typeface="Times New Roman" pitchFamily="18" charset="0"/>
              </a:rPr>
              <a:t>Pre-determine your route, mark out a map with places of shade and perhaps water availability (such as rest stops). Animals should only be transported during the cooler hours of the day. If it is necessary to stop, park the vehicle in the shade and at right angles to the wind direction to improve wind flow between animals during hot weather. Duration of stops should be kept to a minimum to avoid the build-up of heat while the vehicle is stationary.</a:t>
            </a:r>
            <a:endParaRPr lang="en-IN" sz="1600" dirty="0" smtClean="0">
              <a:latin typeface="Times New Roman" pitchFamily="18" charset="0"/>
              <a:cs typeface="Times New Roman" pitchFamily="18" charset="0"/>
            </a:endParaRPr>
          </a:p>
          <a:p>
            <a:pPr lvl="0" algn="just"/>
            <a:r>
              <a:rPr lang="en-US" sz="1600" dirty="0" smtClean="0">
                <a:latin typeface="Times New Roman" pitchFamily="18" charset="0"/>
                <a:cs typeface="Times New Roman" pitchFamily="18" charset="0"/>
              </a:rPr>
              <a:t>Stocking densities should be reduced to </a:t>
            </a:r>
            <a:r>
              <a:rPr lang="en-US" sz="1600" b="1" dirty="0" smtClean="0">
                <a:latin typeface="Times New Roman" pitchFamily="18" charset="0"/>
                <a:cs typeface="Times New Roman" pitchFamily="18" charset="0"/>
              </a:rPr>
              <a:t>85 % </a:t>
            </a:r>
            <a:r>
              <a:rPr lang="en-US" sz="1600" dirty="0" smtClean="0">
                <a:latin typeface="Times New Roman" pitchFamily="18" charset="0"/>
                <a:cs typeface="Times New Roman" pitchFamily="18" charset="0"/>
              </a:rPr>
              <a:t>of capacity to ensure good air flow between animals, and drivers should have contingency plans in place for the occurrence of adverse weather events.</a:t>
            </a:r>
            <a:endParaRPr lang="en-IN" sz="1600" dirty="0" smtClean="0">
              <a:latin typeface="Times New Roman" pitchFamily="18" charset="0"/>
              <a:cs typeface="Times New Roman" pitchFamily="18" charset="0"/>
            </a:endParaRPr>
          </a:p>
          <a:p>
            <a:pPr lvl="0" algn="just">
              <a:buFont typeface="Wingdings" pitchFamily="2" charset="2"/>
              <a:buChar char="ü"/>
            </a:pPr>
            <a:r>
              <a:rPr lang="en-US" sz="1600" dirty="0" smtClean="0">
                <a:latin typeface="Times New Roman" pitchFamily="18" charset="0"/>
                <a:cs typeface="Times New Roman" pitchFamily="18" charset="0"/>
              </a:rPr>
              <a:t>Heat stress tolerances can also vary between and within a species</a:t>
            </a:r>
          </a:p>
          <a:p>
            <a:pPr lvl="0" algn="just">
              <a:buFont typeface="Wingdings" pitchFamily="2" charset="2"/>
              <a:buChar char="ü"/>
            </a:pPr>
            <a:r>
              <a:rPr lang="en-US" sz="1600" dirty="0" smtClean="0">
                <a:latin typeface="Times New Roman" pitchFamily="18" charset="0"/>
                <a:cs typeface="Times New Roman" pitchFamily="18" charset="0"/>
              </a:rPr>
              <a:t>pigs become heat stressed at a lower temperature level and are very prone to sunburn. </a:t>
            </a:r>
          </a:p>
          <a:p>
            <a:pPr lvl="0" algn="just">
              <a:buFont typeface="Wingdings" pitchFamily="2" charset="2"/>
              <a:buChar char="ü"/>
            </a:pPr>
            <a:r>
              <a:rPr lang="en-US" sz="1600" dirty="0" smtClean="0">
                <a:latin typeface="Times New Roman" pitchFamily="18" charset="0"/>
                <a:cs typeface="Times New Roman" pitchFamily="18" charset="0"/>
              </a:rPr>
              <a:t>Sheep that are newly shorn are at risk of sunburn</a:t>
            </a:r>
            <a:endParaRPr lang="en-IN" sz="1600" dirty="0" smtClean="0">
              <a:latin typeface="Times New Roman" pitchFamily="18" charset="0"/>
              <a:cs typeface="Times New Roman" pitchFamily="18" charset="0"/>
            </a:endParaRPr>
          </a:p>
          <a:p>
            <a:pPr algn="just">
              <a:buFont typeface="Wingdings" pitchFamily="2" charset="2"/>
              <a:buChar char="ü"/>
            </a:pPr>
            <a:r>
              <a:rPr lang="en-US" sz="1600" dirty="0" smtClean="0">
                <a:latin typeface="Times New Roman" pitchFamily="18" charset="0"/>
                <a:cs typeface="Times New Roman" pitchFamily="18" charset="0"/>
              </a:rPr>
              <a:t>Lactating cattle are more susceptible than dry cows because of the additional metabolic heat generated during lactation</a:t>
            </a:r>
            <a:endParaRPr lang="en-IN" sz="1600" dirty="0" smtClean="0">
              <a:latin typeface="Times New Roman" pitchFamily="18" charset="0"/>
              <a:cs typeface="Times New Roman" pitchFamily="18" charset="0"/>
            </a:endParaRPr>
          </a:p>
          <a:p>
            <a:pPr lvl="0" algn="just">
              <a:buFont typeface="Wingdings" pitchFamily="2" charset="2"/>
              <a:buChar char="ü"/>
            </a:pPr>
            <a:r>
              <a:rPr lang="en-US" sz="1600" dirty="0" smtClean="0">
                <a:latin typeface="Times New Roman" pitchFamily="18" charset="0"/>
                <a:cs typeface="Times New Roman" pitchFamily="18" charset="0"/>
              </a:rPr>
              <a:t>High producing dairy cows are more effected by extreme heat than lower producing cows</a:t>
            </a:r>
            <a:endParaRPr lang="en-IN" sz="1600" dirty="0" smtClean="0">
              <a:latin typeface="Times New Roman" pitchFamily="18" charset="0"/>
              <a:cs typeface="Times New Roman" pitchFamily="18" charset="0"/>
            </a:endParaRPr>
          </a:p>
          <a:p>
            <a:pPr lvl="0" algn="just">
              <a:buFont typeface="Wingdings" pitchFamily="2" charset="2"/>
              <a:buChar char="ü"/>
            </a:pPr>
            <a:r>
              <a:rPr lang="en-US" sz="1600" dirty="0" smtClean="0">
                <a:latin typeface="Times New Roman" pitchFamily="18" charset="0"/>
                <a:cs typeface="Times New Roman" pitchFamily="18" charset="0"/>
              </a:rPr>
              <a:t>Beef cattle with black hair suffer more from direct solar radiation than those with lighter hair, although those with pink skin are at risk of sunburn</a:t>
            </a:r>
            <a:endParaRPr lang="en-IN" sz="1600" dirty="0" smtClean="0">
              <a:latin typeface="Times New Roman" pitchFamily="18" charset="0"/>
              <a:cs typeface="Times New Roman" pitchFamily="18" charset="0"/>
            </a:endParaRPr>
          </a:p>
          <a:p>
            <a:pPr lvl="0" algn="just">
              <a:buFont typeface="Wingdings" pitchFamily="2" charset="2"/>
              <a:buChar char="ü"/>
            </a:pPr>
            <a:r>
              <a:rPr lang="en-US" sz="1600" dirty="0" smtClean="0">
                <a:latin typeface="Times New Roman" pitchFamily="18" charset="0"/>
                <a:cs typeface="Times New Roman" pitchFamily="18" charset="0"/>
              </a:rPr>
              <a:t>These types of animals should be watched more closely for signs of heat stress during days of high temperature.</a:t>
            </a:r>
            <a:endParaRPr lang="en-IN" sz="1600" dirty="0" smtClean="0">
              <a:latin typeface="Times New Roman" pitchFamily="18" charset="0"/>
              <a:cs typeface="Times New Roman" pitchFamily="18" charset="0"/>
            </a:endParaRPr>
          </a:p>
          <a:p>
            <a:endParaRPr lang="en-IN" sz="1600" dirty="0"/>
          </a:p>
        </p:txBody>
      </p:sp>
      <p:sp>
        <p:nvSpPr>
          <p:cNvPr id="4" name="Title 1"/>
          <p:cNvSpPr txBox="1">
            <a:spLocks/>
          </p:cNvSpPr>
          <p:nvPr/>
        </p:nvSpPr>
        <p:spPr>
          <a:xfrm>
            <a:off x="6781800" y="0"/>
            <a:ext cx="2133600" cy="487362"/>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fontScale="6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4400" b="0" i="0" u="none" strike="noStrike" kern="1200" cap="none" spc="0" normalizeH="0" baseline="0" noProof="0" dirty="0" smtClean="0">
                <a:ln>
                  <a:noFill/>
                </a:ln>
                <a:solidFill>
                  <a:schemeClr val="dk1"/>
                </a:solidFill>
                <a:effectLst/>
                <a:uLnTx/>
                <a:uFillTx/>
                <a:latin typeface="Blackadder ITC" pitchFamily="82" charset="0"/>
                <a:ea typeface="+mn-ea"/>
                <a:cs typeface="+mn-cs"/>
              </a:rPr>
              <a:t>Conti...</a:t>
            </a:r>
            <a:endParaRPr kumimoji="0" lang="en-IN" sz="4400" b="0" i="0" u="none" strike="noStrike" kern="1200" cap="none" spc="0" normalizeH="0" baseline="0" noProof="0" dirty="0">
              <a:ln>
                <a:noFill/>
              </a:ln>
              <a:solidFill>
                <a:schemeClr val="dk1"/>
              </a:solidFill>
              <a:effectLst/>
              <a:uLnTx/>
              <a:uFillTx/>
              <a:latin typeface="Blackadder ITC" pitchFamily="82"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linds(horizontal)">
                                      <p:cBhvr>
                                        <p:cTn id="13" dur="500"/>
                                        <p:tgtEl>
                                          <p:spTgt spid="3">
                                            <p:txEl>
                                              <p:pRg st="3" end="3"/>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blinds(horizontal)">
                                      <p:cBhvr>
                                        <p:cTn id="16" dur="500"/>
                                        <p:tgtEl>
                                          <p:spTgt spid="3">
                                            <p:txEl>
                                              <p:pRg st="4" end="4"/>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blinds(horizontal)">
                                      <p:cBhvr>
                                        <p:cTn id="19" dur="500"/>
                                        <p:tgtEl>
                                          <p:spTgt spid="3">
                                            <p:txEl>
                                              <p:pRg st="5" end="5"/>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blinds(horizontal)">
                                      <p:cBhvr>
                                        <p:cTn id="25" dur="500"/>
                                        <p:tgtEl>
                                          <p:spTgt spid="3">
                                            <p:txEl>
                                              <p:pRg st="7" end="7"/>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blinds(horizontal)">
                                      <p:cBhvr>
                                        <p:cTn id="28" dur="500"/>
                                        <p:tgtEl>
                                          <p:spTgt spid="3">
                                            <p:txEl>
                                              <p:pRg st="8" end="8"/>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blinds(horizontal)">
                                      <p:cBhvr>
                                        <p:cTn id="31" dur="500"/>
                                        <p:tgtEl>
                                          <p:spTgt spid="3">
                                            <p:txEl>
                                              <p:pRg st="9" end="9"/>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Effect transition="in" filter="blinds(horizontal)">
                                      <p:cBhvr>
                                        <p:cTn id="34"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0" y="3048000"/>
            <a:ext cx="5486400" cy="1371600"/>
          </a:xfrm>
          <a:solidFill>
            <a:schemeClr val="accent6">
              <a:lumMod val="20000"/>
              <a:lumOff val="80000"/>
            </a:schemeClr>
          </a:solidFill>
          <a:ln>
            <a:solidFill>
              <a:schemeClr val="tx1"/>
            </a:solidFill>
            <a:prstDash val="dashDot"/>
          </a:ln>
          <a:effectLst>
            <a:glow rad="139700">
              <a:schemeClr val="accent2">
                <a:satMod val="175000"/>
                <a:alpha val="40000"/>
              </a:schemeClr>
            </a:glow>
          </a:effectLst>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buNone/>
            </a:pPr>
            <a:r>
              <a:rPr lang="en-IN" sz="8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Thank you</a:t>
            </a:r>
            <a:endParaRPr lang="en-IN" sz="8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4" name="TextBox 3"/>
          <p:cNvSpPr txBox="1"/>
          <p:nvPr/>
        </p:nvSpPr>
        <p:spPr>
          <a:xfrm>
            <a:off x="2286000" y="457200"/>
            <a:ext cx="5181600" cy="1569660"/>
          </a:xfrm>
          <a:prstGeom prst="rect">
            <a:avLst/>
          </a:prstGeom>
          <a:solidFill>
            <a:schemeClr val="accent5">
              <a:lumMod val="20000"/>
              <a:lumOff val="80000"/>
            </a:schemeClr>
          </a:solidFill>
        </p:spPr>
        <p:txBody>
          <a:bodyPr wrap="square" rtlCol="0">
            <a:spAutoFit/>
          </a:bodyPr>
          <a:lstStyle/>
          <a:p>
            <a:r>
              <a:rPr lang="en-IN" sz="2400" b="1" dirty="0" smtClean="0"/>
              <a:t>Animal Welfare &amp; Management</a:t>
            </a:r>
          </a:p>
          <a:p>
            <a:r>
              <a:rPr lang="en-IN" dirty="0" smtClean="0"/>
              <a:t>by </a:t>
            </a:r>
            <a:r>
              <a:rPr lang="en-IN" dirty="0" smtClean="0">
                <a:hlinkClick r:id="rId2"/>
              </a:rPr>
              <a:t>BHM Patel, </a:t>
            </a:r>
            <a:r>
              <a:rPr lang="en-IN" dirty="0" smtClean="0">
                <a:hlinkClick r:id="rId3"/>
              </a:rPr>
              <a:t>SB </a:t>
            </a:r>
            <a:r>
              <a:rPr lang="en-IN" dirty="0" err="1" smtClean="0">
                <a:hlinkClick r:id="rId3"/>
              </a:rPr>
              <a:t>Prasanna</a:t>
            </a:r>
            <a:r>
              <a:rPr lang="en-IN" dirty="0" smtClean="0">
                <a:hlinkClick r:id="rId3"/>
              </a:rPr>
              <a:t>, </a:t>
            </a:r>
            <a:r>
              <a:rPr lang="en-IN" dirty="0" err="1" smtClean="0">
                <a:hlinkClick r:id="rId4"/>
              </a:rPr>
              <a:t>Mahadevappa</a:t>
            </a:r>
            <a:r>
              <a:rPr lang="en-IN" dirty="0" smtClean="0">
                <a:hlinkClick r:id="rId4"/>
              </a:rPr>
              <a:t> D </a:t>
            </a:r>
            <a:r>
              <a:rPr lang="en-IN" dirty="0" err="1" smtClean="0">
                <a:hlinkClick r:id="rId4"/>
              </a:rPr>
              <a:t>Gouri</a:t>
            </a:r>
            <a:r>
              <a:rPr lang="en-IN" dirty="0" smtClean="0">
                <a:hlinkClick r:id="rId4"/>
              </a:rPr>
              <a:t> </a:t>
            </a:r>
            <a:r>
              <a:rPr lang="en-IN" dirty="0" smtClean="0"/>
              <a:t>(Author),</a:t>
            </a:r>
          </a:p>
          <a:p>
            <a:r>
              <a:rPr lang="en-IN" dirty="0" smtClean="0">
                <a:hlinkClick r:id="rId5"/>
              </a:rPr>
              <a:t>New India Publishing Agency</a:t>
            </a:r>
            <a:r>
              <a:rPr lang="en-IN" dirty="0" smtClean="0"/>
              <a:t> (Publisher)</a:t>
            </a:r>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circle(in)">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534400" cy="6019800"/>
          </a:xfrm>
        </p:spPr>
        <p:style>
          <a:lnRef idx="2">
            <a:schemeClr val="accent6"/>
          </a:lnRef>
          <a:fillRef idx="1">
            <a:schemeClr val="lt1"/>
          </a:fillRef>
          <a:effectRef idx="0">
            <a:schemeClr val="accent6"/>
          </a:effectRef>
          <a:fontRef idx="minor">
            <a:schemeClr val="dk1"/>
          </a:fontRef>
        </p:style>
        <p:txBody>
          <a:bodyPr>
            <a:normAutofit fontScale="32500" lnSpcReduction="20000"/>
          </a:bodyPr>
          <a:lstStyle/>
          <a:p>
            <a:pPr marL="514350" lvl="0" indent="-514350">
              <a:buFont typeface="+mj-lt"/>
              <a:buAutoNum type="arabicPeriod"/>
            </a:pPr>
            <a:r>
              <a:rPr lang="en-US" sz="5500" dirty="0" smtClean="0">
                <a:solidFill>
                  <a:schemeClr val="tx1"/>
                </a:solidFill>
              </a:rPr>
              <a:t>Definition of animal welfare and ethics. Human and animal welfare in relation to ecosystem and environmental factors. </a:t>
            </a:r>
            <a:endParaRPr lang="en-IN" sz="5500" dirty="0" smtClean="0">
              <a:solidFill>
                <a:schemeClr val="tx1"/>
              </a:solidFill>
            </a:endParaRPr>
          </a:p>
          <a:p>
            <a:pPr marL="514350" lvl="0" indent="-514350">
              <a:buFont typeface="+mj-lt"/>
              <a:buAutoNum type="arabicPeriod"/>
            </a:pPr>
            <a:r>
              <a:rPr lang="en-US" sz="5500" dirty="0" smtClean="0">
                <a:solidFill>
                  <a:schemeClr val="tx1"/>
                </a:solidFill>
              </a:rPr>
              <a:t>Role of veterinarians in animal welfare.  </a:t>
            </a:r>
            <a:endParaRPr lang="en-IN" sz="5500" dirty="0" smtClean="0">
              <a:solidFill>
                <a:schemeClr val="tx1"/>
              </a:solidFill>
            </a:endParaRPr>
          </a:p>
          <a:p>
            <a:pPr marL="514350" lvl="0" indent="-514350">
              <a:buFont typeface="+mj-lt"/>
              <a:buAutoNum type="arabicPeriod"/>
            </a:pPr>
            <a:r>
              <a:rPr lang="en-US" sz="5500" dirty="0" smtClean="0">
                <a:solidFill>
                  <a:schemeClr val="tx1"/>
                </a:solidFill>
              </a:rPr>
              <a:t>Animal welfare organizations, Animal Welfare Board of India - their role, functions and current status. Rules, regulations, laws on animal welfare.  </a:t>
            </a:r>
            <a:endParaRPr lang="en-IN" sz="5500" dirty="0" smtClean="0">
              <a:solidFill>
                <a:schemeClr val="tx1"/>
              </a:solidFill>
            </a:endParaRPr>
          </a:p>
          <a:p>
            <a:pPr marL="514350" lvl="0" indent="-514350">
              <a:buFont typeface="+mj-lt"/>
              <a:buAutoNum type="arabicPeriod"/>
            </a:pPr>
            <a:r>
              <a:rPr lang="en-US" sz="5500" dirty="0" smtClean="0">
                <a:solidFill>
                  <a:schemeClr val="tx1"/>
                </a:solidFill>
              </a:rPr>
              <a:t>Prevention of Cruelty to Animals PCA Act, 1960 {59 of 1960).  </a:t>
            </a:r>
            <a:endParaRPr lang="en-IN" sz="5500" dirty="0" smtClean="0">
              <a:solidFill>
                <a:schemeClr val="tx1"/>
              </a:solidFill>
            </a:endParaRPr>
          </a:p>
          <a:p>
            <a:pPr marL="514350" lvl="0" indent="-514350">
              <a:buFont typeface="+mj-lt"/>
              <a:buAutoNum type="arabicPeriod"/>
            </a:pPr>
            <a:r>
              <a:rPr lang="en-US" sz="5500" dirty="0" smtClean="0">
                <a:solidFill>
                  <a:schemeClr val="tx1"/>
                </a:solidFill>
              </a:rPr>
              <a:t>Legal duties of veterinarians, Common offences against animals and laws related to these offences. </a:t>
            </a:r>
            <a:endParaRPr lang="en-IN" sz="5500" dirty="0" smtClean="0">
              <a:solidFill>
                <a:schemeClr val="tx1"/>
              </a:solidFill>
            </a:endParaRPr>
          </a:p>
          <a:p>
            <a:pPr marL="514350" lvl="0" indent="-514350">
              <a:buFont typeface="+mj-lt"/>
              <a:buAutoNum type="arabicPeriod"/>
            </a:pPr>
            <a:r>
              <a:rPr lang="en-US" sz="5500" dirty="0" smtClean="0">
                <a:solidFill>
                  <a:schemeClr val="tx1"/>
                </a:solidFill>
              </a:rPr>
              <a:t>Role and function of Committee for the Purpose of Controlling and Supervising Experiments in Animals (CPCSEA).  </a:t>
            </a:r>
            <a:endParaRPr lang="en-IN" sz="5500" dirty="0" smtClean="0">
              <a:solidFill>
                <a:schemeClr val="tx1"/>
              </a:solidFill>
            </a:endParaRPr>
          </a:p>
          <a:p>
            <a:pPr marL="514350" lvl="0" indent="-514350">
              <a:buFont typeface="+mj-lt"/>
              <a:buAutoNum type="arabicPeriod"/>
            </a:pPr>
            <a:r>
              <a:rPr lang="en-US" sz="5500" dirty="0" smtClean="0">
                <a:solidFill>
                  <a:schemeClr val="tx1"/>
                </a:solidFill>
              </a:rPr>
              <a:t>Protection of wild life in nature and captivity.  </a:t>
            </a:r>
            <a:endParaRPr lang="en-IN" sz="5500" dirty="0" smtClean="0">
              <a:solidFill>
                <a:schemeClr val="tx1"/>
              </a:solidFill>
            </a:endParaRPr>
          </a:p>
          <a:p>
            <a:pPr marL="514350" lvl="0" indent="-514350">
              <a:buFont typeface="+mj-lt"/>
              <a:buAutoNum type="arabicPeriod"/>
            </a:pPr>
            <a:r>
              <a:rPr lang="en-US" sz="5500" dirty="0" smtClean="0">
                <a:solidFill>
                  <a:schemeClr val="tx1"/>
                </a:solidFill>
              </a:rPr>
              <a:t>Protection and welfare of performing animals.  </a:t>
            </a:r>
            <a:endParaRPr lang="en-IN" sz="5500" dirty="0" smtClean="0">
              <a:solidFill>
                <a:schemeClr val="tx1"/>
              </a:solidFill>
            </a:endParaRPr>
          </a:p>
          <a:p>
            <a:pPr marL="514350" lvl="0" indent="-514350">
              <a:buFont typeface="+mj-lt"/>
              <a:buAutoNum type="arabicPeriod"/>
            </a:pPr>
            <a:r>
              <a:rPr lang="en-US" sz="5500" dirty="0" smtClean="0">
                <a:solidFill>
                  <a:schemeClr val="tx1"/>
                </a:solidFill>
              </a:rPr>
              <a:t>Welfare of animals during transportation.  </a:t>
            </a:r>
            <a:endParaRPr lang="en-IN" sz="5500" dirty="0" smtClean="0">
              <a:solidFill>
                <a:schemeClr val="tx1"/>
              </a:solidFill>
            </a:endParaRPr>
          </a:p>
          <a:p>
            <a:pPr marL="514350" lvl="0" indent="-514350">
              <a:buFont typeface="+mj-lt"/>
              <a:buAutoNum type="arabicPeriod"/>
            </a:pPr>
            <a:r>
              <a:rPr lang="en-US" sz="5500" dirty="0" smtClean="0">
                <a:solidFill>
                  <a:schemeClr val="tx1"/>
                </a:solidFill>
              </a:rPr>
              <a:t>Animal welfare in commercial livestock farming practices.  </a:t>
            </a:r>
            <a:endParaRPr lang="en-IN" sz="5500" dirty="0" smtClean="0">
              <a:solidFill>
                <a:schemeClr val="tx1"/>
              </a:solidFill>
            </a:endParaRPr>
          </a:p>
          <a:p>
            <a:pPr marL="514350" lvl="0" indent="-514350">
              <a:buFont typeface="+mj-lt"/>
              <a:buAutoNum type="arabicPeriod"/>
            </a:pPr>
            <a:r>
              <a:rPr lang="en-US" sz="5500" dirty="0" smtClean="0">
                <a:solidFill>
                  <a:schemeClr val="tx1"/>
                </a:solidFill>
              </a:rPr>
              <a:t>Protection and welfare of working animals. </a:t>
            </a:r>
            <a:endParaRPr lang="en-IN" sz="5500" dirty="0" smtClean="0">
              <a:solidFill>
                <a:schemeClr val="tx1"/>
              </a:solidFill>
            </a:endParaRPr>
          </a:p>
          <a:p>
            <a:pPr marL="514350" lvl="0" indent="-514350">
              <a:buFont typeface="+mj-lt"/>
              <a:buAutoNum type="arabicPeriod"/>
            </a:pPr>
            <a:r>
              <a:rPr lang="en-US" sz="5500" dirty="0" smtClean="0">
                <a:solidFill>
                  <a:schemeClr val="tx1"/>
                </a:solidFill>
              </a:rPr>
              <a:t>Pet and companion animal welfare.  </a:t>
            </a:r>
            <a:endParaRPr lang="en-IN" sz="5500" dirty="0" smtClean="0">
              <a:solidFill>
                <a:schemeClr val="tx1"/>
              </a:solidFill>
            </a:endParaRPr>
          </a:p>
          <a:p>
            <a:pPr marL="514350" lvl="0" indent="-514350">
              <a:buFont typeface="+mj-lt"/>
              <a:buAutoNum type="arabicPeriod"/>
            </a:pPr>
            <a:r>
              <a:rPr lang="en-US" sz="5500" dirty="0" smtClean="0">
                <a:solidFill>
                  <a:schemeClr val="tx1"/>
                </a:solidFill>
              </a:rPr>
              <a:t>Animal welfare during natural calamities and disaster management.   </a:t>
            </a:r>
            <a:endParaRPr lang="en-IN" sz="5500" dirty="0" smtClean="0">
              <a:solidFill>
                <a:schemeClr val="tx1"/>
              </a:solidFill>
            </a:endParaRPr>
          </a:p>
          <a:p>
            <a:pPr marL="514350" lvl="0" indent="-514350">
              <a:buFont typeface="+mj-lt"/>
              <a:buAutoNum type="arabicPeriod"/>
            </a:pPr>
            <a:r>
              <a:rPr lang="en-US" sz="5500" dirty="0" smtClean="0">
                <a:solidFill>
                  <a:schemeClr val="tx1"/>
                </a:solidFill>
              </a:rPr>
              <a:t>Provincial and Central Acts relating to animals.  </a:t>
            </a:r>
            <a:endParaRPr lang="en-IN" sz="5500" dirty="0" smtClean="0">
              <a:solidFill>
                <a:schemeClr val="tx1"/>
              </a:solidFill>
            </a:endParaRPr>
          </a:p>
          <a:p>
            <a:pPr marL="514350" lvl="0" indent="-514350">
              <a:buFont typeface="+mj-lt"/>
              <a:buAutoNum type="arabicPeriod"/>
            </a:pPr>
            <a:r>
              <a:rPr lang="en-US" sz="5500" dirty="0" smtClean="0">
                <a:solidFill>
                  <a:schemeClr val="tx1"/>
                </a:solidFill>
              </a:rPr>
              <a:t>Laws relating to offences affecting Public Health.  </a:t>
            </a:r>
            <a:endParaRPr lang="en-IN" sz="5500" dirty="0" smtClean="0">
              <a:solidFill>
                <a:schemeClr val="tx1"/>
              </a:solidFill>
            </a:endParaRPr>
          </a:p>
          <a:p>
            <a:pPr marL="514350" lvl="0" indent="-514350">
              <a:buFont typeface="+mj-lt"/>
              <a:buAutoNum type="arabicPeriod"/>
            </a:pPr>
            <a:r>
              <a:rPr lang="en-US" sz="5500" dirty="0" smtClean="0">
                <a:solidFill>
                  <a:schemeClr val="tx1"/>
                </a:solidFill>
              </a:rPr>
              <a:t>Livestock Importation Act Evidence, liability and insurance.  </a:t>
            </a:r>
            <a:endParaRPr lang="en-IN" sz="5500" dirty="0" smtClean="0">
              <a:solidFill>
                <a:schemeClr val="tx1"/>
              </a:solidFill>
            </a:endParaRPr>
          </a:p>
          <a:p>
            <a:pPr marL="514350" lvl="0" indent="-514350">
              <a:buFont typeface="+mj-lt"/>
              <a:buAutoNum type="arabicPeriod"/>
            </a:pPr>
            <a:r>
              <a:rPr lang="en-US" sz="5500" dirty="0" smtClean="0">
                <a:solidFill>
                  <a:schemeClr val="tx1"/>
                </a:solidFill>
              </a:rPr>
              <a:t>Code of Conduct and Ethics for veterinarians - the Regulations made under Indian Veterinary Council Act, 1984.</a:t>
            </a:r>
            <a:endParaRPr lang="en-IN" sz="5500" dirty="0" smtClean="0">
              <a:solidFill>
                <a:schemeClr val="tx1"/>
              </a:solidFill>
            </a:endParaRPr>
          </a:p>
          <a:p>
            <a:endParaRPr lang="en-IN" dirty="0"/>
          </a:p>
        </p:txBody>
      </p:sp>
      <p:sp>
        <p:nvSpPr>
          <p:cNvPr id="4" name="TextBox 3"/>
          <p:cNvSpPr txBox="1"/>
          <p:nvPr/>
        </p:nvSpPr>
        <p:spPr>
          <a:xfrm>
            <a:off x="3276600" y="76200"/>
            <a:ext cx="2519151" cy="461665"/>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IN" sz="2400" b="1" dirty="0" smtClean="0">
                <a:ln w="11430"/>
                <a:solidFill>
                  <a:schemeClr val="tx1"/>
                </a:solidFill>
                <a:effectLst>
                  <a:outerShdw blurRad="50800" dist="39000" dir="5460000" algn="tl">
                    <a:srgbClr val="000000">
                      <a:alpha val="38000"/>
                    </a:srgbClr>
                  </a:outerShdw>
                </a:effectLst>
              </a:rPr>
              <a:t>COURSE CONTENT</a:t>
            </a:r>
            <a:endParaRPr lang="en-IN" sz="2400" b="1" dirty="0">
              <a:ln w="11430"/>
              <a:solidFill>
                <a:schemeClr val="tx1"/>
              </a:soli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905000"/>
            <a:ext cx="8229600" cy="2743200"/>
          </a:xfrm>
          <a:ln/>
        </p:spPr>
        <p:style>
          <a:lnRef idx="2">
            <a:schemeClr val="accent6"/>
          </a:lnRef>
          <a:fillRef idx="1">
            <a:schemeClr val="lt1"/>
          </a:fillRef>
          <a:effectRef idx="0">
            <a:schemeClr val="accent6"/>
          </a:effectRef>
          <a:fontRef idx="minor">
            <a:schemeClr val="dk1"/>
          </a:fontRef>
        </p:style>
        <p:txBody>
          <a:bodyPr>
            <a:normAutofit fontScale="90000"/>
          </a:bodyPr>
          <a:lstStyle/>
          <a:p>
            <a:pPr algn="just"/>
            <a:r>
              <a:rPr lang="en-IN" sz="2700" b="1" dirty="0" smtClean="0"/>
              <a:t/>
            </a:r>
            <a:br>
              <a:rPr lang="en-IN" sz="2700" b="1" dirty="0" smtClean="0"/>
            </a:br>
            <a:r>
              <a:rPr lang="en-IN" sz="2700" b="1" dirty="0" smtClean="0"/>
              <a:t/>
            </a:r>
            <a:br>
              <a:rPr lang="en-IN" sz="2700" b="1" dirty="0" smtClean="0"/>
            </a:br>
            <a:r>
              <a:rPr lang="en-IN" sz="3600" b="1" dirty="0" smtClean="0"/>
              <a:t>Definition of animal welfare and ethics. </a:t>
            </a:r>
            <a:br>
              <a:rPr lang="en-IN" sz="3600" b="1" dirty="0" smtClean="0"/>
            </a:br>
            <a:r>
              <a:rPr lang="en-IN" sz="3600" b="1" dirty="0" smtClean="0"/>
              <a:t>Human and animal welfare in relation to ecosystem and environmental factors. </a:t>
            </a:r>
            <a:r>
              <a:rPr lang="en-IN" sz="3600" dirty="0" smtClean="0"/>
              <a:t/>
            </a:r>
            <a:br>
              <a:rPr lang="en-IN" sz="3600" dirty="0" smtClean="0"/>
            </a:br>
            <a:endParaRPr lang="en-IN" sz="3600" dirty="0"/>
          </a:p>
        </p:txBody>
      </p:sp>
      <p:sp>
        <p:nvSpPr>
          <p:cNvPr id="3" name="TextBox 2"/>
          <p:cNvSpPr txBox="1"/>
          <p:nvPr/>
        </p:nvSpPr>
        <p:spPr>
          <a:xfrm>
            <a:off x="3581400" y="1066800"/>
            <a:ext cx="2179443" cy="707886"/>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r>
              <a:rPr lang="en-US" sz="4000" b="1" dirty="0" smtClean="0">
                <a:ln w="11430"/>
                <a:effectLst>
                  <a:outerShdw blurRad="50800" dist="39000" dir="5460000" algn="tl">
                    <a:srgbClr val="000000">
                      <a:alpha val="38000"/>
                    </a:srgbClr>
                  </a:outerShdw>
                </a:effectLst>
              </a:rPr>
              <a:t>Lecture-1</a:t>
            </a:r>
            <a:endParaRPr lang="en-IN" sz="4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style>
          <a:lnRef idx="1">
            <a:schemeClr val="accent6"/>
          </a:lnRef>
          <a:fillRef idx="2">
            <a:schemeClr val="accent6"/>
          </a:fillRef>
          <a:effectRef idx="1">
            <a:schemeClr val="accent6"/>
          </a:effectRef>
          <a:fontRef idx="minor">
            <a:schemeClr val="dk1"/>
          </a:fontRef>
        </p:style>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IN" b="1" dirty="0" smtClean="0">
                <a:ln w="11430"/>
                <a:solidFill>
                  <a:schemeClr val="tx1"/>
                </a:solidFill>
                <a:effectLst>
                  <a:outerShdw blurRad="50800" dist="39000" dir="5460000" algn="tl">
                    <a:srgbClr val="000000">
                      <a:alpha val="38000"/>
                    </a:srgbClr>
                  </a:outerShdw>
                </a:effectLst>
              </a:rPr>
              <a:t>ETHOLOGY</a:t>
            </a:r>
            <a:endParaRPr lang="en-IN" b="1" dirty="0">
              <a:ln w="11430"/>
              <a:solidFill>
                <a:schemeClr val="tx1"/>
              </a:solidFill>
              <a:effectLst>
                <a:outerShdw blurRad="50800" dist="39000" dir="5460000" algn="tl">
                  <a:srgbClr val="000000">
                    <a:alpha val="38000"/>
                  </a:srgbClr>
                </a:outerShdw>
              </a:effectLst>
            </a:endParaRPr>
          </a:p>
        </p:txBody>
      </p:sp>
      <p:sp>
        <p:nvSpPr>
          <p:cNvPr id="3" name="Content Placeholder 2"/>
          <p:cNvSpPr>
            <a:spLocks noGrp="1"/>
          </p:cNvSpPr>
          <p:nvPr>
            <p:ph idx="1"/>
          </p:nvPr>
        </p:nvSpPr>
        <p:spPr>
          <a:xfrm>
            <a:off x="457200" y="1295400"/>
            <a:ext cx="8229600" cy="5181600"/>
          </a:xfrm>
        </p:spPr>
        <p:style>
          <a:lnRef idx="2">
            <a:schemeClr val="accent6"/>
          </a:lnRef>
          <a:fillRef idx="1">
            <a:schemeClr val="lt1"/>
          </a:fillRef>
          <a:effectRef idx="0">
            <a:schemeClr val="accent6"/>
          </a:effectRef>
          <a:fontRef idx="minor">
            <a:schemeClr val="dk1"/>
          </a:fontRef>
        </p:style>
        <p:txBody>
          <a:bodyPr>
            <a:normAutofit fontScale="70000" lnSpcReduction="20000"/>
          </a:bodyPr>
          <a:lstStyle/>
          <a:p>
            <a:pPr algn="just"/>
            <a:r>
              <a:rPr lang="en-US" dirty="0" smtClean="0"/>
              <a:t>The study of animal welfare is related with the development of science of animal </a:t>
            </a:r>
            <a:r>
              <a:rPr lang="en-US" dirty="0" err="1" smtClean="0"/>
              <a:t>behaviour</a:t>
            </a:r>
            <a:r>
              <a:rPr lang="en-US" dirty="0" smtClean="0"/>
              <a:t>. </a:t>
            </a:r>
          </a:p>
          <a:p>
            <a:pPr lvl="0" algn="just"/>
            <a:r>
              <a:rPr lang="en-US" dirty="0" smtClean="0"/>
              <a:t>Study of animal </a:t>
            </a:r>
            <a:r>
              <a:rPr lang="en-US" dirty="0" err="1" smtClean="0"/>
              <a:t>behaviour</a:t>
            </a:r>
            <a:r>
              <a:rPr lang="en-US" dirty="0" smtClean="0"/>
              <a:t>- What animal do?</a:t>
            </a:r>
          </a:p>
          <a:p>
            <a:pPr lvl="0" algn="just"/>
            <a:r>
              <a:rPr lang="en-US" dirty="0" smtClean="0"/>
              <a:t>In early 17</a:t>
            </a:r>
            <a:r>
              <a:rPr lang="en-US" baseline="30000" dirty="0" smtClean="0"/>
              <a:t>th</a:t>
            </a:r>
            <a:r>
              <a:rPr lang="en-US" dirty="0" smtClean="0"/>
              <a:t> century the </a:t>
            </a:r>
            <a:r>
              <a:rPr lang="en-US" dirty="0" smtClean="0">
                <a:solidFill>
                  <a:srgbClr val="FF0000"/>
                </a:solidFill>
              </a:rPr>
              <a:t>mechanistic view </a:t>
            </a:r>
            <a:r>
              <a:rPr lang="en-US" dirty="0" smtClean="0"/>
              <a:t>was prevalent </a:t>
            </a:r>
          </a:p>
          <a:p>
            <a:pPr lvl="0" algn="just"/>
            <a:r>
              <a:rPr lang="en-US" dirty="0" smtClean="0"/>
              <a:t>Means the body of animals and men act like machines and move according with purely mechanical laws. They are moving through life without consciousness or self awareness.</a:t>
            </a:r>
            <a:endParaRPr lang="en-IN" dirty="0" smtClean="0"/>
          </a:p>
          <a:p>
            <a:pPr algn="just"/>
            <a:r>
              <a:rPr lang="en-IN" dirty="0" smtClean="0">
                <a:solidFill>
                  <a:srgbClr val="FF0000"/>
                </a:solidFill>
              </a:rPr>
              <a:t>Darwin (1859) </a:t>
            </a:r>
            <a:r>
              <a:rPr lang="en-IN" dirty="0" smtClean="0">
                <a:solidFill>
                  <a:srgbClr val="7030A0"/>
                </a:solidFill>
              </a:rPr>
              <a:t>through his book ‘origin of species’ seriously raised doubt about the mechanistic view of animal behaviour. In his book ‘the descent of man’ he believe animals have sensation and they can think. </a:t>
            </a:r>
          </a:p>
          <a:p>
            <a:pPr algn="just"/>
            <a:r>
              <a:rPr lang="en-IN" dirty="0" smtClean="0">
                <a:solidFill>
                  <a:srgbClr val="FF0000"/>
                </a:solidFill>
              </a:rPr>
              <a:t>F.B. Skinner (1958) </a:t>
            </a:r>
            <a:r>
              <a:rPr lang="en-IN" dirty="0" smtClean="0">
                <a:solidFill>
                  <a:srgbClr val="7030A0"/>
                </a:solidFill>
              </a:rPr>
              <a:t>wrote in his book ‘the behaviour of organism’ that all behaviour could be explained by principle of stimulus- response and operant conditioning. </a:t>
            </a:r>
          </a:p>
          <a:p>
            <a:pPr algn="just"/>
            <a:r>
              <a:rPr lang="en-IN" dirty="0" smtClean="0">
                <a:solidFill>
                  <a:srgbClr val="7030A0"/>
                </a:solidFill>
              </a:rPr>
              <a:t>Operant conditioning uses food rewards and punishment to train animals and shape their behaviours. </a:t>
            </a:r>
            <a:endParaRPr lang="en-IN"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blinds(horizontal)">
                                      <p:cBhvr>
                                        <p:cTn id="10" dur="500"/>
                                        <p:tgtEl>
                                          <p:spTgt spid="3">
                                            <p:txEl>
                                              <p:pRg st="5" end="5"/>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blinds(horizontal)">
                                      <p:cBhvr>
                                        <p:cTn id="1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0" y="0"/>
            <a:ext cx="2133600" cy="487362"/>
          </a:xfrm>
        </p:spPr>
        <p:style>
          <a:lnRef idx="1">
            <a:schemeClr val="accent2"/>
          </a:lnRef>
          <a:fillRef idx="2">
            <a:schemeClr val="accent2"/>
          </a:fillRef>
          <a:effectRef idx="1">
            <a:schemeClr val="accent2"/>
          </a:effectRef>
          <a:fontRef idx="minor">
            <a:schemeClr val="dk1"/>
          </a:fontRef>
        </p:style>
        <p:txBody>
          <a:bodyPr>
            <a:normAutofit fontScale="90000"/>
          </a:bodyPr>
          <a:lstStyle/>
          <a:p>
            <a:r>
              <a:rPr lang="en-IN" dirty="0" smtClean="0">
                <a:latin typeface="Blackadder ITC" pitchFamily="82" charset="0"/>
              </a:rPr>
              <a:t>Conti...</a:t>
            </a:r>
            <a:endParaRPr lang="en-IN" dirty="0">
              <a:latin typeface="Blackadder ITC" pitchFamily="82" charset="0"/>
            </a:endParaRPr>
          </a:p>
        </p:txBody>
      </p:sp>
      <p:sp>
        <p:nvSpPr>
          <p:cNvPr id="3" name="Content Placeholder 2"/>
          <p:cNvSpPr>
            <a:spLocks noGrp="1"/>
          </p:cNvSpPr>
          <p:nvPr>
            <p:ph idx="1"/>
          </p:nvPr>
        </p:nvSpPr>
        <p:spPr>
          <a:xfrm>
            <a:off x="457200" y="685800"/>
            <a:ext cx="8382000" cy="6019800"/>
          </a:xfrm>
        </p:spPr>
        <p:style>
          <a:lnRef idx="2">
            <a:schemeClr val="accent6"/>
          </a:lnRef>
          <a:fillRef idx="1">
            <a:schemeClr val="lt1"/>
          </a:fillRef>
          <a:effectRef idx="0">
            <a:schemeClr val="accent6"/>
          </a:effectRef>
          <a:fontRef idx="minor">
            <a:schemeClr val="dk1"/>
          </a:fontRef>
        </p:style>
        <p:txBody>
          <a:bodyPr>
            <a:normAutofit fontScale="92500"/>
          </a:bodyPr>
          <a:lstStyle/>
          <a:p>
            <a:pPr algn="just"/>
            <a:r>
              <a:rPr lang="en-US" sz="2400" dirty="0" smtClean="0"/>
              <a:t>The field of </a:t>
            </a:r>
            <a:r>
              <a:rPr lang="en-US" sz="2400" dirty="0" err="1" smtClean="0"/>
              <a:t>ethology</a:t>
            </a:r>
            <a:r>
              <a:rPr lang="en-US" sz="2400" dirty="0" smtClean="0"/>
              <a:t> was firmly established in late 1930s with the publication of the first journal related to animal </a:t>
            </a:r>
            <a:r>
              <a:rPr lang="en-US" sz="2400" dirty="0" err="1" smtClean="0"/>
              <a:t>behaviour</a:t>
            </a:r>
            <a:r>
              <a:rPr lang="en-US" sz="2400" dirty="0" smtClean="0"/>
              <a:t> in Germany.</a:t>
            </a:r>
            <a:endParaRPr lang="en-IN" sz="2400" dirty="0" smtClean="0"/>
          </a:p>
          <a:p>
            <a:pPr lvl="0" algn="just"/>
            <a:r>
              <a:rPr lang="en-US" sz="2400" dirty="0" err="1" smtClean="0">
                <a:solidFill>
                  <a:srgbClr val="FF0000"/>
                </a:solidFill>
              </a:rPr>
              <a:t>Konard</a:t>
            </a:r>
            <a:r>
              <a:rPr lang="en-US" sz="2400" dirty="0" smtClean="0">
                <a:solidFill>
                  <a:srgbClr val="FF0000"/>
                </a:solidFill>
              </a:rPr>
              <a:t> Lorenz (Austria), Van </a:t>
            </a:r>
            <a:r>
              <a:rPr lang="en-US" sz="2400" dirty="0" err="1" smtClean="0">
                <a:solidFill>
                  <a:srgbClr val="FF0000"/>
                </a:solidFill>
              </a:rPr>
              <a:t>Frish</a:t>
            </a:r>
            <a:r>
              <a:rPr lang="en-US" sz="2400" dirty="0" smtClean="0">
                <a:solidFill>
                  <a:srgbClr val="FF0000"/>
                </a:solidFill>
              </a:rPr>
              <a:t> (Austria), and </a:t>
            </a:r>
            <a:r>
              <a:rPr lang="en-US" sz="2400" dirty="0" err="1" smtClean="0">
                <a:solidFill>
                  <a:srgbClr val="FF0000"/>
                </a:solidFill>
              </a:rPr>
              <a:t>Niko</a:t>
            </a:r>
            <a:r>
              <a:rPr lang="en-US" sz="2400" dirty="0" smtClean="0">
                <a:solidFill>
                  <a:srgbClr val="FF0000"/>
                </a:solidFill>
              </a:rPr>
              <a:t> Tinbergen (Netherland) </a:t>
            </a:r>
            <a:r>
              <a:rPr lang="en-US" sz="2400" dirty="0" smtClean="0"/>
              <a:t>were three zoologist awarded the </a:t>
            </a:r>
            <a:r>
              <a:rPr lang="en-US" sz="2400" dirty="0" err="1" smtClean="0"/>
              <a:t>nobel</a:t>
            </a:r>
            <a:r>
              <a:rPr lang="en-US" sz="2400" dirty="0" smtClean="0"/>
              <a:t> prize in physiology and medicine in 1973. </a:t>
            </a:r>
          </a:p>
          <a:p>
            <a:pPr lvl="0" algn="just"/>
            <a:r>
              <a:rPr lang="en-US" sz="2400" dirty="0" smtClean="0">
                <a:solidFill>
                  <a:srgbClr val="FF0000"/>
                </a:solidFill>
              </a:rPr>
              <a:t>Lorenz is regarded as father of modern </a:t>
            </a:r>
            <a:r>
              <a:rPr lang="en-US" sz="2400" dirty="0" err="1" smtClean="0">
                <a:solidFill>
                  <a:srgbClr val="FF0000"/>
                </a:solidFill>
              </a:rPr>
              <a:t>ethology</a:t>
            </a:r>
            <a:r>
              <a:rPr lang="en-US" sz="2400" dirty="0" smtClean="0">
                <a:solidFill>
                  <a:srgbClr val="FF0000"/>
                </a:solidFill>
              </a:rPr>
              <a:t>. </a:t>
            </a:r>
          </a:p>
          <a:p>
            <a:pPr lvl="0" algn="just"/>
            <a:r>
              <a:rPr lang="en-US" sz="2400" dirty="0" smtClean="0"/>
              <a:t>He discovered the phenomenon of imprinting (formation of permanent close attachment during early post natal period between an animal and salient environmental object such as its mother). </a:t>
            </a:r>
          </a:p>
          <a:p>
            <a:pPr lvl="0" algn="just"/>
            <a:r>
              <a:rPr lang="en-US" sz="2400" dirty="0" smtClean="0"/>
              <a:t>Lorenz and Tinbergen developed the </a:t>
            </a:r>
            <a:r>
              <a:rPr lang="en-US" sz="2400" b="1" dirty="0" err="1" smtClean="0"/>
              <a:t>ethogram</a:t>
            </a:r>
            <a:r>
              <a:rPr lang="en-US" sz="2400" b="1" dirty="0" smtClean="0"/>
              <a:t> </a:t>
            </a:r>
            <a:r>
              <a:rPr lang="en-US" sz="2400" dirty="0" smtClean="0"/>
              <a:t>(complete listing of all </a:t>
            </a:r>
            <a:r>
              <a:rPr lang="en-US" sz="2400" dirty="0" err="1" smtClean="0"/>
              <a:t>behaviour</a:t>
            </a:r>
            <a:r>
              <a:rPr lang="en-US" sz="2400" dirty="0" smtClean="0"/>
              <a:t> that an animal perform in its natural environment). </a:t>
            </a:r>
          </a:p>
          <a:p>
            <a:pPr lvl="0" algn="just"/>
            <a:r>
              <a:rPr lang="en-US" sz="2400" dirty="0" smtClean="0"/>
              <a:t>Von </a:t>
            </a:r>
            <a:r>
              <a:rPr lang="en-US" sz="2400" dirty="0" err="1" smtClean="0"/>
              <a:t>frish</a:t>
            </a:r>
            <a:r>
              <a:rPr lang="en-US" sz="2400" dirty="0" smtClean="0"/>
              <a:t> explained </a:t>
            </a:r>
            <a:r>
              <a:rPr lang="en-US" sz="2400" b="1" dirty="0" smtClean="0"/>
              <a:t>waggle dance </a:t>
            </a:r>
            <a:r>
              <a:rPr lang="en-US" sz="2400" dirty="0" err="1" smtClean="0"/>
              <a:t>behaviour</a:t>
            </a:r>
            <a:r>
              <a:rPr lang="en-US" sz="2400" dirty="0" smtClean="0"/>
              <a:t> of honey bee which convey direction and distance to sources of pollen by this characteristic dance.</a:t>
            </a:r>
            <a:endParaRPr lang="en-IN" sz="2400" dirty="0" smtClean="0"/>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linds(horizontal)">
                                      <p:cBhvr>
                                        <p:cTn id="18" dur="500"/>
                                        <p:tgtEl>
                                          <p:spTgt spid="3">
                                            <p:txEl>
                                              <p:pRg st="4" end="4"/>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blinds(horizontal)">
                                      <p:cBhvr>
                                        <p:cTn id="2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15962"/>
          </a:xfrm>
        </p:spPr>
        <p:style>
          <a:lnRef idx="1">
            <a:schemeClr val="accent6"/>
          </a:lnRef>
          <a:fillRef idx="2">
            <a:schemeClr val="accent6"/>
          </a:fillRef>
          <a:effectRef idx="1">
            <a:schemeClr val="accent6"/>
          </a:effectRef>
          <a:fontRef idx="minor">
            <a:schemeClr val="dk1"/>
          </a:fontRef>
        </p:style>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IN"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IN"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IN" sz="2700" b="1" dirty="0" smtClean="0">
                <a:ln w="11430"/>
                <a:solidFill>
                  <a:schemeClr val="tx1"/>
                </a:solidFill>
                <a:effectLst>
                  <a:outerShdw blurRad="50800" dist="39000" dir="5460000" algn="tl">
                    <a:srgbClr val="000000">
                      <a:alpha val="38000"/>
                    </a:srgbClr>
                  </a:outerShdw>
                </a:effectLst>
              </a:rPr>
              <a:t>DEFINITIONS OF ANIMAL WELFARE</a:t>
            </a:r>
            <a:r>
              <a:rPr lang="en-IN"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IN"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endParaRPr lang="en-IN"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Content Placeholder 2"/>
          <p:cNvSpPr>
            <a:spLocks noGrp="1"/>
          </p:cNvSpPr>
          <p:nvPr>
            <p:ph idx="1"/>
          </p:nvPr>
        </p:nvSpPr>
        <p:spPr>
          <a:xfrm>
            <a:off x="304800" y="990600"/>
            <a:ext cx="8534400" cy="1676400"/>
          </a:xfrm>
        </p:spPr>
        <p:style>
          <a:lnRef idx="2">
            <a:schemeClr val="accent6"/>
          </a:lnRef>
          <a:fillRef idx="1">
            <a:schemeClr val="lt1"/>
          </a:fillRef>
          <a:effectRef idx="0">
            <a:schemeClr val="accent6"/>
          </a:effectRef>
          <a:fontRef idx="minor">
            <a:schemeClr val="dk1"/>
          </a:fontRef>
        </p:style>
        <p:txBody>
          <a:bodyPr>
            <a:normAutofit/>
          </a:bodyPr>
          <a:lstStyle/>
          <a:p>
            <a:pPr lvl="0" algn="just"/>
            <a:r>
              <a:rPr lang="en-US" sz="2200" dirty="0" smtClean="0">
                <a:latin typeface="Times New Roman" pitchFamily="18" charset="0"/>
                <a:cs typeface="Times New Roman" pitchFamily="18" charset="0"/>
              </a:rPr>
              <a:t>The avoidance of abuse and exploitation of animals by humans through appropriate standards of accommodation, feeding, general care, prevention, treatment of disease, assurance of freedom from harassment, unnecessary discomfort and pain. </a:t>
            </a:r>
            <a:endParaRPr lang="en-IN" sz="2200" dirty="0" smtClean="0">
              <a:solidFill>
                <a:srgbClr val="C00000"/>
              </a:solidFill>
              <a:latin typeface="Times New Roman" pitchFamily="18" charset="0"/>
              <a:cs typeface="Times New Roman" pitchFamily="18" charset="0"/>
            </a:endParaRPr>
          </a:p>
          <a:p>
            <a:endParaRPr lang="en-IN" dirty="0"/>
          </a:p>
        </p:txBody>
      </p:sp>
      <p:sp>
        <p:nvSpPr>
          <p:cNvPr id="4" name="TextBox 3"/>
          <p:cNvSpPr txBox="1"/>
          <p:nvPr/>
        </p:nvSpPr>
        <p:spPr>
          <a:xfrm>
            <a:off x="304800" y="2819400"/>
            <a:ext cx="8534400" cy="3754874"/>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lvl="0" algn="just">
              <a:buFont typeface="Wingdings" pitchFamily="2" charset="2"/>
              <a:buChar char="Ø"/>
            </a:pPr>
            <a:r>
              <a:rPr lang="en-US" sz="2000" dirty="0" smtClean="0">
                <a:latin typeface="Times New Roman" pitchFamily="18" charset="0"/>
                <a:cs typeface="Times New Roman" pitchFamily="18" charset="0"/>
              </a:rPr>
              <a:t>According to OIE (</a:t>
            </a:r>
            <a:r>
              <a:rPr lang="en-IN" sz="2000" b="1" i="1" dirty="0" smtClean="0"/>
              <a:t>Office International des Epizooties,</a:t>
            </a:r>
            <a:r>
              <a:rPr lang="en-IN" sz="2000" dirty="0" smtClean="0"/>
              <a:t> </a:t>
            </a:r>
            <a:r>
              <a:rPr lang="en-US" sz="2000" dirty="0" smtClean="0">
                <a:latin typeface="Times New Roman" pitchFamily="18" charset="0"/>
                <a:cs typeface="Times New Roman" pitchFamily="18" charset="0"/>
              </a:rPr>
              <a:t>the world organization for animal health), - AW means how an animal is coping with the conditions in which it lives. An animals is in good state of welfare (as indicated by scientific evidences) it is healthy, comfortable, well nourished, safe, able to express innate behavior and if it is not suffering from unpleasant states such as pain, fear and distress.</a:t>
            </a:r>
            <a:endParaRPr lang="en-IN" sz="2000" dirty="0" smtClean="0">
              <a:latin typeface="Times New Roman" pitchFamily="18" charset="0"/>
              <a:cs typeface="Times New Roman" pitchFamily="18" charset="0"/>
            </a:endParaRPr>
          </a:p>
          <a:p>
            <a:pPr algn="just">
              <a:buFont typeface="Wingdings" pitchFamily="2" charset="2"/>
              <a:buChar char="Ø"/>
            </a:pPr>
            <a:r>
              <a:rPr lang="en-US" sz="2000" dirty="0" smtClean="0">
                <a:latin typeface="Times New Roman" pitchFamily="18" charset="0"/>
                <a:cs typeface="Times New Roman" pitchFamily="18" charset="0"/>
              </a:rPr>
              <a:t>Good AW requires disease prevention and veterinary treatment, appropriate shelter, management, nutrition, humane handling and humane slaughter/ killing. AW refers to the state of the animal, the treatment that an animal receives is covered by other terms such as animal care, animal husbandry and humane treatment.</a:t>
            </a:r>
            <a:endParaRPr lang="en-IN" sz="2000" dirty="0" smtClean="0">
              <a:latin typeface="Times New Roman" pitchFamily="18" charset="0"/>
              <a:cs typeface="Times New Roman" pitchFamily="18" charset="0"/>
            </a:endParaRPr>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382000" cy="2514600"/>
          </a:xfrm>
        </p:spPr>
        <p:style>
          <a:lnRef idx="2">
            <a:schemeClr val="accent6"/>
          </a:lnRef>
          <a:fillRef idx="1">
            <a:schemeClr val="lt1"/>
          </a:fillRef>
          <a:effectRef idx="0">
            <a:schemeClr val="accent6"/>
          </a:effectRef>
          <a:fontRef idx="minor">
            <a:schemeClr val="dk1"/>
          </a:fontRef>
        </p:style>
        <p:txBody>
          <a:bodyPr>
            <a:normAutofit/>
          </a:bodyPr>
          <a:lstStyle/>
          <a:p>
            <a:r>
              <a:rPr lang="en-IN" sz="1800" dirty="0" smtClean="0">
                <a:latin typeface="Times New Roman" pitchFamily="18" charset="0"/>
                <a:cs typeface="Times New Roman" pitchFamily="18" charset="0"/>
              </a:rPr>
              <a:t>According to farm animal welfare council 5 freedoms that are required to ensure that animals are in stress free environment are- freedom from</a:t>
            </a:r>
          </a:p>
          <a:p>
            <a:pPr lvl="0">
              <a:buFont typeface="Wingdings" pitchFamily="2" charset="2"/>
              <a:buChar char="ü"/>
            </a:pPr>
            <a:r>
              <a:rPr lang="en-US" sz="1800" dirty="0" smtClean="0">
                <a:latin typeface="Times New Roman" pitchFamily="18" charset="0"/>
                <a:cs typeface="Times New Roman" pitchFamily="18" charset="0"/>
              </a:rPr>
              <a:t>Hunger, thirst, and malnutrition</a:t>
            </a:r>
            <a:endParaRPr lang="en-IN" sz="1800" dirty="0" smtClean="0">
              <a:latin typeface="Times New Roman" pitchFamily="18" charset="0"/>
              <a:cs typeface="Times New Roman" pitchFamily="18" charset="0"/>
            </a:endParaRPr>
          </a:p>
          <a:p>
            <a:pPr lvl="0">
              <a:buFont typeface="Wingdings" pitchFamily="2" charset="2"/>
              <a:buChar char="ü"/>
            </a:pPr>
            <a:r>
              <a:rPr lang="en-US" sz="1800" dirty="0" smtClean="0">
                <a:latin typeface="Times New Roman" pitchFamily="18" charset="0"/>
                <a:cs typeface="Times New Roman" pitchFamily="18" charset="0"/>
              </a:rPr>
              <a:t>Thermal or physical stress</a:t>
            </a:r>
            <a:endParaRPr lang="en-IN" sz="1800" dirty="0" smtClean="0">
              <a:latin typeface="Times New Roman" pitchFamily="18" charset="0"/>
              <a:cs typeface="Times New Roman" pitchFamily="18" charset="0"/>
            </a:endParaRPr>
          </a:p>
          <a:p>
            <a:pPr lvl="0">
              <a:buFont typeface="Wingdings" pitchFamily="2" charset="2"/>
              <a:buChar char="ü"/>
            </a:pPr>
            <a:r>
              <a:rPr lang="en-US" sz="1800" dirty="0" smtClean="0">
                <a:latin typeface="Times New Roman" pitchFamily="18" charset="0"/>
                <a:cs typeface="Times New Roman" pitchFamily="18" charset="0"/>
              </a:rPr>
              <a:t>Disease or injury</a:t>
            </a:r>
            <a:endParaRPr lang="en-IN" sz="1800" dirty="0" smtClean="0">
              <a:latin typeface="Times New Roman" pitchFamily="18" charset="0"/>
              <a:cs typeface="Times New Roman" pitchFamily="18" charset="0"/>
            </a:endParaRPr>
          </a:p>
          <a:p>
            <a:pPr lvl="0">
              <a:buFont typeface="Wingdings" pitchFamily="2" charset="2"/>
              <a:buChar char="ü"/>
            </a:pPr>
            <a:r>
              <a:rPr lang="en-US" sz="1800" dirty="0" smtClean="0">
                <a:latin typeface="Times New Roman" pitchFamily="18" charset="0"/>
                <a:cs typeface="Times New Roman" pitchFamily="18" charset="0"/>
              </a:rPr>
              <a:t>Fear</a:t>
            </a:r>
            <a:endParaRPr lang="en-IN" sz="1800" dirty="0" smtClean="0">
              <a:latin typeface="Times New Roman" pitchFamily="18" charset="0"/>
              <a:cs typeface="Times New Roman" pitchFamily="18" charset="0"/>
            </a:endParaRPr>
          </a:p>
          <a:p>
            <a:pPr lvl="0">
              <a:buFont typeface="Wingdings" pitchFamily="2" charset="2"/>
              <a:buChar char="ü"/>
            </a:pPr>
            <a:r>
              <a:rPr lang="en-US" sz="1800" dirty="0" smtClean="0">
                <a:latin typeface="Times New Roman" pitchFamily="18" charset="0"/>
                <a:cs typeface="Times New Roman" pitchFamily="18" charset="0"/>
              </a:rPr>
              <a:t>To express most normal behavior</a:t>
            </a:r>
            <a:endParaRPr lang="en-IN" sz="1800" dirty="0" smtClean="0">
              <a:latin typeface="Times New Roman" pitchFamily="18" charset="0"/>
              <a:cs typeface="Times New Roman" pitchFamily="18" charset="0"/>
            </a:endParaRPr>
          </a:p>
          <a:p>
            <a:endParaRPr lang="en-IN" dirty="0"/>
          </a:p>
        </p:txBody>
      </p:sp>
      <p:sp>
        <p:nvSpPr>
          <p:cNvPr id="4" name="Title 1"/>
          <p:cNvSpPr txBox="1">
            <a:spLocks/>
          </p:cNvSpPr>
          <p:nvPr/>
        </p:nvSpPr>
        <p:spPr>
          <a:xfrm>
            <a:off x="7010400" y="46038"/>
            <a:ext cx="2133600" cy="487362"/>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fontScale="6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4400" b="0" i="0" u="none" strike="noStrike" kern="1200" cap="none" spc="0" normalizeH="0" baseline="0" noProof="0" dirty="0" smtClean="0">
                <a:ln>
                  <a:noFill/>
                </a:ln>
                <a:solidFill>
                  <a:schemeClr val="dk1"/>
                </a:solidFill>
                <a:effectLst/>
                <a:uLnTx/>
                <a:uFillTx/>
                <a:latin typeface="Blackadder ITC" pitchFamily="82" charset="0"/>
                <a:ea typeface="+mn-ea"/>
                <a:cs typeface="+mn-cs"/>
              </a:rPr>
              <a:t>Conti...</a:t>
            </a:r>
            <a:endParaRPr kumimoji="0" lang="en-IN" sz="4400" b="0" i="0" u="none" strike="noStrike" kern="1200" cap="none" spc="0" normalizeH="0" baseline="0" noProof="0" dirty="0">
              <a:ln>
                <a:noFill/>
              </a:ln>
              <a:solidFill>
                <a:schemeClr val="dk1"/>
              </a:solidFill>
              <a:effectLst/>
              <a:uLnTx/>
              <a:uFillTx/>
              <a:latin typeface="Blackadder ITC" pitchFamily="82" charset="0"/>
              <a:ea typeface="+mn-ea"/>
              <a:cs typeface="+mn-cs"/>
            </a:endParaRPr>
          </a:p>
        </p:txBody>
      </p:sp>
      <p:sp>
        <p:nvSpPr>
          <p:cNvPr id="5" name="Content Placeholder 2"/>
          <p:cNvSpPr txBox="1">
            <a:spLocks/>
          </p:cNvSpPr>
          <p:nvPr/>
        </p:nvSpPr>
        <p:spPr>
          <a:xfrm>
            <a:off x="533400" y="3733800"/>
            <a:ext cx="8229600" cy="2133600"/>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lvl="0" indent="-342900" algn="just">
              <a:spcBef>
                <a:spcPct val="20000"/>
              </a:spcBef>
            </a:pPr>
            <a:r>
              <a:rPr lang="en-IN" sz="2000" dirty="0" smtClean="0">
                <a:solidFill>
                  <a:schemeClr val="tx1"/>
                </a:solidFill>
                <a:latin typeface="Times New Roman" pitchFamily="18" charset="0"/>
                <a:cs typeface="Times New Roman" pitchFamily="18" charset="0"/>
              </a:rPr>
              <a:t>DIFFERENT PERSPECTIVE AW</a:t>
            </a:r>
          </a:p>
          <a:p>
            <a:pPr marL="342900" lvl="0" indent="-342900" algn="just">
              <a:spcBef>
                <a:spcPct val="20000"/>
              </a:spcBef>
              <a:buFont typeface="Arial" pitchFamily="34" charset="0"/>
              <a:buChar char="•"/>
            </a:pPr>
            <a:r>
              <a:rPr kumimoji="0" lang="en-US" sz="2000" b="1" i="0" u="none" strike="noStrike" kern="1200" cap="none" spc="0" normalizeH="0" baseline="0" noProof="0" dirty="0" smtClean="0">
                <a:ln>
                  <a:noFill/>
                </a:ln>
                <a:solidFill>
                  <a:schemeClr val="dk1"/>
                </a:solidFill>
                <a:effectLst/>
                <a:uLnTx/>
                <a:uFillTx/>
                <a:latin typeface="Times New Roman" pitchFamily="18" charset="0"/>
                <a:cs typeface="Times New Roman" pitchFamily="18" charset="0"/>
              </a:rPr>
              <a:t>Welfare science- </a:t>
            </a:r>
            <a:r>
              <a:rPr kumimoji="0" lang="en-US" sz="2000" b="0" i="0" u="none" strike="noStrike" kern="1200" cap="none" spc="0" normalizeH="0" baseline="0" noProof="0" dirty="0" smtClean="0">
                <a:ln>
                  <a:noFill/>
                </a:ln>
                <a:solidFill>
                  <a:schemeClr val="dk1"/>
                </a:solidFill>
                <a:effectLst/>
                <a:uLnTx/>
                <a:uFillTx/>
                <a:latin typeface="Times New Roman" pitchFamily="18" charset="0"/>
                <a:cs typeface="Times New Roman" pitchFamily="18" charset="0"/>
              </a:rPr>
              <a:t>consider the effect on the animal from the animals point of view.</a:t>
            </a:r>
            <a:endParaRPr kumimoji="0" lang="en-IN" sz="2000" b="0" i="0" u="none" strike="noStrike" kern="1200" cap="none" spc="0" normalizeH="0" baseline="0" noProof="0" dirty="0" smtClean="0">
              <a:ln>
                <a:noFill/>
              </a:ln>
              <a:solidFill>
                <a:schemeClr val="dk1"/>
              </a:solidFill>
              <a:effectLst/>
              <a:uLnTx/>
              <a:uFillTx/>
              <a:latin typeface="Times New Roman" pitchFamily="18" charset="0"/>
              <a:cs typeface="Times New Roman" pitchFamily="18"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1" i="0" u="none" strike="noStrike" kern="1200" cap="none" spc="0" normalizeH="0" baseline="0" noProof="0" dirty="0" smtClean="0">
                <a:ln>
                  <a:noFill/>
                </a:ln>
                <a:solidFill>
                  <a:schemeClr val="dk1"/>
                </a:solidFill>
                <a:effectLst/>
                <a:uLnTx/>
                <a:uFillTx/>
                <a:latin typeface="Times New Roman" pitchFamily="18" charset="0"/>
                <a:cs typeface="Times New Roman" pitchFamily="18" charset="0"/>
              </a:rPr>
              <a:t>Welfare ethics- </a:t>
            </a:r>
            <a:r>
              <a:rPr kumimoji="0" lang="en-US" sz="2000" b="0" i="0" u="none" strike="noStrike" kern="1200" cap="none" spc="0" normalizeH="0" baseline="0" noProof="0" dirty="0" smtClean="0">
                <a:ln>
                  <a:noFill/>
                </a:ln>
                <a:solidFill>
                  <a:schemeClr val="dk1"/>
                </a:solidFill>
                <a:effectLst/>
                <a:uLnTx/>
                <a:uFillTx/>
                <a:latin typeface="Times New Roman" pitchFamily="18" charset="0"/>
                <a:cs typeface="Times New Roman" pitchFamily="18" charset="0"/>
              </a:rPr>
              <a:t>consider human action towards animals.</a:t>
            </a:r>
            <a:endParaRPr kumimoji="0" lang="en-IN" sz="2000" b="0" i="0" u="none" strike="noStrike" kern="1200" cap="none" spc="0" normalizeH="0" baseline="0" noProof="0" dirty="0" smtClean="0">
              <a:ln>
                <a:noFill/>
              </a:ln>
              <a:solidFill>
                <a:schemeClr val="dk1"/>
              </a:solidFill>
              <a:effectLst/>
              <a:uLnTx/>
              <a:uFillTx/>
              <a:latin typeface="Times New Roman" pitchFamily="18" charset="0"/>
              <a:cs typeface="Times New Roman" pitchFamily="18"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1" i="0" u="none" strike="noStrike" kern="1200" cap="none" spc="0" normalizeH="0" baseline="0" noProof="0" dirty="0" smtClean="0">
                <a:ln>
                  <a:noFill/>
                </a:ln>
                <a:solidFill>
                  <a:schemeClr val="dk1"/>
                </a:solidFill>
                <a:effectLst/>
                <a:uLnTx/>
                <a:uFillTx/>
                <a:latin typeface="Times New Roman" pitchFamily="18" charset="0"/>
                <a:cs typeface="Times New Roman" pitchFamily="18" charset="0"/>
              </a:rPr>
              <a:t>Welfare legislation- </a:t>
            </a:r>
            <a:r>
              <a:rPr kumimoji="0" lang="en-US" sz="2000" b="0" i="0" u="none" strike="noStrike" kern="1200" cap="none" spc="0" normalizeH="0" baseline="0" noProof="0" dirty="0" smtClean="0">
                <a:ln>
                  <a:noFill/>
                </a:ln>
                <a:solidFill>
                  <a:schemeClr val="dk1"/>
                </a:solidFill>
                <a:effectLst/>
                <a:uLnTx/>
                <a:uFillTx/>
                <a:latin typeface="Times New Roman" pitchFamily="18" charset="0"/>
                <a:cs typeface="Times New Roman" pitchFamily="18" charset="0"/>
              </a:rPr>
              <a:t>consider how human must treat animals.</a:t>
            </a:r>
            <a:endParaRPr kumimoji="0" lang="en-IN" sz="2000" b="0" i="0" u="none" strike="noStrike" kern="1200" cap="none" spc="0" normalizeH="0" baseline="0" noProof="0" dirty="0" smtClean="0">
              <a:ln>
                <a:noFill/>
              </a:ln>
              <a:solidFill>
                <a:schemeClr val="dk1"/>
              </a:solidFill>
              <a:effectLst/>
              <a:uLnTx/>
              <a:uFillTx/>
              <a:latin typeface="Times New Roman" pitchFamily="18" charset="0"/>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IN" sz="3200" b="0" i="0" u="none" strike="noStrike" kern="1200" cap="none" spc="0" normalizeH="0" baseline="0" noProof="0" dirty="0">
              <a:ln>
                <a:noFill/>
              </a:ln>
              <a:solidFill>
                <a:schemeClr val="dk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style>
          <a:lnRef idx="1">
            <a:schemeClr val="accent6"/>
          </a:lnRef>
          <a:fillRef idx="2">
            <a:schemeClr val="accent6"/>
          </a:fillRef>
          <a:effectRef idx="1">
            <a:schemeClr val="accent6"/>
          </a:effectRef>
          <a:fontRef idx="minor">
            <a:schemeClr val="dk1"/>
          </a:fontRef>
        </p:style>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IN" b="1" dirty="0" smtClean="0">
                <a:ln w="11430"/>
                <a:solidFill>
                  <a:schemeClr val="tx1"/>
                </a:solidFill>
                <a:effectLst>
                  <a:outerShdw blurRad="50800" dist="39000" dir="5460000" algn="tl">
                    <a:srgbClr val="000000">
                      <a:alpha val="38000"/>
                    </a:srgbClr>
                  </a:outerShdw>
                </a:effectLst>
              </a:rPr>
              <a:t/>
            </a:r>
            <a:br>
              <a:rPr lang="en-IN" b="1" dirty="0" smtClean="0">
                <a:ln w="11430"/>
                <a:solidFill>
                  <a:schemeClr val="tx1"/>
                </a:solidFill>
                <a:effectLst>
                  <a:outerShdw blurRad="50800" dist="39000" dir="5460000" algn="tl">
                    <a:srgbClr val="000000">
                      <a:alpha val="38000"/>
                    </a:srgbClr>
                  </a:outerShdw>
                </a:effectLst>
              </a:rPr>
            </a:br>
            <a:r>
              <a:rPr lang="en-IN" b="1" dirty="0" smtClean="0">
                <a:ln w="11430"/>
                <a:solidFill>
                  <a:schemeClr val="tx1"/>
                </a:solidFill>
                <a:effectLst>
                  <a:outerShdw blurRad="50800" dist="39000" dir="5460000" algn="tl">
                    <a:srgbClr val="000000">
                      <a:alpha val="38000"/>
                    </a:srgbClr>
                  </a:outerShdw>
                </a:effectLst>
              </a:rPr>
              <a:t>ANIMAL ETHICS </a:t>
            </a:r>
            <a:r>
              <a:rPr lang="en-IN"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IN"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endParaRPr lang="en-IN"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Content Placeholder 2"/>
          <p:cNvSpPr>
            <a:spLocks noGrp="1"/>
          </p:cNvSpPr>
          <p:nvPr>
            <p:ph idx="1"/>
          </p:nvPr>
        </p:nvSpPr>
        <p:spPr>
          <a:xfrm>
            <a:off x="381000" y="1143000"/>
            <a:ext cx="8229600" cy="2057400"/>
          </a:xfrm>
        </p:spPr>
        <p:style>
          <a:lnRef idx="2">
            <a:schemeClr val="accent6"/>
          </a:lnRef>
          <a:fillRef idx="1">
            <a:schemeClr val="lt1"/>
          </a:fillRef>
          <a:effectRef idx="0">
            <a:schemeClr val="accent6"/>
          </a:effectRef>
          <a:fontRef idx="minor">
            <a:schemeClr val="dk1"/>
          </a:fontRef>
        </p:style>
        <p:txBody>
          <a:bodyPr>
            <a:normAutofit/>
          </a:bodyPr>
          <a:lstStyle/>
          <a:p>
            <a:pPr lvl="0" algn="just"/>
            <a:r>
              <a:rPr lang="en-US" sz="2000" b="1" dirty="0" smtClean="0">
                <a:latin typeface="Times New Roman" pitchFamily="18" charset="0"/>
                <a:cs typeface="Times New Roman" pitchFamily="18" charset="0"/>
              </a:rPr>
              <a:t>Animal ethics</a:t>
            </a:r>
            <a:r>
              <a:rPr lang="en-US" sz="2000" dirty="0" smtClean="0">
                <a:latin typeface="Times New Roman" pitchFamily="18" charset="0"/>
                <a:cs typeface="Times New Roman" pitchFamily="18" charset="0"/>
              </a:rPr>
              <a:t> is a term used in academia to describe human-animal relationships and how animals ought to be treated. The subject matter includes </a:t>
            </a:r>
            <a:r>
              <a:rPr lang="en-US" sz="2000" dirty="0" smtClean="0">
                <a:latin typeface="Times New Roman" pitchFamily="18" charset="0"/>
                <a:cs typeface="Times New Roman" pitchFamily="18" charset="0"/>
                <a:hlinkClick r:id="rId2" tooltip="Animal rights"/>
              </a:rPr>
              <a:t>animal rights</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hlinkClick r:id="rId3" tooltip="Animal welfare"/>
              </a:rPr>
              <a:t>animal welfare</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hlinkClick r:id="rId4" tooltip="Animal law"/>
              </a:rPr>
              <a:t>animal law</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hlinkClick r:id="rId5" tooltip="Speciesism"/>
              </a:rPr>
              <a:t>speciesism</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hlinkClick r:id="rId6" tooltip="Animal cognition"/>
              </a:rPr>
              <a:t>animal cognition</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hlinkClick r:id="rId7" tooltip="Wildlife conservation"/>
              </a:rPr>
              <a:t>wildlife conservation</a:t>
            </a:r>
            <a:r>
              <a:rPr lang="en-US" sz="2000" dirty="0" smtClean="0">
                <a:latin typeface="Times New Roman" pitchFamily="18" charset="0"/>
                <a:cs typeface="Times New Roman" pitchFamily="18" charset="0"/>
              </a:rPr>
              <a:t>, the moral status of nonhuman animals, the concept of nonhuman </a:t>
            </a:r>
            <a:r>
              <a:rPr lang="en-US" sz="2000" dirty="0" smtClean="0">
                <a:latin typeface="Times New Roman" pitchFamily="18" charset="0"/>
                <a:cs typeface="Times New Roman" pitchFamily="18" charset="0"/>
                <a:hlinkClick r:id="rId8" tooltip="Personhood"/>
              </a:rPr>
              <a:t>personhood</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hlinkClick r:id="rId9" tooltip="Anthropocentrism"/>
              </a:rPr>
              <a:t>human </a:t>
            </a:r>
            <a:r>
              <a:rPr lang="en-US" sz="2000" dirty="0" err="1" smtClean="0">
                <a:latin typeface="Times New Roman" pitchFamily="18" charset="0"/>
                <a:cs typeface="Times New Roman" pitchFamily="18" charset="0"/>
                <a:hlinkClick r:id="rId9" tooltip="Anthropocentrism"/>
              </a:rPr>
              <a:t>exceptionalism</a:t>
            </a:r>
            <a:r>
              <a:rPr lang="en-US" sz="2000" dirty="0" smtClean="0">
                <a:latin typeface="Times New Roman" pitchFamily="18" charset="0"/>
                <a:cs typeface="Times New Roman" pitchFamily="18" charset="0"/>
              </a:rPr>
              <a:t>, the history of animal use, and theories of </a:t>
            </a:r>
            <a:r>
              <a:rPr lang="en-US" sz="2000" dirty="0" smtClean="0">
                <a:latin typeface="Times New Roman" pitchFamily="18" charset="0"/>
                <a:cs typeface="Times New Roman" pitchFamily="18" charset="0"/>
                <a:hlinkClick r:id="rId10" tooltip="Justice"/>
              </a:rPr>
              <a:t>justice</a:t>
            </a:r>
            <a:r>
              <a:rPr lang="en-US" sz="2000"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 </a:t>
            </a:r>
          </a:p>
          <a:p>
            <a:endParaRPr lang="en-IN" dirty="0"/>
          </a:p>
        </p:txBody>
      </p:sp>
      <p:sp>
        <p:nvSpPr>
          <p:cNvPr id="4" name="TextBox 3"/>
          <p:cNvSpPr txBox="1"/>
          <p:nvPr/>
        </p:nvSpPr>
        <p:spPr>
          <a:xfrm>
            <a:off x="381000" y="3429000"/>
            <a:ext cx="8229600" cy="2585323"/>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just"/>
            <a:r>
              <a:rPr lang="en-IN" sz="2400" b="1" dirty="0" smtClean="0">
                <a:latin typeface="Times New Roman" pitchFamily="18" charset="0"/>
                <a:cs typeface="Times New Roman" pitchFamily="18" charset="0"/>
              </a:rPr>
              <a:t>Utilitarianism theory</a:t>
            </a:r>
            <a:r>
              <a:rPr lang="en-IN" sz="2400" dirty="0" smtClean="0">
                <a:latin typeface="Times New Roman" pitchFamily="18" charset="0"/>
                <a:cs typeface="Times New Roman" pitchFamily="18" charset="0"/>
              </a:rPr>
              <a:t>- an ethical theory which emphasises the consequences of action rather than the rules or principle which guide us. </a:t>
            </a:r>
          </a:p>
          <a:p>
            <a:pPr algn="just"/>
            <a:r>
              <a:rPr lang="en-IN" sz="2400" b="1" dirty="0" smtClean="0">
                <a:latin typeface="Times New Roman" pitchFamily="18" charset="0"/>
                <a:cs typeface="Times New Roman" pitchFamily="18" charset="0"/>
              </a:rPr>
              <a:t>Deontological theory-</a:t>
            </a:r>
            <a:r>
              <a:rPr lang="en-IN" sz="2400" dirty="0" smtClean="0">
                <a:latin typeface="Times New Roman" pitchFamily="18" charset="0"/>
                <a:cs typeface="Times New Roman" pitchFamily="18" charset="0"/>
              </a:rPr>
              <a:t>it is duty base ethical system. The word deontological is derived from the </a:t>
            </a:r>
            <a:r>
              <a:rPr lang="en-IN" sz="2400" dirty="0" err="1" smtClean="0">
                <a:latin typeface="Times New Roman" pitchFamily="18" charset="0"/>
                <a:cs typeface="Times New Roman" pitchFamily="18" charset="0"/>
              </a:rPr>
              <a:t>greek</a:t>
            </a:r>
            <a:r>
              <a:rPr lang="en-IN" sz="2400" dirty="0" smtClean="0">
                <a:latin typeface="Times New Roman" pitchFamily="18" charset="0"/>
                <a:cs typeface="Times New Roman" pitchFamily="18" charset="0"/>
              </a:rPr>
              <a:t> </a:t>
            </a:r>
            <a:r>
              <a:rPr lang="en-IN" sz="2400" dirty="0" err="1" smtClean="0">
                <a:latin typeface="Times New Roman" pitchFamily="18" charset="0"/>
                <a:cs typeface="Times New Roman" pitchFamily="18" charset="0"/>
              </a:rPr>
              <a:t>deontos</a:t>
            </a:r>
            <a:r>
              <a:rPr lang="en-IN" sz="2400" dirty="0" smtClean="0">
                <a:latin typeface="Times New Roman" pitchFamily="18" charset="0"/>
                <a:cs typeface="Times New Roman" pitchFamily="18" charset="0"/>
              </a:rPr>
              <a:t>- meaning obligation.</a:t>
            </a:r>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IN" b="1" dirty="0" smtClean="0">
                <a:ln w="11430"/>
                <a:effectLst>
                  <a:outerShdw blurRad="50800" dist="39000" dir="5460000" algn="tl">
                    <a:srgbClr val="000000">
                      <a:alpha val="38000"/>
                    </a:srgbClr>
                  </a:outerShdw>
                </a:effectLst>
              </a:rPr>
              <a:t/>
            </a:r>
            <a:br>
              <a:rPr lang="en-IN" b="1" dirty="0" smtClean="0">
                <a:ln w="11430"/>
                <a:effectLst>
                  <a:outerShdw blurRad="50800" dist="39000" dir="5460000" algn="tl">
                    <a:srgbClr val="000000">
                      <a:alpha val="38000"/>
                    </a:srgbClr>
                  </a:outerShdw>
                </a:effectLst>
              </a:rPr>
            </a:br>
            <a:r>
              <a:rPr lang="en-IN" b="1" dirty="0" smtClean="0">
                <a:ln w="11430"/>
                <a:effectLst>
                  <a:outerShdw blurRad="50800" dist="39000" dir="5460000" algn="tl">
                    <a:srgbClr val="000000">
                      <a:alpha val="38000"/>
                    </a:srgbClr>
                  </a:outerShdw>
                </a:effectLst>
              </a:rPr>
              <a:t>ANIMAL RIGHTS </a:t>
            </a:r>
            <a:r>
              <a:rPr lang="en-IN"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IN"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endParaRPr lang="en-IN"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Content Placeholder 2"/>
          <p:cNvSpPr>
            <a:spLocks noGrp="1"/>
          </p:cNvSpPr>
          <p:nvPr>
            <p:ph idx="1"/>
          </p:nvPr>
        </p:nvSpPr>
        <p:spPr>
          <a:xfrm>
            <a:off x="381000" y="2362200"/>
            <a:ext cx="8229600" cy="2590800"/>
          </a:xfrm>
        </p:spPr>
        <p:style>
          <a:lnRef idx="2">
            <a:schemeClr val="accent6"/>
          </a:lnRef>
          <a:fillRef idx="1">
            <a:schemeClr val="lt1"/>
          </a:fillRef>
          <a:effectRef idx="0">
            <a:schemeClr val="accent6"/>
          </a:effectRef>
          <a:fontRef idx="minor">
            <a:schemeClr val="dk1"/>
          </a:fontRef>
        </p:style>
        <p:txBody>
          <a:bodyPr>
            <a:normAutofit/>
          </a:bodyPr>
          <a:lstStyle/>
          <a:p>
            <a:pPr lvl="0" algn="just">
              <a:buFont typeface="Wingdings" pitchFamily="2" charset="2"/>
              <a:buChar char="ü"/>
            </a:pPr>
            <a:r>
              <a:rPr lang="en-US" sz="2400" dirty="0" smtClean="0">
                <a:latin typeface="Times New Roman" pitchFamily="18" charset="0"/>
                <a:cs typeface="Times New Roman" pitchFamily="18" charset="0"/>
              </a:rPr>
              <a:t>Animal rights are another form of deontological theory. </a:t>
            </a:r>
          </a:p>
          <a:p>
            <a:pPr lvl="0" algn="just">
              <a:buFont typeface="Wingdings" pitchFamily="2" charset="2"/>
              <a:buChar char="ü"/>
            </a:pPr>
            <a:r>
              <a:rPr lang="en-US" sz="2400" dirty="0" smtClean="0">
                <a:latin typeface="Times New Roman" pitchFamily="18" charset="0"/>
                <a:cs typeface="Times New Roman" pitchFamily="18" charset="0"/>
              </a:rPr>
              <a:t>Moral rights are very strong claims that cannot be overridden merely to produce beneficial consequences.</a:t>
            </a:r>
          </a:p>
          <a:p>
            <a:pPr algn="just">
              <a:buFont typeface="Wingdings" pitchFamily="2" charset="2"/>
              <a:buChar char="ü"/>
            </a:pPr>
            <a:r>
              <a:rPr lang="en-US" sz="2400" dirty="0" smtClean="0">
                <a:latin typeface="Times New Roman" pitchFamily="18" charset="0"/>
                <a:cs typeface="Times New Roman" pitchFamily="18" charset="0"/>
              </a:rPr>
              <a:t>The version of animal rights demand the abolition of any use of animals, including the use of animals for food, clothes, luxury items like fur, experimentation and entertainment.</a:t>
            </a:r>
            <a:endParaRPr lang="en-IN" sz="2400" dirty="0" smtClean="0">
              <a:latin typeface="Times New Roman" pitchFamily="18" charset="0"/>
              <a:cs typeface="Times New Roman" pitchFamily="18" charset="0"/>
            </a:endParaRPr>
          </a:p>
          <a:p>
            <a:pPr lvl="0" algn="just"/>
            <a:endParaRPr lang="en-IN" dirty="0" smtClean="0"/>
          </a:p>
          <a:p>
            <a:endParaRPr lang="en-I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TotalTime>
  <Words>1441</Words>
  <Application>Microsoft Office PowerPoint</Application>
  <PresentationFormat>On-screen Show (4:3)</PresentationFormat>
  <Paragraphs>138</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UNIT-5  ANIMAL WELFARE   </vt:lpstr>
      <vt:lpstr>Slide 2</vt:lpstr>
      <vt:lpstr>  Definition of animal welfare and ethics.  Human and animal welfare in relation to ecosystem and environmental factors.  </vt:lpstr>
      <vt:lpstr>ETHOLOGY</vt:lpstr>
      <vt:lpstr>Conti...</vt:lpstr>
      <vt:lpstr> DEFINITIONS OF ANIMAL WELFARE </vt:lpstr>
      <vt:lpstr>Slide 7</vt:lpstr>
      <vt:lpstr> ANIMAL ETHICS  </vt:lpstr>
      <vt:lpstr> ANIMAL RIGHTS  </vt:lpstr>
      <vt:lpstr> DIFFERENCE BETWEEN ANIMAL RIGHTS AND ANIMAL WELFARE </vt:lpstr>
      <vt:lpstr> HUMAN AND ANIMAL WELFARE IN RELATION TO ECOSYSTEM AND ENVIRONMENTAL FACTORS </vt:lpstr>
      <vt:lpstr>  Caring and management for animals during extreme heat/hot weather </vt:lpstr>
      <vt:lpstr>  GUIDELINES TO FOLLOW TO REDUCE THE IMPACTS OF HIGH TEMPERATURES ON ANIMALS </vt:lpstr>
      <vt:lpstr>Slide 14</vt:lpstr>
      <vt:lpstr>Slide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69</cp:revision>
  <dcterms:created xsi:type="dcterms:W3CDTF">2006-08-16T00:00:00Z</dcterms:created>
  <dcterms:modified xsi:type="dcterms:W3CDTF">2022-02-09T05:28:32Z</dcterms:modified>
</cp:coreProperties>
</file>