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537B5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094B28-82EA-4E9C-8CEC-EDF76591A300}" type="datetimeFigureOut">
              <a:rPr lang="en-US" smtClean="0"/>
              <a:pPr/>
              <a:t>7/13/2023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DD5B2-ADF6-4135-9B0D-71BD234FC4A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7472E9E-F6E7-4B44-8AAB-AA54B02F2082}" type="datetimeFigureOut">
              <a:rPr lang="en-US" smtClean="0"/>
              <a:pPr/>
              <a:t>7/13/2023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472E9E-F6E7-4B44-8AAB-AA54B02F2082}" type="datetimeFigureOut">
              <a:rPr lang="en-US" smtClean="0"/>
              <a:pPr/>
              <a:t>7/13/2023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72E9E-F6E7-4B44-8AAB-AA54B02F2082}" type="datetimeFigureOut">
              <a:rPr lang="en-US" smtClean="0"/>
              <a:pPr/>
              <a:t>7/13/2023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72E9E-F6E7-4B44-8AAB-AA54B02F2082}" type="datetimeFigureOut">
              <a:rPr lang="en-US" smtClean="0"/>
              <a:pPr/>
              <a:t>7/13/2023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6B0F8-AEB4-4189-B31C-B7639F5B15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sp>
        <p:nvSpPr>
          <p:cNvPr id="4" name="Text Box 3"/>
          <p:cNvSpPr txBox="1">
            <a:spLocks noChangeArrowheads="1"/>
          </p:cNvSpPr>
          <p:nvPr/>
        </p:nvSpPr>
        <p:spPr bwMode="auto">
          <a:xfrm>
            <a:off x="304800" y="361890"/>
            <a:ext cx="8458200" cy="830997"/>
          </a:xfrm>
          <a:prstGeom prst="rect">
            <a:avLst/>
          </a:prstGeom>
          <a:ln w="25400" cap="flat" cmpd="sng" algn="ctr">
            <a:solidFill>
              <a:schemeClr val="accent2"/>
            </a:solidFill>
            <a:prstDash val="solid"/>
            <a:headEnd/>
            <a:tailEnd/>
          </a:ln>
        </p:spPr>
        <p:style>
          <a:lnRef idx="2">
            <a:schemeClr val="accent2"/>
          </a:lnRef>
          <a:fillRef idx="1">
            <a:schemeClr val="lt1"/>
          </a:fillRef>
          <a:effectRef idx="0">
            <a:schemeClr val="accent2"/>
          </a:effectRef>
          <a:fontRef idx="minor">
            <a:schemeClr val="dk1"/>
          </a:fontRef>
        </p:style>
        <p:txBody>
          <a:bodyPr vert="horz" lIns="91440" tIns="45720" rIns="91440" bIns="45720"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defRPr/>
            </a:pPr>
            <a:r>
              <a:rPr lang="en-US" sz="4800" b="1" spc="50" dirty="0" smtClean="0">
                <a:ln w="11430"/>
                <a:solidFill>
                  <a:srgbClr val="FFFF00"/>
                </a:solidFill>
                <a:effectLst>
                  <a:outerShdw blurRad="76200" dist="50800" dir="5400000" algn="tl" rotWithShape="0">
                    <a:srgbClr val="000000">
                      <a:alpha val="65000"/>
                    </a:srgbClr>
                  </a:outerShdw>
                </a:effectLst>
              </a:rPr>
              <a:t>Statistics – AN INTRODUCTION</a:t>
            </a:r>
            <a:endParaRPr kumimoji="0" lang="en-US" sz="48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Comic Sans MS" pitchFamily="66" charset="0"/>
              <a:ea typeface="+mn-ea"/>
              <a:cs typeface="+mn-cs"/>
            </a:endParaRPr>
          </a:p>
        </p:txBody>
      </p:sp>
      <p:sp>
        <p:nvSpPr>
          <p:cNvPr id="6" name="Rectangle 7"/>
          <p:cNvSpPr>
            <a:spLocks noChangeArrowheads="1"/>
          </p:cNvSpPr>
          <p:nvPr/>
        </p:nvSpPr>
        <p:spPr bwMode="auto">
          <a:xfrm>
            <a:off x="228600" y="3810000"/>
            <a:ext cx="8686800" cy="2743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3600" b="1" dirty="0" smtClean="0">
                <a:ln w="1905"/>
                <a:solidFill>
                  <a:srgbClr val="002060"/>
                </a:solidFill>
                <a:effectLst>
                  <a:innerShdw blurRad="69850" dist="43180" dir="5400000">
                    <a:srgbClr val="000000">
                      <a:alpha val="65000"/>
                    </a:srgbClr>
                  </a:innerShdw>
                </a:effectLst>
              </a:rPr>
              <a:t>RAKESH GOEL</a:t>
            </a:r>
          </a:p>
          <a:p>
            <a:pPr algn="ctr"/>
            <a:r>
              <a:rPr lang="en-US" sz="2400" b="1" dirty="0">
                <a:ln w="1905"/>
                <a:solidFill>
                  <a:srgbClr val="002060"/>
                </a:solidFill>
                <a:effectLst>
                  <a:innerShdw blurRad="69850" dist="43180" dir="5400000">
                    <a:srgbClr val="000000">
                      <a:alpha val="65000"/>
                    </a:srgbClr>
                  </a:innerShdw>
                </a:effectLst>
              </a:rPr>
              <a:t>Department of Animal Genetics &amp; Breeding, </a:t>
            </a:r>
          </a:p>
          <a:p>
            <a:pPr algn="ctr"/>
            <a:r>
              <a:rPr lang="en-US" sz="2400" b="1" dirty="0">
                <a:ln w="1905"/>
                <a:solidFill>
                  <a:srgbClr val="002060"/>
                </a:solidFill>
                <a:effectLst>
                  <a:innerShdw blurRad="69850" dist="43180" dir="5400000">
                    <a:srgbClr val="000000">
                      <a:alpha val="65000"/>
                    </a:srgbClr>
                  </a:innerShdw>
                </a:effectLst>
              </a:rPr>
              <a:t>College of Veterinary Science and Animal Husbandry, </a:t>
            </a:r>
          </a:p>
          <a:p>
            <a:pPr algn="ctr"/>
            <a:r>
              <a:rPr lang="en-US" sz="2400" b="1" dirty="0" smtClean="0">
                <a:ln w="1905"/>
                <a:solidFill>
                  <a:srgbClr val="002060"/>
                </a:solidFill>
                <a:effectLst>
                  <a:innerShdw blurRad="69850" dist="43180" dir="5400000">
                    <a:srgbClr val="000000">
                      <a:alpha val="65000"/>
                    </a:srgbClr>
                  </a:innerShdw>
                </a:effectLst>
              </a:rPr>
              <a:t>U.P. Pt</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Deen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Dayal</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Upadhyaya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Pashu</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Chikitsa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Vigyan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Vishwavidyalaya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Evam</a:t>
            </a:r>
            <a:r>
              <a:rPr lang="en-US" sz="2400" b="1" dirty="0">
                <a:ln w="1905"/>
                <a:solidFill>
                  <a:srgbClr val="002060"/>
                </a:solidFill>
                <a:effectLst>
                  <a:innerShdw blurRad="69850" dist="43180" dir="5400000">
                    <a:srgbClr val="000000">
                      <a:alpha val="65000"/>
                    </a:srgbClr>
                  </a:innerShdw>
                </a:effectLst>
              </a:rPr>
              <a:t> Go-</a:t>
            </a:r>
            <a:r>
              <a:rPr lang="en-US" sz="2400" b="1" dirty="0" err="1">
                <a:ln w="1905"/>
                <a:solidFill>
                  <a:srgbClr val="002060"/>
                </a:solidFill>
                <a:effectLst>
                  <a:innerShdw blurRad="69850" dist="43180" dir="5400000">
                    <a:srgbClr val="000000">
                      <a:alpha val="65000"/>
                    </a:srgbClr>
                  </a:innerShdw>
                </a:effectLst>
              </a:rPr>
              <a:t>Anusandhan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Sansthan</a:t>
            </a:r>
            <a:r>
              <a:rPr lang="en-US" sz="2400" b="1" dirty="0">
                <a:ln w="1905"/>
                <a:solidFill>
                  <a:srgbClr val="002060"/>
                </a:solidFill>
                <a:effectLst>
                  <a:innerShdw blurRad="69850" dist="43180" dir="5400000">
                    <a:srgbClr val="000000">
                      <a:alpha val="65000"/>
                    </a:srgbClr>
                  </a:innerShdw>
                </a:effectLst>
              </a:rPr>
              <a:t>, </a:t>
            </a:r>
            <a:endParaRPr lang="en-US" sz="2400" b="1" dirty="0" smtClean="0">
              <a:ln w="1905"/>
              <a:solidFill>
                <a:srgbClr val="002060"/>
              </a:solidFill>
              <a:effectLst>
                <a:innerShdw blurRad="69850" dist="43180" dir="5400000">
                  <a:srgbClr val="000000">
                    <a:alpha val="65000"/>
                  </a:srgbClr>
                </a:innerShdw>
              </a:effectLst>
            </a:endParaRPr>
          </a:p>
          <a:p>
            <a:pPr algn="ctr"/>
            <a:r>
              <a:rPr lang="en-US" sz="2400" b="1" dirty="0" smtClean="0">
                <a:ln w="1905"/>
                <a:solidFill>
                  <a:srgbClr val="002060"/>
                </a:solidFill>
                <a:effectLst>
                  <a:innerShdw blurRad="69850" dist="43180" dir="5400000">
                    <a:srgbClr val="000000">
                      <a:alpha val="65000"/>
                    </a:srgbClr>
                  </a:innerShdw>
                </a:effectLst>
              </a:rPr>
              <a:t>Mathura </a:t>
            </a:r>
            <a:r>
              <a:rPr lang="en-US" sz="2400" b="1" dirty="0">
                <a:ln w="1905"/>
                <a:solidFill>
                  <a:srgbClr val="002060"/>
                </a:solidFill>
                <a:effectLst>
                  <a:innerShdw blurRad="69850" dist="43180" dir="5400000">
                    <a:srgbClr val="000000">
                      <a:alpha val="65000"/>
                    </a:srgbClr>
                  </a:innerShdw>
                </a:effectLst>
              </a:rPr>
              <a:t>– 281001 (U.P.)</a:t>
            </a:r>
          </a:p>
          <a:p>
            <a:pPr>
              <a:spcBef>
                <a:spcPct val="0"/>
              </a:spcBef>
            </a:pPr>
            <a:r>
              <a:rPr lang="en-US" sz="1800" b="1" dirty="0" smtClean="0">
                <a:ln w="1905"/>
                <a:solidFill>
                  <a:srgbClr val="002060"/>
                </a:solidFill>
                <a:effectLst>
                  <a:innerShdw blurRad="69850" dist="43180" dir="5400000">
                    <a:srgbClr val="000000">
                      <a:alpha val="65000"/>
                    </a:srgbClr>
                  </a:innerShdw>
                </a:effectLst>
              </a:rPr>
              <a:t>E-mail : goelrakeshvet@gmail.com</a:t>
            </a:r>
            <a:endParaRPr lang="en-US" sz="1800" b="1" dirty="0">
              <a:ln w="1905"/>
              <a:solidFill>
                <a:srgbClr val="002060"/>
              </a:solidFill>
              <a:effectLst>
                <a:innerShdw blurRad="69850" dist="43180" dir="5400000">
                  <a:srgbClr val="000000">
                    <a:alpha val="65000"/>
                  </a:srgbClr>
                </a:innerShdw>
              </a:effectLst>
            </a:endParaRPr>
          </a:p>
        </p:txBody>
      </p:sp>
      <p:sp>
        <p:nvSpPr>
          <p:cNvPr id="7" name="Slide Number Placeholder 8"/>
          <p:cNvSpPr>
            <a:spLocks noGrp="1"/>
          </p:cNvSpPr>
          <p:nvPr>
            <p:ph type="sldNum" sz="quarter" idx="12"/>
          </p:nvPr>
        </p:nvSpPr>
        <p:spPr>
          <a:xfrm>
            <a:off x="8229600" y="6473952"/>
            <a:ext cx="758952" cy="246888"/>
          </a:xfrm>
        </p:spPr>
        <p:txBody>
          <a:bodyPr/>
          <a:lstStyle/>
          <a:p>
            <a:fld id="{4D096D0A-9701-41A0-8C38-6F5AC318C911}" type="slidenum">
              <a:rPr lang="en-US" smtClean="0"/>
              <a:pPr/>
              <a:t>1</a:t>
            </a:fld>
            <a:endParaRPr lang="en-US"/>
          </a:p>
        </p:txBody>
      </p:sp>
      <p:sp>
        <p:nvSpPr>
          <p:cNvPr id="8" name="Rectangle 7"/>
          <p:cNvSpPr>
            <a:spLocks noChangeArrowheads="1"/>
          </p:cNvSpPr>
          <p:nvPr/>
        </p:nvSpPr>
        <p:spPr bwMode="auto">
          <a:xfrm>
            <a:off x="285720" y="2143116"/>
            <a:ext cx="8686800" cy="857256"/>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1800" b="1" dirty="0" smtClean="0">
                <a:ln w="1905"/>
                <a:solidFill>
                  <a:srgbClr val="002060"/>
                </a:solidFill>
                <a:effectLst>
                  <a:innerShdw blurRad="69850" dist="43180" dir="5400000">
                    <a:srgbClr val="000000">
                      <a:alpha val="65000"/>
                    </a:srgbClr>
                  </a:innerShdw>
                </a:effectLst>
              </a:rPr>
              <a:t>AGB (Unit –I)</a:t>
            </a:r>
          </a:p>
          <a:p>
            <a:pPr algn="ctr">
              <a:spcBef>
                <a:spcPct val="0"/>
              </a:spcBef>
            </a:pPr>
            <a:r>
              <a:rPr lang="en-US" b="1" dirty="0" smtClean="0">
                <a:ln w="1905"/>
                <a:solidFill>
                  <a:srgbClr val="002060"/>
                </a:solidFill>
                <a:effectLst>
                  <a:innerShdw blurRad="69850" dist="43180" dir="5400000">
                    <a:srgbClr val="000000">
                      <a:alpha val="65000"/>
                    </a:srgbClr>
                  </a:innerShdw>
                </a:effectLst>
              </a:rPr>
              <a:t>Biostatistics &amp; Computer Application</a:t>
            </a:r>
            <a:endParaRPr lang="en-US" sz="1800" b="1" dirty="0">
              <a:ln w="1905"/>
              <a:solidFill>
                <a:srgbClr val="00206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14282" y="142852"/>
            <a:ext cx="8686800" cy="1066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l">
              <a:spcBef>
                <a:spcPct val="0"/>
              </a:spcBef>
            </a:pPr>
            <a:r>
              <a:rPr lang="en-US" sz="2400" b="1" dirty="0" smtClean="0">
                <a:solidFill>
                  <a:srgbClr val="C00000"/>
                </a:solidFill>
                <a:latin typeface="Aharoni" pitchFamily="2" charset="-79"/>
                <a:cs typeface="Aharoni" pitchFamily="2" charset="-79"/>
              </a:rPr>
              <a:t>Constant</a:t>
            </a:r>
            <a:endParaRPr lang="en-US" sz="2400" b="1" dirty="0">
              <a:solidFill>
                <a:srgbClr val="C00000"/>
              </a:solidFill>
              <a:latin typeface="Aharoni" pitchFamily="2" charset="-79"/>
              <a:cs typeface="Aharoni" pitchFamily="2" charset="-79"/>
            </a:endParaRPr>
          </a:p>
          <a:p>
            <a:pPr algn="just">
              <a:spcBef>
                <a:spcPct val="0"/>
              </a:spcBef>
            </a:pPr>
            <a:r>
              <a:rPr lang="en-US" sz="2400" dirty="0" smtClean="0">
                <a:latin typeface="Aharoni" pitchFamily="2" charset="-79"/>
                <a:cs typeface="Aharoni" pitchFamily="2" charset="-79"/>
              </a:rPr>
              <a:t>A variable whose domain contains only one value is called a </a:t>
            </a:r>
            <a:r>
              <a:rPr lang="en-US" sz="2400" b="1" dirty="0" smtClean="0">
                <a:solidFill>
                  <a:srgbClr val="0070C0"/>
                </a:solidFill>
                <a:latin typeface="Aharoni" pitchFamily="2" charset="-79"/>
                <a:cs typeface="Aharoni" pitchFamily="2" charset="-79"/>
              </a:rPr>
              <a:t>Constant</a:t>
            </a:r>
            <a:r>
              <a:rPr lang="en-US" sz="2400" b="1" dirty="0" smtClean="0">
                <a:latin typeface="Aharoni" pitchFamily="2" charset="-79"/>
                <a:cs typeface="Aharoni" pitchFamily="2" charset="-79"/>
              </a:rPr>
              <a:t>.</a:t>
            </a:r>
            <a:endParaRPr lang="ru-RU" sz="2400" dirty="0">
              <a:cs typeface="Aharoni" pitchFamily="2" charset="-79"/>
            </a:endParaRPr>
          </a:p>
        </p:txBody>
      </p:sp>
      <p:sp>
        <p:nvSpPr>
          <p:cNvPr id="3" name="Rectangle 4"/>
          <p:cNvSpPr>
            <a:spLocks noChangeArrowheads="1"/>
          </p:cNvSpPr>
          <p:nvPr/>
        </p:nvSpPr>
        <p:spPr bwMode="auto">
          <a:xfrm>
            <a:off x="228600" y="1385910"/>
            <a:ext cx="8686800" cy="5257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just">
              <a:spcBef>
                <a:spcPct val="0"/>
              </a:spcBef>
            </a:pPr>
            <a:r>
              <a:rPr lang="en-US" sz="2200" b="1" dirty="0" smtClean="0">
                <a:solidFill>
                  <a:srgbClr val="C00000"/>
                </a:solidFill>
                <a:latin typeface="Aharoni" pitchFamily="2" charset="-79"/>
                <a:cs typeface="Aharoni" pitchFamily="2" charset="-79"/>
              </a:rPr>
              <a:t>Variable</a:t>
            </a:r>
            <a:endParaRPr lang="en-US" sz="2200" b="1" dirty="0">
              <a:solidFill>
                <a:srgbClr val="C00000"/>
              </a:solidFill>
              <a:latin typeface="Aharoni" pitchFamily="2" charset="-79"/>
              <a:cs typeface="Aharoni" pitchFamily="2" charset="-79"/>
            </a:endParaRPr>
          </a:p>
          <a:p>
            <a:pPr algn="just"/>
            <a:r>
              <a:rPr lang="en-US" sz="2200" dirty="0" smtClean="0">
                <a:latin typeface="Aharoni" pitchFamily="2" charset="-79"/>
                <a:cs typeface="Aharoni" pitchFamily="2" charset="-79"/>
              </a:rPr>
              <a:t>The characteristic on which individuals or objects differ among themselves is called a</a:t>
            </a:r>
            <a:r>
              <a:rPr lang="en-US" sz="2200" b="1" dirty="0" smtClean="0">
                <a:latin typeface="Aharoni" pitchFamily="2" charset="-79"/>
                <a:cs typeface="Aharoni" pitchFamily="2" charset="-79"/>
              </a:rPr>
              <a:t> </a:t>
            </a:r>
            <a:r>
              <a:rPr lang="en-US" sz="2200" b="1" dirty="0" smtClean="0">
                <a:solidFill>
                  <a:srgbClr val="0070C0"/>
                </a:solidFill>
                <a:latin typeface="Aharoni" pitchFamily="2" charset="-79"/>
                <a:cs typeface="Aharoni" pitchFamily="2" charset="-79"/>
              </a:rPr>
              <a:t>variable</a:t>
            </a:r>
            <a:r>
              <a:rPr lang="en-US" sz="2200" b="1" dirty="0" smtClean="0">
                <a:latin typeface="Aharoni" pitchFamily="2" charset="-79"/>
                <a:cs typeface="Aharoni" pitchFamily="2" charset="-79"/>
              </a:rPr>
              <a:t>.</a:t>
            </a:r>
            <a:r>
              <a:rPr lang="ru-RU" sz="2200" b="0" dirty="0" smtClean="0">
                <a:cs typeface="Aharoni" pitchFamily="2" charset="-79"/>
              </a:rPr>
              <a:t> </a:t>
            </a:r>
            <a:r>
              <a:rPr lang="en-US" sz="2200" b="1" i="1" dirty="0" smtClean="0">
                <a:latin typeface="Aharoni" pitchFamily="2" charset="-79"/>
                <a:cs typeface="Aharoni" pitchFamily="2" charset="-79"/>
              </a:rPr>
              <a:t>For example</a:t>
            </a:r>
            <a:r>
              <a:rPr lang="en-US" sz="2200" b="1" dirty="0" smtClean="0">
                <a:latin typeface="Aharoni" pitchFamily="2" charset="-79"/>
                <a:cs typeface="Aharoni" pitchFamily="2" charset="-79"/>
              </a:rPr>
              <a:t>, </a:t>
            </a:r>
            <a:r>
              <a:rPr lang="en-US" sz="2200" dirty="0" smtClean="0">
                <a:latin typeface="Aharoni" pitchFamily="2" charset="-79"/>
                <a:cs typeface="Aharoni" pitchFamily="2" charset="-79"/>
              </a:rPr>
              <a:t>Height, weight, age, sex, etc. A variable may be </a:t>
            </a:r>
            <a:r>
              <a:rPr lang="en-US" sz="2200" b="1" dirty="0" smtClean="0">
                <a:solidFill>
                  <a:srgbClr val="0070C0"/>
                </a:solidFill>
                <a:latin typeface="Aharoni" pitchFamily="2" charset="-79"/>
                <a:cs typeface="Aharoni" pitchFamily="2" charset="-79"/>
              </a:rPr>
              <a:t>Qualitative</a:t>
            </a:r>
            <a:r>
              <a:rPr lang="en-US" sz="2200" dirty="0" smtClean="0">
                <a:latin typeface="Aharoni" pitchFamily="2" charset="-79"/>
                <a:cs typeface="Aharoni" pitchFamily="2" charset="-79"/>
              </a:rPr>
              <a:t> or </a:t>
            </a:r>
            <a:r>
              <a:rPr lang="en-US" sz="2200" b="1" dirty="0" smtClean="0">
                <a:solidFill>
                  <a:srgbClr val="0070C0"/>
                </a:solidFill>
                <a:latin typeface="Aharoni" pitchFamily="2" charset="-79"/>
                <a:cs typeface="Aharoni" pitchFamily="2" charset="-79"/>
              </a:rPr>
              <a:t>Quantitative</a:t>
            </a:r>
            <a:r>
              <a:rPr lang="en-US" sz="2200" b="1" dirty="0" smtClean="0">
                <a:latin typeface="Aharoni" pitchFamily="2" charset="-79"/>
                <a:cs typeface="Aharoni" pitchFamily="2" charset="-79"/>
              </a:rPr>
              <a:t> </a:t>
            </a:r>
            <a:r>
              <a:rPr lang="en-US" sz="2200" dirty="0" smtClean="0">
                <a:latin typeface="Aharoni" pitchFamily="2" charset="-79"/>
                <a:cs typeface="Aharoni" pitchFamily="2" charset="-79"/>
              </a:rPr>
              <a:t>in nature. In case, </a:t>
            </a:r>
            <a:r>
              <a:rPr lang="en-US" sz="2200" b="1" dirty="0" smtClean="0">
                <a:solidFill>
                  <a:srgbClr val="C00000"/>
                </a:solidFill>
                <a:latin typeface="Aharoni" pitchFamily="2" charset="-79"/>
                <a:cs typeface="Aharoni" pitchFamily="2" charset="-79"/>
              </a:rPr>
              <a:t>qualitative variable</a:t>
            </a:r>
            <a:r>
              <a:rPr lang="en-US" sz="2200" dirty="0" smtClean="0">
                <a:latin typeface="Aharoni" pitchFamily="2" charset="-79"/>
                <a:cs typeface="Aharoni" pitchFamily="2" charset="-79"/>
              </a:rPr>
              <a:t> is un-measureable with a scale and as such is un-expressible in magnitudes. </a:t>
            </a:r>
            <a:r>
              <a:rPr lang="en-US" sz="2200" b="1" i="1" dirty="0" smtClean="0">
                <a:latin typeface="Aharoni" pitchFamily="2" charset="-79"/>
                <a:cs typeface="Aharoni" pitchFamily="2" charset="-79"/>
              </a:rPr>
              <a:t>For example</a:t>
            </a:r>
            <a:r>
              <a:rPr lang="en-US" sz="2200" b="1" dirty="0" smtClean="0">
                <a:latin typeface="Aharoni" pitchFamily="2" charset="-79"/>
                <a:cs typeface="Aharoni" pitchFamily="2" charset="-79"/>
              </a:rPr>
              <a:t>, </a:t>
            </a:r>
            <a:r>
              <a:rPr lang="en-US" sz="2200" dirty="0" smtClean="0">
                <a:latin typeface="Aharoni" pitchFamily="2" charset="-79"/>
                <a:cs typeface="Aharoni" pitchFamily="2" charset="-79"/>
              </a:rPr>
              <a:t>Sex, nationality, religion, literacy, etc. Whereas, the measurement of a variable is possible on a scale in some appropriate unit, it is called a </a:t>
            </a:r>
            <a:r>
              <a:rPr lang="en-US" sz="2200" b="1" dirty="0" smtClean="0">
                <a:solidFill>
                  <a:srgbClr val="C00000"/>
                </a:solidFill>
                <a:latin typeface="Aharoni" pitchFamily="2" charset="-79"/>
                <a:cs typeface="Aharoni" pitchFamily="2" charset="-79"/>
              </a:rPr>
              <a:t>quantitative variable</a:t>
            </a:r>
            <a:r>
              <a:rPr lang="en-US" sz="2200" dirty="0" smtClean="0">
                <a:latin typeface="Aharoni" pitchFamily="2" charset="-79"/>
                <a:cs typeface="Aharoni" pitchFamily="2" charset="-79"/>
              </a:rPr>
              <a:t>. There are two types-</a:t>
            </a:r>
            <a:endParaRPr lang="en-IN" sz="2200" dirty="0" smtClean="0">
              <a:latin typeface="Aharoni" pitchFamily="2" charset="-79"/>
              <a:cs typeface="Aharoni" pitchFamily="2" charset="-79"/>
            </a:endParaRPr>
          </a:p>
          <a:p>
            <a:pPr marL="360363" lvl="0" indent="-360363" algn="just">
              <a:buFont typeface="Wingdings" pitchFamily="2" charset="2"/>
              <a:buChar char="v"/>
            </a:pPr>
            <a:r>
              <a:rPr lang="en-US" sz="2200" b="1" dirty="0" smtClean="0">
                <a:solidFill>
                  <a:srgbClr val="0070C0"/>
                </a:solidFill>
                <a:latin typeface="Aharoni" pitchFamily="2" charset="-79"/>
                <a:cs typeface="Aharoni" pitchFamily="2" charset="-79"/>
              </a:rPr>
              <a:t>Discrete or discontinuous variable:</a:t>
            </a:r>
            <a:r>
              <a:rPr lang="en-US" sz="2200" b="1" dirty="0" smtClean="0">
                <a:latin typeface="Aharoni" pitchFamily="2" charset="-79"/>
                <a:cs typeface="Aharoni" pitchFamily="2" charset="-79"/>
              </a:rPr>
              <a:t> </a:t>
            </a:r>
            <a:r>
              <a:rPr lang="en-US" sz="2200" dirty="0" smtClean="0">
                <a:latin typeface="Aharoni" pitchFamily="2" charset="-79"/>
                <a:cs typeface="Aharoni" pitchFamily="2" charset="-79"/>
              </a:rPr>
              <a:t>It varies only by finite 'jumps' or 'breaks' and can assume finite values in a finite interval.</a:t>
            </a:r>
          </a:p>
          <a:p>
            <a:pPr marL="360363" lvl="0" indent="-360363" algn="just">
              <a:buFont typeface="Wingdings" pitchFamily="2" charset="2"/>
              <a:buChar char="v"/>
            </a:pPr>
            <a:r>
              <a:rPr lang="en-US" sz="2200" b="1" dirty="0" smtClean="0">
                <a:solidFill>
                  <a:srgbClr val="0070C0"/>
                </a:solidFill>
                <a:latin typeface="Aharoni" pitchFamily="2" charset="-79"/>
                <a:cs typeface="Aharoni" pitchFamily="2" charset="-79"/>
              </a:rPr>
              <a:t>Continuous variable:</a:t>
            </a:r>
            <a:r>
              <a:rPr lang="en-US" sz="2200" b="1" dirty="0" smtClean="0">
                <a:latin typeface="Aharoni" pitchFamily="2" charset="-79"/>
                <a:cs typeface="Aharoni" pitchFamily="2" charset="-79"/>
              </a:rPr>
              <a:t> </a:t>
            </a:r>
            <a:r>
              <a:rPr lang="en-US" sz="2200" dirty="0" smtClean="0">
                <a:latin typeface="Aharoni" pitchFamily="2" charset="-79"/>
                <a:cs typeface="Aharoni" pitchFamily="2" charset="-79"/>
              </a:rPr>
              <a:t>It can theoretically assume infinite values within an interval. The values of a continuous variable have no 'jumps' or 'breaks'. </a:t>
            </a:r>
            <a:endParaRPr lang="ru-RU" sz="2200" b="0" dirty="0">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229600" y="6477000"/>
            <a:ext cx="762000" cy="244475"/>
          </a:xfrm>
        </p:spPr>
        <p:txBody>
          <a:bodyPr/>
          <a:lstStyle/>
          <a:p>
            <a:fld id="{4D096D0A-9701-41A0-8C38-6F5AC318C911}" type="slidenum">
              <a:rPr lang="en-US" smtClean="0"/>
              <a:pPr/>
              <a:t>11</a:t>
            </a:fld>
            <a:endParaRPr lang="en-US"/>
          </a:p>
        </p:txBody>
      </p:sp>
      <p:sp>
        <p:nvSpPr>
          <p:cNvPr id="3" name="Rectangle 2"/>
          <p:cNvSpPr>
            <a:spLocks noChangeArrowheads="1"/>
          </p:cNvSpPr>
          <p:nvPr/>
        </p:nvSpPr>
        <p:spPr bwMode="auto">
          <a:xfrm>
            <a:off x="304800" y="1143000"/>
            <a:ext cx="8534400" cy="5429272"/>
          </a:xfrm>
          <a:prstGeom prst="rect">
            <a:avLst/>
          </a:prstGeom>
          <a:solidFill>
            <a:schemeClr val="accent6">
              <a:lumMod val="20000"/>
              <a:lumOff val="80000"/>
            </a:schemeClr>
          </a:solidFill>
          <a:ln w="9525" algn="ctr">
            <a:solidFill>
              <a:schemeClr val="accent2"/>
            </a:solidFill>
            <a:miter lim="800000"/>
            <a:headEnd/>
            <a:tailEnd/>
          </a:ln>
          <a:effectLst>
            <a:outerShdw dist="107763" dir="2700000" algn="ctr" rotWithShape="0">
              <a:srgbClr val="C0C0C0"/>
            </a:outerShdw>
          </a:effectLst>
        </p:spPr>
        <p:txBody>
          <a:bodyPr anchor="ctr"/>
          <a:lstStyle/>
          <a:p>
            <a:pPr algn="just">
              <a:spcBef>
                <a:spcPct val="0"/>
              </a:spcBef>
            </a:pPr>
            <a:r>
              <a:rPr lang="en-US" sz="3200" dirty="0" smtClean="0">
                <a:latin typeface="Aharoni" pitchFamily="2" charset="-79"/>
                <a:cs typeface="Aharoni" pitchFamily="2" charset="-79"/>
              </a:rPr>
              <a:t>It deals with the application of statistics to the biological data. It is also called '</a:t>
            </a:r>
            <a:r>
              <a:rPr lang="en-US" sz="3200" b="1" dirty="0" smtClean="0">
                <a:solidFill>
                  <a:srgbClr val="FF0000"/>
                </a:solidFill>
                <a:latin typeface="Aharoni" pitchFamily="2" charset="-79"/>
                <a:cs typeface="Aharoni" pitchFamily="2" charset="-79"/>
              </a:rPr>
              <a:t>Biometry</a:t>
            </a:r>
            <a:r>
              <a:rPr lang="en-US" sz="3200" dirty="0" smtClean="0">
                <a:latin typeface="Aharoni" pitchFamily="2" charset="-79"/>
                <a:cs typeface="Aharoni" pitchFamily="2" charset="-79"/>
              </a:rPr>
              <a:t>'. </a:t>
            </a:r>
            <a:r>
              <a:rPr lang="en-US" sz="3200" b="1" dirty="0" smtClean="0">
                <a:solidFill>
                  <a:srgbClr val="0070C0"/>
                </a:solidFill>
                <a:latin typeface="Aharoni" pitchFamily="2" charset="-79"/>
                <a:cs typeface="Aharoni" pitchFamily="2" charset="-79"/>
              </a:rPr>
              <a:t>Francis Galton</a:t>
            </a:r>
            <a:r>
              <a:rPr lang="en-US" sz="3200" dirty="0" smtClean="0">
                <a:latin typeface="Aharoni" pitchFamily="2" charset="-79"/>
                <a:cs typeface="Aharoni" pitchFamily="2" charset="-79"/>
              </a:rPr>
              <a:t> (1822-1911) is called the</a:t>
            </a:r>
            <a:r>
              <a:rPr lang="en-US" sz="3200" b="1" dirty="0" smtClean="0">
                <a:latin typeface="Aharoni" pitchFamily="2" charset="-79"/>
                <a:cs typeface="Aharoni" pitchFamily="2" charset="-79"/>
              </a:rPr>
              <a:t> "</a:t>
            </a:r>
            <a:r>
              <a:rPr lang="en-US" sz="3200" b="1" dirty="0" smtClean="0">
                <a:solidFill>
                  <a:srgbClr val="FF0000"/>
                </a:solidFill>
                <a:latin typeface="Aharoni" pitchFamily="2" charset="-79"/>
                <a:cs typeface="Aharoni" pitchFamily="2" charset="-79"/>
              </a:rPr>
              <a:t>Father of Biostatistics</a:t>
            </a:r>
            <a:r>
              <a:rPr lang="en-US" sz="3200" b="1" dirty="0" smtClean="0">
                <a:latin typeface="Aharoni" pitchFamily="2" charset="-79"/>
                <a:cs typeface="Aharoni" pitchFamily="2" charset="-79"/>
              </a:rPr>
              <a:t>"</a:t>
            </a:r>
            <a:r>
              <a:rPr lang="en-US" sz="3200" dirty="0" smtClean="0">
                <a:latin typeface="Aharoni" pitchFamily="2" charset="-79"/>
                <a:cs typeface="Aharoni" pitchFamily="2" charset="-79"/>
              </a:rPr>
              <a:t>. </a:t>
            </a:r>
            <a:r>
              <a:rPr lang="en-US" sz="3200" b="1" dirty="0" smtClean="0">
                <a:solidFill>
                  <a:srgbClr val="0070C0"/>
                </a:solidFill>
                <a:latin typeface="Aharoni" pitchFamily="2" charset="-79"/>
                <a:cs typeface="Aharoni" pitchFamily="2" charset="-79"/>
              </a:rPr>
              <a:t>W.F.R. Weldon</a:t>
            </a:r>
            <a:r>
              <a:rPr lang="en-US" sz="3200" b="1" dirty="0" smtClean="0">
                <a:latin typeface="Aharoni" pitchFamily="2" charset="-79"/>
                <a:cs typeface="Aharoni" pitchFamily="2" charset="-79"/>
              </a:rPr>
              <a:t> </a:t>
            </a:r>
            <a:r>
              <a:rPr lang="en-US" sz="3200" dirty="0" smtClean="0">
                <a:latin typeface="Aharoni" pitchFamily="2" charset="-79"/>
                <a:cs typeface="Aharoni" pitchFamily="2" charset="-79"/>
              </a:rPr>
              <a:t>(1860-1906) coined the term '</a:t>
            </a:r>
            <a:r>
              <a:rPr lang="en-US" sz="3200" b="1" dirty="0" smtClean="0">
                <a:solidFill>
                  <a:srgbClr val="FF0000"/>
                </a:solidFill>
                <a:latin typeface="Aharoni" pitchFamily="2" charset="-79"/>
                <a:cs typeface="Aharoni" pitchFamily="2" charset="-79"/>
              </a:rPr>
              <a:t>Biometry</a:t>
            </a:r>
            <a:r>
              <a:rPr lang="en-US" sz="3200" b="1" dirty="0" smtClean="0">
                <a:latin typeface="Aharoni" pitchFamily="2" charset="-79"/>
                <a:cs typeface="Aharoni" pitchFamily="2" charset="-79"/>
              </a:rPr>
              <a:t>'</a:t>
            </a:r>
            <a:r>
              <a:rPr lang="en-US" sz="3200" dirty="0" smtClean="0">
                <a:latin typeface="Aharoni" pitchFamily="2" charset="-79"/>
                <a:cs typeface="Aharoni" pitchFamily="2" charset="-79"/>
              </a:rPr>
              <a:t>.</a:t>
            </a:r>
            <a:endParaRPr lang="en-IN" sz="3200" dirty="0" smtClean="0">
              <a:latin typeface="Aharoni" pitchFamily="2" charset="-79"/>
              <a:cs typeface="Aharoni" pitchFamily="2" charset="-79"/>
            </a:endParaRPr>
          </a:p>
          <a:p>
            <a:pPr algn="just"/>
            <a:r>
              <a:rPr lang="en-US" sz="3200" dirty="0" smtClean="0">
                <a:latin typeface="Aharoni" pitchFamily="2" charset="-79"/>
                <a:cs typeface="Aharoni" pitchFamily="2" charset="-79"/>
              </a:rPr>
              <a:t>Biostatistics covers application and contribution not only from health, biotechnology, medicine and nutrition but also from fields such as agriculture, genetics, biology, biochemistry and many others.</a:t>
            </a:r>
          </a:p>
        </p:txBody>
      </p:sp>
      <p:sp>
        <p:nvSpPr>
          <p:cNvPr id="4"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BIOSTATISTICS</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28600"/>
            <a:ext cx="8534400" cy="838200"/>
          </a:xfrm>
        </p:spPr>
        <p:style>
          <a:lnRef idx="2">
            <a:schemeClr val="accent2">
              <a:shade val="50000"/>
            </a:schemeClr>
          </a:lnRef>
          <a:fillRef idx="1">
            <a:schemeClr val="accent2"/>
          </a:fillRef>
          <a:effectRef idx="0">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smtClean="0">
                <a:ln w="11430"/>
                <a:solidFill>
                  <a:srgbClr val="FFFF00"/>
                </a:solidFill>
                <a:effectLst>
                  <a:outerShdw blurRad="76200" dist="50800" dir="5400000" algn="tl" rotWithShape="0">
                    <a:srgbClr val="000000">
                      <a:alpha val="65000"/>
                    </a:srgbClr>
                  </a:outerShdw>
                </a:effectLst>
              </a:rPr>
              <a:t>Statistics</a:t>
            </a:r>
            <a:r>
              <a:rPr lang="en-US" b="1" cap="none" spc="50" dirty="0" smtClean="0">
                <a:ln w="11430"/>
                <a:solidFill>
                  <a:srgbClr val="FFFF00"/>
                </a:solidFill>
                <a:effectLst>
                  <a:outerShdw blurRad="76200" dist="50800" dir="5400000" algn="tl" rotWithShape="0">
                    <a:srgbClr val="000000">
                      <a:alpha val="65000"/>
                    </a:srgbClr>
                  </a:outerShdw>
                </a:effectLst>
              </a:rPr>
              <a:t> – AN INTRODUCTION</a:t>
            </a:r>
            <a:endParaRPr lang="en-US" b="1" cap="none" spc="50" dirty="0">
              <a:ln w="11430"/>
              <a:solidFill>
                <a:srgbClr val="FFFF00"/>
              </a:solidFill>
              <a:effectLst>
                <a:outerShdw blurRad="76200" dist="50800" dir="5400000" algn="tl" rotWithShape="0">
                  <a:srgbClr val="000000">
                    <a:alpha val="65000"/>
                  </a:srgbClr>
                </a:outerShdw>
              </a:effectLst>
            </a:endParaRPr>
          </a:p>
        </p:txBody>
      </p:sp>
      <p:sp>
        <p:nvSpPr>
          <p:cNvPr id="5" name="Content Placeholder 2"/>
          <p:cNvSpPr>
            <a:spLocks noGrp="1"/>
          </p:cNvSpPr>
          <p:nvPr>
            <p:ph idx="1"/>
          </p:nvPr>
        </p:nvSpPr>
        <p:spPr>
          <a:xfrm>
            <a:off x="228600" y="1371600"/>
            <a:ext cx="8686800" cy="5105400"/>
          </a:xfrm>
        </p:spPr>
        <p:txBody>
          <a:bodyPr>
            <a:noAutofit/>
          </a:bodyPr>
          <a:lstStyle/>
          <a:p>
            <a:pPr algn="just">
              <a:buNone/>
            </a:pPr>
            <a:r>
              <a:rPr lang="en-US" sz="2800" dirty="0" smtClean="0">
                <a:solidFill>
                  <a:srgbClr val="C00000"/>
                </a:solidFill>
                <a:latin typeface="Aharoni" pitchFamily="2" charset="-79"/>
                <a:cs typeface="Aharoni" pitchFamily="2" charset="-79"/>
              </a:rPr>
              <a:t>   		</a:t>
            </a:r>
            <a:r>
              <a:rPr lang="en-US" sz="2800" dirty="0">
                <a:solidFill>
                  <a:srgbClr val="C00000"/>
                </a:solidFill>
              </a:rPr>
              <a:t>The word</a:t>
            </a:r>
            <a:r>
              <a:rPr lang="en-US" sz="2800" b="1" dirty="0">
                <a:solidFill>
                  <a:srgbClr val="C00000"/>
                </a:solidFill>
              </a:rPr>
              <a:t> ‘Statistics’ </a:t>
            </a:r>
            <a:r>
              <a:rPr lang="en-US" sz="2800" dirty="0">
                <a:solidFill>
                  <a:srgbClr val="C00000"/>
                </a:solidFill>
              </a:rPr>
              <a:t>seems to have been derived from the Latin word ‘</a:t>
            </a:r>
            <a:r>
              <a:rPr lang="en-US" sz="2800" b="1" dirty="0">
                <a:solidFill>
                  <a:schemeClr val="tx2">
                    <a:lumMod val="75000"/>
                  </a:schemeClr>
                </a:solidFill>
              </a:rPr>
              <a:t>Status</a:t>
            </a:r>
            <a:r>
              <a:rPr lang="en-US" sz="2800" dirty="0">
                <a:solidFill>
                  <a:srgbClr val="C00000"/>
                </a:solidFill>
              </a:rPr>
              <a:t>’ or the Italian word ‘</a:t>
            </a:r>
            <a:r>
              <a:rPr lang="en-US" sz="2800" b="1" dirty="0" err="1">
                <a:solidFill>
                  <a:srgbClr val="C00000"/>
                </a:solidFill>
              </a:rPr>
              <a:t>Statista</a:t>
            </a:r>
            <a:r>
              <a:rPr lang="en-US" sz="2800" dirty="0">
                <a:solidFill>
                  <a:srgbClr val="C00000"/>
                </a:solidFill>
              </a:rPr>
              <a:t>’ or the German word ‘</a:t>
            </a:r>
            <a:r>
              <a:rPr lang="en-US" sz="2800" b="1" dirty="0" err="1">
                <a:solidFill>
                  <a:schemeClr val="tx2">
                    <a:lumMod val="75000"/>
                  </a:schemeClr>
                </a:solidFill>
              </a:rPr>
              <a:t>Statistik</a:t>
            </a:r>
            <a:r>
              <a:rPr lang="en-US" sz="2800" b="1" dirty="0">
                <a:solidFill>
                  <a:srgbClr val="C00000"/>
                </a:solidFill>
              </a:rPr>
              <a:t>’, </a:t>
            </a:r>
            <a:r>
              <a:rPr lang="en-US" sz="2800" dirty="0">
                <a:solidFill>
                  <a:srgbClr val="C00000"/>
                </a:solidFill>
              </a:rPr>
              <a:t>each of which means a ‘</a:t>
            </a:r>
            <a:r>
              <a:rPr lang="en-US" sz="2800" b="1" dirty="0">
                <a:solidFill>
                  <a:schemeClr val="tx2">
                    <a:lumMod val="75000"/>
                  </a:schemeClr>
                </a:solidFill>
              </a:rPr>
              <a:t>Political State</a:t>
            </a:r>
            <a:r>
              <a:rPr lang="en-US" sz="2800" dirty="0">
                <a:solidFill>
                  <a:srgbClr val="C00000"/>
                </a:solidFill>
              </a:rPr>
              <a:t>’. In ancient times in India, an efficient system of collecting official and administrative statistics existed during the region of </a:t>
            </a:r>
            <a:r>
              <a:rPr lang="en-US" sz="2800" b="1" dirty="0">
                <a:solidFill>
                  <a:schemeClr val="tx2">
                    <a:lumMod val="75000"/>
                  </a:schemeClr>
                </a:solidFill>
              </a:rPr>
              <a:t>Chandra Gupta </a:t>
            </a:r>
            <a:r>
              <a:rPr lang="en-US" sz="2800" b="1" dirty="0" err="1">
                <a:solidFill>
                  <a:schemeClr val="tx2">
                    <a:lumMod val="75000"/>
                  </a:schemeClr>
                </a:solidFill>
              </a:rPr>
              <a:t>Maurya</a:t>
            </a:r>
            <a:r>
              <a:rPr lang="en-US" sz="2800" dirty="0">
                <a:solidFill>
                  <a:srgbClr val="FF0000"/>
                </a:solidFill>
              </a:rPr>
              <a:t> </a:t>
            </a:r>
            <a:r>
              <a:rPr lang="en-US" sz="2800" dirty="0">
                <a:solidFill>
                  <a:srgbClr val="C00000"/>
                </a:solidFill>
              </a:rPr>
              <a:t>(about 300 BC). But, in modern came during the mid-seventeenth century with the introduction of ‘</a:t>
            </a:r>
            <a:r>
              <a:rPr lang="en-US" sz="2800" b="1" dirty="0">
                <a:solidFill>
                  <a:schemeClr val="tx2">
                    <a:lumMod val="75000"/>
                  </a:schemeClr>
                </a:solidFill>
              </a:rPr>
              <a:t>Theory of Games and Chance</a:t>
            </a:r>
            <a:r>
              <a:rPr lang="en-US" sz="2800" b="1" dirty="0">
                <a:solidFill>
                  <a:srgbClr val="C00000"/>
                </a:solidFill>
              </a:rPr>
              <a:t>’.</a:t>
            </a:r>
            <a:r>
              <a:rPr lang="en-US" sz="2800" b="1" dirty="0">
                <a:solidFill>
                  <a:srgbClr val="FF0000"/>
                </a:solidFill>
              </a:rPr>
              <a:t> </a:t>
            </a:r>
            <a:r>
              <a:rPr lang="en-US" sz="2800" dirty="0" smtClean="0">
                <a:solidFill>
                  <a:srgbClr val="FF0000"/>
                </a:solidFill>
                <a:latin typeface="Aharoni" pitchFamily="2" charset="-79"/>
                <a:cs typeface="Aharoni" pitchFamily="2" charset="-79"/>
              </a:rPr>
              <a:t>  </a:t>
            </a:r>
            <a:endParaRPr lang="en-US" sz="2800" b="1" dirty="0" smtClean="0">
              <a:solidFill>
                <a:srgbClr val="FF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42844" y="500042"/>
            <a:ext cx="8686800" cy="5105400"/>
          </a:xfrm>
          <a:prstGeom prst="rect">
            <a:avLst/>
          </a:prstGeom>
        </p:spPr>
        <p:txBody>
          <a:bodyPr>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C00000"/>
                </a:solidFill>
                <a:effectLst/>
                <a:uLnTx/>
                <a:uFillTx/>
                <a:latin typeface="Aharoni" pitchFamily="2" charset="-79"/>
                <a:ea typeface="+mn-ea"/>
                <a:cs typeface="Aharoni" pitchFamily="2" charset="-79"/>
              </a:rPr>
              <a:t>   		</a:t>
            </a:r>
            <a:r>
              <a:rPr kumimoji="0" lang="en-US" sz="2800" b="0" i="0" u="none" strike="noStrike" kern="1200" cap="none" spc="0" normalizeH="0" baseline="0" noProof="0" dirty="0" smtClean="0">
                <a:ln>
                  <a:noFill/>
                </a:ln>
                <a:solidFill>
                  <a:srgbClr val="C00000"/>
                </a:solidFill>
                <a:effectLst/>
                <a:uLnTx/>
                <a:uFillTx/>
                <a:cs typeface="Aharoni" pitchFamily="2" charset="-79"/>
              </a:rPr>
              <a:t>There have been many definitions of the term ‘</a:t>
            </a:r>
            <a:r>
              <a:rPr kumimoji="0" lang="en-US" sz="2800" b="1" i="0" u="none" strike="noStrike" kern="1200" cap="none" spc="0" normalizeH="0" baseline="0" noProof="0" dirty="0" smtClean="0">
                <a:ln>
                  <a:noFill/>
                </a:ln>
                <a:solidFill>
                  <a:srgbClr val="C00000"/>
                </a:solidFill>
                <a:effectLst/>
                <a:uLnTx/>
                <a:uFillTx/>
                <a:cs typeface="Aharoni" pitchFamily="2" charset="-79"/>
              </a:rPr>
              <a:t>Statistics</a:t>
            </a:r>
            <a:r>
              <a:rPr kumimoji="0" lang="en-US" sz="2800" b="0" i="0" u="none" strike="noStrike" kern="1200" cap="none" spc="0" normalizeH="0" baseline="0" noProof="0" dirty="0" smtClean="0">
                <a:ln>
                  <a:noFill/>
                </a:ln>
                <a:solidFill>
                  <a:srgbClr val="C00000"/>
                </a:solidFill>
                <a:effectLst/>
                <a:uLnTx/>
                <a:uFillTx/>
                <a:cs typeface="Aharoni" pitchFamily="2" charset="-79"/>
              </a:rPr>
              <a:t>’ which can be broadly classify in two sense:</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002060"/>
                </a:solidFill>
                <a:effectLst/>
                <a:uLnTx/>
                <a:uFillTx/>
                <a:ea typeface="+mn-ea"/>
                <a:cs typeface="Aharoni" pitchFamily="2" charset="-79"/>
              </a:rPr>
              <a:t>Statistics in plural sense:</a:t>
            </a:r>
            <a:r>
              <a:rPr kumimoji="0" lang="en-US" sz="2800" b="1" i="0" u="none" strike="noStrike" kern="1200" cap="none" spc="0" normalizeH="0" baseline="0" noProof="0" dirty="0" smtClean="0">
                <a:ln>
                  <a:noFill/>
                </a:ln>
                <a:solidFill>
                  <a:srgbClr val="C00000"/>
                </a:solidFill>
                <a:effectLst/>
                <a:uLnTx/>
                <a:uFillTx/>
                <a:ea typeface="+mn-ea"/>
                <a:cs typeface="Aharoni" pitchFamily="2" charset="-79"/>
              </a:rPr>
              <a:t> </a:t>
            </a:r>
            <a:r>
              <a:rPr kumimoji="0" lang="en-US" sz="2800" b="0" i="0" u="none" strike="noStrike" kern="1200" cap="none" spc="0" normalizeH="0" baseline="0" noProof="0" dirty="0" smtClean="0">
                <a:ln>
                  <a:noFill/>
                </a:ln>
                <a:solidFill>
                  <a:srgbClr val="C00000"/>
                </a:solidFill>
                <a:effectLst/>
                <a:uLnTx/>
                <a:uFillTx/>
                <a:ea typeface="+mn-ea"/>
                <a:cs typeface="Aharoni" pitchFamily="2" charset="-79"/>
              </a:rPr>
              <a:t>It is used for numerical facts systematically collected with some definite objects in view, in any field of enquiry, whatsoever of observation, measurement or experiments.   </a:t>
            </a:r>
            <a:r>
              <a:rPr kumimoji="0" lang="en-US" sz="2800" b="1" i="0" u="none" strike="noStrike" kern="1200" cap="none" spc="0" normalizeH="0" baseline="0" noProof="0" dirty="0" smtClean="0">
                <a:ln>
                  <a:noFill/>
                </a:ln>
                <a:solidFill>
                  <a:srgbClr val="C00000"/>
                </a:solidFill>
                <a:effectLst/>
                <a:uLnTx/>
                <a:uFillTx/>
                <a:ea typeface="+mn-ea"/>
                <a:cs typeface="Aharoni" pitchFamily="2" charset="-79"/>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C00000"/>
                </a:solidFill>
                <a:effectLst/>
                <a:uLnTx/>
                <a:uFillTx/>
                <a:ea typeface="+mn-ea"/>
                <a:cs typeface="Aharoni" pitchFamily="2" charset="-79"/>
              </a:rPr>
              <a:t> </a:t>
            </a:r>
            <a:r>
              <a:rPr kumimoji="0" lang="en-US" sz="2800" b="1" i="0" u="none" strike="noStrike" kern="1200" cap="none" spc="0" normalizeH="0" baseline="0" noProof="0" dirty="0" smtClean="0">
                <a:ln>
                  <a:noFill/>
                </a:ln>
                <a:solidFill>
                  <a:srgbClr val="002060"/>
                </a:solidFill>
                <a:effectLst/>
                <a:uLnTx/>
                <a:uFillTx/>
                <a:ea typeface="+mn-ea"/>
                <a:cs typeface="Aharoni" pitchFamily="2" charset="-79"/>
              </a:rPr>
              <a:t>Statistics in singular sense:</a:t>
            </a:r>
            <a:r>
              <a:rPr kumimoji="0" lang="en-US" sz="2800" b="1" i="0" u="none" strike="noStrike" kern="1200" cap="none" spc="0" normalizeH="0" baseline="0" noProof="0" dirty="0" smtClean="0">
                <a:ln>
                  <a:noFill/>
                </a:ln>
                <a:solidFill>
                  <a:srgbClr val="C00000"/>
                </a:solidFill>
                <a:effectLst/>
                <a:uLnTx/>
                <a:uFillTx/>
                <a:ea typeface="+mn-ea"/>
                <a:cs typeface="Aharoni" pitchFamily="2" charset="-79"/>
              </a:rPr>
              <a:t> </a:t>
            </a:r>
            <a:r>
              <a:rPr kumimoji="0" lang="en-US" sz="2800" b="0" i="0" u="none" strike="noStrike" kern="1200" cap="none" spc="0" normalizeH="0" baseline="0" noProof="0" dirty="0" smtClean="0">
                <a:ln>
                  <a:noFill/>
                </a:ln>
                <a:solidFill>
                  <a:srgbClr val="C00000"/>
                </a:solidFill>
                <a:effectLst/>
                <a:uLnTx/>
                <a:uFillTx/>
                <a:ea typeface="+mn-ea"/>
                <a:cs typeface="Aharoni" pitchFamily="2" charset="-79"/>
              </a:rPr>
              <a:t>It is a science which investigates the statistical methods and deals with their application.  </a:t>
            </a:r>
            <a:endParaRPr kumimoji="0" lang="en-US" sz="2800" b="1" i="0" u="none" strike="noStrike" kern="1200" cap="none" spc="0" normalizeH="0" baseline="0" noProof="0" dirty="0" smtClean="0">
              <a:ln>
                <a:noFill/>
              </a:ln>
              <a:solidFill>
                <a:srgbClr val="C00000"/>
              </a:solidFill>
              <a:effectLst/>
              <a:uLnTx/>
              <a:uFillTx/>
              <a:ea typeface="+mn-ea"/>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228600"/>
            <a:ext cx="8534400" cy="838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n-lt"/>
                <a:ea typeface="+mn-ea"/>
                <a:cs typeface="+mn-cs"/>
              </a:rPr>
              <a:t>Definition of Statistics</a:t>
            </a:r>
            <a:endParaRPr kumimoji="0" lang="en-US" sz="4400" b="1" i="0" u="none" strike="noStrike" kern="1200" cap="none" spc="50" normalizeH="0" baseline="0" noProof="0" dirty="0">
              <a:ln w="11430"/>
              <a:solidFill>
                <a:srgbClr val="FFFF00"/>
              </a:solidFill>
              <a:effectLst>
                <a:outerShdw blurRad="76200" dist="50800" dir="5400000" algn="tl" rotWithShape="0">
                  <a:srgbClr val="000000">
                    <a:alpha val="65000"/>
                  </a:srgbClr>
                </a:outerShdw>
              </a:effectLst>
              <a:uLnTx/>
              <a:uFillTx/>
              <a:latin typeface="+mn-lt"/>
              <a:ea typeface="+mn-ea"/>
              <a:cs typeface="+mn-cs"/>
            </a:endParaRPr>
          </a:p>
        </p:txBody>
      </p:sp>
      <p:sp>
        <p:nvSpPr>
          <p:cNvPr id="3" name="Content Placeholder 2"/>
          <p:cNvSpPr txBox="1">
            <a:spLocks/>
          </p:cNvSpPr>
          <p:nvPr/>
        </p:nvSpPr>
        <p:spPr>
          <a:xfrm>
            <a:off x="142844" y="1142984"/>
            <a:ext cx="8686800" cy="5500726"/>
          </a:xfrm>
          <a:prstGeom prst="rect">
            <a:avLst/>
          </a:prstGeom>
        </p:spPr>
        <p:txBody>
          <a:bodyPr>
            <a:noAutofit/>
          </a:bodyPr>
          <a:lstStyle/>
          <a:p>
            <a:pPr marL="342900" lvl="0" indent="-342900" algn="just">
              <a:spcBef>
                <a:spcPct val="20000"/>
              </a:spcBef>
            </a:pPr>
            <a:r>
              <a:rPr kumimoji="0" lang="en-US" sz="2200" b="0" i="0" u="none" strike="noStrike" kern="1200" cap="none" spc="0" normalizeH="0" baseline="0" noProof="0" dirty="0" smtClean="0">
                <a:ln>
                  <a:noFill/>
                </a:ln>
                <a:solidFill>
                  <a:srgbClr val="C00000"/>
                </a:solidFill>
                <a:effectLst/>
                <a:uLnTx/>
                <a:uFillTx/>
                <a:latin typeface="Aharoni" pitchFamily="2" charset="-79"/>
                <a:ea typeface="+mn-ea"/>
                <a:cs typeface="Aharoni" pitchFamily="2" charset="-79"/>
              </a:rPr>
              <a:t>   		</a:t>
            </a:r>
            <a:r>
              <a:rPr lang="en-US" sz="2200" dirty="0"/>
              <a:t> </a:t>
            </a:r>
            <a:r>
              <a:rPr lang="en-US" sz="2200" dirty="0">
                <a:solidFill>
                  <a:srgbClr val="C00000"/>
                </a:solidFill>
              </a:rPr>
              <a:t>Statistics has been defined by different authors from time to time. These are some authors to define statistics as per their time and requirement.</a:t>
            </a:r>
            <a:endParaRPr kumimoji="0" lang="en-US" sz="2200" b="0" i="0" u="none" strike="noStrike" kern="1200" cap="none" spc="0" normalizeH="0" baseline="0" noProof="0" dirty="0" smtClean="0">
              <a:ln>
                <a:noFill/>
              </a:ln>
              <a:solidFill>
                <a:srgbClr val="C00000"/>
              </a:solidFill>
              <a:effectLst/>
              <a:uLnTx/>
              <a:uFillTx/>
              <a:cs typeface="Aharoni" pitchFamily="2" charset="-79"/>
            </a:endParaRPr>
          </a:p>
          <a:p>
            <a:pPr marL="342900" lvl="0" indent="-342900" algn="just">
              <a:spcBef>
                <a:spcPct val="20000"/>
              </a:spcBef>
              <a:buFont typeface="Arial" pitchFamily="34" charset="0"/>
              <a:buChar char="•"/>
            </a:pPr>
            <a:r>
              <a:rPr lang="en-US" sz="2200" dirty="0">
                <a:solidFill>
                  <a:srgbClr val="C00000"/>
                </a:solidFill>
              </a:rPr>
              <a:t>According to </a:t>
            </a:r>
            <a:r>
              <a:rPr lang="en-US" sz="2200" b="1" dirty="0" err="1">
                <a:solidFill>
                  <a:schemeClr val="tx2"/>
                </a:solidFill>
              </a:rPr>
              <a:t>Bowley</a:t>
            </a:r>
            <a:r>
              <a:rPr lang="en-US" sz="2200" dirty="0">
                <a:solidFill>
                  <a:srgbClr val="C00000"/>
                </a:solidFill>
              </a:rPr>
              <a:t> - "Numerical statements of fact in any department of enquiry placed in relation to each other”</a:t>
            </a:r>
            <a:r>
              <a:rPr kumimoji="0" lang="en-US" sz="2200" b="0" i="0" u="none" strike="noStrike" kern="1200" cap="none" spc="0" normalizeH="0" baseline="0" noProof="0" dirty="0" smtClean="0">
                <a:ln>
                  <a:noFill/>
                </a:ln>
                <a:solidFill>
                  <a:srgbClr val="C00000"/>
                </a:solidFill>
                <a:effectLst/>
                <a:uLnTx/>
                <a:uFillTx/>
                <a:ea typeface="+mn-ea"/>
                <a:cs typeface="Aharoni" pitchFamily="2" charset="-79"/>
              </a:rPr>
              <a:t>.   </a:t>
            </a:r>
            <a:r>
              <a:rPr kumimoji="0" lang="en-US" sz="2200" b="1" i="0" u="none" strike="noStrike" kern="1200" cap="none" spc="0" normalizeH="0" baseline="0" noProof="0" dirty="0" smtClean="0">
                <a:ln>
                  <a:noFill/>
                </a:ln>
                <a:solidFill>
                  <a:srgbClr val="C00000"/>
                </a:solidFill>
                <a:effectLst/>
                <a:uLnTx/>
                <a:uFillTx/>
                <a:ea typeface="+mn-ea"/>
                <a:cs typeface="Aharoni" pitchFamily="2" charset="-79"/>
              </a:rPr>
              <a:t> </a:t>
            </a:r>
          </a:p>
          <a:p>
            <a:pPr marL="342900" lvl="0" indent="-342900" algn="just">
              <a:spcBef>
                <a:spcPct val="20000"/>
              </a:spcBef>
              <a:buFont typeface="Arial" pitchFamily="34" charset="0"/>
              <a:buChar char="•"/>
            </a:pPr>
            <a:r>
              <a:rPr lang="en-US" sz="2200" dirty="0" smtClean="0">
                <a:solidFill>
                  <a:srgbClr val="C00000"/>
                </a:solidFill>
              </a:rPr>
              <a:t>According </a:t>
            </a:r>
            <a:r>
              <a:rPr lang="en-US" sz="2200" dirty="0">
                <a:solidFill>
                  <a:srgbClr val="C00000"/>
                </a:solidFill>
              </a:rPr>
              <a:t>to </a:t>
            </a:r>
            <a:r>
              <a:rPr lang="en-US" sz="2200" b="1" dirty="0" err="1">
                <a:solidFill>
                  <a:schemeClr val="tx2"/>
                </a:solidFill>
              </a:rPr>
              <a:t>Boddington</a:t>
            </a:r>
            <a:r>
              <a:rPr lang="en-US" sz="2200" dirty="0">
                <a:solidFill>
                  <a:srgbClr val="C00000"/>
                </a:solidFill>
              </a:rPr>
              <a:t> - "Statistics is the science of estimates and probabilities</a:t>
            </a:r>
            <a:r>
              <a:rPr lang="en-US" sz="2200" dirty="0" smtClean="0">
                <a:solidFill>
                  <a:srgbClr val="C00000"/>
                </a:solidFill>
              </a:rPr>
              <a:t>”.</a:t>
            </a:r>
          </a:p>
          <a:p>
            <a:pPr marL="342900" lvl="0" indent="-342900" algn="just">
              <a:spcBef>
                <a:spcPct val="20000"/>
              </a:spcBef>
              <a:buFont typeface="Arial" pitchFamily="34" charset="0"/>
              <a:buChar char="•"/>
            </a:pPr>
            <a:r>
              <a:rPr lang="en-US" sz="2200" dirty="0">
                <a:solidFill>
                  <a:srgbClr val="C00000"/>
                </a:solidFill>
              </a:rPr>
              <a:t>According to </a:t>
            </a:r>
            <a:r>
              <a:rPr lang="en-US" sz="2200" b="1" dirty="0">
                <a:solidFill>
                  <a:schemeClr val="tx2"/>
                </a:solidFill>
              </a:rPr>
              <a:t>King</a:t>
            </a:r>
            <a:r>
              <a:rPr lang="en-US" sz="2200" dirty="0">
                <a:solidFill>
                  <a:srgbClr val="C00000"/>
                </a:solidFill>
              </a:rPr>
              <a:t> - "The science of statistics is the method of judging, collective, natural or social phenomenon from the results obtained from the analysis or enumeration or collection of estimates</a:t>
            </a:r>
            <a:r>
              <a:rPr lang="en-US" sz="2200" dirty="0" smtClean="0">
                <a:solidFill>
                  <a:srgbClr val="C00000"/>
                </a:solidFill>
              </a:rPr>
              <a:t>”.</a:t>
            </a:r>
          </a:p>
          <a:p>
            <a:pPr marL="342900" lvl="0" indent="-342900" algn="just">
              <a:spcBef>
                <a:spcPct val="20000"/>
              </a:spcBef>
              <a:buFont typeface="Arial" pitchFamily="34" charset="0"/>
              <a:buChar char="•"/>
            </a:pPr>
            <a:r>
              <a:rPr lang="en-US" sz="2200" dirty="0">
                <a:solidFill>
                  <a:srgbClr val="C00000"/>
                </a:solidFill>
              </a:rPr>
              <a:t>According to </a:t>
            </a:r>
            <a:r>
              <a:rPr lang="en-US" sz="2200" b="1" dirty="0">
                <a:solidFill>
                  <a:schemeClr val="tx2"/>
                </a:solidFill>
              </a:rPr>
              <a:t>Prof. A. Seligman</a:t>
            </a:r>
            <a:r>
              <a:rPr lang="en-US" sz="2200" b="1" dirty="0">
                <a:solidFill>
                  <a:srgbClr val="C00000"/>
                </a:solidFill>
              </a:rPr>
              <a:t>, </a:t>
            </a:r>
            <a:r>
              <a:rPr lang="en-US" sz="2200" dirty="0" smtClean="0">
                <a:solidFill>
                  <a:srgbClr val="C00000"/>
                </a:solidFill>
              </a:rPr>
              <a:t>“</a:t>
            </a:r>
            <a:r>
              <a:rPr lang="en-US" sz="2200" dirty="0">
                <a:solidFill>
                  <a:srgbClr val="C00000"/>
                </a:solidFill>
              </a:rPr>
              <a:t>Statistics is the science which deals with the application and methods of </a:t>
            </a:r>
            <a:r>
              <a:rPr lang="en-US" sz="2200" dirty="0" smtClean="0">
                <a:solidFill>
                  <a:srgbClr val="C00000"/>
                </a:solidFill>
              </a:rPr>
              <a:t>collection</a:t>
            </a:r>
            <a:r>
              <a:rPr lang="en-US" sz="2200" dirty="0">
                <a:solidFill>
                  <a:srgbClr val="C00000"/>
                </a:solidFill>
              </a:rPr>
              <a:t>, </a:t>
            </a:r>
            <a:r>
              <a:rPr lang="en-US" sz="2200" dirty="0" smtClean="0">
                <a:solidFill>
                  <a:srgbClr val="C00000"/>
                </a:solidFill>
              </a:rPr>
              <a:t>classification</a:t>
            </a:r>
            <a:r>
              <a:rPr lang="en-US" sz="2200" dirty="0">
                <a:solidFill>
                  <a:srgbClr val="C00000"/>
                </a:solidFill>
              </a:rPr>
              <a:t>, </a:t>
            </a:r>
            <a:r>
              <a:rPr lang="en-US" sz="2200" dirty="0" smtClean="0">
                <a:solidFill>
                  <a:srgbClr val="C00000"/>
                </a:solidFill>
              </a:rPr>
              <a:t>comparison</a:t>
            </a:r>
            <a:r>
              <a:rPr lang="en-US" sz="2200" dirty="0">
                <a:solidFill>
                  <a:srgbClr val="C00000"/>
                </a:solidFill>
              </a:rPr>
              <a:t>, </a:t>
            </a:r>
            <a:r>
              <a:rPr lang="en-US" sz="2200" dirty="0" smtClean="0">
                <a:solidFill>
                  <a:srgbClr val="C00000"/>
                </a:solidFill>
              </a:rPr>
              <a:t>presentation</a:t>
            </a:r>
            <a:r>
              <a:rPr lang="en-US" sz="2200" dirty="0">
                <a:solidFill>
                  <a:srgbClr val="C00000"/>
                </a:solidFill>
              </a:rPr>
              <a:t>, a</a:t>
            </a:r>
            <a:r>
              <a:rPr lang="en-US" sz="2200" dirty="0" smtClean="0">
                <a:solidFill>
                  <a:srgbClr val="C00000"/>
                </a:solidFill>
              </a:rPr>
              <a:t>nalysis </a:t>
            </a:r>
            <a:r>
              <a:rPr lang="en-US" sz="2200" dirty="0">
                <a:solidFill>
                  <a:srgbClr val="C00000"/>
                </a:solidFill>
              </a:rPr>
              <a:t>and Interpretation of data in any spare of enquiry</a:t>
            </a:r>
            <a:r>
              <a:rPr lang="en-US" sz="2200" dirty="0" smtClean="0">
                <a:solidFill>
                  <a:srgbClr val="C00000"/>
                </a:solidFill>
              </a:rPr>
              <a:t>”. Which is the most comprehensive definition of statistics.</a:t>
            </a:r>
            <a:endParaRPr kumimoji="0" lang="en-US" sz="2200" b="1" i="0" u="none" strike="noStrike" kern="1200" cap="none" spc="0" normalizeH="0" baseline="0" noProof="0" dirty="0" smtClean="0">
              <a:ln>
                <a:noFill/>
              </a:ln>
              <a:solidFill>
                <a:srgbClr val="C00000"/>
              </a:solidFill>
              <a:effectLst/>
              <a:uLnTx/>
              <a:uFillTx/>
              <a:ea typeface="+mn-ea"/>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285728"/>
            <a:ext cx="8686800" cy="685800"/>
          </a:xfrm>
          <a:prstGeom prst="rect">
            <a:avLst/>
          </a:prstGeom>
        </p:spPr>
        <p:style>
          <a:lnRef idx="1">
            <a:schemeClr val="accent1"/>
          </a:lnRef>
          <a:fillRef idx="2">
            <a:schemeClr val="accent1"/>
          </a:fillRef>
          <a:effectRef idx="1">
            <a:schemeClr val="accent1"/>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Importance and scope</a:t>
            </a:r>
            <a:r>
              <a:rPr kumimoji="0" lang="en-US" sz="3600" b="1" i="0" u="none" strike="noStrike" kern="1200" cap="all"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of Statistics</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57158" y="1142984"/>
            <a:ext cx="8534400" cy="5143536"/>
          </a:xfrm>
          <a:prstGeom prst="rect">
            <a:avLst/>
          </a:prstGeom>
        </p:spPr>
        <p:txBody>
          <a:bodyPr/>
          <a:lstStyle/>
          <a:p>
            <a:pPr lvl="0" algn="just">
              <a:spcBef>
                <a:spcPct val="20000"/>
              </a:spcBef>
              <a:buClr>
                <a:schemeClr val="accent1"/>
              </a:buClr>
              <a:buSzPct val="70000"/>
            </a:pPr>
            <a:r>
              <a:rPr lang="en-US" sz="2800" dirty="0" smtClean="0">
                <a:solidFill>
                  <a:srgbClr val="C00000"/>
                </a:solidFill>
                <a:latin typeface="Aharoni" pitchFamily="2" charset="-79"/>
                <a:cs typeface="Aharoni" pitchFamily="2" charset="-79"/>
              </a:rPr>
              <a:t>	</a:t>
            </a:r>
            <a:r>
              <a:rPr lang="en-US" sz="2800" dirty="0" smtClean="0">
                <a:solidFill>
                  <a:srgbClr val="C00000"/>
                </a:solidFill>
                <a:cs typeface="Aharoni" pitchFamily="2" charset="-79"/>
              </a:rPr>
              <a:t>The scope of statistics is indeed very vast. It covers all fields of study wherein quantitative data appear and need analysis. Statistics is an indispensible tool for any scientific enquiry-right from the state of planning to the stage of conclusion. </a:t>
            </a:r>
            <a:r>
              <a:rPr lang="en-US" sz="2800" dirty="0">
                <a:solidFill>
                  <a:srgbClr val="C00000"/>
                </a:solidFill>
              </a:rPr>
              <a:t>Some important areas, in which statistics used-</a:t>
            </a:r>
            <a:r>
              <a:rPr lang="en-US" sz="2800" dirty="0" smtClean="0">
                <a:solidFill>
                  <a:srgbClr val="C00000"/>
                </a:solidFill>
                <a:latin typeface="Aharoni" pitchFamily="2" charset="-79"/>
                <a:cs typeface="Aharoni" pitchFamily="2" charset="-79"/>
              </a:rPr>
              <a:t>   </a:t>
            </a:r>
          </a:p>
          <a:p>
            <a:pPr lvl="0" algn="just">
              <a:spcBef>
                <a:spcPct val="20000"/>
              </a:spcBef>
              <a:buClr>
                <a:srgbClr val="002060"/>
              </a:buClr>
              <a:buSzPct val="70000"/>
              <a:buFont typeface="Wingdings" pitchFamily="2" charset="2"/>
              <a:buChar char="v"/>
            </a:pPr>
            <a:r>
              <a:rPr kumimoji="0" lang="en-US" sz="2800" b="0" i="0" u="none" strike="noStrike" kern="1200" cap="none" spc="0" normalizeH="0" baseline="0" noProof="0" dirty="0">
                <a:ln>
                  <a:noFill/>
                </a:ln>
                <a:solidFill>
                  <a:srgbClr val="C00000"/>
                </a:solidFill>
                <a:effectLst/>
                <a:uLnTx/>
                <a:uFillTx/>
                <a:latin typeface="Aharoni" pitchFamily="2" charset="-79"/>
                <a:cs typeface="Aharoni" pitchFamily="2" charset="-79"/>
              </a:rPr>
              <a:t> </a:t>
            </a:r>
            <a:r>
              <a:rPr lang="en-US" sz="2400" b="1" dirty="0"/>
              <a:t>Statistics and </a:t>
            </a:r>
            <a:r>
              <a:rPr lang="en-US" sz="2400" b="1" dirty="0" smtClean="0"/>
              <a:t>Planning: </a:t>
            </a:r>
            <a:r>
              <a:rPr lang="en-US" sz="2400" dirty="0">
                <a:solidFill>
                  <a:srgbClr val="C00000"/>
                </a:solidFill>
              </a:rPr>
              <a:t>Statistics is indispensable in planning. Planning is necessary for efficient workmanship and in formulating future policies. Statistics provides the valued interpretation of facts and figures relevant to planning. Planning depends on forecasting the future. Statistics provides the necessary tools of estimation and </a:t>
            </a:r>
            <a:r>
              <a:rPr lang="en-US" sz="2400" dirty="0" smtClean="0">
                <a:solidFill>
                  <a:srgbClr val="C00000"/>
                </a:solidFill>
              </a:rPr>
              <a:t>forecasting.</a:t>
            </a:r>
            <a:endParaRPr lang="en-US" sz="2800" b="1" dirty="0" smtClean="0">
              <a:solidFill>
                <a:srgbClr val="C00000"/>
              </a:solidFill>
              <a:latin typeface="Aharoni" pitchFamily="2" charset="-79"/>
              <a:cs typeface="Aharoni" pitchFamily="2" charset="-79"/>
            </a:endParaRPr>
          </a:p>
          <a:p>
            <a:pPr lvl="0" algn="just">
              <a:spcBef>
                <a:spcPct val="20000"/>
              </a:spcBef>
              <a:buClr>
                <a:srgbClr val="002060"/>
              </a:buClr>
              <a:buSzPct val="70000"/>
            </a:pPr>
            <a:endParaRPr lang="en-US" sz="2800" b="1" dirty="0" smtClean="0">
              <a:solidFill>
                <a:srgbClr val="00206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214290"/>
            <a:ext cx="8605838" cy="6500858"/>
          </a:xfrm>
          <a:prstGeom prst="rect">
            <a:avLst/>
          </a:prstGeom>
        </p:spPr>
        <p:txBody>
          <a:bodyPr/>
          <a:lstStyle/>
          <a:p>
            <a:pPr lvl="0" algn="just">
              <a:spcBef>
                <a:spcPct val="20000"/>
              </a:spcBef>
              <a:buClr>
                <a:srgbClr val="002060"/>
              </a:buClr>
              <a:buSzPct val="70000"/>
              <a:buFont typeface="Wingdings" pitchFamily="2" charset="2"/>
              <a:buChar char="v"/>
            </a:pPr>
            <a:r>
              <a:rPr kumimoji="0" lang="en-US" sz="2300" b="1" i="0" u="none" strike="noStrike" kern="1200" cap="none" spc="0" normalizeH="0" baseline="0" noProof="0" dirty="0" smtClean="0">
                <a:ln>
                  <a:noFill/>
                </a:ln>
                <a:solidFill>
                  <a:srgbClr val="002060"/>
                </a:solidFill>
                <a:effectLst/>
                <a:uLnTx/>
                <a:uFillTx/>
                <a:latin typeface="Aharoni" pitchFamily="2" charset="-79"/>
                <a:cs typeface="Aharoni" pitchFamily="2" charset="-79"/>
              </a:rPr>
              <a:t> </a:t>
            </a:r>
            <a:r>
              <a:rPr lang="en-US" sz="2300" b="1" dirty="0" smtClean="0"/>
              <a:t>Statistics and Economics: </a:t>
            </a:r>
            <a:r>
              <a:rPr lang="en-US" sz="2300" dirty="0" smtClean="0">
                <a:solidFill>
                  <a:srgbClr val="C00000"/>
                </a:solidFill>
              </a:rPr>
              <a:t>Statistics are the ‘straws out of which Economists have to make bricks’. Statistics indispensable in economic studies. Statistical data and their analysis are used to solve a variety of economic problems such as in consumption, production, distribution of income and assets, poverty, unemployment etc. These problems are described, compared and correlated by using statistics. Use of statistics in Economics has led to the formulation of many economic laws like Engel’s law of consumption, Pareto’s Laws of distribution of income etc. Similarly statistical tools like index numbers are sued as economic barometers.</a:t>
            </a:r>
          </a:p>
          <a:p>
            <a:pPr lvl="0" algn="just">
              <a:spcBef>
                <a:spcPct val="20000"/>
              </a:spcBef>
              <a:buClr>
                <a:srgbClr val="002060"/>
              </a:buClr>
              <a:buSzPct val="70000"/>
              <a:buFont typeface="Wingdings" pitchFamily="2" charset="2"/>
              <a:buChar char="v"/>
            </a:pPr>
            <a:r>
              <a:rPr lang="en-US" sz="2300" b="1" dirty="0">
                <a:solidFill>
                  <a:srgbClr val="C00000"/>
                </a:solidFill>
                <a:latin typeface="Aharoni" pitchFamily="2" charset="-79"/>
                <a:cs typeface="Aharoni" pitchFamily="2" charset="-79"/>
              </a:rPr>
              <a:t> </a:t>
            </a:r>
            <a:r>
              <a:rPr lang="en-US" sz="2300" b="1" dirty="0"/>
              <a:t>Statistics and Administration</a:t>
            </a:r>
            <a:r>
              <a:rPr lang="en-US" sz="2300" b="1" dirty="0" smtClean="0"/>
              <a:t>: </a:t>
            </a:r>
            <a:r>
              <a:rPr lang="en-US" sz="2300" dirty="0">
                <a:solidFill>
                  <a:srgbClr val="C00000"/>
                </a:solidFill>
              </a:rPr>
              <a:t>In ancient times statistics was used as the science of statecraft. It was used to collect data relating to manpower, crimes, income etc. for formulating different policies. In modem times, its role has become manifold. It has become indispensable for the administrators. It is being widely used formulating and forecasting different plans and policies of the state </a:t>
            </a:r>
            <a:r>
              <a:rPr lang="en-US" sz="2300" dirty="0" smtClean="0">
                <a:solidFill>
                  <a:srgbClr val="C00000"/>
                </a:solidFill>
              </a:rPr>
              <a:t>administration.</a:t>
            </a:r>
            <a:endParaRPr lang="en-US" sz="2300" b="1" dirty="0" smtClean="0">
              <a:solidFill>
                <a:srgbClr val="C0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214290"/>
            <a:ext cx="8605838" cy="6500858"/>
          </a:xfrm>
          <a:prstGeom prst="rect">
            <a:avLst/>
          </a:prstGeom>
        </p:spPr>
        <p:txBody>
          <a:bodyPr/>
          <a:lstStyle/>
          <a:p>
            <a:pPr lvl="0" algn="just">
              <a:spcBef>
                <a:spcPct val="20000"/>
              </a:spcBef>
              <a:buClr>
                <a:srgbClr val="002060"/>
              </a:buClr>
              <a:buSzPct val="70000"/>
              <a:buFont typeface="Wingdings" pitchFamily="2" charset="2"/>
              <a:buChar char="v"/>
            </a:pPr>
            <a:r>
              <a:rPr kumimoji="0" lang="en-US" sz="2300" b="1" i="0" u="none" strike="noStrike" kern="1200" cap="none" spc="0" normalizeH="0" baseline="0" noProof="0" dirty="0" smtClean="0">
                <a:ln>
                  <a:noFill/>
                </a:ln>
                <a:solidFill>
                  <a:srgbClr val="002060"/>
                </a:solidFill>
                <a:effectLst/>
                <a:uLnTx/>
                <a:uFillTx/>
                <a:latin typeface="Aharoni" pitchFamily="2" charset="-79"/>
                <a:cs typeface="Aharoni" pitchFamily="2" charset="-79"/>
              </a:rPr>
              <a:t> </a:t>
            </a:r>
            <a:r>
              <a:rPr lang="en-US" sz="2300" b="1" dirty="0"/>
              <a:t>Statistics and Business: </a:t>
            </a:r>
            <a:r>
              <a:rPr lang="en-US" sz="2300" dirty="0">
                <a:solidFill>
                  <a:srgbClr val="C00000"/>
                </a:solidFill>
              </a:rPr>
              <a:t>Statistical knowledge is very helpful to the businessman. He formulates different plans and policies using statistics. It helps him in forecasting the future trends and tendencies. To estimate the market fluctuations, changes in the demand conditions etc. statistical techniques are often used. Hence for becoming a successful businessman, ideas in statistics are essential. Business manager take decisions in the face of uncertainty. Statistical tools like collection classification, analysis and interpretation of data are essential in business-management. The success of modem business primarily depends on accurate forecasting of the future demand and mark trends. For this statistics is essential. Hence statistics is widely used in business management</a:t>
            </a:r>
            <a:r>
              <a:rPr lang="en-US" sz="2300" dirty="0" smtClean="0">
                <a:solidFill>
                  <a:srgbClr val="C00000"/>
                </a:solidFill>
              </a:rPr>
              <a:t>.</a:t>
            </a:r>
          </a:p>
          <a:p>
            <a:pPr lvl="0" algn="just">
              <a:spcBef>
                <a:spcPct val="20000"/>
              </a:spcBef>
              <a:buClr>
                <a:srgbClr val="002060"/>
              </a:buClr>
              <a:buSzPct val="70000"/>
              <a:buFont typeface="Wingdings" pitchFamily="2" charset="2"/>
              <a:buChar char="v"/>
            </a:pPr>
            <a:r>
              <a:rPr lang="en-US" sz="2300" b="1" dirty="0">
                <a:solidFill>
                  <a:srgbClr val="C00000"/>
                </a:solidFill>
                <a:latin typeface="Aharoni" pitchFamily="2" charset="-79"/>
                <a:cs typeface="Aharoni" pitchFamily="2" charset="-79"/>
              </a:rPr>
              <a:t> </a:t>
            </a:r>
            <a:r>
              <a:rPr lang="en-US" sz="2300" b="1" dirty="0"/>
              <a:t>Statistics and Research Activities: </a:t>
            </a:r>
            <a:r>
              <a:rPr lang="en-US" sz="2300" dirty="0">
                <a:solidFill>
                  <a:srgbClr val="C00000"/>
                </a:solidFill>
              </a:rPr>
              <a:t>One cannot think of undertaking any research activities without using statistics. Primarily, statistical techniques are used for collecting information in any research. Besides, statistical methods are used for analysis and interpretation of research findings. Thus there is hardly any branch of study where statistics is not being used. It is used in all spheres of human activities</a:t>
            </a:r>
            <a:r>
              <a:rPr lang="en-US" sz="2300" dirty="0" smtClean="0">
                <a:solidFill>
                  <a:srgbClr val="C00000"/>
                </a:solidFill>
              </a:rPr>
              <a:t>.</a:t>
            </a:r>
            <a:endParaRPr lang="en-US" sz="2300" b="1" dirty="0" smtClean="0">
              <a:solidFill>
                <a:srgbClr val="C0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Limitations of Statistics</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990600"/>
            <a:ext cx="8686800" cy="5089525"/>
          </a:xfrm>
          <a:prstGeom prst="rect">
            <a:avLst/>
          </a:prstGeom>
        </p:spPr>
        <p:txBody>
          <a:bodyPr/>
          <a:lstStyle/>
          <a:p>
            <a:pPr lvl="0" algn="just">
              <a:spcBef>
                <a:spcPct val="20000"/>
              </a:spcBef>
              <a:buClr>
                <a:schemeClr val="accent1"/>
              </a:buClr>
              <a:buSzPct val="70000"/>
            </a:pPr>
            <a:r>
              <a:rPr lang="en-US" sz="3600" dirty="0" smtClean="0">
                <a:solidFill>
                  <a:srgbClr val="C00000"/>
                </a:solidFill>
                <a:latin typeface="+mj-lt"/>
                <a:cs typeface="Aharoni" pitchFamily="2" charset="-79"/>
              </a:rPr>
              <a:t>The </a:t>
            </a:r>
            <a:r>
              <a:rPr lang="en-US" sz="3600" dirty="0">
                <a:solidFill>
                  <a:srgbClr val="C00000"/>
                </a:solidFill>
                <a:latin typeface="+mj-lt"/>
                <a:cs typeface="Aharoni" pitchFamily="2" charset="-79"/>
              </a:rPr>
              <a:t>following are the important limitations of the statistics: </a:t>
            </a:r>
            <a:endParaRPr lang="en-US" sz="3600" dirty="0" smtClean="0">
              <a:solidFill>
                <a:srgbClr val="C00000"/>
              </a:solidFill>
              <a:latin typeface="+mj-lt"/>
              <a:cs typeface="Aharoni" pitchFamily="2" charset="-79"/>
            </a:endParaRPr>
          </a:p>
          <a:p>
            <a:pPr lvl="0" algn="just">
              <a:spcBef>
                <a:spcPct val="20000"/>
              </a:spcBef>
              <a:buClr>
                <a:srgbClr val="002060"/>
              </a:buClr>
              <a:buSzPct val="70000"/>
              <a:buFont typeface="Wingdings" pitchFamily="2" charset="2"/>
              <a:buChar char="v"/>
            </a:pPr>
            <a:r>
              <a:rPr kumimoji="0" lang="en-US" sz="3600" b="0" i="0" u="none" strike="noStrike" kern="1200" cap="none" spc="0" normalizeH="0" baseline="0" noProof="0" dirty="0">
                <a:ln>
                  <a:noFill/>
                </a:ln>
                <a:solidFill>
                  <a:srgbClr val="C00000"/>
                </a:solidFill>
                <a:effectLst/>
                <a:uLnTx/>
                <a:uFillTx/>
                <a:latin typeface="+mj-lt"/>
                <a:cs typeface="Aharoni" pitchFamily="2" charset="-79"/>
              </a:rPr>
              <a:t> </a:t>
            </a:r>
            <a:r>
              <a:rPr lang="en-US" sz="3200" b="1" dirty="0">
                <a:solidFill>
                  <a:srgbClr val="002060"/>
                </a:solidFill>
                <a:latin typeface="+mj-lt"/>
                <a:cs typeface="Aharoni" pitchFamily="2" charset="-79"/>
              </a:rPr>
              <a:t>It does not deal with individual </a:t>
            </a:r>
            <a:r>
              <a:rPr lang="en-US" sz="3200" b="1" dirty="0" smtClean="0">
                <a:solidFill>
                  <a:srgbClr val="002060"/>
                </a:solidFill>
                <a:latin typeface="+mj-lt"/>
                <a:cs typeface="Aharoni" pitchFamily="2" charset="-79"/>
              </a:rPr>
              <a:t>measurements</a:t>
            </a:r>
          </a:p>
          <a:p>
            <a:pPr lvl="0" algn="just">
              <a:spcBef>
                <a:spcPct val="20000"/>
              </a:spcBef>
              <a:buClr>
                <a:srgbClr val="002060"/>
              </a:buClr>
              <a:buSzPct val="70000"/>
              <a:buFont typeface="Wingdings" pitchFamily="2" charset="2"/>
              <a:buChar char="v"/>
            </a:pPr>
            <a:r>
              <a:rPr kumimoji="0" lang="en-US" sz="3200" b="1" i="0" u="none" strike="noStrike" kern="1200" cap="none" spc="0" normalizeH="0" baseline="0" noProof="0" dirty="0">
                <a:ln>
                  <a:noFill/>
                </a:ln>
                <a:solidFill>
                  <a:srgbClr val="002060"/>
                </a:solidFill>
                <a:effectLst/>
                <a:uLnTx/>
                <a:uFillTx/>
                <a:latin typeface="+mj-lt"/>
                <a:cs typeface="Aharoni" pitchFamily="2" charset="-79"/>
              </a:rPr>
              <a:t> </a:t>
            </a:r>
            <a:r>
              <a:rPr lang="en-US" sz="3200" b="1" dirty="0">
                <a:solidFill>
                  <a:srgbClr val="002060"/>
                </a:solidFill>
                <a:latin typeface="+mj-lt"/>
                <a:cs typeface="Aharoni" pitchFamily="2" charset="-79"/>
              </a:rPr>
              <a:t>It deals only with quantitative </a:t>
            </a:r>
            <a:r>
              <a:rPr lang="en-US" sz="3200" b="1" dirty="0" smtClean="0">
                <a:solidFill>
                  <a:srgbClr val="002060"/>
                </a:solidFill>
                <a:latin typeface="+mj-lt"/>
                <a:cs typeface="Aharoni" pitchFamily="2" charset="-79"/>
              </a:rPr>
              <a:t>characteristics</a:t>
            </a:r>
          </a:p>
          <a:p>
            <a:pPr lvl="0" algn="just">
              <a:spcBef>
                <a:spcPct val="20000"/>
              </a:spcBef>
              <a:buClr>
                <a:srgbClr val="002060"/>
              </a:buClr>
              <a:buSzPct val="70000"/>
              <a:buFont typeface="Wingdings" pitchFamily="2" charset="2"/>
              <a:buChar char="v"/>
            </a:pPr>
            <a:r>
              <a:rPr kumimoji="0" lang="en-US" sz="3200" b="1" i="0" u="none" strike="noStrike" kern="1200" cap="none" spc="0" normalizeH="0" baseline="0" noProof="0" dirty="0">
                <a:ln>
                  <a:noFill/>
                </a:ln>
                <a:solidFill>
                  <a:srgbClr val="002060"/>
                </a:solidFill>
                <a:effectLst/>
                <a:uLnTx/>
                <a:uFillTx/>
                <a:latin typeface="+mj-lt"/>
                <a:cs typeface="Aharoni" pitchFamily="2" charset="-79"/>
              </a:rPr>
              <a:t> </a:t>
            </a:r>
            <a:r>
              <a:rPr lang="en-US" sz="3200" b="1" dirty="0">
                <a:solidFill>
                  <a:srgbClr val="002060"/>
                </a:solidFill>
                <a:latin typeface="+mj-lt"/>
                <a:cs typeface="Aharoni" pitchFamily="2" charset="-79"/>
              </a:rPr>
              <a:t>Statistical results are true only on an </a:t>
            </a:r>
            <a:r>
              <a:rPr lang="en-US" sz="3200" b="1" dirty="0" smtClean="0">
                <a:solidFill>
                  <a:srgbClr val="002060"/>
                </a:solidFill>
                <a:latin typeface="+mj-lt"/>
                <a:cs typeface="Aharoni" pitchFamily="2" charset="-79"/>
              </a:rPr>
              <a:t>average</a:t>
            </a:r>
          </a:p>
          <a:p>
            <a:pPr lvl="0" algn="just">
              <a:spcBef>
                <a:spcPct val="20000"/>
              </a:spcBef>
              <a:buClr>
                <a:srgbClr val="002060"/>
              </a:buClr>
              <a:buSzPct val="70000"/>
              <a:buFont typeface="Wingdings" pitchFamily="2" charset="2"/>
              <a:buChar char="v"/>
            </a:pPr>
            <a:r>
              <a:rPr kumimoji="0" lang="en-US" sz="3200" b="1" i="0" u="none" strike="noStrike" kern="1200" cap="none" spc="0" normalizeH="0" baseline="0" noProof="0" dirty="0">
                <a:ln>
                  <a:noFill/>
                </a:ln>
                <a:solidFill>
                  <a:srgbClr val="002060"/>
                </a:solidFill>
                <a:effectLst/>
                <a:uLnTx/>
                <a:uFillTx/>
                <a:latin typeface="+mj-lt"/>
                <a:cs typeface="Aharoni" pitchFamily="2" charset="-79"/>
              </a:rPr>
              <a:t> </a:t>
            </a:r>
            <a:r>
              <a:rPr lang="en-US" sz="3200" b="1" dirty="0">
                <a:solidFill>
                  <a:srgbClr val="002060"/>
                </a:solidFill>
                <a:latin typeface="+mj-lt"/>
                <a:cs typeface="Aharoni" pitchFamily="2" charset="-79"/>
              </a:rPr>
              <a:t>Statistics used by an expert give true </a:t>
            </a:r>
            <a:r>
              <a:rPr lang="en-US" sz="3200" b="1" dirty="0" smtClean="0">
                <a:solidFill>
                  <a:srgbClr val="002060"/>
                </a:solidFill>
                <a:latin typeface="+mj-lt"/>
                <a:cs typeface="Aharoni" pitchFamily="2" charset="-79"/>
              </a:rPr>
              <a:t>result</a:t>
            </a:r>
          </a:p>
          <a:p>
            <a:pPr marL="280988" lvl="0" indent="-280988" algn="just">
              <a:spcBef>
                <a:spcPct val="20000"/>
              </a:spcBef>
              <a:buClr>
                <a:srgbClr val="002060"/>
              </a:buClr>
              <a:buSzPct val="70000"/>
              <a:buFont typeface="Wingdings" pitchFamily="2" charset="2"/>
              <a:buChar char="v"/>
            </a:pPr>
            <a:r>
              <a:rPr lang="en-US" sz="3200" b="1" dirty="0" smtClean="0">
                <a:solidFill>
                  <a:srgbClr val="002060"/>
                </a:solidFill>
                <a:latin typeface="+mj-lt"/>
                <a:cs typeface="Aharoni" pitchFamily="2" charset="-79"/>
              </a:rPr>
              <a:t>All </a:t>
            </a:r>
            <a:r>
              <a:rPr lang="en-US" sz="3200" b="1" dirty="0">
                <a:solidFill>
                  <a:srgbClr val="002060"/>
                </a:solidFill>
                <a:latin typeface="+mj-lt"/>
                <a:cs typeface="Aharoni" pitchFamily="2" charset="-79"/>
              </a:rPr>
              <a:t>statistical conclusions are true when they are based on normal </a:t>
            </a:r>
            <a:r>
              <a:rPr lang="en-US" sz="3200" b="1" dirty="0" smtClean="0">
                <a:solidFill>
                  <a:srgbClr val="002060"/>
                </a:solidFill>
                <a:latin typeface="+mj-lt"/>
                <a:cs typeface="Aharoni" pitchFamily="2" charset="-79"/>
              </a:rPr>
              <a:t>observations.</a:t>
            </a:r>
            <a:endParaRPr kumimoji="0" lang="en-US" sz="3200" b="1" i="0" u="none" strike="noStrike" kern="1200" cap="none" spc="0" normalizeH="0" baseline="0" noProof="0" dirty="0">
              <a:ln>
                <a:noFill/>
              </a:ln>
              <a:solidFill>
                <a:srgbClr val="002060"/>
              </a:solidFill>
              <a:effectLst/>
              <a:uLnTx/>
              <a:uFillTx/>
              <a:latin typeface="+mj-lt"/>
              <a:cs typeface="Aharoni" pitchFamily="2" charset="-79"/>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2"/>
          <p:cNvSpPr>
            <a:spLocks noGrp="1"/>
          </p:cNvSpPr>
          <p:nvPr>
            <p:ph type="sldNum" sz="quarter" idx="12"/>
          </p:nvPr>
        </p:nvSpPr>
        <p:spPr>
          <a:xfrm>
            <a:off x="8229600" y="6477000"/>
            <a:ext cx="762000" cy="244475"/>
          </a:xfrm>
        </p:spPr>
        <p:txBody>
          <a:bodyPr/>
          <a:lstStyle/>
          <a:p>
            <a:fld id="{4D096D0A-9701-41A0-8C38-6F5AC318C911}" type="slidenum">
              <a:rPr lang="en-US" smtClean="0"/>
              <a:pPr/>
              <a:t>9</a:t>
            </a:fld>
            <a:endParaRPr lang="en-US"/>
          </a:p>
        </p:txBody>
      </p:sp>
      <p:sp>
        <p:nvSpPr>
          <p:cNvPr id="3" name="Slide Number Placeholder 2"/>
          <p:cNvSpPr txBox="1">
            <a:spLocks/>
          </p:cNvSpPr>
          <p:nvPr/>
        </p:nvSpPr>
        <p:spPr>
          <a:xfrm>
            <a:off x="7007225" y="6726238"/>
            <a:ext cx="2133600" cy="360362"/>
          </a:xfrm>
          <a:prstGeom prst="rect">
            <a:avLst/>
          </a:prstGeom>
        </p:spPr>
        <p:txBody>
          <a:bodyPr vert="horz"/>
          <a:lstStyle/>
          <a:p>
            <a:pPr marL="0" marR="0" lvl="0" indent="0" algn="l" defTabSz="914400" rtl="0" eaLnBrk="1" fontAlgn="auto" latinLnBrk="0" hangingPunct="1">
              <a:lnSpc>
                <a:spcPct val="100000"/>
              </a:lnSpc>
              <a:spcBef>
                <a:spcPts val="0"/>
              </a:spcBef>
              <a:spcAft>
                <a:spcPts val="0"/>
              </a:spcAft>
              <a:buClrTx/>
              <a:buSzTx/>
              <a:buFontTx/>
              <a:buNone/>
              <a:tabLst/>
              <a:defRPr/>
            </a:pPr>
            <a:fld id="{9A7C6002-A90B-4877-83BC-52B726104778}" type="slidenum">
              <a:rPr kumimoji="0" lang="ru-RU" sz="1200" b="0" i="0" u="none" strike="noStrike" kern="1200" cap="none" spc="0" normalizeH="0" baseline="0" noProof="0" smtClean="0">
                <a:ln>
                  <a:noFill/>
                </a:ln>
                <a:solidFill>
                  <a:schemeClr val="accent1">
                    <a:shade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ru-RU" sz="1200" b="0" i="0" u="none" strike="noStrike" kern="1200" cap="none" spc="0" normalizeH="0" baseline="0" noProof="0">
              <a:ln>
                <a:noFill/>
              </a:ln>
              <a:solidFill>
                <a:schemeClr val="accent1">
                  <a:shade val="75000"/>
                </a:schemeClr>
              </a:solidFill>
              <a:effectLst/>
              <a:uLnTx/>
              <a:uFillTx/>
              <a:latin typeface="+mn-lt"/>
              <a:ea typeface="+mn-ea"/>
              <a:cs typeface="+mn-cs"/>
            </a:endParaRPr>
          </a:p>
        </p:txBody>
      </p:sp>
      <p:sp>
        <p:nvSpPr>
          <p:cNvPr id="4"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COMMONLY USED STATISTICAL TERMS</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5" name="Rectangle 4"/>
          <p:cNvSpPr>
            <a:spLocks noChangeArrowheads="1"/>
          </p:cNvSpPr>
          <p:nvPr/>
        </p:nvSpPr>
        <p:spPr bwMode="auto">
          <a:xfrm>
            <a:off x="304800" y="1219200"/>
            <a:ext cx="8534400" cy="13716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p>
            <a:pPr algn="l">
              <a:spcBef>
                <a:spcPct val="0"/>
              </a:spcBef>
            </a:pPr>
            <a:r>
              <a:rPr lang="en-US" sz="1800" b="1" dirty="0" smtClean="0">
                <a:solidFill>
                  <a:srgbClr val="C00000"/>
                </a:solidFill>
                <a:latin typeface="Aharoni" pitchFamily="2" charset="-79"/>
                <a:cs typeface="Aharoni" pitchFamily="2" charset="-79"/>
              </a:rPr>
              <a:t>Population</a:t>
            </a:r>
            <a:endParaRPr lang="en-US" sz="1800" b="1" dirty="0">
              <a:solidFill>
                <a:srgbClr val="C00000"/>
              </a:solidFill>
              <a:latin typeface="Aharoni" pitchFamily="2" charset="-79"/>
              <a:cs typeface="Aharoni" pitchFamily="2" charset="-79"/>
            </a:endParaRPr>
          </a:p>
          <a:p>
            <a:pPr algn="just">
              <a:spcBef>
                <a:spcPct val="0"/>
              </a:spcBef>
            </a:pPr>
            <a:r>
              <a:rPr lang="en-US" sz="1800" b="0" dirty="0" smtClean="0">
                <a:latin typeface="Aharoni" pitchFamily="2" charset="-79"/>
                <a:cs typeface="Aharoni" pitchFamily="2" charset="-79"/>
              </a:rPr>
              <a:t>It is used to denote a well defined set, group or aggregate of observations relating to a phenomenon under statistical investigation. A population can be </a:t>
            </a:r>
            <a:r>
              <a:rPr lang="en-US" sz="1800" b="0" dirty="0" smtClean="0">
                <a:solidFill>
                  <a:srgbClr val="0070C0"/>
                </a:solidFill>
                <a:latin typeface="Aharoni" pitchFamily="2" charset="-79"/>
                <a:cs typeface="Aharoni" pitchFamily="2" charset="-79"/>
              </a:rPr>
              <a:t>finite</a:t>
            </a:r>
            <a:r>
              <a:rPr lang="en-US" sz="1800" b="0" dirty="0" smtClean="0">
                <a:latin typeface="Aharoni" pitchFamily="2" charset="-79"/>
                <a:cs typeface="Aharoni" pitchFamily="2" charset="-79"/>
              </a:rPr>
              <a:t> or </a:t>
            </a:r>
            <a:r>
              <a:rPr lang="en-US" sz="1800" b="0" dirty="0" smtClean="0">
                <a:solidFill>
                  <a:srgbClr val="0070C0"/>
                </a:solidFill>
                <a:latin typeface="Aharoni" pitchFamily="2" charset="-79"/>
                <a:cs typeface="Aharoni" pitchFamily="2" charset="-79"/>
              </a:rPr>
              <a:t>infinite</a:t>
            </a:r>
            <a:r>
              <a:rPr lang="en-US" sz="1800" b="0" dirty="0" smtClean="0">
                <a:latin typeface="Aharoni" pitchFamily="2" charset="-79"/>
                <a:cs typeface="Aharoni" pitchFamily="2" charset="-79"/>
              </a:rPr>
              <a:t> according as the set contains a finite or infinite number of observations.</a:t>
            </a:r>
            <a:endParaRPr lang="ru-RU" sz="1800" b="0" dirty="0">
              <a:cs typeface="Aharoni" pitchFamily="2" charset="-79"/>
            </a:endParaRPr>
          </a:p>
        </p:txBody>
      </p:sp>
      <p:sp>
        <p:nvSpPr>
          <p:cNvPr id="6" name="Rectangle 16"/>
          <p:cNvSpPr>
            <a:spLocks noChangeArrowheads="1"/>
          </p:cNvSpPr>
          <p:nvPr/>
        </p:nvSpPr>
        <p:spPr bwMode="auto">
          <a:xfrm>
            <a:off x="0" y="3508375"/>
            <a:ext cx="9144000" cy="0"/>
          </a:xfrm>
          <a:prstGeom prst="rect">
            <a:avLst/>
          </a:prstGeom>
          <a:noFill/>
          <a:ln w="9525" algn="ctr">
            <a:noFill/>
            <a:miter lim="800000"/>
            <a:headEnd/>
            <a:tailEnd/>
          </a:ln>
          <a:effectLst/>
        </p:spPr>
        <p:txBody>
          <a:bodyPr wrap="none" anchor="ctr">
            <a:spAutoFit/>
          </a:bodyPr>
          <a:lstStyle/>
          <a:p>
            <a:endParaRPr lang="en-IN"/>
          </a:p>
        </p:txBody>
      </p:sp>
      <p:sp>
        <p:nvSpPr>
          <p:cNvPr id="7" name="Rectangle 4"/>
          <p:cNvSpPr>
            <a:spLocks noChangeArrowheads="1"/>
          </p:cNvSpPr>
          <p:nvPr/>
        </p:nvSpPr>
        <p:spPr bwMode="auto">
          <a:xfrm>
            <a:off x="304800" y="2784475"/>
            <a:ext cx="8534400" cy="10255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l">
              <a:spcBef>
                <a:spcPct val="0"/>
              </a:spcBef>
            </a:pPr>
            <a:r>
              <a:rPr lang="en-US" sz="1800" b="1" dirty="0" smtClean="0">
                <a:solidFill>
                  <a:srgbClr val="C00000"/>
                </a:solidFill>
                <a:latin typeface="Aharoni" pitchFamily="2" charset="-79"/>
                <a:cs typeface="Aharoni" pitchFamily="2" charset="-79"/>
              </a:rPr>
              <a:t>Attributes</a:t>
            </a:r>
            <a:endParaRPr lang="en-US" sz="1800" b="1" dirty="0">
              <a:solidFill>
                <a:srgbClr val="C00000"/>
              </a:solidFill>
              <a:latin typeface="Aharoni" pitchFamily="2" charset="-79"/>
              <a:cs typeface="Aharoni" pitchFamily="2" charset="-79"/>
            </a:endParaRPr>
          </a:p>
          <a:p>
            <a:pPr algn="just">
              <a:spcBef>
                <a:spcPct val="0"/>
              </a:spcBef>
            </a:pPr>
            <a:r>
              <a:rPr lang="en-US" dirty="0" smtClean="0">
                <a:latin typeface="Aharoni" pitchFamily="2" charset="-79"/>
                <a:cs typeface="Aharoni" pitchFamily="2" charset="-79"/>
              </a:rPr>
              <a:t>Qualitative observations of elementary units are called attributes. They may often be expressed numerically</a:t>
            </a:r>
            <a:r>
              <a:rPr lang="en-US" sz="1800" b="0" dirty="0" smtClean="0">
                <a:latin typeface="Aharoni" pitchFamily="2" charset="-79"/>
                <a:cs typeface="Aharoni" pitchFamily="2" charset="-79"/>
              </a:rPr>
              <a:t>.</a:t>
            </a:r>
            <a:r>
              <a:rPr lang="ru-RU" sz="1800" b="0" dirty="0" smtClean="0">
                <a:cs typeface="Aharoni" pitchFamily="2" charset="-79"/>
              </a:rPr>
              <a:t> </a:t>
            </a:r>
            <a:endParaRPr lang="ru-RU" sz="1800" b="0" dirty="0">
              <a:cs typeface="Aharoni" pitchFamily="2" charset="-79"/>
            </a:endParaRPr>
          </a:p>
        </p:txBody>
      </p:sp>
      <p:sp>
        <p:nvSpPr>
          <p:cNvPr id="8" name="Rectangle 4"/>
          <p:cNvSpPr>
            <a:spLocks noChangeArrowheads="1"/>
          </p:cNvSpPr>
          <p:nvPr/>
        </p:nvSpPr>
        <p:spPr bwMode="auto">
          <a:xfrm>
            <a:off x="304800" y="4038600"/>
            <a:ext cx="8534400" cy="102552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algn="l">
              <a:spcBef>
                <a:spcPct val="0"/>
              </a:spcBef>
            </a:pPr>
            <a:r>
              <a:rPr lang="en-US" sz="1800" b="1" dirty="0" smtClean="0">
                <a:solidFill>
                  <a:srgbClr val="C00000"/>
                </a:solidFill>
                <a:latin typeface="Aharoni" pitchFamily="2" charset="-79"/>
                <a:cs typeface="Aharoni" pitchFamily="2" charset="-79"/>
              </a:rPr>
              <a:t>Parameter</a:t>
            </a:r>
            <a:endParaRPr lang="en-US" sz="1800" b="1" dirty="0">
              <a:solidFill>
                <a:srgbClr val="C00000"/>
              </a:solidFill>
              <a:latin typeface="Aharoni" pitchFamily="2" charset="-79"/>
              <a:cs typeface="Aharoni" pitchFamily="2" charset="-79"/>
            </a:endParaRPr>
          </a:p>
          <a:p>
            <a:pPr algn="just">
              <a:spcBef>
                <a:spcPct val="0"/>
              </a:spcBef>
            </a:pPr>
            <a:r>
              <a:rPr lang="en-US" dirty="0" smtClean="0">
                <a:latin typeface="Aharoni" pitchFamily="2" charset="-79"/>
                <a:cs typeface="Aharoni" pitchFamily="2" charset="-79"/>
              </a:rPr>
              <a:t>The numerical quantities which characterize a population are called </a:t>
            </a:r>
            <a:r>
              <a:rPr lang="en-US" b="1" dirty="0" smtClean="0">
                <a:solidFill>
                  <a:srgbClr val="0070C0"/>
                </a:solidFill>
                <a:latin typeface="Aharoni" pitchFamily="2" charset="-79"/>
                <a:cs typeface="Aharoni" pitchFamily="2" charset="-79"/>
              </a:rPr>
              <a:t>parameters</a:t>
            </a:r>
            <a:r>
              <a:rPr lang="en-US" dirty="0" smtClean="0">
                <a:latin typeface="Aharoni" pitchFamily="2" charset="-79"/>
                <a:cs typeface="Aharoni" pitchFamily="2" charset="-79"/>
              </a:rPr>
              <a:t>. In other words, a </a:t>
            </a:r>
            <a:r>
              <a:rPr lang="en-US" b="1" dirty="0" smtClean="0">
                <a:solidFill>
                  <a:srgbClr val="0070C0"/>
                </a:solidFill>
                <a:latin typeface="Aharoni" pitchFamily="2" charset="-79"/>
                <a:cs typeface="Aharoni" pitchFamily="2" charset="-79"/>
              </a:rPr>
              <a:t>parameter</a:t>
            </a:r>
            <a:r>
              <a:rPr lang="en-US" dirty="0" smtClean="0">
                <a:latin typeface="Aharoni" pitchFamily="2" charset="-79"/>
                <a:cs typeface="Aharoni" pitchFamily="2" charset="-79"/>
              </a:rPr>
              <a:t> is a descriptive measure of some characteristics of the population.</a:t>
            </a:r>
            <a:endParaRPr lang="ru-RU" sz="1800" b="0" dirty="0">
              <a:cs typeface="Aharoni" pitchFamily="2" charset="-79"/>
            </a:endParaRPr>
          </a:p>
        </p:txBody>
      </p:sp>
      <p:sp>
        <p:nvSpPr>
          <p:cNvPr id="9" name="Rectangle 4"/>
          <p:cNvSpPr>
            <a:spLocks noChangeArrowheads="1"/>
          </p:cNvSpPr>
          <p:nvPr/>
        </p:nvSpPr>
        <p:spPr bwMode="auto">
          <a:xfrm>
            <a:off x="304800" y="5299075"/>
            <a:ext cx="8534400" cy="11017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l">
              <a:spcBef>
                <a:spcPct val="0"/>
              </a:spcBef>
            </a:pPr>
            <a:r>
              <a:rPr lang="en-US" sz="1800" b="1" dirty="0" smtClean="0">
                <a:solidFill>
                  <a:srgbClr val="C00000"/>
                </a:solidFill>
                <a:latin typeface="Aharoni" pitchFamily="2" charset="-79"/>
                <a:cs typeface="Aharoni" pitchFamily="2" charset="-79"/>
              </a:rPr>
              <a:t>Statistic</a:t>
            </a:r>
            <a:endParaRPr lang="en-US" sz="1800" b="1" dirty="0">
              <a:solidFill>
                <a:srgbClr val="C00000"/>
              </a:solidFill>
              <a:latin typeface="Aharoni" pitchFamily="2" charset="-79"/>
              <a:cs typeface="Aharoni" pitchFamily="2" charset="-79"/>
            </a:endParaRPr>
          </a:p>
          <a:p>
            <a:pPr algn="just">
              <a:spcBef>
                <a:spcPct val="0"/>
              </a:spcBef>
            </a:pPr>
            <a:r>
              <a:rPr lang="en-US" dirty="0" smtClean="0">
                <a:latin typeface="Aharoni" pitchFamily="2" charset="-79"/>
                <a:cs typeface="Aharoni" pitchFamily="2" charset="-79"/>
              </a:rPr>
              <a:t>The term </a:t>
            </a:r>
            <a:r>
              <a:rPr lang="en-US" b="1" dirty="0" smtClean="0">
                <a:solidFill>
                  <a:srgbClr val="0070C0"/>
                </a:solidFill>
                <a:latin typeface="Aharoni" pitchFamily="2" charset="-79"/>
                <a:cs typeface="Aharoni" pitchFamily="2" charset="-79"/>
              </a:rPr>
              <a:t>Statistic</a:t>
            </a:r>
            <a:r>
              <a:rPr lang="en-US" dirty="0" smtClean="0">
                <a:latin typeface="Aharoni" pitchFamily="2" charset="-79"/>
                <a:cs typeface="Aharoni" pitchFamily="2" charset="-79"/>
              </a:rPr>
              <a:t> is used to denote any quantity that is calculated from sample data. Thus, a descriptive measure computed from sample observations is called a </a:t>
            </a:r>
            <a:r>
              <a:rPr lang="en-US" b="1" dirty="0" smtClean="0">
                <a:solidFill>
                  <a:srgbClr val="0070C0"/>
                </a:solidFill>
                <a:latin typeface="Aharoni" pitchFamily="2" charset="-79"/>
                <a:cs typeface="Aharoni" pitchFamily="2" charset="-79"/>
              </a:rPr>
              <a:t>Statistic</a:t>
            </a:r>
            <a:r>
              <a:rPr lang="en-US" dirty="0" smtClean="0">
                <a:latin typeface="Aharoni" pitchFamily="2" charset="-79"/>
                <a:cs typeface="Aharoni" pitchFamily="2" charset="-79"/>
              </a:rPr>
              <a:t>.</a:t>
            </a:r>
            <a:endParaRPr lang="ru-RU" sz="1800" b="0" dirty="0">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4502</TotalTime>
  <Words>872</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Statistics – AN INTRODUCTION</vt:lpstr>
      <vt:lpstr>Slide 3</vt:lpstr>
      <vt:lpstr>Slide 4</vt:lpstr>
      <vt:lpstr>Slide 5</vt:lpstr>
      <vt:lpstr>Slide 6</vt:lpstr>
      <vt:lpstr>Slide 7</vt:lpstr>
      <vt:lpstr>Slide 8</vt:lpstr>
      <vt:lpstr>Slide 9</vt:lpstr>
      <vt:lpstr>Slide 10</vt:lpstr>
      <vt:lpstr>Slide 11</vt:lpstr>
    </vt:vector>
  </TitlesOfParts>
  <Company>Self 2007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Rishab Sharma</dc:creator>
  <cp:lastModifiedBy>hp</cp:lastModifiedBy>
  <cp:revision>689</cp:revision>
  <dcterms:created xsi:type="dcterms:W3CDTF">2020-10-13T09:29:09Z</dcterms:created>
  <dcterms:modified xsi:type="dcterms:W3CDTF">2023-07-13T05:34:23Z</dcterms:modified>
</cp:coreProperties>
</file>