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281" r:id="rId3"/>
    <p:sldId id="282" r:id="rId4"/>
    <p:sldId id="283" r:id="rId5"/>
    <p:sldId id="284" r:id="rId6"/>
    <p:sldId id="315" r:id="rId7"/>
    <p:sldId id="314" r:id="rId8"/>
    <p:sldId id="316" r:id="rId9"/>
    <p:sldId id="285" r:id="rId10"/>
    <p:sldId id="286" r:id="rId11"/>
    <p:sldId id="317" r:id="rId12"/>
    <p:sldId id="318" r:id="rId13"/>
    <p:sldId id="319" r:id="rId14"/>
    <p:sldId id="287" r:id="rId15"/>
    <p:sldId id="288" r:id="rId16"/>
    <p:sldId id="320" r:id="rId17"/>
    <p:sldId id="321" r:id="rId18"/>
    <p:sldId id="289" r:id="rId19"/>
    <p:sldId id="290" r:id="rId20"/>
    <p:sldId id="291" r:id="rId21"/>
    <p:sldId id="292" r:id="rId22"/>
    <p:sldId id="322" r:id="rId23"/>
    <p:sldId id="324" r:id="rId24"/>
    <p:sldId id="293" r:id="rId25"/>
    <p:sldId id="329" r:id="rId26"/>
    <p:sldId id="294" r:id="rId27"/>
    <p:sldId id="330" r:id="rId28"/>
    <p:sldId id="332" r:id="rId29"/>
    <p:sldId id="295" r:id="rId30"/>
    <p:sldId id="296" r:id="rId31"/>
    <p:sldId id="297" r:id="rId32"/>
    <p:sldId id="333" r:id="rId33"/>
    <p:sldId id="334" r:id="rId34"/>
    <p:sldId id="335" r:id="rId35"/>
    <p:sldId id="298"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537B5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21.wmf"/><Relationship Id="rId1" Type="http://schemas.openxmlformats.org/officeDocument/2006/relationships/image" Target="../media/image18.wmf"/><Relationship Id="rId4" Type="http://schemas.openxmlformats.org/officeDocument/2006/relationships/image" Target="../media/image22.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23.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19.wmf"/><Relationship Id="rId1" Type="http://schemas.openxmlformats.org/officeDocument/2006/relationships/image" Target="../media/image24.wmf"/><Relationship Id="rId4" Type="http://schemas.openxmlformats.org/officeDocument/2006/relationships/image" Target="../media/image26.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094B28-82EA-4E9C-8CEC-EDF76591A300}" type="datetimeFigureOut">
              <a:rPr lang="en-US" smtClean="0"/>
              <a:pPr/>
              <a:t>7/13/2023</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ADD5B2-ADF6-4135-9B0D-71BD234FC4AF}"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DAADD5B2-ADF6-4135-9B0D-71BD234FC4AF}" type="slidenum">
              <a:rPr lang="en-IN" smtClean="0"/>
              <a:pPr/>
              <a:t>2</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B7472E9E-F6E7-4B44-8AAB-AA54B02F2082}" type="datetimeFigureOut">
              <a:rPr lang="en-US" smtClean="0"/>
              <a:pPr/>
              <a:t>7/13/2023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D6B0F8-AEB4-4189-B31C-B7639F5B158C}"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7472E9E-F6E7-4B44-8AAB-AA54B02F2082}" type="datetimeFigureOut">
              <a:rPr lang="en-US" smtClean="0"/>
              <a:pPr/>
              <a:t>7/13/2023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D6B0F8-AEB4-4189-B31C-B7639F5B158C}"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7472E9E-F6E7-4B44-8AAB-AA54B02F2082}" type="datetimeFigureOut">
              <a:rPr lang="en-US" smtClean="0"/>
              <a:pPr/>
              <a:t>7/13/2023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D6B0F8-AEB4-4189-B31C-B7639F5B158C}"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7472E9E-F6E7-4B44-8AAB-AA54B02F2082}" type="datetimeFigureOut">
              <a:rPr lang="en-US" smtClean="0"/>
              <a:pPr/>
              <a:t>7/13/2023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D6B0F8-AEB4-4189-B31C-B7639F5B158C}"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472E9E-F6E7-4B44-8AAB-AA54B02F2082}" type="datetimeFigureOut">
              <a:rPr lang="en-US" smtClean="0"/>
              <a:pPr/>
              <a:t>7/13/2023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D6B0F8-AEB4-4189-B31C-B7639F5B158C}"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B7472E9E-F6E7-4B44-8AAB-AA54B02F2082}" type="datetimeFigureOut">
              <a:rPr lang="en-US" smtClean="0"/>
              <a:pPr/>
              <a:t>7/13/2023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ED6B0F8-AEB4-4189-B31C-B7639F5B158C}"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B7472E9E-F6E7-4B44-8AAB-AA54B02F2082}" type="datetimeFigureOut">
              <a:rPr lang="en-US" smtClean="0"/>
              <a:pPr/>
              <a:t>7/13/2023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ED6B0F8-AEB4-4189-B31C-B7639F5B158C}"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B7472E9E-F6E7-4B44-8AAB-AA54B02F2082}" type="datetimeFigureOut">
              <a:rPr lang="en-US" smtClean="0"/>
              <a:pPr/>
              <a:t>7/13/2023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ED6B0F8-AEB4-4189-B31C-B7639F5B158C}"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472E9E-F6E7-4B44-8AAB-AA54B02F2082}" type="datetimeFigureOut">
              <a:rPr lang="en-US" smtClean="0"/>
              <a:pPr/>
              <a:t>7/13/2023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ED6B0F8-AEB4-4189-B31C-B7639F5B158C}"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472E9E-F6E7-4B44-8AAB-AA54B02F2082}" type="datetimeFigureOut">
              <a:rPr lang="en-US" smtClean="0"/>
              <a:pPr/>
              <a:t>7/13/2023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ED6B0F8-AEB4-4189-B31C-B7639F5B158C}"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472E9E-F6E7-4B44-8AAB-AA54B02F2082}" type="datetimeFigureOut">
              <a:rPr lang="en-US" smtClean="0"/>
              <a:pPr/>
              <a:t>7/13/2023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ED6B0F8-AEB4-4189-B31C-B7639F5B158C}"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472E9E-F6E7-4B44-8AAB-AA54B02F2082}" type="datetimeFigureOut">
              <a:rPr lang="en-US" smtClean="0"/>
              <a:pPr/>
              <a:t>7/13/2023</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D6B0F8-AEB4-4189-B31C-B7639F5B158C}"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oleObject" Target="../embeddings/oleObject10.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6.v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7.v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7.xml"/><Relationship Id="rId1" Type="http://schemas.openxmlformats.org/officeDocument/2006/relationships/vmlDrawing" Target="../drawings/vmlDrawing8.v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7.xml"/><Relationship Id="rId1" Type="http://schemas.openxmlformats.org/officeDocument/2006/relationships/vmlDrawing" Target="../drawings/vmlDrawing9.vml"/><Relationship Id="rId4" Type="http://schemas.openxmlformats.org/officeDocument/2006/relationships/oleObject" Target="../embeddings/oleObject15.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7.xml"/><Relationship Id="rId1" Type="http://schemas.openxmlformats.org/officeDocument/2006/relationships/vmlDrawing" Target="../drawings/vmlDrawing10.v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7.xml"/><Relationship Id="rId1" Type="http://schemas.openxmlformats.org/officeDocument/2006/relationships/vmlDrawing" Target="../drawings/vmlDrawing11.v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7.xml"/><Relationship Id="rId1" Type="http://schemas.openxmlformats.org/officeDocument/2006/relationships/vmlDrawing" Target="../drawings/vmlDrawing12.v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7.xml"/><Relationship Id="rId1" Type="http://schemas.openxmlformats.org/officeDocument/2006/relationships/vmlDrawing" Target="../drawings/vmlDrawing13.vml"/><Relationship Id="rId4" Type="http://schemas.openxmlformats.org/officeDocument/2006/relationships/oleObject" Target="../embeddings/oleObject20.bin"/></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7.xml"/><Relationship Id="rId1" Type="http://schemas.openxmlformats.org/officeDocument/2006/relationships/vmlDrawing" Target="../drawings/vmlDrawing14.v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7.xml"/><Relationship Id="rId1" Type="http://schemas.openxmlformats.org/officeDocument/2006/relationships/vmlDrawing" Target="../drawings/vmlDrawing15.v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7.xml"/><Relationship Id="rId1" Type="http://schemas.openxmlformats.org/officeDocument/2006/relationships/vmlDrawing" Target="../drawings/vmlDrawing16.vml"/><Relationship Id="rId5" Type="http://schemas.openxmlformats.org/officeDocument/2006/relationships/oleObject" Target="../embeddings/oleObject25.bin"/><Relationship Id="rId4" Type="http://schemas.openxmlformats.org/officeDocument/2006/relationships/oleObject" Target="../embeddings/oleObject24.bin"/></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oleObject" Target="../embeddings/oleObject29.bin"/><Relationship Id="rId5" Type="http://schemas.openxmlformats.org/officeDocument/2006/relationships/oleObject" Target="../embeddings/oleObject28.bin"/><Relationship Id="rId4" Type="http://schemas.openxmlformats.org/officeDocument/2006/relationships/oleObject" Target="../embeddings/oleObject27.bin"/></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7.xml"/><Relationship Id="rId1" Type="http://schemas.openxmlformats.org/officeDocument/2006/relationships/vmlDrawing" Target="../drawings/vmlDrawing18.vml"/><Relationship Id="rId5" Type="http://schemas.openxmlformats.org/officeDocument/2006/relationships/oleObject" Target="../embeddings/oleObject32.bin"/><Relationship Id="rId4" Type="http://schemas.openxmlformats.org/officeDocument/2006/relationships/oleObject" Target="../embeddings/oleObject31.bin"/></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oleObject" Target="../embeddings/oleObject36.bin"/><Relationship Id="rId5" Type="http://schemas.openxmlformats.org/officeDocument/2006/relationships/oleObject" Target="../embeddings/oleObject35.bin"/><Relationship Id="rId4" Type="http://schemas.openxmlformats.org/officeDocument/2006/relationships/oleObject" Target="../embeddings/oleObject34.bin"/></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oleObject" Target="../embeddings/oleObject4.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oleObject" Target="../embeddings/oleObject6.bin"/></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oleObject" Target="../embeddings/oleObject8.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IN"/>
          </a:p>
        </p:txBody>
      </p:sp>
      <p:sp>
        <p:nvSpPr>
          <p:cNvPr id="4" name="Text Box 3"/>
          <p:cNvSpPr txBox="1">
            <a:spLocks noChangeArrowheads="1"/>
          </p:cNvSpPr>
          <p:nvPr/>
        </p:nvSpPr>
        <p:spPr bwMode="auto">
          <a:xfrm>
            <a:off x="304800" y="361891"/>
            <a:ext cx="8458200" cy="707886"/>
          </a:xfrm>
          <a:prstGeom prst="rect">
            <a:avLst/>
          </a:prstGeom>
          <a:ln w="25400" cap="flat" cmpd="sng" algn="ctr">
            <a:solidFill>
              <a:schemeClr val="accent2"/>
            </a:solidFill>
            <a:prstDash val="solid"/>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spcBef>
                <a:spcPct val="0"/>
              </a:spcBef>
              <a:defRPr/>
            </a:pPr>
            <a:r>
              <a:rPr lang="en-US" sz="4000" b="1" spc="50" dirty="0" smtClean="0">
                <a:ln w="11430"/>
                <a:solidFill>
                  <a:srgbClr val="FF0000"/>
                </a:solidFill>
                <a:effectLst>
                  <a:outerShdw blurRad="76200" dist="50800" dir="5400000" algn="tl" rotWithShape="0">
                    <a:srgbClr val="000000">
                      <a:alpha val="65000"/>
                    </a:srgbClr>
                  </a:outerShdw>
                </a:effectLst>
              </a:rPr>
              <a:t>MEASURES OF CENTRAL </a:t>
            </a:r>
            <a:r>
              <a:rPr lang="en-US" sz="4000" b="1" spc="50" dirty="0" smtClean="0">
                <a:ln w="11430"/>
                <a:solidFill>
                  <a:srgbClr val="FF0000"/>
                </a:solidFill>
                <a:effectLst>
                  <a:outerShdw blurRad="76200" dist="50800" dir="5400000" algn="tl" rotWithShape="0">
                    <a:srgbClr val="000000">
                      <a:alpha val="65000"/>
                    </a:srgbClr>
                  </a:outerShdw>
                </a:effectLst>
              </a:rPr>
              <a:t>TENDENCY</a:t>
            </a:r>
            <a:endParaRPr lang="en-US" sz="4000" b="1" spc="50" dirty="0" smtClean="0">
              <a:ln w="11430"/>
              <a:solidFill>
                <a:srgbClr val="FF0000"/>
              </a:solidFill>
              <a:effectLst>
                <a:outerShdw blurRad="76200" dist="50800" dir="5400000" algn="tl" rotWithShape="0">
                  <a:srgbClr val="000000">
                    <a:alpha val="65000"/>
                  </a:srgbClr>
                </a:outerShdw>
              </a:effectLst>
            </a:endParaRPr>
          </a:p>
        </p:txBody>
      </p:sp>
      <p:sp>
        <p:nvSpPr>
          <p:cNvPr id="6" name="Rectangle 7"/>
          <p:cNvSpPr>
            <a:spLocks noChangeArrowheads="1"/>
          </p:cNvSpPr>
          <p:nvPr/>
        </p:nvSpPr>
        <p:spPr bwMode="auto">
          <a:xfrm>
            <a:off x="228600" y="3810000"/>
            <a:ext cx="8686800" cy="2743200"/>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anchor="ctr"/>
          <a:lstStyle/>
          <a:p>
            <a:pPr algn="ctr">
              <a:spcBef>
                <a:spcPct val="0"/>
              </a:spcBef>
            </a:pPr>
            <a:r>
              <a:rPr lang="en-US" sz="3600" b="1" dirty="0" smtClean="0">
                <a:ln w="1905"/>
                <a:solidFill>
                  <a:srgbClr val="002060"/>
                </a:solidFill>
                <a:effectLst>
                  <a:innerShdw blurRad="69850" dist="43180" dir="5400000">
                    <a:srgbClr val="000000">
                      <a:alpha val="65000"/>
                    </a:srgbClr>
                  </a:innerShdw>
                </a:effectLst>
              </a:rPr>
              <a:t>RAKESH GOEL</a:t>
            </a:r>
          </a:p>
          <a:p>
            <a:pPr algn="ctr"/>
            <a:r>
              <a:rPr lang="en-US" sz="2400" b="1" dirty="0">
                <a:ln w="1905"/>
                <a:solidFill>
                  <a:srgbClr val="002060"/>
                </a:solidFill>
                <a:effectLst>
                  <a:innerShdw blurRad="69850" dist="43180" dir="5400000">
                    <a:srgbClr val="000000">
                      <a:alpha val="65000"/>
                    </a:srgbClr>
                  </a:innerShdw>
                </a:effectLst>
              </a:rPr>
              <a:t>Department of Animal Genetics &amp; Breeding, </a:t>
            </a:r>
          </a:p>
          <a:p>
            <a:pPr algn="ctr"/>
            <a:r>
              <a:rPr lang="en-US" sz="2400" b="1" dirty="0">
                <a:ln w="1905"/>
                <a:solidFill>
                  <a:srgbClr val="002060"/>
                </a:solidFill>
                <a:effectLst>
                  <a:innerShdw blurRad="69850" dist="43180" dir="5400000">
                    <a:srgbClr val="000000">
                      <a:alpha val="65000"/>
                    </a:srgbClr>
                  </a:innerShdw>
                </a:effectLst>
              </a:rPr>
              <a:t>College of Veterinary Science and Animal Husbandry, </a:t>
            </a:r>
          </a:p>
          <a:p>
            <a:pPr algn="ctr"/>
            <a:r>
              <a:rPr lang="en-US" sz="2400" b="1" dirty="0" smtClean="0">
                <a:ln w="1905"/>
                <a:solidFill>
                  <a:srgbClr val="002060"/>
                </a:solidFill>
                <a:effectLst>
                  <a:innerShdw blurRad="69850" dist="43180" dir="5400000">
                    <a:srgbClr val="000000">
                      <a:alpha val="65000"/>
                    </a:srgbClr>
                  </a:innerShdw>
                </a:effectLst>
              </a:rPr>
              <a:t>U.P. Pt</a:t>
            </a:r>
            <a:r>
              <a:rPr lang="en-US" sz="2400" b="1" dirty="0">
                <a:ln w="1905"/>
                <a:solidFill>
                  <a:srgbClr val="002060"/>
                </a:solidFill>
                <a:effectLst>
                  <a:innerShdw blurRad="69850" dist="43180" dir="5400000">
                    <a:srgbClr val="000000">
                      <a:alpha val="65000"/>
                    </a:srgbClr>
                  </a:innerShdw>
                </a:effectLst>
              </a:rPr>
              <a:t>. </a:t>
            </a:r>
            <a:r>
              <a:rPr lang="en-US" sz="2400" b="1" dirty="0" err="1">
                <a:ln w="1905"/>
                <a:solidFill>
                  <a:srgbClr val="002060"/>
                </a:solidFill>
                <a:effectLst>
                  <a:innerShdw blurRad="69850" dist="43180" dir="5400000">
                    <a:srgbClr val="000000">
                      <a:alpha val="65000"/>
                    </a:srgbClr>
                  </a:innerShdw>
                </a:effectLst>
              </a:rPr>
              <a:t>Deen</a:t>
            </a:r>
            <a:r>
              <a:rPr lang="en-US" sz="2400" b="1" dirty="0">
                <a:ln w="1905"/>
                <a:solidFill>
                  <a:srgbClr val="002060"/>
                </a:solidFill>
                <a:effectLst>
                  <a:innerShdw blurRad="69850" dist="43180" dir="5400000">
                    <a:srgbClr val="000000">
                      <a:alpha val="65000"/>
                    </a:srgbClr>
                  </a:innerShdw>
                </a:effectLst>
              </a:rPr>
              <a:t> </a:t>
            </a:r>
            <a:r>
              <a:rPr lang="en-US" sz="2400" b="1" dirty="0" err="1">
                <a:ln w="1905"/>
                <a:solidFill>
                  <a:srgbClr val="002060"/>
                </a:solidFill>
                <a:effectLst>
                  <a:innerShdw blurRad="69850" dist="43180" dir="5400000">
                    <a:srgbClr val="000000">
                      <a:alpha val="65000"/>
                    </a:srgbClr>
                  </a:innerShdw>
                </a:effectLst>
              </a:rPr>
              <a:t>Dayal</a:t>
            </a:r>
            <a:r>
              <a:rPr lang="en-US" sz="2400" b="1" dirty="0">
                <a:ln w="1905"/>
                <a:solidFill>
                  <a:srgbClr val="002060"/>
                </a:solidFill>
                <a:effectLst>
                  <a:innerShdw blurRad="69850" dist="43180" dir="5400000">
                    <a:srgbClr val="000000">
                      <a:alpha val="65000"/>
                    </a:srgbClr>
                  </a:innerShdw>
                </a:effectLst>
              </a:rPr>
              <a:t> </a:t>
            </a:r>
            <a:r>
              <a:rPr lang="en-US" sz="2400" b="1" dirty="0" err="1">
                <a:ln w="1905"/>
                <a:solidFill>
                  <a:srgbClr val="002060"/>
                </a:solidFill>
                <a:effectLst>
                  <a:innerShdw blurRad="69850" dist="43180" dir="5400000">
                    <a:srgbClr val="000000">
                      <a:alpha val="65000"/>
                    </a:srgbClr>
                  </a:innerShdw>
                </a:effectLst>
              </a:rPr>
              <a:t>Upadhyaya</a:t>
            </a:r>
            <a:r>
              <a:rPr lang="en-US" sz="2400" b="1" dirty="0">
                <a:ln w="1905"/>
                <a:solidFill>
                  <a:srgbClr val="002060"/>
                </a:solidFill>
                <a:effectLst>
                  <a:innerShdw blurRad="69850" dist="43180" dir="5400000">
                    <a:srgbClr val="000000">
                      <a:alpha val="65000"/>
                    </a:srgbClr>
                  </a:innerShdw>
                </a:effectLst>
              </a:rPr>
              <a:t> </a:t>
            </a:r>
            <a:r>
              <a:rPr lang="en-US" sz="2400" b="1" dirty="0" err="1">
                <a:ln w="1905"/>
                <a:solidFill>
                  <a:srgbClr val="002060"/>
                </a:solidFill>
                <a:effectLst>
                  <a:innerShdw blurRad="69850" dist="43180" dir="5400000">
                    <a:srgbClr val="000000">
                      <a:alpha val="65000"/>
                    </a:srgbClr>
                  </a:innerShdw>
                </a:effectLst>
              </a:rPr>
              <a:t>Pashu</a:t>
            </a:r>
            <a:r>
              <a:rPr lang="en-US" sz="2400" b="1" dirty="0">
                <a:ln w="1905"/>
                <a:solidFill>
                  <a:srgbClr val="002060"/>
                </a:solidFill>
                <a:effectLst>
                  <a:innerShdw blurRad="69850" dist="43180" dir="5400000">
                    <a:srgbClr val="000000">
                      <a:alpha val="65000"/>
                    </a:srgbClr>
                  </a:innerShdw>
                </a:effectLst>
              </a:rPr>
              <a:t> </a:t>
            </a:r>
            <a:r>
              <a:rPr lang="en-US" sz="2400" b="1" dirty="0" err="1">
                <a:ln w="1905"/>
                <a:solidFill>
                  <a:srgbClr val="002060"/>
                </a:solidFill>
                <a:effectLst>
                  <a:innerShdw blurRad="69850" dist="43180" dir="5400000">
                    <a:srgbClr val="000000">
                      <a:alpha val="65000"/>
                    </a:srgbClr>
                  </a:innerShdw>
                </a:effectLst>
              </a:rPr>
              <a:t>Chikitsa</a:t>
            </a:r>
            <a:r>
              <a:rPr lang="en-US" sz="2400" b="1" dirty="0">
                <a:ln w="1905"/>
                <a:solidFill>
                  <a:srgbClr val="002060"/>
                </a:solidFill>
                <a:effectLst>
                  <a:innerShdw blurRad="69850" dist="43180" dir="5400000">
                    <a:srgbClr val="000000">
                      <a:alpha val="65000"/>
                    </a:srgbClr>
                  </a:innerShdw>
                </a:effectLst>
              </a:rPr>
              <a:t> </a:t>
            </a:r>
            <a:r>
              <a:rPr lang="en-US" sz="2400" b="1" dirty="0" err="1">
                <a:ln w="1905"/>
                <a:solidFill>
                  <a:srgbClr val="002060"/>
                </a:solidFill>
                <a:effectLst>
                  <a:innerShdw blurRad="69850" dist="43180" dir="5400000">
                    <a:srgbClr val="000000">
                      <a:alpha val="65000"/>
                    </a:srgbClr>
                  </a:innerShdw>
                </a:effectLst>
              </a:rPr>
              <a:t>Vigyan</a:t>
            </a:r>
            <a:r>
              <a:rPr lang="en-US" sz="2400" b="1" dirty="0">
                <a:ln w="1905"/>
                <a:solidFill>
                  <a:srgbClr val="002060"/>
                </a:solidFill>
                <a:effectLst>
                  <a:innerShdw blurRad="69850" dist="43180" dir="5400000">
                    <a:srgbClr val="000000">
                      <a:alpha val="65000"/>
                    </a:srgbClr>
                  </a:innerShdw>
                </a:effectLst>
              </a:rPr>
              <a:t> </a:t>
            </a:r>
            <a:r>
              <a:rPr lang="en-US" sz="2400" b="1" dirty="0" err="1">
                <a:ln w="1905"/>
                <a:solidFill>
                  <a:srgbClr val="002060"/>
                </a:solidFill>
                <a:effectLst>
                  <a:innerShdw blurRad="69850" dist="43180" dir="5400000">
                    <a:srgbClr val="000000">
                      <a:alpha val="65000"/>
                    </a:srgbClr>
                  </a:innerShdw>
                </a:effectLst>
              </a:rPr>
              <a:t>Vishwavidyalaya</a:t>
            </a:r>
            <a:r>
              <a:rPr lang="en-US" sz="2400" b="1" dirty="0">
                <a:ln w="1905"/>
                <a:solidFill>
                  <a:srgbClr val="002060"/>
                </a:solidFill>
                <a:effectLst>
                  <a:innerShdw blurRad="69850" dist="43180" dir="5400000">
                    <a:srgbClr val="000000">
                      <a:alpha val="65000"/>
                    </a:srgbClr>
                  </a:innerShdw>
                </a:effectLst>
              </a:rPr>
              <a:t> </a:t>
            </a:r>
            <a:r>
              <a:rPr lang="en-US" sz="2400" b="1" dirty="0" err="1">
                <a:ln w="1905"/>
                <a:solidFill>
                  <a:srgbClr val="002060"/>
                </a:solidFill>
                <a:effectLst>
                  <a:innerShdw blurRad="69850" dist="43180" dir="5400000">
                    <a:srgbClr val="000000">
                      <a:alpha val="65000"/>
                    </a:srgbClr>
                  </a:innerShdw>
                </a:effectLst>
              </a:rPr>
              <a:t>Evam</a:t>
            </a:r>
            <a:r>
              <a:rPr lang="en-US" sz="2400" b="1" dirty="0">
                <a:ln w="1905"/>
                <a:solidFill>
                  <a:srgbClr val="002060"/>
                </a:solidFill>
                <a:effectLst>
                  <a:innerShdw blurRad="69850" dist="43180" dir="5400000">
                    <a:srgbClr val="000000">
                      <a:alpha val="65000"/>
                    </a:srgbClr>
                  </a:innerShdw>
                </a:effectLst>
              </a:rPr>
              <a:t> Go-</a:t>
            </a:r>
            <a:r>
              <a:rPr lang="en-US" sz="2400" b="1" dirty="0" err="1">
                <a:ln w="1905"/>
                <a:solidFill>
                  <a:srgbClr val="002060"/>
                </a:solidFill>
                <a:effectLst>
                  <a:innerShdw blurRad="69850" dist="43180" dir="5400000">
                    <a:srgbClr val="000000">
                      <a:alpha val="65000"/>
                    </a:srgbClr>
                  </a:innerShdw>
                </a:effectLst>
              </a:rPr>
              <a:t>Anusandhan</a:t>
            </a:r>
            <a:r>
              <a:rPr lang="en-US" sz="2400" b="1" dirty="0">
                <a:ln w="1905"/>
                <a:solidFill>
                  <a:srgbClr val="002060"/>
                </a:solidFill>
                <a:effectLst>
                  <a:innerShdw blurRad="69850" dist="43180" dir="5400000">
                    <a:srgbClr val="000000">
                      <a:alpha val="65000"/>
                    </a:srgbClr>
                  </a:innerShdw>
                </a:effectLst>
              </a:rPr>
              <a:t> </a:t>
            </a:r>
            <a:r>
              <a:rPr lang="en-US" sz="2400" b="1" dirty="0" err="1">
                <a:ln w="1905"/>
                <a:solidFill>
                  <a:srgbClr val="002060"/>
                </a:solidFill>
                <a:effectLst>
                  <a:innerShdw blurRad="69850" dist="43180" dir="5400000">
                    <a:srgbClr val="000000">
                      <a:alpha val="65000"/>
                    </a:srgbClr>
                  </a:innerShdw>
                </a:effectLst>
              </a:rPr>
              <a:t>Sansthan</a:t>
            </a:r>
            <a:r>
              <a:rPr lang="en-US" sz="2400" b="1" dirty="0">
                <a:ln w="1905"/>
                <a:solidFill>
                  <a:srgbClr val="002060"/>
                </a:solidFill>
                <a:effectLst>
                  <a:innerShdw blurRad="69850" dist="43180" dir="5400000">
                    <a:srgbClr val="000000">
                      <a:alpha val="65000"/>
                    </a:srgbClr>
                  </a:innerShdw>
                </a:effectLst>
              </a:rPr>
              <a:t>, </a:t>
            </a:r>
            <a:endParaRPr lang="en-US" sz="2400" b="1" dirty="0" smtClean="0">
              <a:ln w="1905"/>
              <a:solidFill>
                <a:srgbClr val="002060"/>
              </a:solidFill>
              <a:effectLst>
                <a:innerShdw blurRad="69850" dist="43180" dir="5400000">
                  <a:srgbClr val="000000">
                    <a:alpha val="65000"/>
                  </a:srgbClr>
                </a:innerShdw>
              </a:effectLst>
            </a:endParaRPr>
          </a:p>
          <a:p>
            <a:pPr algn="ctr"/>
            <a:r>
              <a:rPr lang="en-US" sz="2400" b="1" dirty="0" smtClean="0">
                <a:ln w="1905"/>
                <a:solidFill>
                  <a:srgbClr val="002060"/>
                </a:solidFill>
                <a:effectLst>
                  <a:innerShdw blurRad="69850" dist="43180" dir="5400000">
                    <a:srgbClr val="000000">
                      <a:alpha val="65000"/>
                    </a:srgbClr>
                  </a:innerShdw>
                </a:effectLst>
              </a:rPr>
              <a:t>Mathura </a:t>
            </a:r>
            <a:r>
              <a:rPr lang="en-US" sz="2400" b="1" dirty="0">
                <a:ln w="1905"/>
                <a:solidFill>
                  <a:srgbClr val="002060"/>
                </a:solidFill>
                <a:effectLst>
                  <a:innerShdw blurRad="69850" dist="43180" dir="5400000">
                    <a:srgbClr val="000000">
                      <a:alpha val="65000"/>
                    </a:srgbClr>
                  </a:innerShdw>
                </a:effectLst>
              </a:rPr>
              <a:t>– 281001 (U.P.)</a:t>
            </a:r>
          </a:p>
          <a:p>
            <a:pPr>
              <a:spcBef>
                <a:spcPct val="0"/>
              </a:spcBef>
            </a:pPr>
            <a:r>
              <a:rPr lang="en-US" sz="1800" b="1" dirty="0" smtClean="0">
                <a:ln w="1905"/>
                <a:solidFill>
                  <a:srgbClr val="002060"/>
                </a:solidFill>
                <a:effectLst>
                  <a:innerShdw blurRad="69850" dist="43180" dir="5400000">
                    <a:srgbClr val="000000">
                      <a:alpha val="65000"/>
                    </a:srgbClr>
                  </a:innerShdw>
                </a:effectLst>
              </a:rPr>
              <a:t>E-mail : goelrakeshvet@gmail.com</a:t>
            </a:r>
            <a:endParaRPr lang="en-US" sz="1800" b="1" dirty="0">
              <a:ln w="1905"/>
              <a:solidFill>
                <a:srgbClr val="002060"/>
              </a:solidFill>
              <a:effectLst>
                <a:innerShdw blurRad="69850" dist="43180" dir="5400000">
                  <a:srgbClr val="000000">
                    <a:alpha val="65000"/>
                  </a:srgbClr>
                </a:innerShdw>
              </a:effectLst>
            </a:endParaRPr>
          </a:p>
        </p:txBody>
      </p:sp>
      <p:sp>
        <p:nvSpPr>
          <p:cNvPr id="7" name="Slide Number Placeholder 8"/>
          <p:cNvSpPr>
            <a:spLocks noGrp="1"/>
          </p:cNvSpPr>
          <p:nvPr>
            <p:ph type="sldNum" sz="quarter" idx="12"/>
          </p:nvPr>
        </p:nvSpPr>
        <p:spPr>
          <a:xfrm>
            <a:off x="8229600" y="6473952"/>
            <a:ext cx="758952" cy="246888"/>
          </a:xfrm>
        </p:spPr>
        <p:txBody>
          <a:bodyPr/>
          <a:lstStyle/>
          <a:p>
            <a:fld id="{4D096D0A-9701-41A0-8C38-6F5AC318C911}" type="slidenum">
              <a:rPr lang="en-US" smtClean="0"/>
              <a:pPr/>
              <a:t>1</a:t>
            </a:fld>
            <a:endParaRPr lang="en-US"/>
          </a:p>
        </p:txBody>
      </p:sp>
      <p:sp>
        <p:nvSpPr>
          <p:cNvPr id="8" name="Rectangle 7"/>
          <p:cNvSpPr>
            <a:spLocks noChangeArrowheads="1"/>
          </p:cNvSpPr>
          <p:nvPr/>
        </p:nvSpPr>
        <p:spPr bwMode="auto">
          <a:xfrm>
            <a:off x="285720" y="2143116"/>
            <a:ext cx="8686800" cy="857256"/>
          </a:xfrm>
          <a:prstGeom prst="rect">
            <a:avLst/>
          </a:prstGeom>
          <a:gradFill>
            <a:gsLst>
              <a:gs pos="0">
                <a:srgbClr val="FBEAC7"/>
              </a:gs>
              <a:gs pos="17999">
                <a:srgbClr val="FEE7F2"/>
              </a:gs>
              <a:gs pos="36000">
                <a:srgbClr val="FAC77D"/>
              </a:gs>
              <a:gs pos="61000">
                <a:srgbClr val="FBA97D"/>
              </a:gs>
              <a:gs pos="82001">
                <a:srgbClr val="FBD49C"/>
              </a:gs>
              <a:gs pos="100000">
                <a:srgbClr val="FEE7F2"/>
              </a:gs>
            </a:gsLst>
            <a:lin ang="16200000" scaled="0"/>
          </a:gradFill>
          <a:ln>
            <a:headEnd/>
            <a:tailEnd/>
          </a:ln>
        </p:spPr>
        <p:style>
          <a:lnRef idx="1">
            <a:schemeClr val="accent4"/>
          </a:lnRef>
          <a:fillRef idx="2">
            <a:schemeClr val="accent4"/>
          </a:fillRef>
          <a:effectRef idx="1">
            <a:schemeClr val="accent4"/>
          </a:effectRef>
          <a:fontRef idx="minor">
            <a:schemeClr val="dk1"/>
          </a:fontRef>
        </p:style>
        <p:txBody>
          <a:bodyPr anchor="ctr"/>
          <a:lstStyle/>
          <a:p>
            <a:pPr algn="ctr">
              <a:spcBef>
                <a:spcPct val="0"/>
              </a:spcBef>
            </a:pPr>
            <a:r>
              <a:rPr lang="en-US" sz="1800" b="1" dirty="0" smtClean="0">
                <a:ln w="1905"/>
                <a:solidFill>
                  <a:srgbClr val="002060"/>
                </a:solidFill>
                <a:effectLst>
                  <a:innerShdw blurRad="69850" dist="43180" dir="5400000">
                    <a:srgbClr val="000000">
                      <a:alpha val="65000"/>
                    </a:srgbClr>
                  </a:innerShdw>
                </a:effectLst>
              </a:rPr>
              <a:t>AGB (Unit –I)</a:t>
            </a:r>
          </a:p>
          <a:p>
            <a:pPr algn="ctr">
              <a:spcBef>
                <a:spcPct val="0"/>
              </a:spcBef>
            </a:pPr>
            <a:r>
              <a:rPr lang="en-US" b="1" dirty="0" smtClean="0">
                <a:ln w="1905"/>
                <a:solidFill>
                  <a:srgbClr val="002060"/>
                </a:solidFill>
                <a:effectLst>
                  <a:innerShdw blurRad="69850" dist="43180" dir="5400000">
                    <a:srgbClr val="000000">
                      <a:alpha val="65000"/>
                    </a:srgbClr>
                  </a:innerShdw>
                </a:effectLst>
              </a:rPr>
              <a:t>Biostatistics &amp; Computer Application</a:t>
            </a:r>
            <a:endParaRPr lang="en-US" sz="1800" b="1" dirty="0">
              <a:ln w="1905"/>
              <a:solidFill>
                <a:srgbClr val="002060"/>
              </a:solidFill>
              <a:effectLst>
                <a:innerShdw blurRad="69850" dist="43180" dir="5400000">
                  <a:srgbClr val="000000">
                    <a:alpha val="65000"/>
                  </a:srgbClr>
                </a:inn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28600" y="152400"/>
            <a:ext cx="8686800" cy="685800"/>
          </a:xfrm>
          <a:prstGeom prst="rect">
            <a:avLst/>
          </a:prstGeom>
        </p:spPr>
        <p:style>
          <a:lnRef idx="1">
            <a:schemeClr val="accent5"/>
          </a:lnRef>
          <a:fillRef idx="2">
            <a:schemeClr val="accent5"/>
          </a:fillRef>
          <a:effectRef idx="1">
            <a:schemeClr val="accent5"/>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all" spc="50" normalizeH="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GEOMETRIC  mean (</a:t>
            </a:r>
            <a:r>
              <a:rPr kumimoji="0" lang="en-US" sz="3600" b="1" i="0" u="none" strike="noStrike" kern="1200" cap="all" spc="50" normalizeH="0" noProof="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G.m</a:t>
            </a:r>
            <a:r>
              <a:rPr kumimoji="0" lang="en-US" sz="3600" b="1" i="0" u="none" strike="noStrike" kern="1200" cap="all" spc="50" normalizeH="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a:t>
            </a:r>
            <a:r>
              <a:rPr kumimoji="0" lang="en-US" sz="3600" b="1" i="0" u="none" strike="noStrike" kern="1200"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 </a:t>
            </a:r>
            <a:endParaRPr kumimoji="0" lang="en-US" sz="3600" b="1" i="0" u="none" strike="noStrike" kern="1200"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endParaRPr>
          </a:p>
        </p:txBody>
      </p:sp>
      <p:sp>
        <p:nvSpPr>
          <p:cNvPr id="3" name="Content Placeholder 2"/>
          <p:cNvSpPr txBox="1">
            <a:spLocks/>
          </p:cNvSpPr>
          <p:nvPr/>
        </p:nvSpPr>
        <p:spPr>
          <a:xfrm>
            <a:off x="304800" y="1219200"/>
            <a:ext cx="8686800" cy="5353072"/>
          </a:xfrm>
          <a:prstGeom prst="rect">
            <a:avLst/>
          </a:prstGeom>
        </p:spPr>
        <p:txBody>
          <a:bodyPr/>
          <a:lstStyle/>
          <a:p>
            <a:pPr algn="just">
              <a:spcBef>
                <a:spcPct val="0"/>
              </a:spcBef>
            </a:pPr>
            <a:r>
              <a:rPr lang="en-US" sz="2400" dirty="0" smtClean="0">
                <a:solidFill>
                  <a:srgbClr val="FF0000"/>
                </a:solidFill>
              </a:rPr>
              <a:t>It is defined to be the n</a:t>
            </a:r>
            <a:r>
              <a:rPr lang="en-US" sz="2400" baseline="30000" dirty="0" smtClean="0">
                <a:solidFill>
                  <a:srgbClr val="FF0000"/>
                </a:solidFill>
              </a:rPr>
              <a:t>th</a:t>
            </a:r>
            <a:r>
              <a:rPr lang="en-US" sz="2400" dirty="0" smtClean="0">
                <a:solidFill>
                  <a:srgbClr val="FF0000"/>
                </a:solidFill>
              </a:rPr>
              <a:t> root of the product of the n quantities of a series. Symbolically, if x</a:t>
            </a:r>
            <a:r>
              <a:rPr lang="en-US" sz="2400" baseline="-25000" dirty="0" smtClean="0">
                <a:solidFill>
                  <a:srgbClr val="FF0000"/>
                </a:solidFill>
              </a:rPr>
              <a:t>1</a:t>
            </a:r>
            <a:r>
              <a:rPr lang="en-US" sz="2400" dirty="0" smtClean="0">
                <a:solidFill>
                  <a:srgbClr val="FF0000"/>
                </a:solidFill>
              </a:rPr>
              <a:t>, x</a:t>
            </a:r>
            <a:r>
              <a:rPr lang="en-US" sz="2400" baseline="-25000" dirty="0" smtClean="0">
                <a:solidFill>
                  <a:srgbClr val="FF0000"/>
                </a:solidFill>
              </a:rPr>
              <a:t>2</a:t>
            </a:r>
            <a:r>
              <a:rPr lang="en-US" sz="2400" dirty="0" smtClean="0">
                <a:solidFill>
                  <a:srgbClr val="FF0000"/>
                </a:solidFill>
              </a:rPr>
              <a:t>, x</a:t>
            </a:r>
            <a:r>
              <a:rPr lang="en-US" sz="2400" baseline="-25000" dirty="0" smtClean="0">
                <a:solidFill>
                  <a:srgbClr val="FF0000"/>
                </a:solidFill>
              </a:rPr>
              <a:t>3</a:t>
            </a:r>
            <a:r>
              <a:rPr lang="en-US" sz="2400" dirty="0" smtClean="0">
                <a:solidFill>
                  <a:srgbClr val="FF0000"/>
                </a:solidFill>
              </a:rPr>
              <a:t>, …………, </a:t>
            </a:r>
            <a:r>
              <a:rPr lang="en-US" sz="2400" dirty="0" err="1" smtClean="0">
                <a:solidFill>
                  <a:srgbClr val="FF0000"/>
                </a:solidFill>
              </a:rPr>
              <a:t>x</a:t>
            </a:r>
            <a:r>
              <a:rPr lang="en-US" sz="2400" baseline="-25000" dirty="0" err="1" smtClean="0">
                <a:solidFill>
                  <a:srgbClr val="FF0000"/>
                </a:solidFill>
              </a:rPr>
              <a:t>n</a:t>
            </a:r>
            <a:r>
              <a:rPr lang="en-US" sz="2400" dirty="0" smtClean="0">
                <a:solidFill>
                  <a:srgbClr val="FF0000"/>
                </a:solidFill>
              </a:rPr>
              <a:t> are the values of n items of the given series. Then, it is defined as-</a:t>
            </a:r>
          </a:p>
          <a:p>
            <a:pPr algn="just">
              <a:spcBef>
                <a:spcPct val="0"/>
              </a:spcBef>
            </a:pPr>
            <a:endParaRPr lang="en-US" sz="2400" dirty="0" smtClean="0">
              <a:solidFill>
                <a:srgbClr val="FF0000"/>
              </a:solidFill>
            </a:endParaRPr>
          </a:p>
          <a:p>
            <a:pPr algn="just">
              <a:spcBef>
                <a:spcPct val="0"/>
              </a:spcBef>
            </a:pPr>
            <a:endParaRPr lang="en-US" sz="2400" dirty="0" smtClean="0">
              <a:solidFill>
                <a:srgbClr val="FF0000"/>
              </a:solidFill>
            </a:endParaRPr>
          </a:p>
          <a:p>
            <a:pPr algn="just">
              <a:spcBef>
                <a:spcPct val="0"/>
              </a:spcBef>
            </a:pPr>
            <a:endParaRPr lang="en-US" sz="2400" dirty="0" smtClean="0">
              <a:solidFill>
                <a:srgbClr val="FF0000"/>
              </a:solidFill>
            </a:endParaRPr>
          </a:p>
          <a:p>
            <a:pPr algn="just">
              <a:spcBef>
                <a:spcPct val="0"/>
              </a:spcBef>
            </a:pPr>
            <a:r>
              <a:rPr lang="en-US" sz="2400" dirty="0" smtClean="0">
                <a:solidFill>
                  <a:srgbClr val="FF0000"/>
                </a:solidFill>
              </a:rPr>
              <a:t>When the number of observations is large, the task of determining </a:t>
            </a:r>
            <a:r>
              <a:rPr lang="en-US" sz="2400" dirty="0" smtClean="0">
                <a:solidFill>
                  <a:srgbClr val="002060"/>
                </a:solidFill>
              </a:rPr>
              <a:t>geometric mean </a:t>
            </a:r>
            <a:r>
              <a:rPr lang="en-US" sz="2400" dirty="0" smtClean="0">
                <a:solidFill>
                  <a:srgbClr val="FF0000"/>
                </a:solidFill>
              </a:rPr>
              <a:t>from the following formula-</a:t>
            </a:r>
          </a:p>
          <a:p>
            <a:pPr algn="just">
              <a:spcBef>
                <a:spcPct val="0"/>
              </a:spcBef>
            </a:pPr>
            <a:endParaRPr lang="en-US" sz="2400" dirty="0" smtClean="0">
              <a:solidFill>
                <a:srgbClr val="FF0000"/>
              </a:solidFill>
            </a:endParaRPr>
          </a:p>
          <a:p>
            <a:pPr algn="just">
              <a:spcBef>
                <a:spcPct val="0"/>
              </a:spcBef>
            </a:pPr>
            <a:endParaRPr lang="en-US" sz="2400" b="1" dirty="0" smtClean="0">
              <a:solidFill>
                <a:srgbClr val="FF0000"/>
              </a:solidFill>
            </a:endParaRPr>
          </a:p>
          <a:p>
            <a:pPr algn="just">
              <a:spcBef>
                <a:spcPct val="0"/>
              </a:spcBef>
            </a:pPr>
            <a:r>
              <a:rPr lang="en-US" sz="2400" dirty="0" smtClean="0">
                <a:solidFill>
                  <a:srgbClr val="FF0000"/>
                </a:solidFill>
              </a:rPr>
              <a:t> </a:t>
            </a:r>
            <a:endParaRPr lang="ru-RU" sz="2400" dirty="0" smtClean="0">
              <a:solidFill>
                <a:srgbClr val="FF0000"/>
              </a:solidFill>
              <a:cs typeface="Aharoni" pitchFamily="2" charset="-79"/>
            </a:endParaRPr>
          </a:p>
          <a:p>
            <a:pPr lvl="0" algn="ctr">
              <a:spcBef>
                <a:spcPct val="20000"/>
              </a:spcBef>
              <a:buClr>
                <a:schemeClr val="accent1"/>
              </a:buClr>
              <a:buSzPct val="70000"/>
            </a:pPr>
            <a:endParaRPr lang="en-US" sz="2400" dirty="0" smtClean="0">
              <a:solidFill>
                <a:srgbClr val="C00000"/>
              </a:solidFill>
            </a:endParaRPr>
          </a:p>
          <a:p>
            <a:pPr lvl="0" algn="just">
              <a:spcBef>
                <a:spcPct val="20000"/>
              </a:spcBef>
              <a:buClr>
                <a:schemeClr val="accent1"/>
              </a:buClr>
              <a:buSzPct val="70000"/>
            </a:pPr>
            <a:endParaRPr lang="en-IN" sz="2400" dirty="0" smtClean="0">
              <a:solidFill>
                <a:srgbClr val="C00000"/>
              </a:solidFill>
            </a:endParaRPr>
          </a:p>
          <a:p>
            <a:pPr lvl="0" algn="just">
              <a:spcBef>
                <a:spcPct val="20000"/>
              </a:spcBef>
              <a:buClr>
                <a:srgbClr val="002060"/>
              </a:buClr>
              <a:buSzPct val="70000"/>
            </a:pPr>
            <a:endParaRPr kumimoji="0" lang="en-US" sz="2400" i="0" u="none" strike="noStrike" kern="1200" cap="none" spc="0" normalizeH="0" baseline="0" noProof="0" dirty="0">
              <a:ln>
                <a:noFill/>
              </a:ln>
              <a:solidFill>
                <a:srgbClr val="002060"/>
              </a:solidFill>
              <a:effectLst/>
              <a:uLnTx/>
              <a:uFillTx/>
              <a:latin typeface="Aharoni" pitchFamily="2" charset="-79"/>
              <a:cs typeface="Aharoni" pitchFamily="2" charset="-79"/>
            </a:endParaRPr>
          </a:p>
        </p:txBody>
      </p:sp>
      <p:graphicFrame>
        <p:nvGraphicFramePr>
          <p:cNvPr id="45058" name="Object 2"/>
          <p:cNvGraphicFramePr>
            <a:graphicFrameLocks noChangeAspect="1"/>
          </p:cNvGraphicFramePr>
          <p:nvPr/>
        </p:nvGraphicFramePr>
        <p:xfrm>
          <a:off x="2928926" y="2428868"/>
          <a:ext cx="3143272" cy="714380"/>
        </p:xfrm>
        <a:graphic>
          <a:graphicData uri="http://schemas.openxmlformats.org/presentationml/2006/ole">
            <p:oleObj spid="_x0000_s45058" name="Equation" r:id="rId3" imgW="1447560" imgH="291960" progId="Equation.3">
              <p:embed/>
            </p:oleObj>
          </a:graphicData>
        </a:graphic>
      </p:graphicFrame>
      <p:graphicFrame>
        <p:nvGraphicFramePr>
          <p:cNvPr id="45059" name="Object 3"/>
          <p:cNvGraphicFramePr>
            <a:graphicFrameLocks noChangeAspect="1"/>
          </p:cNvGraphicFramePr>
          <p:nvPr/>
        </p:nvGraphicFramePr>
        <p:xfrm>
          <a:off x="3071802" y="4429132"/>
          <a:ext cx="2928958" cy="928694"/>
        </p:xfrm>
        <a:graphic>
          <a:graphicData uri="http://schemas.openxmlformats.org/presentationml/2006/ole">
            <p:oleObj spid="_x0000_s45059" name="Equation" r:id="rId4" imgW="1650960" imgH="507960" progId="Equation.3">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304800" y="285728"/>
            <a:ext cx="8686800" cy="6286544"/>
          </a:xfrm>
          <a:prstGeom prst="rect">
            <a:avLst/>
          </a:prstGeom>
        </p:spPr>
        <p:txBody>
          <a:bodyPr/>
          <a:lstStyle/>
          <a:p>
            <a:pPr lvl="0" algn="just">
              <a:spcBef>
                <a:spcPct val="20000"/>
              </a:spcBef>
              <a:buClr>
                <a:schemeClr val="accent1"/>
              </a:buClr>
              <a:buSzPct val="70000"/>
            </a:pPr>
            <a:r>
              <a:rPr lang="en-US" sz="2400" b="1" dirty="0" smtClean="0">
                <a:solidFill>
                  <a:srgbClr val="002060"/>
                </a:solidFill>
              </a:rPr>
              <a:t>Computation of G.M.</a:t>
            </a:r>
          </a:p>
          <a:p>
            <a:pPr algn="just">
              <a:spcBef>
                <a:spcPct val="20000"/>
              </a:spcBef>
              <a:buClr>
                <a:schemeClr val="accent1"/>
              </a:buClr>
              <a:buSzPct val="70000"/>
            </a:pPr>
            <a:r>
              <a:rPr lang="en-US" sz="2400" b="1" dirty="0" smtClean="0">
                <a:solidFill>
                  <a:srgbClr val="FF0000"/>
                </a:solidFill>
              </a:rPr>
              <a:t>In case of individual values: </a:t>
            </a:r>
            <a:r>
              <a:rPr lang="en-US" sz="2400" dirty="0" smtClean="0">
                <a:solidFill>
                  <a:srgbClr val="C00000"/>
                </a:solidFill>
              </a:rPr>
              <a:t>If x</a:t>
            </a:r>
            <a:r>
              <a:rPr lang="en-US" sz="2400" baseline="-25000" dirty="0" smtClean="0">
                <a:solidFill>
                  <a:srgbClr val="C00000"/>
                </a:solidFill>
              </a:rPr>
              <a:t>1</a:t>
            </a:r>
            <a:r>
              <a:rPr lang="en-US" sz="2400" dirty="0" smtClean="0">
                <a:solidFill>
                  <a:srgbClr val="C00000"/>
                </a:solidFill>
              </a:rPr>
              <a:t>, x</a:t>
            </a:r>
            <a:r>
              <a:rPr lang="en-US" sz="2400" baseline="-25000" dirty="0" smtClean="0">
                <a:solidFill>
                  <a:srgbClr val="C00000"/>
                </a:solidFill>
              </a:rPr>
              <a:t>2</a:t>
            </a:r>
            <a:r>
              <a:rPr lang="en-US" sz="2400" dirty="0" smtClean="0">
                <a:solidFill>
                  <a:srgbClr val="C00000"/>
                </a:solidFill>
              </a:rPr>
              <a:t>,  x</a:t>
            </a:r>
            <a:r>
              <a:rPr lang="en-US" sz="2400" baseline="-25000" dirty="0" smtClean="0">
                <a:solidFill>
                  <a:srgbClr val="C00000"/>
                </a:solidFill>
              </a:rPr>
              <a:t>3,</a:t>
            </a:r>
            <a:r>
              <a:rPr lang="en-US" sz="2400" dirty="0" smtClean="0">
                <a:solidFill>
                  <a:srgbClr val="C00000"/>
                </a:solidFill>
              </a:rPr>
              <a:t>…………,</a:t>
            </a:r>
            <a:r>
              <a:rPr lang="en-US" sz="2400" dirty="0" err="1" smtClean="0">
                <a:solidFill>
                  <a:srgbClr val="C00000"/>
                </a:solidFill>
              </a:rPr>
              <a:t>x</a:t>
            </a:r>
            <a:r>
              <a:rPr lang="en-US" sz="2400" baseline="-25000" dirty="0" err="1" smtClean="0">
                <a:solidFill>
                  <a:srgbClr val="C00000"/>
                </a:solidFill>
              </a:rPr>
              <a:t>n</a:t>
            </a:r>
            <a:r>
              <a:rPr lang="en-US" sz="2400" dirty="0" smtClean="0">
                <a:solidFill>
                  <a:srgbClr val="C00000"/>
                </a:solidFill>
              </a:rPr>
              <a:t> are n observations in a series, then the Geometric Mean (G.M.) is calculated by –</a:t>
            </a:r>
          </a:p>
          <a:p>
            <a:pPr algn="just">
              <a:spcBef>
                <a:spcPct val="20000"/>
              </a:spcBef>
              <a:buClr>
                <a:schemeClr val="accent1"/>
              </a:buClr>
              <a:buSzPct val="70000"/>
            </a:pPr>
            <a:endParaRPr lang="en-US" sz="2400" dirty="0" smtClean="0">
              <a:solidFill>
                <a:srgbClr val="C00000"/>
              </a:solidFill>
            </a:endParaRPr>
          </a:p>
          <a:p>
            <a:pPr algn="just">
              <a:spcBef>
                <a:spcPct val="0"/>
              </a:spcBef>
            </a:pPr>
            <a:endParaRPr lang="en-US" sz="2400" dirty="0" smtClean="0">
              <a:solidFill>
                <a:srgbClr val="FF0000"/>
              </a:solidFill>
            </a:endParaRPr>
          </a:p>
          <a:p>
            <a:pPr algn="just">
              <a:spcBef>
                <a:spcPct val="0"/>
              </a:spcBef>
            </a:pPr>
            <a:endParaRPr lang="en-US" sz="2400" b="1" dirty="0" smtClean="0">
              <a:solidFill>
                <a:srgbClr val="FF0000"/>
              </a:solidFill>
            </a:endParaRPr>
          </a:p>
          <a:p>
            <a:pPr algn="just">
              <a:spcBef>
                <a:spcPct val="0"/>
              </a:spcBef>
            </a:pPr>
            <a:r>
              <a:rPr lang="en-US" sz="2400" dirty="0" smtClean="0">
                <a:solidFill>
                  <a:srgbClr val="FF0000"/>
                </a:solidFill>
              </a:rPr>
              <a:t> </a:t>
            </a:r>
            <a:endParaRPr lang="ru-RU" sz="2400" dirty="0" smtClean="0">
              <a:solidFill>
                <a:srgbClr val="FF0000"/>
              </a:solidFill>
              <a:cs typeface="Aharoni" pitchFamily="2" charset="-79"/>
            </a:endParaRPr>
          </a:p>
          <a:p>
            <a:pPr lvl="0" algn="ctr">
              <a:spcBef>
                <a:spcPct val="20000"/>
              </a:spcBef>
              <a:buClr>
                <a:schemeClr val="accent1"/>
              </a:buClr>
              <a:buSzPct val="70000"/>
            </a:pPr>
            <a:endParaRPr lang="en-US" sz="2400" dirty="0" smtClean="0">
              <a:solidFill>
                <a:srgbClr val="C00000"/>
              </a:solidFill>
            </a:endParaRPr>
          </a:p>
          <a:p>
            <a:pPr lvl="0" algn="just">
              <a:spcBef>
                <a:spcPct val="20000"/>
              </a:spcBef>
              <a:buClr>
                <a:schemeClr val="accent1"/>
              </a:buClr>
              <a:buSzPct val="70000"/>
            </a:pPr>
            <a:endParaRPr lang="en-IN" sz="2400" dirty="0" smtClean="0">
              <a:solidFill>
                <a:srgbClr val="C00000"/>
              </a:solidFill>
            </a:endParaRPr>
          </a:p>
          <a:p>
            <a:pPr lvl="0" algn="just">
              <a:spcBef>
                <a:spcPct val="20000"/>
              </a:spcBef>
              <a:buClr>
                <a:srgbClr val="002060"/>
              </a:buClr>
              <a:buSzPct val="70000"/>
            </a:pPr>
            <a:endParaRPr kumimoji="0" lang="en-US" sz="2400" i="0" u="none" strike="noStrike" kern="1200" cap="none" spc="0" normalizeH="0" baseline="0" noProof="0" dirty="0">
              <a:ln>
                <a:noFill/>
              </a:ln>
              <a:solidFill>
                <a:srgbClr val="002060"/>
              </a:solidFill>
              <a:effectLst/>
              <a:uLnTx/>
              <a:uFillTx/>
              <a:latin typeface="Aharoni" pitchFamily="2" charset="-79"/>
              <a:cs typeface="Aharoni" pitchFamily="2" charset="-79"/>
            </a:endParaRPr>
          </a:p>
        </p:txBody>
      </p:sp>
      <p:graphicFrame>
        <p:nvGraphicFramePr>
          <p:cNvPr id="5" name="Table 4"/>
          <p:cNvGraphicFramePr>
            <a:graphicFrameLocks noGrp="1"/>
          </p:cNvGraphicFramePr>
          <p:nvPr/>
        </p:nvGraphicFramePr>
        <p:xfrm>
          <a:off x="1285852" y="2428868"/>
          <a:ext cx="6096000" cy="2560320"/>
        </p:xfrm>
        <a:graphic>
          <a:graphicData uri="http://schemas.openxmlformats.org/drawingml/2006/table">
            <a:tbl>
              <a:tblPr firstRow="1" bandRow="1">
                <a:tableStyleId>{5C22544A-7EE6-4342-B048-85BDC9FD1C3A}</a:tableStyleId>
              </a:tblPr>
              <a:tblGrid>
                <a:gridCol w="3048000"/>
                <a:gridCol w="3048000"/>
              </a:tblGrid>
              <a:tr h="357190">
                <a:tc>
                  <a:txBody>
                    <a:bodyPr/>
                    <a:lstStyle/>
                    <a:p>
                      <a:pPr algn="ctr"/>
                      <a:r>
                        <a:rPr lang="en-US" dirty="0" smtClean="0">
                          <a:solidFill>
                            <a:schemeClr val="tx1"/>
                          </a:solidFill>
                        </a:rPr>
                        <a:t>X</a:t>
                      </a:r>
                      <a:endParaRPr lang="en-IN" dirty="0">
                        <a:solidFill>
                          <a:schemeClr val="tx1"/>
                        </a:solidFill>
                      </a:endParaRPr>
                    </a:p>
                  </a:txBody>
                  <a:tcPr/>
                </a:tc>
                <a:tc>
                  <a:txBody>
                    <a:bodyPr/>
                    <a:lstStyle/>
                    <a:p>
                      <a:pPr algn="ctr"/>
                      <a:r>
                        <a:rPr lang="en-US" dirty="0" smtClean="0">
                          <a:solidFill>
                            <a:schemeClr val="tx1"/>
                          </a:solidFill>
                        </a:rPr>
                        <a:t>Log X</a:t>
                      </a:r>
                      <a:endParaRPr lang="en-IN" dirty="0">
                        <a:solidFill>
                          <a:schemeClr val="tx1"/>
                        </a:solidFill>
                      </a:endParaRPr>
                    </a:p>
                  </a:txBody>
                  <a:tcPr/>
                </a:tc>
              </a:tr>
              <a:tr h="341059">
                <a:tc>
                  <a:txBody>
                    <a:bodyPr/>
                    <a:lstStyle/>
                    <a:p>
                      <a:pPr algn="ctr"/>
                      <a:r>
                        <a:rPr lang="en-US" dirty="0" smtClean="0">
                          <a:solidFill>
                            <a:schemeClr val="tx1"/>
                          </a:solidFill>
                        </a:rPr>
                        <a:t>x</a:t>
                      </a:r>
                      <a:r>
                        <a:rPr lang="en-US" baseline="-25000" dirty="0" smtClean="0">
                          <a:solidFill>
                            <a:schemeClr val="tx1"/>
                          </a:solidFill>
                        </a:rPr>
                        <a:t>1</a:t>
                      </a:r>
                      <a:endParaRPr lang="en-IN" baseline="-25000" dirty="0">
                        <a:solidFill>
                          <a:schemeClr val="tx1"/>
                        </a:solidFill>
                      </a:endParaRPr>
                    </a:p>
                  </a:txBody>
                  <a:tcPr/>
                </a:tc>
                <a:tc>
                  <a:txBody>
                    <a:bodyPr/>
                    <a:lstStyle/>
                    <a:p>
                      <a:pPr algn="ctr"/>
                      <a:r>
                        <a:rPr lang="en-US" dirty="0" smtClean="0">
                          <a:solidFill>
                            <a:schemeClr val="tx1"/>
                          </a:solidFill>
                        </a:rPr>
                        <a:t>Log x</a:t>
                      </a:r>
                      <a:r>
                        <a:rPr lang="en-US" baseline="-25000" dirty="0" smtClean="0">
                          <a:solidFill>
                            <a:schemeClr val="tx1"/>
                          </a:solidFill>
                        </a:rPr>
                        <a:t>1</a:t>
                      </a:r>
                      <a:r>
                        <a:rPr lang="en-US" dirty="0" smtClean="0">
                          <a:solidFill>
                            <a:schemeClr val="tx1"/>
                          </a:solidFill>
                        </a:rPr>
                        <a:t> </a:t>
                      </a:r>
                      <a:endParaRPr lang="en-IN" dirty="0">
                        <a:solidFill>
                          <a:schemeClr val="tx1"/>
                        </a:solidFill>
                      </a:endParaRPr>
                    </a:p>
                  </a:txBody>
                  <a:tcPr/>
                </a:tc>
              </a:tr>
              <a:tr h="341059">
                <a:tc>
                  <a:txBody>
                    <a:bodyPr/>
                    <a:lstStyle/>
                    <a:p>
                      <a:pPr algn="ctr"/>
                      <a:r>
                        <a:rPr lang="en-US" dirty="0" smtClean="0">
                          <a:solidFill>
                            <a:schemeClr val="tx1"/>
                          </a:solidFill>
                        </a:rPr>
                        <a:t>X</a:t>
                      </a:r>
                      <a:r>
                        <a:rPr lang="en-US" baseline="-25000" dirty="0" smtClean="0">
                          <a:solidFill>
                            <a:schemeClr val="tx1"/>
                          </a:solidFill>
                        </a:rPr>
                        <a:t>2</a:t>
                      </a:r>
                      <a:endParaRPr lang="en-IN" baseline="-250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Log x</a:t>
                      </a:r>
                      <a:r>
                        <a:rPr lang="en-US" baseline="-25000" dirty="0" smtClean="0">
                          <a:solidFill>
                            <a:schemeClr val="tx1"/>
                          </a:solidFill>
                        </a:rPr>
                        <a:t>2</a:t>
                      </a:r>
                      <a:r>
                        <a:rPr lang="en-US" dirty="0" smtClean="0">
                          <a:solidFill>
                            <a:schemeClr val="tx1"/>
                          </a:solidFill>
                        </a:rPr>
                        <a:t> </a:t>
                      </a:r>
                      <a:endParaRPr lang="en-IN" dirty="0" smtClean="0">
                        <a:solidFill>
                          <a:schemeClr val="tx1"/>
                        </a:solidFill>
                      </a:endParaRPr>
                    </a:p>
                  </a:txBody>
                  <a:tcPr/>
                </a:tc>
              </a:tr>
              <a:tr h="341059">
                <a:tc>
                  <a:txBody>
                    <a:bodyPr/>
                    <a:lstStyle/>
                    <a:p>
                      <a:pPr algn="ctr"/>
                      <a:r>
                        <a:rPr lang="en-US" dirty="0" smtClean="0">
                          <a:solidFill>
                            <a:schemeClr val="tx1"/>
                          </a:solidFill>
                        </a:rPr>
                        <a:t>.</a:t>
                      </a:r>
                      <a:endParaRPr lang="en-IN" dirty="0">
                        <a:solidFill>
                          <a:schemeClr val="tx1"/>
                        </a:solidFill>
                      </a:endParaRPr>
                    </a:p>
                  </a:txBody>
                  <a:tcPr/>
                </a:tc>
                <a:tc>
                  <a:txBody>
                    <a:bodyPr/>
                    <a:lstStyle/>
                    <a:p>
                      <a:pPr algn="ctr"/>
                      <a:r>
                        <a:rPr lang="en-US" dirty="0" smtClean="0">
                          <a:solidFill>
                            <a:schemeClr val="tx1"/>
                          </a:solidFill>
                        </a:rPr>
                        <a:t>.</a:t>
                      </a:r>
                      <a:endParaRPr lang="en-IN" dirty="0">
                        <a:solidFill>
                          <a:schemeClr val="tx1"/>
                        </a:solidFill>
                      </a:endParaRPr>
                    </a:p>
                  </a:txBody>
                  <a:tcPr/>
                </a:tc>
              </a:tr>
              <a:tr h="341059">
                <a:tc>
                  <a:txBody>
                    <a:bodyPr/>
                    <a:lstStyle/>
                    <a:p>
                      <a:pPr algn="ctr"/>
                      <a:r>
                        <a:rPr lang="en-US" dirty="0" smtClean="0">
                          <a:solidFill>
                            <a:schemeClr val="tx1"/>
                          </a:solidFill>
                        </a:rPr>
                        <a:t>.</a:t>
                      </a:r>
                      <a:endParaRPr lang="en-IN" dirty="0">
                        <a:solidFill>
                          <a:schemeClr val="tx1"/>
                        </a:solidFill>
                      </a:endParaRPr>
                    </a:p>
                  </a:txBody>
                  <a:tcPr/>
                </a:tc>
                <a:tc>
                  <a:txBody>
                    <a:bodyPr/>
                    <a:lstStyle/>
                    <a:p>
                      <a:pPr algn="ctr"/>
                      <a:r>
                        <a:rPr lang="en-US" dirty="0" smtClean="0">
                          <a:solidFill>
                            <a:schemeClr val="tx1"/>
                          </a:solidFill>
                        </a:rPr>
                        <a:t>.</a:t>
                      </a:r>
                      <a:endParaRPr lang="en-IN" dirty="0">
                        <a:solidFill>
                          <a:schemeClr val="tx1"/>
                        </a:solidFill>
                      </a:endParaRPr>
                    </a:p>
                  </a:txBody>
                  <a:tcPr/>
                </a:tc>
              </a:tr>
              <a:tr h="341059">
                <a:tc>
                  <a:txBody>
                    <a:bodyPr/>
                    <a:lstStyle/>
                    <a:p>
                      <a:pPr algn="ctr"/>
                      <a:r>
                        <a:rPr lang="en-US" dirty="0" err="1" smtClean="0">
                          <a:solidFill>
                            <a:schemeClr val="tx1"/>
                          </a:solidFill>
                        </a:rPr>
                        <a:t>x</a:t>
                      </a:r>
                      <a:r>
                        <a:rPr lang="en-US" baseline="-25000" dirty="0" err="1" smtClean="0">
                          <a:solidFill>
                            <a:schemeClr val="tx1"/>
                          </a:solidFill>
                        </a:rPr>
                        <a:t>n</a:t>
                      </a:r>
                      <a:endParaRPr lang="en-IN" baseline="-250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Log </a:t>
                      </a:r>
                      <a:r>
                        <a:rPr lang="en-US" dirty="0" err="1" smtClean="0">
                          <a:solidFill>
                            <a:schemeClr val="tx1"/>
                          </a:solidFill>
                        </a:rPr>
                        <a:t>x</a:t>
                      </a:r>
                      <a:r>
                        <a:rPr lang="en-US" baseline="-25000" dirty="0" err="1" smtClean="0">
                          <a:solidFill>
                            <a:schemeClr val="tx1"/>
                          </a:solidFill>
                        </a:rPr>
                        <a:t>n</a:t>
                      </a:r>
                      <a:r>
                        <a:rPr lang="en-US" dirty="0" smtClean="0">
                          <a:solidFill>
                            <a:schemeClr val="tx1"/>
                          </a:solidFill>
                        </a:rPr>
                        <a:t> </a:t>
                      </a:r>
                      <a:endParaRPr lang="en-IN" dirty="0" smtClean="0">
                        <a:solidFill>
                          <a:schemeClr val="tx1"/>
                        </a:solidFill>
                      </a:endParaRPr>
                    </a:p>
                  </a:txBody>
                  <a:tcPr/>
                </a:tc>
              </a:tr>
              <a:tr h="341059">
                <a:tc>
                  <a:txBody>
                    <a:bodyPr/>
                    <a:lstStyle/>
                    <a:p>
                      <a:pPr algn="ctr"/>
                      <a:endParaRPr lang="en-IN" b="1" dirty="0">
                        <a:solidFill>
                          <a:schemeClr val="tx1"/>
                        </a:solidFill>
                      </a:endParaRPr>
                    </a:p>
                  </a:txBody>
                  <a:tcPr>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solidFill>
                            <a:schemeClr val="tx1"/>
                          </a:solidFill>
                          <a:sym typeface="Symbol"/>
                        </a:rPr>
                        <a:t></a:t>
                      </a:r>
                      <a:r>
                        <a:rPr lang="en-US" b="1" dirty="0" smtClean="0">
                          <a:solidFill>
                            <a:schemeClr val="tx1"/>
                          </a:solidFill>
                        </a:rPr>
                        <a:t>Log X</a:t>
                      </a:r>
                      <a:endParaRPr lang="en-IN" b="1" dirty="0" smtClean="0">
                        <a:solidFill>
                          <a:schemeClr val="tx1"/>
                        </a:solidFill>
                      </a:endParaRPr>
                    </a:p>
                  </a:txBody>
                  <a:tcPr>
                    <a:solidFill>
                      <a:schemeClr val="accent6">
                        <a:lumMod val="60000"/>
                        <a:lumOff val="40000"/>
                      </a:schemeClr>
                    </a:solidFill>
                  </a:tcPr>
                </a:tc>
              </a:tr>
            </a:tbl>
          </a:graphicData>
        </a:graphic>
      </p:graphicFrame>
      <p:graphicFrame>
        <p:nvGraphicFramePr>
          <p:cNvPr id="94211" name="Object 3"/>
          <p:cNvGraphicFramePr>
            <a:graphicFrameLocks noChangeAspect="1"/>
          </p:cNvGraphicFramePr>
          <p:nvPr/>
        </p:nvGraphicFramePr>
        <p:xfrm>
          <a:off x="3286117" y="1571612"/>
          <a:ext cx="2500330" cy="714380"/>
        </p:xfrm>
        <a:graphic>
          <a:graphicData uri="http://schemas.openxmlformats.org/presentationml/2006/ole">
            <p:oleObj spid="_x0000_s94211" name="Equation" r:id="rId3" imgW="1650960" imgH="507960" progId="Equation.3">
              <p:embed/>
            </p:oleObj>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04800" y="285728"/>
            <a:ext cx="8686800" cy="6286544"/>
          </a:xfrm>
          <a:prstGeom prst="rect">
            <a:avLst/>
          </a:prstGeom>
        </p:spPr>
        <p:txBody>
          <a:bodyPr/>
          <a:lstStyle/>
          <a:p>
            <a:pPr lvl="0" algn="just">
              <a:spcBef>
                <a:spcPct val="20000"/>
              </a:spcBef>
              <a:buClr>
                <a:schemeClr val="accent1"/>
              </a:buClr>
              <a:buSzPct val="70000"/>
            </a:pPr>
            <a:r>
              <a:rPr lang="en-US" sz="2800" b="1" dirty="0" smtClean="0">
                <a:solidFill>
                  <a:srgbClr val="FF0000"/>
                </a:solidFill>
              </a:rPr>
              <a:t>In case of discrete frequency distribution: </a:t>
            </a:r>
            <a:r>
              <a:rPr lang="en-US" sz="2400" dirty="0" smtClean="0">
                <a:solidFill>
                  <a:srgbClr val="C00000"/>
                </a:solidFill>
              </a:rPr>
              <a:t>If x</a:t>
            </a:r>
            <a:r>
              <a:rPr lang="en-US" sz="2400" baseline="-25000" dirty="0" smtClean="0">
                <a:solidFill>
                  <a:srgbClr val="C00000"/>
                </a:solidFill>
              </a:rPr>
              <a:t>1</a:t>
            </a:r>
            <a:r>
              <a:rPr lang="en-US" sz="2400" dirty="0" smtClean="0">
                <a:solidFill>
                  <a:srgbClr val="C00000"/>
                </a:solidFill>
              </a:rPr>
              <a:t>, x</a:t>
            </a:r>
            <a:r>
              <a:rPr lang="en-US" sz="2400" baseline="-25000" dirty="0" smtClean="0">
                <a:solidFill>
                  <a:srgbClr val="C00000"/>
                </a:solidFill>
              </a:rPr>
              <a:t>2</a:t>
            </a:r>
            <a:r>
              <a:rPr lang="en-US" sz="2400" dirty="0" smtClean="0">
                <a:solidFill>
                  <a:srgbClr val="C00000"/>
                </a:solidFill>
              </a:rPr>
              <a:t>,  x</a:t>
            </a:r>
            <a:r>
              <a:rPr lang="en-US" sz="2400" baseline="-25000" dirty="0" smtClean="0">
                <a:solidFill>
                  <a:srgbClr val="C00000"/>
                </a:solidFill>
              </a:rPr>
              <a:t>3,</a:t>
            </a:r>
            <a:r>
              <a:rPr lang="en-US" sz="2400" dirty="0" smtClean="0">
                <a:solidFill>
                  <a:srgbClr val="C00000"/>
                </a:solidFill>
              </a:rPr>
              <a:t>…………,</a:t>
            </a:r>
            <a:r>
              <a:rPr lang="en-US" sz="2400" dirty="0" err="1" smtClean="0">
                <a:solidFill>
                  <a:srgbClr val="C00000"/>
                </a:solidFill>
              </a:rPr>
              <a:t>x</a:t>
            </a:r>
            <a:r>
              <a:rPr lang="en-US" sz="2400" baseline="-25000" dirty="0" err="1" smtClean="0">
                <a:solidFill>
                  <a:srgbClr val="C00000"/>
                </a:solidFill>
              </a:rPr>
              <a:t>n</a:t>
            </a:r>
            <a:r>
              <a:rPr lang="en-US" sz="2400" dirty="0" smtClean="0">
                <a:solidFill>
                  <a:srgbClr val="C00000"/>
                </a:solidFill>
              </a:rPr>
              <a:t> are n observations with corresponding frequencies f</a:t>
            </a:r>
            <a:r>
              <a:rPr lang="en-US" sz="2400" baseline="-25000" dirty="0" smtClean="0">
                <a:solidFill>
                  <a:srgbClr val="C00000"/>
                </a:solidFill>
              </a:rPr>
              <a:t>1</a:t>
            </a:r>
            <a:r>
              <a:rPr lang="en-US" sz="2400" dirty="0" smtClean="0">
                <a:solidFill>
                  <a:srgbClr val="C00000"/>
                </a:solidFill>
              </a:rPr>
              <a:t>,f</a:t>
            </a:r>
            <a:r>
              <a:rPr lang="en-US" sz="2400" baseline="-25000" dirty="0" smtClean="0">
                <a:solidFill>
                  <a:srgbClr val="C00000"/>
                </a:solidFill>
              </a:rPr>
              <a:t>2</a:t>
            </a:r>
            <a:r>
              <a:rPr lang="en-US" sz="2400" dirty="0" smtClean="0">
                <a:solidFill>
                  <a:srgbClr val="C00000"/>
                </a:solidFill>
              </a:rPr>
              <a:t>,f</a:t>
            </a:r>
            <a:r>
              <a:rPr lang="en-US" sz="2400" baseline="-25000" dirty="0" smtClean="0">
                <a:solidFill>
                  <a:srgbClr val="C00000"/>
                </a:solidFill>
              </a:rPr>
              <a:t>3</a:t>
            </a:r>
            <a:r>
              <a:rPr lang="en-US" sz="2400" dirty="0" smtClean="0">
                <a:solidFill>
                  <a:srgbClr val="C00000"/>
                </a:solidFill>
              </a:rPr>
              <a:t>,………………., f</a:t>
            </a:r>
            <a:r>
              <a:rPr lang="en-US" sz="2400" baseline="-25000" dirty="0" smtClean="0">
                <a:solidFill>
                  <a:srgbClr val="C00000"/>
                </a:solidFill>
              </a:rPr>
              <a:t>n</a:t>
            </a:r>
            <a:r>
              <a:rPr lang="en-US" sz="2400" dirty="0" smtClean="0">
                <a:solidFill>
                  <a:srgbClr val="C00000"/>
                </a:solidFill>
              </a:rPr>
              <a:t>, respectively. Then the Geometric Mean (G.M.) is calculated by –</a:t>
            </a:r>
          </a:p>
          <a:p>
            <a:pPr algn="just">
              <a:spcBef>
                <a:spcPct val="0"/>
              </a:spcBef>
            </a:pPr>
            <a:endParaRPr lang="en-US" sz="2400" dirty="0" smtClean="0">
              <a:solidFill>
                <a:srgbClr val="FF0000"/>
              </a:solidFill>
            </a:endParaRPr>
          </a:p>
          <a:p>
            <a:pPr algn="just">
              <a:spcBef>
                <a:spcPct val="0"/>
              </a:spcBef>
            </a:pPr>
            <a:endParaRPr lang="en-US" sz="2400" b="1" dirty="0" smtClean="0">
              <a:solidFill>
                <a:srgbClr val="FF0000"/>
              </a:solidFill>
            </a:endParaRPr>
          </a:p>
          <a:p>
            <a:pPr algn="just">
              <a:spcBef>
                <a:spcPct val="0"/>
              </a:spcBef>
            </a:pPr>
            <a:r>
              <a:rPr lang="en-US" sz="2400" dirty="0" smtClean="0">
                <a:solidFill>
                  <a:srgbClr val="FF0000"/>
                </a:solidFill>
              </a:rPr>
              <a:t> </a:t>
            </a:r>
            <a:endParaRPr lang="ru-RU" sz="2400" dirty="0" smtClean="0">
              <a:solidFill>
                <a:srgbClr val="FF0000"/>
              </a:solidFill>
              <a:cs typeface="Aharoni" pitchFamily="2" charset="-79"/>
            </a:endParaRPr>
          </a:p>
          <a:p>
            <a:pPr lvl="0" algn="ctr">
              <a:spcBef>
                <a:spcPct val="20000"/>
              </a:spcBef>
              <a:buClr>
                <a:schemeClr val="accent1"/>
              </a:buClr>
              <a:buSzPct val="70000"/>
            </a:pPr>
            <a:endParaRPr lang="en-US" sz="2400" dirty="0" smtClean="0">
              <a:solidFill>
                <a:srgbClr val="C00000"/>
              </a:solidFill>
            </a:endParaRPr>
          </a:p>
          <a:p>
            <a:pPr lvl="0" algn="just">
              <a:spcBef>
                <a:spcPct val="20000"/>
              </a:spcBef>
              <a:buClr>
                <a:schemeClr val="accent1"/>
              </a:buClr>
              <a:buSzPct val="70000"/>
            </a:pPr>
            <a:endParaRPr lang="en-IN" sz="2400" dirty="0" smtClean="0">
              <a:solidFill>
                <a:srgbClr val="C00000"/>
              </a:solidFill>
            </a:endParaRPr>
          </a:p>
          <a:p>
            <a:pPr lvl="0" algn="just">
              <a:spcBef>
                <a:spcPct val="20000"/>
              </a:spcBef>
              <a:buClr>
                <a:srgbClr val="002060"/>
              </a:buClr>
              <a:buSzPct val="70000"/>
            </a:pPr>
            <a:endParaRPr kumimoji="0" lang="en-US" sz="2400" i="0" u="none" strike="noStrike" kern="1200" cap="none" spc="0" normalizeH="0" baseline="0" noProof="0" dirty="0">
              <a:ln>
                <a:noFill/>
              </a:ln>
              <a:solidFill>
                <a:srgbClr val="002060"/>
              </a:solidFill>
              <a:effectLst/>
              <a:uLnTx/>
              <a:uFillTx/>
              <a:latin typeface="Aharoni" pitchFamily="2" charset="-79"/>
              <a:cs typeface="Aharoni" pitchFamily="2" charset="-79"/>
            </a:endParaRPr>
          </a:p>
        </p:txBody>
      </p:sp>
      <p:graphicFrame>
        <p:nvGraphicFramePr>
          <p:cNvPr id="95234" name="Object 2"/>
          <p:cNvGraphicFramePr>
            <a:graphicFrameLocks noChangeAspect="1"/>
          </p:cNvGraphicFramePr>
          <p:nvPr/>
        </p:nvGraphicFramePr>
        <p:xfrm>
          <a:off x="2643174" y="1857364"/>
          <a:ext cx="3143272" cy="785818"/>
        </p:xfrm>
        <a:graphic>
          <a:graphicData uri="http://schemas.openxmlformats.org/presentationml/2006/ole">
            <p:oleObj spid="_x0000_s95234" name="Equation" r:id="rId3" imgW="1777680" imgH="507960" progId="Equation.3">
              <p:embed/>
            </p:oleObj>
          </a:graphicData>
        </a:graphic>
      </p:graphicFrame>
      <p:graphicFrame>
        <p:nvGraphicFramePr>
          <p:cNvPr id="4" name="Table 3"/>
          <p:cNvGraphicFramePr>
            <a:graphicFrameLocks noGrp="1"/>
          </p:cNvGraphicFramePr>
          <p:nvPr/>
        </p:nvGraphicFramePr>
        <p:xfrm>
          <a:off x="1428728" y="2786058"/>
          <a:ext cx="6000792" cy="2510963"/>
        </p:xfrm>
        <a:graphic>
          <a:graphicData uri="http://schemas.openxmlformats.org/drawingml/2006/table">
            <a:tbl>
              <a:tblPr firstRow="1" bandRow="1">
                <a:tableStyleId>{5C22544A-7EE6-4342-B048-85BDC9FD1C3A}</a:tableStyleId>
              </a:tblPr>
              <a:tblGrid>
                <a:gridCol w="1214446"/>
                <a:gridCol w="1214446"/>
                <a:gridCol w="1785950"/>
                <a:gridCol w="1785950"/>
              </a:tblGrid>
              <a:tr h="499283">
                <a:tc>
                  <a:txBody>
                    <a:bodyPr/>
                    <a:lstStyle/>
                    <a:p>
                      <a:pPr algn="ctr"/>
                      <a:r>
                        <a:rPr lang="en-US" sz="1600" dirty="0" smtClean="0">
                          <a:solidFill>
                            <a:schemeClr val="tx1"/>
                          </a:solidFill>
                        </a:rPr>
                        <a:t>X</a:t>
                      </a:r>
                      <a:endParaRPr lang="en-IN" sz="1600" dirty="0">
                        <a:solidFill>
                          <a:schemeClr val="tx1"/>
                        </a:solidFill>
                      </a:endParaRPr>
                    </a:p>
                  </a:txBody>
                  <a:tcPr/>
                </a:tc>
                <a:tc>
                  <a:txBody>
                    <a:bodyPr/>
                    <a:lstStyle/>
                    <a:p>
                      <a:pPr algn="ctr"/>
                      <a:r>
                        <a:rPr lang="en-US" sz="1600" dirty="0" smtClean="0">
                          <a:solidFill>
                            <a:schemeClr val="tx1"/>
                          </a:solidFill>
                        </a:rPr>
                        <a:t>f</a:t>
                      </a:r>
                      <a:endParaRPr lang="en-IN" sz="1600" dirty="0">
                        <a:solidFill>
                          <a:schemeClr val="tx1"/>
                        </a:solidFill>
                      </a:endParaRPr>
                    </a:p>
                  </a:txBody>
                  <a:tcPr/>
                </a:tc>
                <a:tc>
                  <a:txBody>
                    <a:bodyPr/>
                    <a:lstStyle/>
                    <a:p>
                      <a:pPr algn="ctr"/>
                      <a:r>
                        <a:rPr lang="en-US" sz="1600" dirty="0" smtClean="0">
                          <a:solidFill>
                            <a:schemeClr val="tx1"/>
                          </a:solidFill>
                        </a:rPr>
                        <a:t>Log X</a:t>
                      </a:r>
                      <a:endParaRPr lang="en-IN" sz="1600" dirty="0">
                        <a:solidFill>
                          <a:schemeClr val="tx1"/>
                        </a:solidFill>
                      </a:endParaRPr>
                    </a:p>
                  </a:txBody>
                  <a:tcPr/>
                </a:tc>
                <a:tc>
                  <a:txBody>
                    <a:bodyPr/>
                    <a:lstStyle/>
                    <a:p>
                      <a:pPr algn="ctr"/>
                      <a:r>
                        <a:rPr lang="en-US" sz="1600" dirty="0" smtClean="0">
                          <a:solidFill>
                            <a:schemeClr val="tx1"/>
                          </a:solidFill>
                        </a:rPr>
                        <a:t>f. Log X</a:t>
                      </a:r>
                      <a:endParaRPr lang="en-IN" sz="1600" dirty="0">
                        <a:solidFill>
                          <a:schemeClr val="tx1"/>
                        </a:solidFill>
                      </a:endParaRPr>
                    </a:p>
                  </a:txBody>
                  <a:tcPr/>
                </a:tc>
              </a:tr>
              <a:tr h="289059">
                <a:tc>
                  <a:txBody>
                    <a:bodyPr/>
                    <a:lstStyle/>
                    <a:p>
                      <a:pPr algn="ctr"/>
                      <a:r>
                        <a:rPr lang="en-US" sz="1600" dirty="0" smtClean="0">
                          <a:solidFill>
                            <a:schemeClr val="tx1"/>
                          </a:solidFill>
                        </a:rPr>
                        <a:t>x</a:t>
                      </a:r>
                      <a:r>
                        <a:rPr lang="en-US" sz="1600" baseline="-25000" dirty="0" smtClean="0">
                          <a:solidFill>
                            <a:schemeClr val="tx1"/>
                          </a:solidFill>
                        </a:rPr>
                        <a:t>1</a:t>
                      </a:r>
                      <a:endParaRPr lang="en-IN" sz="1600" baseline="-25000" dirty="0">
                        <a:solidFill>
                          <a:schemeClr val="tx1"/>
                        </a:solidFill>
                      </a:endParaRPr>
                    </a:p>
                  </a:txBody>
                  <a:tcPr/>
                </a:tc>
                <a:tc>
                  <a:txBody>
                    <a:bodyPr/>
                    <a:lstStyle/>
                    <a:p>
                      <a:pPr algn="ctr"/>
                      <a:r>
                        <a:rPr lang="en-US" sz="1600" dirty="0" smtClean="0">
                          <a:solidFill>
                            <a:schemeClr val="tx1"/>
                          </a:solidFill>
                        </a:rPr>
                        <a:t>f</a:t>
                      </a:r>
                      <a:r>
                        <a:rPr lang="en-US" sz="1600" baseline="-25000" dirty="0" smtClean="0">
                          <a:solidFill>
                            <a:schemeClr val="tx1"/>
                          </a:solidFill>
                        </a:rPr>
                        <a:t>1</a:t>
                      </a:r>
                      <a:endParaRPr lang="en-IN" sz="1600" baseline="-250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Log x</a:t>
                      </a:r>
                      <a:r>
                        <a:rPr lang="en-US" sz="1600" baseline="-25000" dirty="0" smtClean="0">
                          <a:solidFill>
                            <a:schemeClr val="tx1"/>
                          </a:solidFill>
                        </a:rPr>
                        <a:t>1</a:t>
                      </a:r>
                      <a:endParaRPr lang="en-IN" sz="1600" baseline="-25000" dirty="0" smtClean="0">
                        <a:solidFill>
                          <a:schemeClr val="tx1"/>
                        </a:solidFill>
                      </a:endParaRPr>
                    </a:p>
                  </a:txBody>
                  <a:tcPr/>
                </a:tc>
                <a:tc>
                  <a:txBody>
                    <a:bodyPr/>
                    <a:lstStyle/>
                    <a:p>
                      <a:pPr algn="ctr"/>
                      <a:r>
                        <a:rPr lang="en-US" sz="1600" dirty="0" smtClean="0">
                          <a:solidFill>
                            <a:schemeClr val="tx1"/>
                          </a:solidFill>
                        </a:rPr>
                        <a:t>f</a:t>
                      </a:r>
                      <a:r>
                        <a:rPr lang="en-US" sz="1600" baseline="-25000" dirty="0" smtClean="0">
                          <a:solidFill>
                            <a:schemeClr val="tx1"/>
                          </a:solidFill>
                        </a:rPr>
                        <a:t>1</a:t>
                      </a:r>
                      <a:r>
                        <a:rPr lang="en-US" sz="1600" dirty="0" smtClean="0">
                          <a:solidFill>
                            <a:schemeClr val="tx1"/>
                          </a:solidFill>
                        </a:rPr>
                        <a:t> .log x</a:t>
                      </a:r>
                      <a:r>
                        <a:rPr lang="en-US" sz="1600" baseline="-25000" dirty="0" smtClean="0">
                          <a:solidFill>
                            <a:schemeClr val="tx1"/>
                          </a:solidFill>
                        </a:rPr>
                        <a:t>1</a:t>
                      </a:r>
                      <a:r>
                        <a:rPr lang="en-US" sz="1600" dirty="0" smtClean="0">
                          <a:solidFill>
                            <a:schemeClr val="tx1"/>
                          </a:solidFill>
                        </a:rPr>
                        <a:t> </a:t>
                      </a:r>
                      <a:endParaRPr lang="en-IN" sz="1600" dirty="0">
                        <a:solidFill>
                          <a:schemeClr val="tx1"/>
                        </a:solidFill>
                      </a:endParaRPr>
                    </a:p>
                  </a:txBody>
                  <a:tcPr/>
                </a:tc>
              </a:tr>
              <a:tr h="289059">
                <a:tc>
                  <a:txBody>
                    <a:bodyPr/>
                    <a:lstStyle/>
                    <a:p>
                      <a:pPr algn="ctr"/>
                      <a:r>
                        <a:rPr lang="en-US" sz="1600" dirty="0" smtClean="0">
                          <a:solidFill>
                            <a:schemeClr val="tx1"/>
                          </a:solidFill>
                        </a:rPr>
                        <a:t>X</a:t>
                      </a:r>
                      <a:r>
                        <a:rPr lang="en-US" sz="1600" baseline="-25000" dirty="0" smtClean="0">
                          <a:solidFill>
                            <a:schemeClr val="tx1"/>
                          </a:solidFill>
                        </a:rPr>
                        <a:t>2</a:t>
                      </a:r>
                      <a:endParaRPr lang="en-IN" sz="1600" baseline="-25000" dirty="0">
                        <a:solidFill>
                          <a:schemeClr val="tx1"/>
                        </a:solidFill>
                      </a:endParaRPr>
                    </a:p>
                  </a:txBody>
                  <a:tcPr/>
                </a:tc>
                <a:tc>
                  <a:txBody>
                    <a:bodyPr/>
                    <a:lstStyle/>
                    <a:p>
                      <a:pPr algn="ctr"/>
                      <a:r>
                        <a:rPr lang="en-US" sz="1600" dirty="0" smtClean="0">
                          <a:solidFill>
                            <a:schemeClr val="tx1"/>
                          </a:solidFill>
                        </a:rPr>
                        <a:t>f</a:t>
                      </a:r>
                      <a:r>
                        <a:rPr lang="en-US" sz="1600" baseline="-25000" dirty="0" smtClean="0">
                          <a:solidFill>
                            <a:schemeClr val="tx1"/>
                          </a:solidFill>
                        </a:rPr>
                        <a:t>2</a:t>
                      </a:r>
                      <a:endParaRPr lang="en-IN" sz="1600" baseline="-250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Log x</a:t>
                      </a:r>
                      <a:r>
                        <a:rPr lang="en-US" sz="1600" baseline="-25000" dirty="0" smtClean="0">
                          <a:solidFill>
                            <a:schemeClr val="tx1"/>
                          </a:solidFill>
                        </a:rPr>
                        <a:t>2</a:t>
                      </a:r>
                      <a:endParaRPr lang="en-IN" sz="1600" baseline="-25000" dirty="0" smtClean="0">
                        <a:solidFill>
                          <a:schemeClr val="tx1"/>
                        </a:solidFill>
                      </a:endParaRPr>
                    </a:p>
                  </a:txBody>
                  <a:tcPr/>
                </a:tc>
                <a:tc>
                  <a:txBody>
                    <a:bodyPr/>
                    <a:lstStyle/>
                    <a:p>
                      <a:pPr algn="ctr"/>
                      <a:r>
                        <a:rPr lang="en-US" sz="1600" dirty="0" smtClean="0">
                          <a:solidFill>
                            <a:schemeClr val="tx1"/>
                          </a:solidFill>
                        </a:rPr>
                        <a:t>f</a:t>
                      </a:r>
                      <a:r>
                        <a:rPr lang="en-US" sz="1600" baseline="-25000" dirty="0" smtClean="0">
                          <a:solidFill>
                            <a:schemeClr val="tx1"/>
                          </a:solidFill>
                        </a:rPr>
                        <a:t>2</a:t>
                      </a:r>
                      <a:r>
                        <a:rPr lang="en-US" sz="1600" dirty="0" smtClean="0">
                          <a:solidFill>
                            <a:schemeClr val="tx1"/>
                          </a:solidFill>
                        </a:rPr>
                        <a:t> .log x</a:t>
                      </a:r>
                      <a:r>
                        <a:rPr lang="en-US" sz="1600" baseline="-25000" dirty="0" smtClean="0">
                          <a:solidFill>
                            <a:schemeClr val="tx1"/>
                          </a:solidFill>
                        </a:rPr>
                        <a:t>2</a:t>
                      </a:r>
                      <a:r>
                        <a:rPr lang="en-US" sz="1600" dirty="0" smtClean="0">
                          <a:solidFill>
                            <a:schemeClr val="tx1"/>
                          </a:solidFill>
                        </a:rPr>
                        <a:t> </a:t>
                      </a:r>
                      <a:endParaRPr lang="en-IN" sz="1600" dirty="0">
                        <a:solidFill>
                          <a:schemeClr val="tx1"/>
                        </a:solidFill>
                      </a:endParaRPr>
                    </a:p>
                  </a:txBody>
                  <a:tcPr/>
                </a:tc>
              </a:tr>
              <a:tr h="289059">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r>
              <a:tr h="289059">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r>
              <a:tr h="289059">
                <a:tc>
                  <a:txBody>
                    <a:bodyPr/>
                    <a:lstStyle/>
                    <a:p>
                      <a:pPr algn="ctr"/>
                      <a:r>
                        <a:rPr lang="en-US" sz="1600" dirty="0" err="1" smtClean="0">
                          <a:solidFill>
                            <a:schemeClr val="tx1"/>
                          </a:solidFill>
                        </a:rPr>
                        <a:t>x</a:t>
                      </a:r>
                      <a:r>
                        <a:rPr lang="en-US" sz="1600" baseline="-25000" dirty="0" err="1" smtClean="0">
                          <a:solidFill>
                            <a:schemeClr val="tx1"/>
                          </a:solidFill>
                        </a:rPr>
                        <a:t>n</a:t>
                      </a:r>
                      <a:endParaRPr lang="en-IN" sz="1600" baseline="-25000" dirty="0">
                        <a:solidFill>
                          <a:schemeClr val="tx1"/>
                        </a:solidFill>
                      </a:endParaRPr>
                    </a:p>
                  </a:txBody>
                  <a:tcPr/>
                </a:tc>
                <a:tc>
                  <a:txBody>
                    <a:bodyPr/>
                    <a:lstStyle/>
                    <a:p>
                      <a:pPr algn="ctr"/>
                      <a:r>
                        <a:rPr lang="en-US" sz="1600" dirty="0" smtClean="0">
                          <a:solidFill>
                            <a:schemeClr val="tx1"/>
                          </a:solidFill>
                        </a:rPr>
                        <a:t>f</a:t>
                      </a:r>
                      <a:r>
                        <a:rPr lang="en-US" sz="1600" baseline="-25000" dirty="0" smtClean="0">
                          <a:solidFill>
                            <a:schemeClr val="tx1"/>
                          </a:solidFill>
                        </a:rPr>
                        <a:t>n</a:t>
                      </a:r>
                      <a:endParaRPr lang="en-IN" sz="1600" baseline="-250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Log </a:t>
                      </a:r>
                      <a:r>
                        <a:rPr lang="en-US" sz="1600" dirty="0" err="1" smtClean="0">
                          <a:solidFill>
                            <a:schemeClr val="tx1"/>
                          </a:solidFill>
                        </a:rPr>
                        <a:t>x</a:t>
                      </a:r>
                      <a:r>
                        <a:rPr lang="en-US" sz="1600" baseline="-25000" dirty="0" err="1" smtClean="0">
                          <a:solidFill>
                            <a:schemeClr val="tx1"/>
                          </a:solidFill>
                        </a:rPr>
                        <a:t>n</a:t>
                      </a:r>
                      <a:endParaRPr lang="en-IN" sz="1600" baseline="-25000" dirty="0" smtClean="0">
                        <a:solidFill>
                          <a:schemeClr val="tx1"/>
                        </a:solidFill>
                      </a:endParaRPr>
                    </a:p>
                  </a:txBody>
                  <a:tcPr/>
                </a:tc>
                <a:tc>
                  <a:txBody>
                    <a:bodyPr/>
                    <a:lstStyle/>
                    <a:p>
                      <a:pPr algn="ctr"/>
                      <a:r>
                        <a:rPr lang="en-US" sz="1600" dirty="0" smtClean="0">
                          <a:solidFill>
                            <a:schemeClr val="tx1"/>
                          </a:solidFill>
                        </a:rPr>
                        <a:t>f</a:t>
                      </a:r>
                      <a:r>
                        <a:rPr lang="en-US" sz="1600" baseline="-25000" dirty="0" smtClean="0">
                          <a:solidFill>
                            <a:schemeClr val="tx1"/>
                          </a:solidFill>
                        </a:rPr>
                        <a:t>n</a:t>
                      </a:r>
                      <a:r>
                        <a:rPr lang="en-US" sz="1600" dirty="0" smtClean="0">
                          <a:solidFill>
                            <a:schemeClr val="tx1"/>
                          </a:solidFill>
                        </a:rPr>
                        <a:t> .log </a:t>
                      </a:r>
                      <a:r>
                        <a:rPr lang="en-US" sz="1600" dirty="0" err="1" smtClean="0">
                          <a:solidFill>
                            <a:schemeClr val="tx1"/>
                          </a:solidFill>
                        </a:rPr>
                        <a:t>x</a:t>
                      </a:r>
                      <a:r>
                        <a:rPr lang="en-US" sz="1600" baseline="-25000" dirty="0" err="1" smtClean="0">
                          <a:solidFill>
                            <a:schemeClr val="tx1"/>
                          </a:solidFill>
                        </a:rPr>
                        <a:t>n</a:t>
                      </a:r>
                      <a:r>
                        <a:rPr lang="en-US" sz="1600" dirty="0" smtClean="0">
                          <a:solidFill>
                            <a:schemeClr val="tx1"/>
                          </a:solidFill>
                        </a:rPr>
                        <a:t> </a:t>
                      </a:r>
                      <a:endParaRPr lang="en-IN" sz="1600" dirty="0">
                        <a:solidFill>
                          <a:schemeClr val="tx1"/>
                        </a:solidFill>
                      </a:endParaRPr>
                    </a:p>
                  </a:txBody>
                  <a:tcPr/>
                </a:tc>
              </a:tr>
              <a:tr h="289059">
                <a:tc>
                  <a:txBody>
                    <a:bodyPr/>
                    <a:lstStyle/>
                    <a:p>
                      <a:pPr algn="ctr"/>
                      <a:endParaRPr lang="en-IN" sz="1600" b="1" dirty="0">
                        <a:solidFill>
                          <a:schemeClr val="tx1"/>
                        </a:solidFill>
                      </a:endParaRPr>
                    </a:p>
                  </a:txBody>
                  <a:tcPr>
                    <a:solidFill>
                      <a:schemeClr val="accent6">
                        <a:lumMod val="60000"/>
                        <a:lumOff val="40000"/>
                      </a:schemeClr>
                    </a:solidFill>
                  </a:tcPr>
                </a:tc>
                <a:tc>
                  <a:txBody>
                    <a:bodyPr/>
                    <a:lstStyle/>
                    <a:p>
                      <a:pPr algn="ctr"/>
                      <a:r>
                        <a:rPr lang="en-US" sz="1600" b="1" dirty="0" smtClean="0">
                          <a:solidFill>
                            <a:schemeClr val="tx1"/>
                          </a:solidFill>
                          <a:sym typeface="Symbol"/>
                        </a:rPr>
                        <a:t></a:t>
                      </a:r>
                      <a:r>
                        <a:rPr lang="en-US" sz="1600" b="1" dirty="0" smtClean="0">
                          <a:solidFill>
                            <a:schemeClr val="tx1"/>
                          </a:solidFill>
                        </a:rPr>
                        <a:t>f = N</a:t>
                      </a:r>
                      <a:endParaRPr lang="en-IN" sz="1600" b="1" dirty="0">
                        <a:solidFill>
                          <a:schemeClr val="tx1"/>
                        </a:solidFill>
                      </a:endParaRPr>
                    </a:p>
                  </a:txBody>
                  <a:tcPr>
                    <a:solidFill>
                      <a:schemeClr val="accent6">
                        <a:lumMod val="60000"/>
                        <a:lumOff val="40000"/>
                      </a:schemeClr>
                    </a:solidFill>
                  </a:tcPr>
                </a:tc>
                <a:tc>
                  <a:txBody>
                    <a:bodyPr/>
                    <a:lstStyle/>
                    <a:p>
                      <a:pPr algn="ctr"/>
                      <a:endParaRPr lang="en-IN" sz="1600" b="1" dirty="0">
                        <a:solidFill>
                          <a:schemeClr val="tx1"/>
                        </a:solidFill>
                      </a:endParaRPr>
                    </a:p>
                  </a:txBody>
                  <a:tcPr>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tx1"/>
                          </a:solidFill>
                          <a:sym typeface="Symbol"/>
                        </a:rPr>
                        <a:t></a:t>
                      </a:r>
                      <a:r>
                        <a:rPr lang="en-US" sz="1600" b="1" dirty="0" smtClean="0">
                          <a:solidFill>
                            <a:schemeClr val="tx1"/>
                          </a:solidFill>
                        </a:rPr>
                        <a:t>f .log X</a:t>
                      </a:r>
                      <a:endParaRPr lang="en-IN" sz="1600" b="1" dirty="0" smtClean="0">
                        <a:solidFill>
                          <a:schemeClr val="tx1"/>
                        </a:solidFill>
                      </a:endParaRPr>
                    </a:p>
                  </a:txBody>
                  <a:tcPr>
                    <a:solidFill>
                      <a:schemeClr val="accent6">
                        <a:lumMod val="60000"/>
                        <a:lumOff val="40000"/>
                      </a:schemeClr>
                    </a:solid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04800" y="285728"/>
            <a:ext cx="8686800" cy="6286544"/>
          </a:xfrm>
          <a:prstGeom prst="rect">
            <a:avLst/>
          </a:prstGeom>
        </p:spPr>
        <p:txBody>
          <a:bodyPr/>
          <a:lstStyle/>
          <a:p>
            <a:pPr algn="just">
              <a:spcBef>
                <a:spcPct val="20000"/>
              </a:spcBef>
              <a:buClr>
                <a:schemeClr val="accent1"/>
              </a:buClr>
              <a:buSzPct val="70000"/>
            </a:pPr>
            <a:r>
              <a:rPr lang="en-US" sz="2400" b="1" dirty="0" smtClean="0">
                <a:solidFill>
                  <a:srgbClr val="FF0000"/>
                </a:solidFill>
              </a:rPr>
              <a:t>In case of continuous frequency distribution: </a:t>
            </a:r>
            <a:r>
              <a:rPr lang="en-US" sz="2400" dirty="0" smtClean="0">
                <a:solidFill>
                  <a:srgbClr val="C00000"/>
                </a:solidFill>
              </a:rPr>
              <a:t>If C</a:t>
            </a:r>
            <a:r>
              <a:rPr lang="en-US" sz="2400" baseline="-25000" dirty="0" smtClean="0">
                <a:solidFill>
                  <a:srgbClr val="C00000"/>
                </a:solidFill>
              </a:rPr>
              <a:t>1</a:t>
            </a:r>
            <a:r>
              <a:rPr lang="en-US" sz="2400" dirty="0" smtClean="0">
                <a:solidFill>
                  <a:srgbClr val="C00000"/>
                </a:solidFill>
              </a:rPr>
              <a:t>–C</a:t>
            </a:r>
            <a:r>
              <a:rPr lang="en-US" sz="2400" baseline="-25000" dirty="0" smtClean="0">
                <a:solidFill>
                  <a:srgbClr val="C00000"/>
                </a:solidFill>
              </a:rPr>
              <a:t>2</a:t>
            </a:r>
            <a:r>
              <a:rPr lang="en-US" sz="2400" dirty="0" smtClean="0">
                <a:solidFill>
                  <a:srgbClr val="C00000"/>
                </a:solidFill>
              </a:rPr>
              <a:t>,C</a:t>
            </a:r>
            <a:r>
              <a:rPr lang="en-US" sz="2400" baseline="-25000" dirty="0" smtClean="0">
                <a:solidFill>
                  <a:srgbClr val="C00000"/>
                </a:solidFill>
              </a:rPr>
              <a:t>2</a:t>
            </a:r>
            <a:r>
              <a:rPr lang="en-US" sz="2400" dirty="0" smtClean="0">
                <a:solidFill>
                  <a:srgbClr val="C00000"/>
                </a:solidFill>
              </a:rPr>
              <a:t>–C</a:t>
            </a:r>
            <a:r>
              <a:rPr lang="en-US" sz="2400" baseline="-25000" dirty="0" smtClean="0">
                <a:solidFill>
                  <a:srgbClr val="C00000"/>
                </a:solidFill>
              </a:rPr>
              <a:t>3</a:t>
            </a:r>
            <a:r>
              <a:rPr lang="en-US" sz="2400" dirty="0" smtClean="0">
                <a:solidFill>
                  <a:srgbClr val="C00000"/>
                </a:solidFill>
              </a:rPr>
              <a:t>,……,C</a:t>
            </a:r>
            <a:r>
              <a:rPr lang="en-US" sz="2400" baseline="-25000" dirty="0" smtClean="0">
                <a:solidFill>
                  <a:srgbClr val="C00000"/>
                </a:solidFill>
              </a:rPr>
              <a:t>n</a:t>
            </a:r>
            <a:r>
              <a:rPr lang="en-US" sz="2400" dirty="0" smtClean="0">
                <a:solidFill>
                  <a:srgbClr val="C00000"/>
                </a:solidFill>
              </a:rPr>
              <a:t>–C</a:t>
            </a:r>
            <a:r>
              <a:rPr lang="en-US" sz="2400" baseline="-25000" dirty="0" smtClean="0">
                <a:solidFill>
                  <a:srgbClr val="C00000"/>
                </a:solidFill>
              </a:rPr>
              <a:t>n+1</a:t>
            </a:r>
            <a:r>
              <a:rPr lang="en-US" sz="2400" dirty="0" smtClean="0">
                <a:solidFill>
                  <a:srgbClr val="C00000"/>
                </a:solidFill>
              </a:rPr>
              <a:t> are class intervals of data with corresponding frequencies f</a:t>
            </a:r>
            <a:r>
              <a:rPr lang="en-US" sz="2400" baseline="-25000" dirty="0" smtClean="0">
                <a:solidFill>
                  <a:srgbClr val="C00000"/>
                </a:solidFill>
              </a:rPr>
              <a:t>1</a:t>
            </a:r>
            <a:r>
              <a:rPr lang="en-US" sz="2400" dirty="0" smtClean="0">
                <a:solidFill>
                  <a:srgbClr val="C00000"/>
                </a:solidFill>
              </a:rPr>
              <a:t>,f</a:t>
            </a:r>
            <a:r>
              <a:rPr lang="en-US" sz="2400" baseline="-25000" dirty="0" smtClean="0">
                <a:solidFill>
                  <a:srgbClr val="C00000"/>
                </a:solidFill>
              </a:rPr>
              <a:t>2</a:t>
            </a:r>
            <a:r>
              <a:rPr lang="en-US" sz="2400" dirty="0" smtClean="0">
                <a:solidFill>
                  <a:srgbClr val="C00000"/>
                </a:solidFill>
              </a:rPr>
              <a:t>,f</a:t>
            </a:r>
            <a:r>
              <a:rPr lang="en-US" sz="2400" baseline="-25000" dirty="0" smtClean="0">
                <a:solidFill>
                  <a:srgbClr val="C00000"/>
                </a:solidFill>
              </a:rPr>
              <a:t>3</a:t>
            </a:r>
            <a:r>
              <a:rPr lang="en-US" sz="2400" dirty="0" smtClean="0">
                <a:solidFill>
                  <a:srgbClr val="C00000"/>
                </a:solidFill>
              </a:rPr>
              <a:t>,………………., f</a:t>
            </a:r>
            <a:r>
              <a:rPr lang="en-US" sz="2400" baseline="-25000" dirty="0" smtClean="0">
                <a:solidFill>
                  <a:srgbClr val="C00000"/>
                </a:solidFill>
              </a:rPr>
              <a:t>n</a:t>
            </a:r>
            <a:r>
              <a:rPr lang="en-US" sz="2400" dirty="0" smtClean="0">
                <a:solidFill>
                  <a:srgbClr val="C00000"/>
                </a:solidFill>
              </a:rPr>
              <a:t>, respectively. Then the Geometric Mean (G.M.) is calculated by –</a:t>
            </a:r>
            <a:endParaRPr lang="en-US" sz="3200" dirty="0" smtClean="0">
              <a:solidFill>
                <a:srgbClr val="C00000"/>
              </a:solidFill>
            </a:endParaRPr>
          </a:p>
          <a:p>
            <a:pPr algn="just">
              <a:spcBef>
                <a:spcPct val="0"/>
              </a:spcBef>
            </a:pPr>
            <a:endParaRPr lang="en-US" sz="2400" dirty="0" smtClean="0">
              <a:solidFill>
                <a:srgbClr val="FF0000"/>
              </a:solidFill>
            </a:endParaRPr>
          </a:p>
          <a:p>
            <a:pPr algn="just">
              <a:spcBef>
                <a:spcPct val="0"/>
              </a:spcBef>
            </a:pPr>
            <a:endParaRPr lang="en-US" sz="2400" b="1" dirty="0" smtClean="0">
              <a:solidFill>
                <a:srgbClr val="FF0000"/>
              </a:solidFill>
            </a:endParaRPr>
          </a:p>
          <a:p>
            <a:pPr algn="just">
              <a:spcBef>
                <a:spcPct val="0"/>
              </a:spcBef>
            </a:pPr>
            <a:r>
              <a:rPr lang="en-US" sz="2400" dirty="0" smtClean="0">
                <a:solidFill>
                  <a:srgbClr val="FF0000"/>
                </a:solidFill>
              </a:rPr>
              <a:t> </a:t>
            </a:r>
            <a:endParaRPr lang="ru-RU" sz="2400" dirty="0" smtClean="0">
              <a:solidFill>
                <a:srgbClr val="FF0000"/>
              </a:solidFill>
              <a:cs typeface="Aharoni" pitchFamily="2" charset="-79"/>
            </a:endParaRPr>
          </a:p>
          <a:p>
            <a:pPr lvl="0" algn="ctr">
              <a:spcBef>
                <a:spcPct val="20000"/>
              </a:spcBef>
              <a:buClr>
                <a:schemeClr val="accent1"/>
              </a:buClr>
              <a:buSzPct val="70000"/>
            </a:pPr>
            <a:endParaRPr lang="en-US" sz="2400" dirty="0" smtClean="0">
              <a:solidFill>
                <a:srgbClr val="C00000"/>
              </a:solidFill>
            </a:endParaRPr>
          </a:p>
          <a:p>
            <a:pPr lvl="0" algn="just">
              <a:spcBef>
                <a:spcPct val="20000"/>
              </a:spcBef>
              <a:buClr>
                <a:schemeClr val="accent1"/>
              </a:buClr>
              <a:buSzPct val="70000"/>
            </a:pPr>
            <a:endParaRPr lang="en-IN" sz="2400" dirty="0" smtClean="0">
              <a:solidFill>
                <a:srgbClr val="C00000"/>
              </a:solidFill>
            </a:endParaRPr>
          </a:p>
          <a:p>
            <a:pPr lvl="0" algn="just">
              <a:spcBef>
                <a:spcPct val="20000"/>
              </a:spcBef>
              <a:buClr>
                <a:srgbClr val="002060"/>
              </a:buClr>
              <a:buSzPct val="70000"/>
            </a:pPr>
            <a:endParaRPr kumimoji="0" lang="en-US" sz="2400" i="0" u="none" strike="noStrike" kern="1200" cap="none" spc="0" normalizeH="0" baseline="0" noProof="0" dirty="0">
              <a:ln>
                <a:noFill/>
              </a:ln>
              <a:solidFill>
                <a:srgbClr val="002060"/>
              </a:solidFill>
              <a:effectLst/>
              <a:uLnTx/>
              <a:uFillTx/>
              <a:latin typeface="Aharoni" pitchFamily="2" charset="-79"/>
              <a:cs typeface="Aharoni" pitchFamily="2" charset="-79"/>
            </a:endParaRPr>
          </a:p>
        </p:txBody>
      </p:sp>
      <p:graphicFrame>
        <p:nvGraphicFramePr>
          <p:cNvPr id="3" name="Table 2"/>
          <p:cNvGraphicFramePr>
            <a:graphicFrameLocks noGrp="1"/>
          </p:cNvGraphicFramePr>
          <p:nvPr/>
        </p:nvGraphicFramePr>
        <p:xfrm>
          <a:off x="1428728" y="2786058"/>
          <a:ext cx="6000790" cy="2510963"/>
        </p:xfrm>
        <a:graphic>
          <a:graphicData uri="http://schemas.openxmlformats.org/drawingml/2006/table">
            <a:tbl>
              <a:tblPr firstRow="1" bandRow="1">
                <a:tableStyleId>{5C22544A-7EE6-4342-B048-85BDC9FD1C3A}</a:tableStyleId>
              </a:tblPr>
              <a:tblGrid>
                <a:gridCol w="935903"/>
                <a:gridCol w="935903"/>
                <a:gridCol w="1376328"/>
                <a:gridCol w="1376328"/>
                <a:gridCol w="1376328"/>
              </a:tblGrid>
              <a:tr h="499283">
                <a:tc>
                  <a:txBody>
                    <a:bodyPr/>
                    <a:lstStyle/>
                    <a:p>
                      <a:pPr algn="ctr"/>
                      <a:r>
                        <a:rPr lang="en-US" sz="1600" dirty="0" smtClean="0">
                          <a:solidFill>
                            <a:schemeClr val="tx1"/>
                          </a:solidFill>
                        </a:rPr>
                        <a:t>CI</a:t>
                      </a:r>
                      <a:endParaRPr lang="en-IN" sz="1600" dirty="0">
                        <a:solidFill>
                          <a:schemeClr val="tx1"/>
                        </a:solidFill>
                      </a:endParaRPr>
                    </a:p>
                  </a:txBody>
                  <a:tcPr/>
                </a:tc>
                <a:tc>
                  <a:txBody>
                    <a:bodyPr/>
                    <a:lstStyle/>
                    <a:p>
                      <a:pPr algn="ctr"/>
                      <a:r>
                        <a:rPr lang="en-US" sz="1600" dirty="0" smtClean="0">
                          <a:solidFill>
                            <a:schemeClr val="tx1"/>
                          </a:solidFill>
                        </a:rPr>
                        <a:t>f</a:t>
                      </a:r>
                      <a:endParaRPr lang="en-IN" sz="1600" dirty="0">
                        <a:solidFill>
                          <a:schemeClr val="tx1"/>
                        </a:solidFill>
                      </a:endParaRPr>
                    </a:p>
                  </a:txBody>
                  <a:tcPr/>
                </a:tc>
                <a:tc>
                  <a:txBody>
                    <a:bodyPr/>
                    <a:lstStyle/>
                    <a:p>
                      <a:pPr algn="ctr"/>
                      <a:r>
                        <a:rPr lang="en-US" sz="1400" dirty="0" smtClean="0">
                          <a:solidFill>
                            <a:schemeClr val="tx1"/>
                          </a:solidFill>
                        </a:rPr>
                        <a:t>m = Mid value</a:t>
                      </a:r>
                      <a:endParaRPr lang="en-IN" sz="1400" dirty="0">
                        <a:solidFill>
                          <a:schemeClr val="tx1"/>
                        </a:solidFill>
                      </a:endParaRPr>
                    </a:p>
                  </a:txBody>
                  <a:tcPr/>
                </a:tc>
                <a:tc>
                  <a:txBody>
                    <a:bodyPr/>
                    <a:lstStyle/>
                    <a:p>
                      <a:pPr algn="ctr"/>
                      <a:r>
                        <a:rPr lang="en-US" sz="1600" dirty="0" smtClean="0">
                          <a:solidFill>
                            <a:schemeClr val="tx1"/>
                          </a:solidFill>
                        </a:rPr>
                        <a:t>Log m</a:t>
                      </a:r>
                      <a:endParaRPr lang="en-IN" sz="1600" dirty="0">
                        <a:solidFill>
                          <a:schemeClr val="tx1"/>
                        </a:solidFill>
                      </a:endParaRPr>
                    </a:p>
                  </a:txBody>
                  <a:tcPr/>
                </a:tc>
                <a:tc>
                  <a:txBody>
                    <a:bodyPr/>
                    <a:lstStyle/>
                    <a:p>
                      <a:pPr algn="ctr"/>
                      <a:r>
                        <a:rPr lang="en-US" sz="1600" dirty="0" smtClean="0">
                          <a:solidFill>
                            <a:schemeClr val="tx1"/>
                          </a:solidFill>
                        </a:rPr>
                        <a:t>f. Log m</a:t>
                      </a:r>
                      <a:endParaRPr lang="en-IN" sz="1600" dirty="0">
                        <a:solidFill>
                          <a:schemeClr val="tx1"/>
                        </a:solidFill>
                      </a:endParaRPr>
                    </a:p>
                  </a:txBody>
                  <a:tcPr/>
                </a:tc>
              </a:tr>
              <a:tr h="28905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C</a:t>
                      </a:r>
                      <a:r>
                        <a:rPr lang="en-US" sz="1600" baseline="-25000" dirty="0" smtClean="0">
                          <a:solidFill>
                            <a:schemeClr val="tx1"/>
                          </a:solidFill>
                        </a:rPr>
                        <a:t>1</a:t>
                      </a:r>
                      <a:r>
                        <a:rPr lang="en-US" sz="1600" dirty="0" smtClean="0">
                          <a:solidFill>
                            <a:schemeClr val="tx1"/>
                          </a:solidFill>
                        </a:rPr>
                        <a:t>-C</a:t>
                      </a:r>
                      <a:r>
                        <a:rPr lang="en-US" sz="1600" baseline="-25000" dirty="0" smtClean="0">
                          <a:solidFill>
                            <a:schemeClr val="tx1"/>
                          </a:solidFill>
                        </a:rPr>
                        <a:t>2</a:t>
                      </a:r>
                      <a:endParaRPr lang="en-IN" sz="1600" baseline="-25000" dirty="0">
                        <a:solidFill>
                          <a:schemeClr val="tx1"/>
                        </a:solidFill>
                      </a:endParaRPr>
                    </a:p>
                  </a:txBody>
                  <a:tcPr/>
                </a:tc>
                <a:tc>
                  <a:txBody>
                    <a:bodyPr/>
                    <a:lstStyle/>
                    <a:p>
                      <a:pPr algn="ctr"/>
                      <a:r>
                        <a:rPr lang="en-US" sz="1600" dirty="0" smtClean="0">
                          <a:solidFill>
                            <a:schemeClr val="tx1"/>
                          </a:solidFill>
                        </a:rPr>
                        <a:t>f</a:t>
                      </a:r>
                      <a:r>
                        <a:rPr lang="en-US" sz="1600" baseline="-25000" dirty="0" smtClean="0">
                          <a:solidFill>
                            <a:schemeClr val="tx1"/>
                          </a:solidFill>
                        </a:rPr>
                        <a:t>1</a:t>
                      </a:r>
                      <a:endParaRPr lang="en-IN" sz="1600" baseline="-25000" dirty="0">
                        <a:solidFill>
                          <a:schemeClr val="tx1"/>
                        </a:solidFill>
                      </a:endParaRPr>
                    </a:p>
                  </a:txBody>
                  <a:tcPr/>
                </a:tc>
                <a:tc>
                  <a:txBody>
                    <a:bodyPr/>
                    <a:lstStyle/>
                    <a:p>
                      <a:pPr algn="ctr"/>
                      <a:r>
                        <a:rPr lang="en-US" sz="1400" dirty="0" smtClean="0">
                          <a:solidFill>
                            <a:schemeClr val="tx1"/>
                          </a:solidFill>
                        </a:rPr>
                        <a:t>m</a:t>
                      </a:r>
                      <a:r>
                        <a:rPr lang="en-US" sz="1400" baseline="-25000" dirty="0" smtClean="0">
                          <a:solidFill>
                            <a:schemeClr val="tx1"/>
                          </a:solidFill>
                        </a:rPr>
                        <a:t>1</a:t>
                      </a:r>
                      <a:endParaRPr lang="en-IN" sz="1400" baseline="-250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Log m</a:t>
                      </a:r>
                      <a:r>
                        <a:rPr lang="en-US" sz="1600" baseline="-25000" dirty="0" smtClean="0">
                          <a:solidFill>
                            <a:schemeClr val="tx1"/>
                          </a:solidFill>
                        </a:rPr>
                        <a:t>1</a:t>
                      </a:r>
                      <a:endParaRPr lang="en-IN" sz="1600" baseline="-25000" dirty="0" smtClean="0">
                        <a:solidFill>
                          <a:schemeClr val="tx1"/>
                        </a:solidFill>
                      </a:endParaRPr>
                    </a:p>
                  </a:txBody>
                  <a:tcPr/>
                </a:tc>
                <a:tc>
                  <a:txBody>
                    <a:bodyPr/>
                    <a:lstStyle/>
                    <a:p>
                      <a:pPr algn="ctr"/>
                      <a:r>
                        <a:rPr lang="en-US" sz="1600" dirty="0" smtClean="0">
                          <a:solidFill>
                            <a:schemeClr val="tx1"/>
                          </a:solidFill>
                        </a:rPr>
                        <a:t>f</a:t>
                      </a:r>
                      <a:r>
                        <a:rPr lang="en-US" sz="1600" baseline="-25000" dirty="0" smtClean="0">
                          <a:solidFill>
                            <a:schemeClr val="tx1"/>
                          </a:solidFill>
                        </a:rPr>
                        <a:t>1</a:t>
                      </a:r>
                      <a:r>
                        <a:rPr lang="en-US" sz="1600" dirty="0" smtClean="0">
                          <a:solidFill>
                            <a:schemeClr val="tx1"/>
                          </a:solidFill>
                        </a:rPr>
                        <a:t> .log m</a:t>
                      </a:r>
                      <a:r>
                        <a:rPr lang="en-US" sz="1600" baseline="-25000" dirty="0" smtClean="0">
                          <a:solidFill>
                            <a:schemeClr val="tx1"/>
                          </a:solidFill>
                        </a:rPr>
                        <a:t>1</a:t>
                      </a:r>
                      <a:r>
                        <a:rPr lang="en-US" sz="1600" dirty="0" smtClean="0">
                          <a:solidFill>
                            <a:schemeClr val="tx1"/>
                          </a:solidFill>
                        </a:rPr>
                        <a:t> </a:t>
                      </a:r>
                      <a:endParaRPr lang="en-IN" sz="1600" dirty="0">
                        <a:solidFill>
                          <a:schemeClr val="tx1"/>
                        </a:solidFill>
                      </a:endParaRPr>
                    </a:p>
                  </a:txBody>
                  <a:tcPr/>
                </a:tc>
              </a:tr>
              <a:tr h="28905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C</a:t>
                      </a:r>
                      <a:r>
                        <a:rPr lang="en-US" sz="1600" baseline="-25000" dirty="0" smtClean="0">
                          <a:solidFill>
                            <a:schemeClr val="tx1"/>
                          </a:solidFill>
                        </a:rPr>
                        <a:t>2</a:t>
                      </a:r>
                      <a:r>
                        <a:rPr lang="en-US" sz="1600" dirty="0" smtClean="0">
                          <a:solidFill>
                            <a:schemeClr val="tx1"/>
                          </a:solidFill>
                        </a:rPr>
                        <a:t>-C</a:t>
                      </a:r>
                      <a:r>
                        <a:rPr lang="en-US" sz="1600" baseline="-25000" dirty="0" smtClean="0">
                          <a:solidFill>
                            <a:schemeClr val="tx1"/>
                          </a:solidFill>
                        </a:rPr>
                        <a:t>3</a:t>
                      </a:r>
                      <a:endParaRPr lang="en-IN" sz="1600" baseline="-25000" dirty="0">
                        <a:solidFill>
                          <a:schemeClr val="tx1"/>
                        </a:solidFill>
                      </a:endParaRPr>
                    </a:p>
                  </a:txBody>
                  <a:tcPr/>
                </a:tc>
                <a:tc>
                  <a:txBody>
                    <a:bodyPr/>
                    <a:lstStyle/>
                    <a:p>
                      <a:pPr algn="ctr"/>
                      <a:r>
                        <a:rPr lang="en-US" sz="1600" dirty="0" smtClean="0">
                          <a:solidFill>
                            <a:schemeClr val="tx1"/>
                          </a:solidFill>
                        </a:rPr>
                        <a:t>f</a:t>
                      </a:r>
                      <a:r>
                        <a:rPr lang="en-US" sz="1600" baseline="-25000" dirty="0" smtClean="0">
                          <a:solidFill>
                            <a:schemeClr val="tx1"/>
                          </a:solidFill>
                        </a:rPr>
                        <a:t>2</a:t>
                      </a:r>
                      <a:endParaRPr lang="en-IN" sz="1600" baseline="-25000" dirty="0">
                        <a:solidFill>
                          <a:schemeClr val="tx1"/>
                        </a:solidFill>
                      </a:endParaRPr>
                    </a:p>
                  </a:txBody>
                  <a:tcPr/>
                </a:tc>
                <a:tc>
                  <a:txBody>
                    <a:bodyPr/>
                    <a:lstStyle/>
                    <a:p>
                      <a:pPr algn="ctr"/>
                      <a:r>
                        <a:rPr lang="en-US" sz="1400" dirty="0" smtClean="0">
                          <a:solidFill>
                            <a:schemeClr val="tx1"/>
                          </a:solidFill>
                        </a:rPr>
                        <a:t>m</a:t>
                      </a:r>
                      <a:r>
                        <a:rPr lang="en-US" sz="1400" baseline="-25000" dirty="0" smtClean="0">
                          <a:solidFill>
                            <a:schemeClr val="tx1"/>
                          </a:solidFill>
                        </a:rPr>
                        <a:t>2</a:t>
                      </a:r>
                      <a:endParaRPr lang="en-IN" sz="1400" baseline="-250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Log m</a:t>
                      </a:r>
                      <a:r>
                        <a:rPr lang="en-US" sz="1600" baseline="-25000" dirty="0" smtClean="0">
                          <a:solidFill>
                            <a:schemeClr val="tx1"/>
                          </a:solidFill>
                        </a:rPr>
                        <a:t>2</a:t>
                      </a:r>
                      <a:endParaRPr lang="en-IN" sz="1600" baseline="-25000" dirty="0" smtClean="0">
                        <a:solidFill>
                          <a:schemeClr val="tx1"/>
                        </a:solidFill>
                      </a:endParaRPr>
                    </a:p>
                  </a:txBody>
                  <a:tcPr/>
                </a:tc>
                <a:tc>
                  <a:txBody>
                    <a:bodyPr/>
                    <a:lstStyle/>
                    <a:p>
                      <a:pPr algn="ctr"/>
                      <a:r>
                        <a:rPr lang="en-US" sz="1600" dirty="0" smtClean="0">
                          <a:solidFill>
                            <a:schemeClr val="tx1"/>
                          </a:solidFill>
                        </a:rPr>
                        <a:t>f</a:t>
                      </a:r>
                      <a:r>
                        <a:rPr lang="en-US" sz="1600" baseline="-25000" dirty="0" smtClean="0">
                          <a:solidFill>
                            <a:schemeClr val="tx1"/>
                          </a:solidFill>
                        </a:rPr>
                        <a:t>2</a:t>
                      </a:r>
                      <a:r>
                        <a:rPr lang="en-US" sz="1600" dirty="0" smtClean="0">
                          <a:solidFill>
                            <a:schemeClr val="tx1"/>
                          </a:solidFill>
                        </a:rPr>
                        <a:t> .log m</a:t>
                      </a:r>
                      <a:r>
                        <a:rPr lang="en-US" sz="1600" baseline="-25000" dirty="0" smtClean="0">
                          <a:solidFill>
                            <a:schemeClr val="tx1"/>
                          </a:solidFill>
                        </a:rPr>
                        <a:t>2</a:t>
                      </a:r>
                      <a:r>
                        <a:rPr lang="en-US" sz="1600" dirty="0" smtClean="0">
                          <a:solidFill>
                            <a:schemeClr val="tx1"/>
                          </a:solidFill>
                        </a:rPr>
                        <a:t> </a:t>
                      </a:r>
                      <a:endParaRPr lang="en-IN" sz="1600" dirty="0">
                        <a:solidFill>
                          <a:schemeClr val="tx1"/>
                        </a:solidFill>
                      </a:endParaRPr>
                    </a:p>
                  </a:txBody>
                  <a:tcPr/>
                </a:tc>
              </a:tr>
              <a:tr h="289059">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400" dirty="0" smtClean="0">
                          <a:solidFill>
                            <a:schemeClr val="tx1"/>
                          </a:solidFill>
                        </a:rPr>
                        <a:t>.</a:t>
                      </a:r>
                      <a:endParaRPr lang="en-IN" sz="14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r>
              <a:tr h="289059">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400" dirty="0" smtClean="0">
                          <a:solidFill>
                            <a:schemeClr val="tx1"/>
                          </a:solidFill>
                        </a:rPr>
                        <a:t>.</a:t>
                      </a:r>
                      <a:endParaRPr lang="en-IN" sz="14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r>
              <a:tr h="28905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C</a:t>
                      </a:r>
                      <a:r>
                        <a:rPr lang="en-US" sz="1600" baseline="-25000" dirty="0" smtClean="0">
                          <a:solidFill>
                            <a:schemeClr val="tx1"/>
                          </a:solidFill>
                        </a:rPr>
                        <a:t>n</a:t>
                      </a:r>
                      <a:r>
                        <a:rPr lang="en-US" sz="1600" dirty="0" smtClean="0">
                          <a:solidFill>
                            <a:schemeClr val="tx1"/>
                          </a:solidFill>
                        </a:rPr>
                        <a:t>-C</a:t>
                      </a:r>
                      <a:r>
                        <a:rPr lang="en-US" sz="1600" baseline="-25000" dirty="0" smtClean="0">
                          <a:solidFill>
                            <a:schemeClr val="tx1"/>
                          </a:solidFill>
                        </a:rPr>
                        <a:t>n+1</a:t>
                      </a:r>
                      <a:endParaRPr lang="en-IN" sz="1600" baseline="-25000" dirty="0">
                        <a:solidFill>
                          <a:schemeClr val="tx1"/>
                        </a:solidFill>
                      </a:endParaRPr>
                    </a:p>
                  </a:txBody>
                  <a:tcPr/>
                </a:tc>
                <a:tc>
                  <a:txBody>
                    <a:bodyPr/>
                    <a:lstStyle/>
                    <a:p>
                      <a:pPr algn="ctr"/>
                      <a:r>
                        <a:rPr lang="en-US" sz="1600" dirty="0" smtClean="0">
                          <a:solidFill>
                            <a:schemeClr val="tx1"/>
                          </a:solidFill>
                        </a:rPr>
                        <a:t>f</a:t>
                      </a:r>
                      <a:r>
                        <a:rPr lang="en-US" sz="1600" baseline="-25000" dirty="0" smtClean="0">
                          <a:solidFill>
                            <a:schemeClr val="tx1"/>
                          </a:solidFill>
                        </a:rPr>
                        <a:t>n</a:t>
                      </a:r>
                      <a:endParaRPr lang="en-IN" sz="1600" baseline="-25000" dirty="0">
                        <a:solidFill>
                          <a:schemeClr val="tx1"/>
                        </a:solidFill>
                      </a:endParaRPr>
                    </a:p>
                  </a:txBody>
                  <a:tcPr/>
                </a:tc>
                <a:tc>
                  <a:txBody>
                    <a:bodyPr/>
                    <a:lstStyle/>
                    <a:p>
                      <a:pPr algn="ctr"/>
                      <a:r>
                        <a:rPr lang="en-US" sz="1400" dirty="0" err="1" smtClean="0">
                          <a:solidFill>
                            <a:schemeClr val="tx1"/>
                          </a:solidFill>
                        </a:rPr>
                        <a:t>m</a:t>
                      </a:r>
                      <a:r>
                        <a:rPr lang="en-US" sz="1400" baseline="-25000" dirty="0" err="1" smtClean="0">
                          <a:solidFill>
                            <a:schemeClr val="tx1"/>
                          </a:solidFill>
                        </a:rPr>
                        <a:t>n</a:t>
                      </a:r>
                      <a:endParaRPr lang="en-IN" sz="1400" baseline="-250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Log </a:t>
                      </a:r>
                      <a:r>
                        <a:rPr lang="en-US" sz="1600" dirty="0" err="1" smtClean="0">
                          <a:solidFill>
                            <a:schemeClr val="tx1"/>
                          </a:solidFill>
                        </a:rPr>
                        <a:t>m</a:t>
                      </a:r>
                      <a:r>
                        <a:rPr lang="en-US" sz="1600" baseline="-25000" dirty="0" err="1" smtClean="0">
                          <a:solidFill>
                            <a:schemeClr val="tx1"/>
                          </a:solidFill>
                        </a:rPr>
                        <a:t>n</a:t>
                      </a:r>
                      <a:endParaRPr lang="en-IN" sz="1600" baseline="-25000" dirty="0" smtClean="0">
                        <a:solidFill>
                          <a:schemeClr val="tx1"/>
                        </a:solidFill>
                      </a:endParaRPr>
                    </a:p>
                  </a:txBody>
                  <a:tcPr/>
                </a:tc>
                <a:tc>
                  <a:txBody>
                    <a:bodyPr/>
                    <a:lstStyle/>
                    <a:p>
                      <a:pPr algn="ctr"/>
                      <a:r>
                        <a:rPr lang="en-US" sz="1600" dirty="0" smtClean="0">
                          <a:solidFill>
                            <a:schemeClr val="tx1"/>
                          </a:solidFill>
                        </a:rPr>
                        <a:t>f</a:t>
                      </a:r>
                      <a:r>
                        <a:rPr lang="en-US" sz="1600" baseline="-25000" dirty="0" smtClean="0">
                          <a:solidFill>
                            <a:schemeClr val="tx1"/>
                          </a:solidFill>
                        </a:rPr>
                        <a:t>n</a:t>
                      </a:r>
                      <a:r>
                        <a:rPr lang="en-US" sz="1600" dirty="0" smtClean="0">
                          <a:solidFill>
                            <a:schemeClr val="tx1"/>
                          </a:solidFill>
                        </a:rPr>
                        <a:t> .log </a:t>
                      </a:r>
                      <a:r>
                        <a:rPr lang="en-US" sz="1600" dirty="0" err="1" smtClean="0">
                          <a:solidFill>
                            <a:schemeClr val="tx1"/>
                          </a:solidFill>
                        </a:rPr>
                        <a:t>m</a:t>
                      </a:r>
                      <a:r>
                        <a:rPr lang="en-US" sz="1600" baseline="-25000" dirty="0" err="1" smtClean="0">
                          <a:solidFill>
                            <a:schemeClr val="tx1"/>
                          </a:solidFill>
                        </a:rPr>
                        <a:t>n</a:t>
                      </a:r>
                      <a:r>
                        <a:rPr lang="en-US" sz="1600" dirty="0" smtClean="0">
                          <a:solidFill>
                            <a:schemeClr val="tx1"/>
                          </a:solidFill>
                        </a:rPr>
                        <a:t> </a:t>
                      </a:r>
                      <a:endParaRPr lang="en-IN" sz="1600" dirty="0">
                        <a:solidFill>
                          <a:schemeClr val="tx1"/>
                        </a:solidFill>
                      </a:endParaRPr>
                    </a:p>
                  </a:txBody>
                  <a:tcPr/>
                </a:tc>
              </a:tr>
              <a:tr h="289059">
                <a:tc>
                  <a:txBody>
                    <a:bodyPr/>
                    <a:lstStyle/>
                    <a:p>
                      <a:pPr algn="ctr"/>
                      <a:endParaRPr lang="en-IN" sz="1600" b="1" dirty="0">
                        <a:solidFill>
                          <a:schemeClr val="tx1"/>
                        </a:solidFill>
                      </a:endParaRPr>
                    </a:p>
                  </a:txBody>
                  <a:tcPr>
                    <a:solidFill>
                      <a:schemeClr val="accent6">
                        <a:lumMod val="60000"/>
                        <a:lumOff val="40000"/>
                      </a:schemeClr>
                    </a:solidFill>
                  </a:tcPr>
                </a:tc>
                <a:tc>
                  <a:txBody>
                    <a:bodyPr/>
                    <a:lstStyle/>
                    <a:p>
                      <a:pPr algn="ctr"/>
                      <a:r>
                        <a:rPr lang="en-US" sz="1600" b="1" dirty="0" smtClean="0">
                          <a:solidFill>
                            <a:schemeClr val="tx1"/>
                          </a:solidFill>
                          <a:sym typeface="Symbol"/>
                        </a:rPr>
                        <a:t></a:t>
                      </a:r>
                      <a:r>
                        <a:rPr lang="en-US" sz="1600" b="1" dirty="0" smtClean="0">
                          <a:solidFill>
                            <a:schemeClr val="tx1"/>
                          </a:solidFill>
                        </a:rPr>
                        <a:t>f = N</a:t>
                      </a:r>
                      <a:endParaRPr lang="en-IN" sz="1600" b="1" dirty="0">
                        <a:solidFill>
                          <a:schemeClr val="tx1"/>
                        </a:solidFill>
                      </a:endParaRPr>
                    </a:p>
                  </a:txBody>
                  <a:tcPr>
                    <a:solidFill>
                      <a:schemeClr val="accent6">
                        <a:lumMod val="60000"/>
                        <a:lumOff val="40000"/>
                      </a:schemeClr>
                    </a:solidFill>
                  </a:tcPr>
                </a:tc>
                <a:tc>
                  <a:txBody>
                    <a:bodyPr/>
                    <a:lstStyle/>
                    <a:p>
                      <a:pPr algn="ctr"/>
                      <a:endParaRPr lang="en-IN" sz="1600" b="1" dirty="0">
                        <a:solidFill>
                          <a:schemeClr val="tx1"/>
                        </a:solidFill>
                      </a:endParaRPr>
                    </a:p>
                  </a:txBody>
                  <a:tcPr>
                    <a:solidFill>
                      <a:schemeClr val="accent6">
                        <a:lumMod val="60000"/>
                        <a:lumOff val="40000"/>
                      </a:schemeClr>
                    </a:solidFill>
                  </a:tcPr>
                </a:tc>
                <a:tc>
                  <a:txBody>
                    <a:bodyPr/>
                    <a:lstStyle/>
                    <a:p>
                      <a:pPr algn="ctr"/>
                      <a:endParaRPr lang="en-IN" sz="1600" b="1" dirty="0">
                        <a:solidFill>
                          <a:schemeClr val="tx1"/>
                        </a:solidFill>
                      </a:endParaRPr>
                    </a:p>
                  </a:txBody>
                  <a:tcPr>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tx1"/>
                          </a:solidFill>
                          <a:sym typeface="Symbol"/>
                        </a:rPr>
                        <a:t></a:t>
                      </a:r>
                      <a:r>
                        <a:rPr lang="en-US" sz="1600" b="1" dirty="0" smtClean="0">
                          <a:solidFill>
                            <a:schemeClr val="tx1"/>
                          </a:solidFill>
                        </a:rPr>
                        <a:t>f .log m</a:t>
                      </a:r>
                      <a:endParaRPr lang="en-IN" sz="1600" b="1" dirty="0" smtClean="0">
                        <a:solidFill>
                          <a:schemeClr val="tx1"/>
                        </a:solidFill>
                      </a:endParaRPr>
                    </a:p>
                  </a:txBody>
                  <a:tcPr>
                    <a:solidFill>
                      <a:schemeClr val="accent6">
                        <a:lumMod val="60000"/>
                        <a:lumOff val="40000"/>
                      </a:schemeClr>
                    </a:solidFill>
                  </a:tcPr>
                </a:tc>
              </a:tr>
            </a:tbl>
          </a:graphicData>
        </a:graphic>
      </p:graphicFrame>
      <p:graphicFrame>
        <p:nvGraphicFramePr>
          <p:cNvPr id="96258" name="Object 2"/>
          <p:cNvGraphicFramePr>
            <a:graphicFrameLocks noChangeAspect="1"/>
          </p:cNvGraphicFramePr>
          <p:nvPr/>
        </p:nvGraphicFramePr>
        <p:xfrm>
          <a:off x="2620963" y="1857375"/>
          <a:ext cx="3187700" cy="785813"/>
        </p:xfrm>
        <a:graphic>
          <a:graphicData uri="http://schemas.openxmlformats.org/presentationml/2006/ole">
            <p:oleObj spid="_x0000_s96258" name="Equation" r:id="rId3" imgW="1803240" imgH="507960" progId="Equation.3">
              <p:embed/>
            </p:oleObj>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228600" y="228600"/>
            <a:ext cx="8686800" cy="6324600"/>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anchor="ctr"/>
          <a:lstStyle/>
          <a:p>
            <a:pPr algn="just"/>
            <a:r>
              <a:rPr lang="en-US" sz="2200" b="1" dirty="0" smtClean="0">
                <a:solidFill>
                  <a:srgbClr val="FF0000"/>
                </a:solidFill>
              </a:rPr>
              <a:t>Merits of Geometric Mean</a:t>
            </a:r>
            <a:r>
              <a:rPr lang="en-US" sz="2200" b="1" dirty="0" smtClean="0"/>
              <a:t> </a:t>
            </a:r>
            <a:endParaRPr lang="en-IN" sz="2200" dirty="0" smtClean="0"/>
          </a:p>
          <a:p>
            <a:pPr lvl="0" algn="just">
              <a:buFont typeface="Wingdings" pitchFamily="2" charset="2"/>
              <a:buChar char="v"/>
            </a:pPr>
            <a:r>
              <a:rPr lang="en-US" sz="2200" dirty="0" smtClean="0"/>
              <a:t> It should be rigidly defined i.e. it has a fixed and finite value</a:t>
            </a:r>
          </a:p>
          <a:p>
            <a:pPr lvl="0" algn="just">
              <a:buFont typeface="Wingdings" pitchFamily="2" charset="2"/>
              <a:buChar char="v"/>
            </a:pPr>
            <a:r>
              <a:rPr lang="en-US" sz="2200" dirty="0" smtClean="0"/>
              <a:t> Its calculation should be based on all the observations</a:t>
            </a:r>
          </a:p>
          <a:p>
            <a:pPr lvl="0" algn="just">
              <a:buFont typeface="Wingdings" pitchFamily="2" charset="2"/>
              <a:buChar char="v"/>
            </a:pPr>
            <a:r>
              <a:rPr lang="en-US" sz="2200" dirty="0" smtClean="0"/>
              <a:t> It should be capable for further algebraic treatment</a:t>
            </a:r>
          </a:p>
          <a:p>
            <a:pPr lvl="0" algn="just">
              <a:buFont typeface="Wingdings" pitchFamily="2" charset="2"/>
              <a:buChar char="v"/>
            </a:pPr>
            <a:r>
              <a:rPr lang="en-US" sz="2200" dirty="0" smtClean="0"/>
              <a:t> It should be least affected by fluctuations of sampling</a:t>
            </a:r>
            <a:endParaRPr lang="en-IN" sz="2200" dirty="0" smtClean="0"/>
          </a:p>
          <a:p>
            <a:pPr algn="just"/>
            <a:endParaRPr lang="en-US" sz="1600" b="1" dirty="0" smtClean="0"/>
          </a:p>
          <a:p>
            <a:pPr algn="just"/>
            <a:r>
              <a:rPr lang="en-US" sz="2200" b="1" dirty="0" smtClean="0">
                <a:solidFill>
                  <a:srgbClr val="FF0000"/>
                </a:solidFill>
              </a:rPr>
              <a:t>Demerits of Geometric Mean</a:t>
            </a:r>
            <a:r>
              <a:rPr lang="en-US" sz="2200" b="1" dirty="0" smtClean="0"/>
              <a:t> </a:t>
            </a:r>
            <a:endParaRPr lang="en-IN" sz="2200" dirty="0" smtClean="0"/>
          </a:p>
          <a:p>
            <a:pPr lvl="0" algn="just">
              <a:buFont typeface="Wingdings" pitchFamily="2" charset="2"/>
              <a:buChar char="v"/>
            </a:pPr>
            <a:r>
              <a:rPr lang="en-US" sz="2200" dirty="0" smtClean="0"/>
              <a:t>  It should not be easy to understand</a:t>
            </a:r>
          </a:p>
          <a:p>
            <a:pPr lvl="0" algn="just">
              <a:buFont typeface="Wingdings" pitchFamily="2" charset="2"/>
              <a:buChar char="v"/>
            </a:pPr>
            <a:r>
              <a:rPr lang="en-US" sz="2200" dirty="0" smtClean="0"/>
              <a:t>  It should not be easy to calculate</a:t>
            </a:r>
          </a:p>
          <a:p>
            <a:pPr marL="360363" lvl="0" indent="-360363" algn="just">
              <a:buFont typeface="Wingdings" pitchFamily="2" charset="2"/>
              <a:buChar char="v"/>
            </a:pPr>
            <a:r>
              <a:rPr lang="en-US" sz="2200" dirty="0" smtClean="0"/>
              <a:t>It is very much affected by extreme values of the observations,  because it has a tendency towards lower values of the given data.</a:t>
            </a:r>
          </a:p>
          <a:p>
            <a:pPr lvl="0" algn="just">
              <a:buFont typeface="Wingdings" pitchFamily="2" charset="2"/>
              <a:buChar char="v"/>
            </a:pPr>
            <a:r>
              <a:rPr lang="en-US" sz="2200" dirty="0" smtClean="0"/>
              <a:t>  It is undefined if any of the observation is negative or zero.</a:t>
            </a:r>
            <a:endParaRPr lang="en-IN" sz="2200" dirty="0" smtClean="0"/>
          </a:p>
          <a:p>
            <a:pPr algn="just"/>
            <a:r>
              <a:rPr lang="en-US" dirty="0" smtClean="0"/>
              <a:t> </a:t>
            </a:r>
            <a:endParaRPr lang="en-IN" dirty="0" smtClean="0"/>
          </a:p>
          <a:p>
            <a:pPr algn="just"/>
            <a:r>
              <a:rPr lang="en-US" sz="2200" b="1" dirty="0" smtClean="0">
                <a:solidFill>
                  <a:srgbClr val="FF0000"/>
                </a:solidFill>
              </a:rPr>
              <a:t>Uses of Geometric Mean</a:t>
            </a:r>
            <a:r>
              <a:rPr lang="en-US" sz="2200" b="1" dirty="0" smtClean="0"/>
              <a:t> </a:t>
            </a:r>
          </a:p>
          <a:p>
            <a:pPr lvl="0" algn="just">
              <a:buFont typeface="Wingdings" pitchFamily="2" charset="2"/>
              <a:buChar char="v"/>
            </a:pPr>
            <a:r>
              <a:rPr lang="en-US" sz="2200" b="1" dirty="0" smtClean="0"/>
              <a:t> </a:t>
            </a:r>
            <a:r>
              <a:rPr lang="en-US" sz="2200" dirty="0" smtClean="0"/>
              <a:t>It is very useful in dealing with ratio and rates.</a:t>
            </a:r>
          </a:p>
          <a:p>
            <a:pPr marL="263525" lvl="0" indent="-263525" algn="just">
              <a:buFont typeface="Wingdings" pitchFamily="2" charset="2"/>
              <a:buChar char="v"/>
            </a:pPr>
            <a:r>
              <a:rPr lang="en-US" sz="2200" dirty="0" smtClean="0"/>
              <a:t> It has a special use when smaller items of the series are to be given more </a:t>
            </a:r>
            <a:r>
              <a:rPr lang="en-US" sz="2200" dirty="0" err="1" smtClean="0"/>
              <a:t>weightage</a:t>
            </a:r>
            <a:r>
              <a:rPr lang="en-US" sz="2200" dirty="0" smtClean="0"/>
              <a:t>. Comparatively small weight is given to large items and large weight to small items. </a:t>
            </a:r>
            <a:endParaRPr lang="en-IN" sz="2200" dirty="0" smtClean="0"/>
          </a:p>
          <a:p>
            <a:pPr algn="just">
              <a:buFont typeface="Wingdings" pitchFamily="2" charset="2"/>
              <a:buChar char="v"/>
            </a:pPr>
            <a:r>
              <a:rPr lang="en-US" sz="2200" dirty="0" smtClean="0"/>
              <a:t>It is also used in case of Index number, percentage, etc</a:t>
            </a:r>
            <a:r>
              <a:rPr lang="en-US" sz="2200" b="1" dirty="0" smtClean="0"/>
              <a:t>.</a:t>
            </a:r>
            <a:endParaRPr lang="en-IN" sz="2200" b="1"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28600" y="152400"/>
            <a:ext cx="8686800" cy="685800"/>
          </a:xfrm>
          <a:prstGeom prst="rect">
            <a:avLst/>
          </a:prstGeom>
        </p:spPr>
        <p:style>
          <a:lnRef idx="1">
            <a:schemeClr val="accent5"/>
          </a:lnRef>
          <a:fillRef idx="2">
            <a:schemeClr val="accent5"/>
          </a:fillRef>
          <a:effectRef idx="1">
            <a:schemeClr val="accent5"/>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all" spc="50" normalizeH="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HARMONIC mean (</a:t>
            </a:r>
            <a:r>
              <a:rPr kumimoji="0" lang="en-US" sz="3600" b="1" i="0" u="none" strike="noStrike" kern="1200" cap="all" spc="50" normalizeH="0" noProof="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H.m</a:t>
            </a:r>
            <a:r>
              <a:rPr kumimoji="0" lang="en-US" sz="3600" b="1" i="0" u="none" strike="noStrike" kern="1200" cap="all" spc="50" normalizeH="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a:t>
            </a:r>
            <a:r>
              <a:rPr kumimoji="0" lang="en-US" sz="3600" b="1" i="0" u="none" strike="noStrike" kern="1200"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 </a:t>
            </a:r>
            <a:endParaRPr kumimoji="0" lang="en-US" sz="3600" b="1" i="0" u="none" strike="noStrike" kern="1200"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endParaRPr>
          </a:p>
        </p:txBody>
      </p:sp>
      <p:sp>
        <p:nvSpPr>
          <p:cNvPr id="3" name="Content Placeholder 2"/>
          <p:cNvSpPr txBox="1">
            <a:spLocks/>
          </p:cNvSpPr>
          <p:nvPr/>
        </p:nvSpPr>
        <p:spPr>
          <a:xfrm>
            <a:off x="285720" y="1000108"/>
            <a:ext cx="8686800" cy="5643602"/>
          </a:xfrm>
          <a:prstGeom prst="rect">
            <a:avLst/>
          </a:prstGeom>
        </p:spPr>
        <p:txBody>
          <a:bodyPr/>
          <a:lstStyle/>
          <a:p>
            <a:pPr algn="just">
              <a:spcBef>
                <a:spcPct val="0"/>
              </a:spcBef>
            </a:pPr>
            <a:r>
              <a:rPr lang="en-US" sz="2000" dirty="0" smtClean="0">
                <a:solidFill>
                  <a:srgbClr val="FF0000"/>
                </a:solidFill>
              </a:rPr>
              <a:t>It is the reciprocal of the arithmetic average of the reciprocals of the values of its various items. Symbolically, if x</a:t>
            </a:r>
            <a:r>
              <a:rPr lang="en-US" sz="2000" baseline="-25000" dirty="0" smtClean="0">
                <a:solidFill>
                  <a:srgbClr val="FF0000"/>
                </a:solidFill>
              </a:rPr>
              <a:t>1</a:t>
            </a:r>
            <a:r>
              <a:rPr lang="en-US" sz="2000" dirty="0" smtClean="0">
                <a:solidFill>
                  <a:srgbClr val="FF0000"/>
                </a:solidFill>
              </a:rPr>
              <a:t>, x</a:t>
            </a:r>
            <a:r>
              <a:rPr lang="en-US" sz="2000" baseline="-25000" dirty="0" smtClean="0">
                <a:solidFill>
                  <a:srgbClr val="FF0000"/>
                </a:solidFill>
              </a:rPr>
              <a:t>2</a:t>
            </a:r>
            <a:r>
              <a:rPr lang="en-US" sz="2000" dirty="0" smtClean="0">
                <a:solidFill>
                  <a:srgbClr val="FF0000"/>
                </a:solidFill>
              </a:rPr>
              <a:t>, x</a:t>
            </a:r>
            <a:r>
              <a:rPr lang="en-US" sz="2000" baseline="-25000" dirty="0" smtClean="0">
                <a:solidFill>
                  <a:srgbClr val="FF0000"/>
                </a:solidFill>
              </a:rPr>
              <a:t>3</a:t>
            </a:r>
            <a:r>
              <a:rPr lang="en-US" sz="2000" dirty="0" smtClean="0">
                <a:solidFill>
                  <a:srgbClr val="FF0000"/>
                </a:solidFill>
              </a:rPr>
              <a:t>, ……….., </a:t>
            </a:r>
            <a:r>
              <a:rPr lang="en-US" sz="2000" dirty="0" err="1" smtClean="0">
                <a:solidFill>
                  <a:srgbClr val="FF0000"/>
                </a:solidFill>
              </a:rPr>
              <a:t>x</a:t>
            </a:r>
            <a:r>
              <a:rPr lang="en-US" sz="2000" baseline="-25000" dirty="0" err="1" smtClean="0">
                <a:solidFill>
                  <a:srgbClr val="FF0000"/>
                </a:solidFill>
              </a:rPr>
              <a:t>n</a:t>
            </a:r>
            <a:r>
              <a:rPr lang="en-US" sz="2000" dirty="0" smtClean="0">
                <a:solidFill>
                  <a:srgbClr val="FF0000"/>
                </a:solidFill>
              </a:rPr>
              <a:t> are the values of n items of the given series. Then, it is defined as-  </a:t>
            </a:r>
          </a:p>
          <a:p>
            <a:pPr algn="just">
              <a:spcBef>
                <a:spcPct val="0"/>
              </a:spcBef>
            </a:pPr>
            <a:endParaRPr lang="en-US" sz="2400" dirty="0" smtClean="0">
              <a:solidFill>
                <a:srgbClr val="FF0000"/>
              </a:solidFill>
            </a:endParaRPr>
          </a:p>
          <a:p>
            <a:pPr algn="just">
              <a:spcBef>
                <a:spcPct val="0"/>
              </a:spcBef>
            </a:pPr>
            <a:endParaRPr lang="en-US" sz="1600" dirty="0" smtClean="0">
              <a:solidFill>
                <a:srgbClr val="FF0000"/>
              </a:solidFill>
            </a:endParaRPr>
          </a:p>
          <a:p>
            <a:pPr lvl="0" algn="just">
              <a:spcBef>
                <a:spcPct val="20000"/>
              </a:spcBef>
              <a:buClr>
                <a:schemeClr val="accent1"/>
              </a:buClr>
              <a:buSzPct val="70000"/>
            </a:pPr>
            <a:r>
              <a:rPr lang="en-US" sz="2000" b="1" dirty="0" smtClean="0">
                <a:solidFill>
                  <a:srgbClr val="002060"/>
                </a:solidFill>
              </a:rPr>
              <a:t>Computation of H.M.</a:t>
            </a:r>
          </a:p>
          <a:p>
            <a:pPr algn="just">
              <a:spcBef>
                <a:spcPct val="20000"/>
              </a:spcBef>
              <a:buClr>
                <a:schemeClr val="accent1"/>
              </a:buClr>
              <a:buSzPct val="70000"/>
            </a:pPr>
            <a:r>
              <a:rPr lang="en-US" sz="2000" b="1" dirty="0" smtClean="0">
                <a:solidFill>
                  <a:srgbClr val="FF0000"/>
                </a:solidFill>
              </a:rPr>
              <a:t>In case of individual values: </a:t>
            </a:r>
            <a:r>
              <a:rPr lang="en-US" sz="2000" dirty="0" smtClean="0">
                <a:solidFill>
                  <a:srgbClr val="C00000"/>
                </a:solidFill>
              </a:rPr>
              <a:t>If x</a:t>
            </a:r>
            <a:r>
              <a:rPr lang="en-US" sz="2000" baseline="-25000" dirty="0" smtClean="0">
                <a:solidFill>
                  <a:srgbClr val="C00000"/>
                </a:solidFill>
              </a:rPr>
              <a:t>1</a:t>
            </a:r>
            <a:r>
              <a:rPr lang="en-US" sz="2000" dirty="0" smtClean="0">
                <a:solidFill>
                  <a:srgbClr val="C00000"/>
                </a:solidFill>
              </a:rPr>
              <a:t>, x</a:t>
            </a:r>
            <a:r>
              <a:rPr lang="en-US" sz="2000" baseline="-25000" dirty="0" smtClean="0">
                <a:solidFill>
                  <a:srgbClr val="C00000"/>
                </a:solidFill>
              </a:rPr>
              <a:t>2</a:t>
            </a:r>
            <a:r>
              <a:rPr lang="en-US" sz="2000" dirty="0" smtClean="0">
                <a:solidFill>
                  <a:srgbClr val="C00000"/>
                </a:solidFill>
              </a:rPr>
              <a:t>,  x</a:t>
            </a:r>
            <a:r>
              <a:rPr lang="en-US" sz="2000" baseline="-25000" dirty="0" smtClean="0">
                <a:solidFill>
                  <a:srgbClr val="C00000"/>
                </a:solidFill>
              </a:rPr>
              <a:t>3,</a:t>
            </a:r>
            <a:r>
              <a:rPr lang="en-US" sz="2000" dirty="0" smtClean="0">
                <a:solidFill>
                  <a:srgbClr val="C00000"/>
                </a:solidFill>
              </a:rPr>
              <a:t>…………,</a:t>
            </a:r>
            <a:r>
              <a:rPr lang="en-US" sz="2000" dirty="0" err="1" smtClean="0">
                <a:solidFill>
                  <a:srgbClr val="C00000"/>
                </a:solidFill>
              </a:rPr>
              <a:t>x</a:t>
            </a:r>
            <a:r>
              <a:rPr lang="en-US" sz="2000" baseline="-25000" dirty="0" err="1" smtClean="0">
                <a:solidFill>
                  <a:srgbClr val="C00000"/>
                </a:solidFill>
              </a:rPr>
              <a:t>n</a:t>
            </a:r>
            <a:r>
              <a:rPr lang="en-US" sz="2000" dirty="0" smtClean="0">
                <a:solidFill>
                  <a:srgbClr val="C00000"/>
                </a:solidFill>
              </a:rPr>
              <a:t> are n observations in a series, then the Harmonic Mean (H.M.) is calculated by –</a:t>
            </a:r>
          </a:p>
          <a:p>
            <a:pPr algn="just"/>
            <a:endParaRPr lang="en-US" sz="2400" dirty="0" smtClean="0">
              <a:solidFill>
                <a:srgbClr val="FF0000"/>
              </a:solidFill>
            </a:endParaRPr>
          </a:p>
          <a:p>
            <a:pPr algn="just">
              <a:spcBef>
                <a:spcPct val="0"/>
              </a:spcBef>
            </a:pPr>
            <a:endParaRPr lang="ru-RU" sz="2400" dirty="0" smtClean="0">
              <a:solidFill>
                <a:srgbClr val="FF0000"/>
              </a:solidFill>
              <a:cs typeface="Aharoni" pitchFamily="2" charset="-79"/>
            </a:endParaRPr>
          </a:p>
          <a:p>
            <a:pPr lvl="0" algn="ctr">
              <a:spcBef>
                <a:spcPct val="20000"/>
              </a:spcBef>
              <a:buClr>
                <a:schemeClr val="accent1"/>
              </a:buClr>
              <a:buSzPct val="70000"/>
            </a:pPr>
            <a:endParaRPr lang="en-US" sz="2400" dirty="0" smtClean="0">
              <a:solidFill>
                <a:srgbClr val="C00000"/>
              </a:solidFill>
            </a:endParaRPr>
          </a:p>
          <a:p>
            <a:pPr lvl="0" algn="just">
              <a:spcBef>
                <a:spcPct val="20000"/>
              </a:spcBef>
              <a:buClr>
                <a:schemeClr val="accent1"/>
              </a:buClr>
              <a:buSzPct val="70000"/>
            </a:pPr>
            <a:endParaRPr lang="en-IN" sz="2400" dirty="0" smtClean="0">
              <a:solidFill>
                <a:srgbClr val="C00000"/>
              </a:solidFill>
            </a:endParaRPr>
          </a:p>
          <a:p>
            <a:pPr lvl="0" algn="just">
              <a:spcBef>
                <a:spcPct val="20000"/>
              </a:spcBef>
              <a:buClr>
                <a:srgbClr val="002060"/>
              </a:buClr>
              <a:buSzPct val="70000"/>
            </a:pPr>
            <a:endParaRPr kumimoji="0" lang="en-US" sz="2400" i="0" u="none" strike="noStrike" kern="1200" cap="none" spc="0" normalizeH="0" baseline="0" noProof="0" dirty="0">
              <a:ln>
                <a:noFill/>
              </a:ln>
              <a:solidFill>
                <a:srgbClr val="002060"/>
              </a:solidFill>
              <a:effectLst/>
              <a:uLnTx/>
              <a:uFillTx/>
              <a:latin typeface="Aharoni" pitchFamily="2" charset="-79"/>
              <a:cs typeface="Aharoni" pitchFamily="2" charset="-79"/>
            </a:endParaRPr>
          </a:p>
        </p:txBody>
      </p:sp>
      <p:graphicFrame>
        <p:nvGraphicFramePr>
          <p:cNvPr id="46082" name="Object 2"/>
          <p:cNvGraphicFramePr>
            <a:graphicFrameLocks noChangeAspect="1"/>
          </p:cNvGraphicFramePr>
          <p:nvPr/>
        </p:nvGraphicFramePr>
        <p:xfrm>
          <a:off x="3428992" y="2000240"/>
          <a:ext cx="2357454" cy="500066"/>
        </p:xfrm>
        <a:graphic>
          <a:graphicData uri="http://schemas.openxmlformats.org/presentationml/2006/ole">
            <p:oleObj spid="_x0000_s46082" name="Equation" r:id="rId3" imgW="2869920" imgH="672840" progId="Equation.3">
              <p:embed/>
            </p:oleObj>
          </a:graphicData>
        </a:graphic>
      </p:graphicFrame>
      <p:graphicFrame>
        <p:nvGraphicFramePr>
          <p:cNvPr id="6" name="Table 5"/>
          <p:cNvGraphicFramePr>
            <a:graphicFrameLocks noGrp="1"/>
          </p:cNvGraphicFramePr>
          <p:nvPr/>
        </p:nvGraphicFramePr>
        <p:xfrm>
          <a:off x="1357290" y="4286256"/>
          <a:ext cx="6096000" cy="2286018"/>
        </p:xfrm>
        <a:graphic>
          <a:graphicData uri="http://schemas.openxmlformats.org/drawingml/2006/table">
            <a:tbl>
              <a:tblPr firstRow="1" bandRow="1">
                <a:tableStyleId>{5C22544A-7EE6-4342-B048-85BDC9FD1C3A}</a:tableStyleId>
              </a:tblPr>
              <a:tblGrid>
                <a:gridCol w="3048000"/>
                <a:gridCol w="3048000"/>
              </a:tblGrid>
              <a:tr h="326574">
                <a:tc>
                  <a:txBody>
                    <a:bodyPr/>
                    <a:lstStyle/>
                    <a:p>
                      <a:pPr algn="ctr"/>
                      <a:r>
                        <a:rPr lang="en-US" dirty="0" smtClean="0">
                          <a:solidFill>
                            <a:schemeClr val="tx1"/>
                          </a:solidFill>
                        </a:rPr>
                        <a:t>X</a:t>
                      </a:r>
                      <a:endParaRPr lang="en-IN" dirty="0">
                        <a:solidFill>
                          <a:schemeClr val="tx1"/>
                        </a:solidFill>
                      </a:endParaRPr>
                    </a:p>
                  </a:txBody>
                  <a:tcPr marT="0" marB="0"/>
                </a:tc>
                <a:tc>
                  <a:txBody>
                    <a:bodyPr/>
                    <a:lstStyle/>
                    <a:p>
                      <a:pPr algn="ctr"/>
                      <a:r>
                        <a:rPr lang="en-US" dirty="0" smtClean="0">
                          <a:solidFill>
                            <a:schemeClr val="tx1"/>
                          </a:solidFill>
                        </a:rPr>
                        <a:t>1/X</a:t>
                      </a:r>
                      <a:endParaRPr lang="en-IN" dirty="0">
                        <a:solidFill>
                          <a:schemeClr val="tx1"/>
                        </a:solidFill>
                      </a:endParaRPr>
                    </a:p>
                  </a:txBody>
                  <a:tcPr marT="0" marB="0"/>
                </a:tc>
              </a:tr>
              <a:tr h="326574">
                <a:tc>
                  <a:txBody>
                    <a:bodyPr/>
                    <a:lstStyle/>
                    <a:p>
                      <a:pPr algn="ctr"/>
                      <a:r>
                        <a:rPr lang="en-US" dirty="0" smtClean="0">
                          <a:solidFill>
                            <a:schemeClr val="tx1"/>
                          </a:solidFill>
                        </a:rPr>
                        <a:t>x</a:t>
                      </a:r>
                      <a:r>
                        <a:rPr lang="en-US" baseline="-25000" dirty="0" smtClean="0">
                          <a:solidFill>
                            <a:schemeClr val="tx1"/>
                          </a:solidFill>
                        </a:rPr>
                        <a:t>1</a:t>
                      </a:r>
                      <a:endParaRPr lang="en-IN" baseline="-25000" dirty="0">
                        <a:solidFill>
                          <a:schemeClr val="tx1"/>
                        </a:solidFill>
                      </a:endParaRPr>
                    </a:p>
                  </a:txBody>
                  <a:tcPr marT="0" marB="0"/>
                </a:tc>
                <a:tc>
                  <a:txBody>
                    <a:bodyPr/>
                    <a:lstStyle/>
                    <a:p>
                      <a:pPr algn="ctr"/>
                      <a:r>
                        <a:rPr lang="en-US" dirty="0" smtClean="0">
                          <a:solidFill>
                            <a:schemeClr val="tx1"/>
                          </a:solidFill>
                        </a:rPr>
                        <a:t>1/x</a:t>
                      </a:r>
                      <a:r>
                        <a:rPr lang="en-US" baseline="-25000" dirty="0" smtClean="0">
                          <a:solidFill>
                            <a:schemeClr val="tx1"/>
                          </a:solidFill>
                        </a:rPr>
                        <a:t>1</a:t>
                      </a:r>
                      <a:r>
                        <a:rPr lang="en-US" dirty="0" smtClean="0">
                          <a:solidFill>
                            <a:schemeClr val="tx1"/>
                          </a:solidFill>
                        </a:rPr>
                        <a:t> </a:t>
                      </a:r>
                      <a:endParaRPr lang="en-IN" dirty="0">
                        <a:solidFill>
                          <a:schemeClr val="tx1"/>
                        </a:solidFill>
                      </a:endParaRPr>
                    </a:p>
                  </a:txBody>
                  <a:tcPr marT="0" marB="0"/>
                </a:tc>
              </a:tr>
              <a:tr h="326574">
                <a:tc>
                  <a:txBody>
                    <a:bodyPr/>
                    <a:lstStyle/>
                    <a:p>
                      <a:pPr algn="ctr"/>
                      <a:r>
                        <a:rPr lang="en-US" dirty="0" smtClean="0">
                          <a:solidFill>
                            <a:schemeClr val="tx1"/>
                          </a:solidFill>
                        </a:rPr>
                        <a:t>X</a:t>
                      </a:r>
                      <a:r>
                        <a:rPr lang="en-US" baseline="-25000" dirty="0" smtClean="0">
                          <a:solidFill>
                            <a:schemeClr val="tx1"/>
                          </a:solidFill>
                        </a:rPr>
                        <a:t>2</a:t>
                      </a:r>
                      <a:endParaRPr lang="en-IN" baseline="-25000" dirty="0">
                        <a:solidFill>
                          <a:schemeClr val="tx1"/>
                        </a:solidFill>
                      </a:endParaRPr>
                    </a:p>
                  </a:txBody>
                  <a:tcPr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1/x</a:t>
                      </a:r>
                      <a:r>
                        <a:rPr lang="en-US" baseline="-25000" dirty="0" smtClean="0">
                          <a:solidFill>
                            <a:schemeClr val="tx1"/>
                          </a:solidFill>
                        </a:rPr>
                        <a:t>2</a:t>
                      </a:r>
                      <a:r>
                        <a:rPr lang="en-US" dirty="0" smtClean="0">
                          <a:solidFill>
                            <a:schemeClr val="tx1"/>
                          </a:solidFill>
                        </a:rPr>
                        <a:t> </a:t>
                      </a:r>
                      <a:endParaRPr lang="en-IN" dirty="0" smtClean="0">
                        <a:solidFill>
                          <a:schemeClr val="tx1"/>
                        </a:solidFill>
                      </a:endParaRPr>
                    </a:p>
                  </a:txBody>
                  <a:tcPr marT="0" marB="0"/>
                </a:tc>
              </a:tr>
              <a:tr h="326574">
                <a:tc>
                  <a:txBody>
                    <a:bodyPr/>
                    <a:lstStyle/>
                    <a:p>
                      <a:pPr algn="ctr"/>
                      <a:r>
                        <a:rPr lang="en-US" dirty="0" smtClean="0">
                          <a:solidFill>
                            <a:schemeClr val="tx1"/>
                          </a:solidFill>
                        </a:rPr>
                        <a:t>.</a:t>
                      </a:r>
                      <a:endParaRPr lang="en-IN" dirty="0">
                        <a:solidFill>
                          <a:schemeClr val="tx1"/>
                        </a:solidFill>
                      </a:endParaRPr>
                    </a:p>
                  </a:txBody>
                  <a:tcPr marT="0" marB="0"/>
                </a:tc>
                <a:tc>
                  <a:txBody>
                    <a:bodyPr/>
                    <a:lstStyle/>
                    <a:p>
                      <a:pPr algn="ctr"/>
                      <a:r>
                        <a:rPr lang="en-US" dirty="0" smtClean="0">
                          <a:solidFill>
                            <a:schemeClr val="tx1"/>
                          </a:solidFill>
                        </a:rPr>
                        <a:t>.</a:t>
                      </a:r>
                      <a:endParaRPr lang="en-IN" dirty="0">
                        <a:solidFill>
                          <a:schemeClr val="tx1"/>
                        </a:solidFill>
                      </a:endParaRPr>
                    </a:p>
                  </a:txBody>
                  <a:tcPr marT="0" marB="0"/>
                </a:tc>
              </a:tr>
              <a:tr h="326574">
                <a:tc>
                  <a:txBody>
                    <a:bodyPr/>
                    <a:lstStyle/>
                    <a:p>
                      <a:pPr algn="ctr"/>
                      <a:r>
                        <a:rPr lang="en-US" dirty="0" smtClean="0">
                          <a:solidFill>
                            <a:schemeClr val="tx1"/>
                          </a:solidFill>
                        </a:rPr>
                        <a:t>.</a:t>
                      </a:r>
                      <a:endParaRPr lang="en-IN" dirty="0">
                        <a:solidFill>
                          <a:schemeClr val="tx1"/>
                        </a:solidFill>
                      </a:endParaRPr>
                    </a:p>
                  </a:txBody>
                  <a:tcPr marT="0" marB="0"/>
                </a:tc>
                <a:tc>
                  <a:txBody>
                    <a:bodyPr/>
                    <a:lstStyle/>
                    <a:p>
                      <a:pPr algn="ctr"/>
                      <a:r>
                        <a:rPr lang="en-US" dirty="0" smtClean="0">
                          <a:solidFill>
                            <a:schemeClr val="tx1"/>
                          </a:solidFill>
                        </a:rPr>
                        <a:t>.</a:t>
                      </a:r>
                      <a:endParaRPr lang="en-IN" dirty="0">
                        <a:solidFill>
                          <a:schemeClr val="tx1"/>
                        </a:solidFill>
                      </a:endParaRPr>
                    </a:p>
                  </a:txBody>
                  <a:tcPr marT="0" marB="0"/>
                </a:tc>
              </a:tr>
              <a:tr h="326574">
                <a:tc>
                  <a:txBody>
                    <a:bodyPr/>
                    <a:lstStyle/>
                    <a:p>
                      <a:pPr algn="ctr"/>
                      <a:r>
                        <a:rPr lang="en-US" dirty="0" err="1" smtClean="0">
                          <a:solidFill>
                            <a:schemeClr val="tx1"/>
                          </a:solidFill>
                        </a:rPr>
                        <a:t>x</a:t>
                      </a:r>
                      <a:r>
                        <a:rPr lang="en-US" baseline="-25000" dirty="0" err="1" smtClean="0">
                          <a:solidFill>
                            <a:schemeClr val="tx1"/>
                          </a:solidFill>
                        </a:rPr>
                        <a:t>n</a:t>
                      </a:r>
                      <a:endParaRPr lang="en-IN" baseline="-25000" dirty="0">
                        <a:solidFill>
                          <a:schemeClr val="tx1"/>
                        </a:solidFill>
                      </a:endParaRPr>
                    </a:p>
                  </a:txBody>
                  <a:tcPr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1/</a:t>
                      </a:r>
                      <a:r>
                        <a:rPr lang="en-US" dirty="0" err="1" smtClean="0">
                          <a:solidFill>
                            <a:schemeClr val="tx1"/>
                          </a:solidFill>
                        </a:rPr>
                        <a:t>x</a:t>
                      </a:r>
                      <a:r>
                        <a:rPr lang="en-US" baseline="-25000" dirty="0" err="1" smtClean="0">
                          <a:solidFill>
                            <a:schemeClr val="tx1"/>
                          </a:solidFill>
                        </a:rPr>
                        <a:t>n</a:t>
                      </a:r>
                      <a:r>
                        <a:rPr lang="en-US" dirty="0" smtClean="0">
                          <a:solidFill>
                            <a:schemeClr val="tx1"/>
                          </a:solidFill>
                        </a:rPr>
                        <a:t> </a:t>
                      </a:r>
                      <a:endParaRPr lang="en-IN" dirty="0" smtClean="0">
                        <a:solidFill>
                          <a:schemeClr val="tx1"/>
                        </a:solidFill>
                      </a:endParaRPr>
                    </a:p>
                  </a:txBody>
                  <a:tcPr marT="0" marB="0"/>
                </a:tc>
              </a:tr>
              <a:tr h="326574">
                <a:tc>
                  <a:txBody>
                    <a:bodyPr/>
                    <a:lstStyle/>
                    <a:p>
                      <a:pPr algn="ctr"/>
                      <a:endParaRPr lang="en-IN" b="1" dirty="0">
                        <a:solidFill>
                          <a:schemeClr val="tx1"/>
                        </a:solidFill>
                      </a:endParaRPr>
                    </a:p>
                  </a:txBody>
                  <a:tcPr marT="0" marB="0">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solidFill>
                            <a:schemeClr val="tx1"/>
                          </a:solidFill>
                          <a:sym typeface="Symbol"/>
                        </a:rPr>
                        <a:t>(</a:t>
                      </a:r>
                      <a:r>
                        <a:rPr lang="en-US" b="1" dirty="0" smtClean="0">
                          <a:solidFill>
                            <a:schemeClr val="tx1"/>
                          </a:solidFill>
                        </a:rPr>
                        <a:t>1/X)</a:t>
                      </a:r>
                      <a:endParaRPr lang="en-IN" b="1" dirty="0" smtClean="0">
                        <a:solidFill>
                          <a:schemeClr val="tx1"/>
                        </a:solidFill>
                      </a:endParaRPr>
                    </a:p>
                  </a:txBody>
                  <a:tcPr marT="0" marB="0">
                    <a:solidFill>
                      <a:schemeClr val="accent6">
                        <a:lumMod val="60000"/>
                        <a:lumOff val="40000"/>
                      </a:schemeClr>
                    </a:solidFill>
                  </a:tcPr>
                </a:tc>
              </a:tr>
            </a:tbl>
          </a:graphicData>
        </a:graphic>
      </p:graphicFrame>
      <p:graphicFrame>
        <p:nvGraphicFramePr>
          <p:cNvPr id="46084" name="Object 4"/>
          <p:cNvGraphicFramePr>
            <a:graphicFrameLocks noChangeAspect="1"/>
          </p:cNvGraphicFramePr>
          <p:nvPr/>
        </p:nvGraphicFramePr>
        <p:xfrm>
          <a:off x="3000364" y="3643314"/>
          <a:ext cx="2786061" cy="571500"/>
        </p:xfrm>
        <a:graphic>
          <a:graphicData uri="http://schemas.openxmlformats.org/presentationml/2006/ole">
            <p:oleObj spid="_x0000_s46084" name="Equation" r:id="rId4" imgW="2869920" imgH="672840" progId="Equation.3">
              <p:embed/>
            </p:oleObj>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214282" y="214290"/>
            <a:ext cx="8686800" cy="5643602"/>
          </a:xfrm>
          <a:prstGeom prst="rect">
            <a:avLst/>
          </a:prstGeom>
        </p:spPr>
        <p:txBody>
          <a:bodyPr/>
          <a:lstStyle/>
          <a:p>
            <a:pPr lvl="0" algn="just">
              <a:spcBef>
                <a:spcPct val="20000"/>
              </a:spcBef>
              <a:buClr>
                <a:schemeClr val="accent1"/>
              </a:buClr>
              <a:buSzPct val="70000"/>
            </a:pPr>
            <a:r>
              <a:rPr lang="en-US" sz="2400" b="1" dirty="0" smtClean="0">
                <a:solidFill>
                  <a:srgbClr val="FF0000"/>
                </a:solidFill>
              </a:rPr>
              <a:t>In case of discrete frequency distribution: </a:t>
            </a:r>
            <a:r>
              <a:rPr lang="en-US" sz="2000" dirty="0" smtClean="0">
                <a:solidFill>
                  <a:srgbClr val="C00000"/>
                </a:solidFill>
              </a:rPr>
              <a:t>If x</a:t>
            </a:r>
            <a:r>
              <a:rPr lang="en-US" sz="2000" baseline="-25000" dirty="0" smtClean="0">
                <a:solidFill>
                  <a:srgbClr val="C00000"/>
                </a:solidFill>
              </a:rPr>
              <a:t>1</a:t>
            </a:r>
            <a:r>
              <a:rPr lang="en-US" sz="2000" dirty="0" smtClean="0">
                <a:solidFill>
                  <a:srgbClr val="C00000"/>
                </a:solidFill>
              </a:rPr>
              <a:t>, x</a:t>
            </a:r>
            <a:r>
              <a:rPr lang="en-US" sz="2000" baseline="-25000" dirty="0" smtClean="0">
                <a:solidFill>
                  <a:srgbClr val="C00000"/>
                </a:solidFill>
              </a:rPr>
              <a:t>2</a:t>
            </a:r>
            <a:r>
              <a:rPr lang="en-US" sz="2000" dirty="0" smtClean="0">
                <a:solidFill>
                  <a:srgbClr val="C00000"/>
                </a:solidFill>
              </a:rPr>
              <a:t>,  x</a:t>
            </a:r>
            <a:r>
              <a:rPr lang="en-US" sz="2000" baseline="-25000" dirty="0" smtClean="0">
                <a:solidFill>
                  <a:srgbClr val="C00000"/>
                </a:solidFill>
              </a:rPr>
              <a:t>3,</a:t>
            </a:r>
            <a:r>
              <a:rPr lang="en-US" sz="2000" dirty="0" smtClean="0">
                <a:solidFill>
                  <a:srgbClr val="C00000"/>
                </a:solidFill>
              </a:rPr>
              <a:t>…………,</a:t>
            </a:r>
            <a:r>
              <a:rPr lang="en-US" sz="2000" dirty="0" err="1" smtClean="0">
                <a:solidFill>
                  <a:srgbClr val="C00000"/>
                </a:solidFill>
              </a:rPr>
              <a:t>x</a:t>
            </a:r>
            <a:r>
              <a:rPr lang="en-US" sz="2000" baseline="-25000" dirty="0" err="1" smtClean="0">
                <a:solidFill>
                  <a:srgbClr val="C00000"/>
                </a:solidFill>
              </a:rPr>
              <a:t>n</a:t>
            </a:r>
            <a:r>
              <a:rPr lang="en-US" sz="2000" dirty="0" smtClean="0">
                <a:solidFill>
                  <a:srgbClr val="C00000"/>
                </a:solidFill>
              </a:rPr>
              <a:t> are n observations with corresponding frequencies f</a:t>
            </a:r>
            <a:r>
              <a:rPr lang="en-US" sz="2000" baseline="-25000" dirty="0" smtClean="0">
                <a:solidFill>
                  <a:srgbClr val="C00000"/>
                </a:solidFill>
              </a:rPr>
              <a:t>1</a:t>
            </a:r>
            <a:r>
              <a:rPr lang="en-US" sz="2000" dirty="0" smtClean="0">
                <a:solidFill>
                  <a:srgbClr val="C00000"/>
                </a:solidFill>
              </a:rPr>
              <a:t>,f</a:t>
            </a:r>
            <a:r>
              <a:rPr lang="en-US" sz="2000" baseline="-25000" dirty="0" smtClean="0">
                <a:solidFill>
                  <a:srgbClr val="C00000"/>
                </a:solidFill>
              </a:rPr>
              <a:t>2</a:t>
            </a:r>
            <a:r>
              <a:rPr lang="en-US" sz="2000" dirty="0" smtClean="0">
                <a:solidFill>
                  <a:srgbClr val="C00000"/>
                </a:solidFill>
              </a:rPr>
              <a:t>,f</a:t>
            </a:r>
            <a:r>
              <a:rPr lang="en-US" sz="2000" baseline="-25000" dirty="0" smtClean="0">
                <a:solidFill>
                  <a:srgbClr val="C00000"/>
                </a:solidFill>
              </a:rPr>
              <a:t>3</a:t>
            </a:r>
            <a:r>
              <a:rPr lang="en-US" sz="2000" dirty="0" smtClean="0">
                <a:solidFill>
                  <a:srgbClr val="C00000"/>
                </a:solidFill>
              </a:rPr>
              <a:t>,………………., f</a:t>
            </a:r>
            <a:r>
              <a:rPr lang="en-US" sz="2000" baseline="-25000" dirty="0" smtClean="0">
                <a:solidFill>
                  <a:srgbClr val="C00000"/>
                </a:solidFill>
              </a:rPr>
              <a:t>n</a:t>
            </a:r>
            <a:r>
              <a:rPr lang="en-US" sz="2000" dirty="0" smtClean="0">
                <a:solidFill>
                  <a:srgbClr val="C00000"/>
                </a:solidFill>
              </a:rPr>
              <a:t>, respectively. Then the Harmonic Mean (H.M.) is calculated by –</a:t>
            </a:r>
          </a:p>
          <a:p>
            <a:pPr lvl="0" algn="just">
              <a:spcBef>
                <a:spcPct val="20000"/>
              </a:spcBef>
              <a:buClr>
                <a:schemeClr val="accent1"/>
              </a:buClr>
              <a:buSzPct val="70000"/>
            </a:pPr>
            <a:endParaRPr lang="en-US" sz="2000" dirty="0" smtClean="0">
              <a:solidFill>
                <a:srgbClr val="C00000"/>
              </a:solidFill>
            </a:endParaRPr>
          </a:p>
          <a:p>
            <a:pPr lvl="0" algn="just">
              <a:spcBef>
                <a:spcPct val="20000"/>
              </a:spcBef>
              <a:buClr>
                <a:schemeClr val="accent1"/>
              </a:buClr>
              <a:buSzPct val="70000"/>
            </a:pPr>
            <a:endParaRPr lang="en-US" sz="2000" dirty="0" smtClean="0">
              <a:solidFill>
                <a:srgbClr val="C00000"/>
              </a:solidFill>
            </a:endParaRPr>
          </a:p>
          <a:p>
            <a:pPr lvl="0" algn="just">
              <a:spcBef>
                <a:spcPct val="20000"/>
              </a:spcBef>
              <a:buClr>
                <a:schemeClr val="accent1"/>
              </a:buClr>
              <a:buSzPct val="70000"/>
            </a:pPr>
            <a:endParaRPr lang="en-US" sz="2000" dirty="0" smtClean="0">
              <a:solidFill>
                <a:srgbClr val="C00000"/>
              </a:solidFill>
            </a:endParaRPr>
          </a:p>
          <a:p>
            <a:pPr lvl="0" algn="just">
              <a:spcBef>
                <a:spcPct val="20000"/>
              </a:spcBef>
              <a:buClr>
                <a:schemeClr val="accent1"/>
              </a:buClr>
              <a:buSzPct val="70000"/>
            </a:pPr>
            <a:r>
              <a:rPr lang="en-US" sz="2000" dirty="0" smtClean="0">
                <a:solidFill>
                  <a:srgbClr val="FF0000"/>
                </a:solidFill>
              </a:rPr>
              <a:t>Where, N = f</a:t>
            </a:r>
            <a:r>
              <a:rPr lang="en-US" sz="2000" baseline="-25000" dirty="0" smtClean="0">
                <a:solidFill>
                  <a:srgbClr val="FF0000"/>
                </a:solidFill>
              </a:rPr>
              <a:t>1</a:t>
            </a:r>
            <a:r>
              <a:rPr lang="en-US" sz="2000" dirty="0" smtClean="0">
                <a:solidFill>
                  <a:srgbClr val="FF0000"/>
                </a:solidFill>
              </a:rPr>
              <a:t>+f</a:t>
            </a:r>
            <a:r>
              <a:rPr lang="en-US" sz="2000" baseline="-25000" dirty="0" smtClean="0">
                <a:solidFill>
                  <a:srgbClr val="FF0000"/>
                </a:solidFill>
              </a:rPr>
              <a:t>2</a:t>
            </a:r>
            <a:r>
              <a:rPr lang="en-US" sz="2000" dirty="0" smtClean="0">
                <a:solidFill>
                  <a:srgbClr val="FF0000"/>
                </a:solidFill>
              </a:rPr>
              <a:t>+f</a:t>
            </a:r>
            <a:r>
              <a:rPr lang="en-US" sz="2000" baseline="-25000" dirty="0" smtClean="0">
                <a:solidFill>
                  <a:srgbClr val="FF0000"/>
                </a:solidFill>
              </a:rPr>
              <a:t>3</a:t>
            </a:r>
            <a:r>
              <a:rPr lang="en-US" sz="2000" dirty="0" smtClean="0">
                <a:solidFill>
                  <a:srgbClr val="FF0000"/>
                </a:solidFill>
              </a:rPr>
              <a:t>+……………..+f</a:t>
            </a:r>
            <a:r>
              <a:rPr lang="en-US" sz="2000" baseline="-25000" dirty="0" smtClean="0">
                <a:solidFill>
                  <a:srgbClr val="FF0000"/>
                </a:solidFill>
              </a:rPr>
              <a:t>n</a:t>
            </a:r>
            <a:endParaRPr lang="en-US" sz="2000" dirty="0" smtClean="0">
              <a:solidFill>
                <a:srgbClr val="C00000"/>
              </a:solidFill>
            </a:endParaRPr>
          </a:p>
          <a:p>
            <a:pPr algn="just">
              <a:spcBef>
                <a:spcPct val="0"/>
              </a:spcBef>
            </a:pPr>
            <a:endParaRPr lang="en-US" sz="2400" dirty="0" smtClean="0">
              <a:solidFill>
                <a:srgbClr val="FF0000"/>
              </a:solidFill>
            </a:endParaRPr>
          </a:p>
          <a:p>
            <a:pPr algn="just">
              <a:spcBef>
                <a:spcPct val="0"/>
              </a:spcBef>
            </a:pPr>
            <a:endParaRPr lang="en-US" sz="2400" dirty="0" smtClean="0">
              <a:solidFill>
                <a:srgbClr val="FF0000"/>
              </a:solidFill>
            </a:endParaRPr>
          </a:p>
          <a:p>
            <a:pPr algn="just"/>
            <a:endParaRPr lang="en-US" sz="2400" dirty="0" smtClean="0">
              <a:solidFill>
                <a:srgbClr val="FF0000"/>
              </a:solidFill>
            </a:endParaRPr>
          </a:p>
          <a:p>
            <a:pPr algn="just">
              <a:spcBef>
                <a:spcPct val="0"/>
              </a:spcBef>
            </a:pPr>
            <a:endParaRPr lang="ru-RU" sz="2400" dirty="0" smtClean="0">
              <a:solidFill>
                <a:srgbClr val="FF0000"/>
              </a:solidFill>
              <a:cs typeface="Aharoni" pitchFamily="2" charset="-79"/>
            </a:endParaRPr>
          </a:p>
          <a:p>
            <a:pPr lvl="0" algn="ctr">
              <a:spcBef>
                <a:spcPct val="20000"/>
              </a:spcBef>
              <a:buClr>
                <a:schemeClr val="accent1"/>
              </a:buClr>
              <a:buSzPct val="70000"/>
            </a:pPr>
            <a:endParaRPr lang="en-US" sz="2400" dirty="0" smtClean="0">
              <a:solidFill>
                <a:srgbClr val="C00000"/>
              </a:solidFill>
            </a:endParaRPr>
          </a:p>
          <a:p>
            <a:pPr lvl="0" algn="just">
              <a:spcBef>
                <a:spcPct val="20000"/>
              </a:spcBef>
              <a:buClr>
                <a:schemeClr val="accent1"/>
              </a:buClr>
              <a:buSzPct val="70000"/>
            </a:pPr>
            <a:endParaRPr lang="en-IN" sz="2400" dirty="0" smtClean="0">
              <a:solidFill>
                <a:srgbClr val="C00000"/>
              </a:solidFill>
            </a:endParaRPr>
          </a:p>
          <a:p>
            <a:pPr lvl="0" algn="just">
              <a:spcBef>
                <a:spcPct val="20000"/>
              </a:spcBef>
              <a:buClr>
                <a:srgbClr val="002060"/>
              </a:buClr>
              <a:buSzPct val="70000"/>
            </a:pPr>
            <a:endParaRPr kumimoji="0" lang="en-US" sz="2400" i="0" u="none" strike="noStrike" kern="1200" cap="none" spc="0" normalizeH="0" baseline="0" noProof="0" dirty="0">
              <a:ln>
                <a:noFill/>
              </a:ln>
              <a:solidFill>
                <a:srgbClr val="002060"/>
              </a:solidFill>
              <a:effectLst/>
              <a:uLnTx/>
              <a:uFillTx/>
              <a:latin typeface="Aharoni" pitchFamily="2" charset="-79"/>
              <a:cs typeface="Aharoni" pitchFamily="2" charset="-79"/>
            </a:endParaRPr>
          </a:p>
        </p:txBody>
      </p:sp>
      <p:graphicFrame>
        <p:nvGraphicFramePr>
          <p:cNvPr id="97282" name="Object 2"/>
          <p:cNvGraphicFramePr>
            <a:graphicFrameLocks noChangeAspect="1"/>
          </p:cNvGraphicFramePr>
          <p:nvPr/>
        </p:nvGraphicFramePr>
        <p:xfrm>
          <a:off x="3857620" y="1500174"/>
          <a:ext cx="1500198" cy="714380"/>
        </p:xfrm>
        <a:graphic>
          <a:graphicData uri="http://schemas.openxmlformats.org/presentationml/2006/ole">
            <p:oleObj spid="_x0000_s97282" name="Equation" r:id="rId3" imgW="1041120" imgH="622080" progId="Equation.3">
              <p:embed/>
            </p:oleObj>
          </a:graphicData>
        </a:graphic>
      </p:graphicFrame>
      <p:graphicFrame>
        <p:nvGraphicFramePr>
          <p:cNvPr id="4" name="Table 3"/>
          <p:cNvGraphicFramePr>
            <a:graphicFrameLocks noGrp="1"/>
          </p:cNvGraphicFramePr>
          <p:nvPr/>
        </p:nvGraphicFramePr>
        <p:xfrm>
          <a:off x="2357422" y="3000372"/>
          <a:ext cx="4214842" cy="2346960"/>
        </p:xfrm>
        <a:graphic>
          <a:graphicData uri="http://schemas.openxmlformats.org/drawingml/2006/table">
            <a:tbl>
              <a:tblPr firstRow="1" bandRow="1">
                <a:tableStyleId>{5C22544A-7EE6-4342-B048-85BDC9FD1C3A}</a:tableStyleId>
              </a:tblPr>
              <a:tblGrid>
                <a:gridCol w="1214446"/>
                <a:gridCol w="1214446"/>
                <a:gridCol w="1785950"/>
              </a:tblGrid>
              <a:tr h="214314">
                <a:tc>
                  <a:txBody>
                    <a:bodyPr/>
                    <a:lstStyle/>
                    <a:p>
                      <a:pPr algn="ctr"/>
                      <a:r>
                        <a:rPr lang="en-US" sz="1600" dirty="0" smtClean="0">
                          <a:solidFill>
                            <a:schemeClr val="tx1"/>
                          </a:solidFill>
                        </a:rPr>
                        <a:t>X</a:t>
                      </a:r>
                      <a:endParaRPr lang="en-IN" sz="1600" dirty="0">
                        <a:solidFill>
                          <a:schemeClr val="tx1"/>
                        </a:solidFill>
                      </a:endParaRPr>
                    </a:p>
                  </a:txBody>
                  <a:tcPr/>
                </a:tc>
                <a:tc>
                  <a:txBody>
                    <a:bodyPr/>
                    <a:lstStyle/>
                    <a:p>
                      <a:pPr algn="ctr"/>
                      <a:r>
                        <a:rPr lang="en-US" sz="1600" dirty="0" smtClean="0">
                          <a:solidFill>
                            <a:schemeClr val="tx1"/>
                          </a:solidFill>
                        </a:rPr>
                        <a:t>f</a:t>
                      </a:r>
                      <a:endParaRPr lang="en-IN" sz="1600" dirty="0">
                        <a:solidFill>
                          <a:schemeClr val="tx1"/>
                        </a:solidFill>
                      </a:endParaRPr>
                    </a:p>
                  </a:txBody>
                  <a:tcPr/>
                </a:tc>
                <a:tc>
                  <a:txBody>
                    <a:bodyPr/>
                    <a:lstStyle/>
                    <a:p>
                      <a:pPr algn="ctr"/>
                      <a:r>
                        <a:rPr lang="en-US" sz="1600" dirty="0" smtClean="0">
                          <a:solidFill>
                            <a:schemeClr val="tx1"/>
                          </a:solidFill>
                        </a:rPr>
                        <a:t>f/X</a:t>
                      </a:r>
                      <a:endParaRPr lang="en-IN" sz="1600" dirty="0">
                        <a:solidFill>
                          <a:schemeClr val="tx1"/>
                        </a:solidFill>
                      </a:endParaRPr>
                    </a:p>
                  </a:txBody>
                  <a:tcPr/>
                </a:tc>
              </a:tr>
              <a:tr h="289059">
                <a:tc>
                  <a:txBody>
                    <a:bodyPr/>
                    <a:lstStyle/>
                    <a:p>
                      <a:pPr algn="ctr"/>
                      <a:r>
                        <a:rPr lang="en-US" sz="1600" dirty="0" smtClean="0">
                          <a:solidFill>
                            <a:schemeClr val="tx1"/>
                          </a:solidFill>
                        </a:rPr>
                        <a:t>x</a:t>
                      </a:r>
                      <a:r>
                        <a:rPr lang="en-US" sz="1600" baseline="-25000" dirty="0" smtClean="0">
                          <a:solidFill>
                            <a:schemeClr val="tx1"/>
                          </a:solidFill>
                        </a:rPr>
                        <a:t>1</a:t>
                      </a:r>
                      <a:endParaRPr lang="en-IN" sz="1600" baseline="-25000" dirty="0">
                        <a:solidFill>
                          <a:schemeClr val="tx1"/>
                        </a:solidFill>
                      </a:endParaRPr>
                    </a:p>
                  </a:txBody>
                  <a:tcPr/>
                </a:tc>
                <a:tc>
                  <a:txBody>
                    <a:bodyPr/>
                    <a:lstStyle/>
                    <a:p>
                      <a:pPr algn="ctr"/>
                      <a:r>
                        <a:rPr lang="en-US" sz="1600" dirty="0" smtClean="0">
                          <a:solidFill>
                            <a:schemeClr val="tx1"/>
                          </a:solidFill>
                        </a:rPr>
                        <a:t>f</a:t>
                      </a:r>
                      <a:r>
                        <a:rPr lang="en-US" sz="1600" baseline="-25000" dirty="0" smtClean="0">
                          <a:solidFill>
                            <a:schemeClr val="tx1"/>
                          </a:solidFill>
                        </a:rPr>
                        <a:t>1</a:t>
                      </a:r>
                      <a:endParaRPr lang="en-IN" sz="1600" baseline="-250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f</a:t>
                      </a:r>
                      <a:r>
                        <a:rPr lang="en-US" sz="1600" baseline="-25000" dirty="0" smtClean="0">
                          <a:solidFill>
                            <a:schemeClr val="tx1"/>
                          </a:solidFill>
                        </a:rPr>
                        <a:t>1</a:t>
                      </a:r>
                      <a:r>
                        <a:rPr lang="en-US" sz="1600" dirty="0" smtClean="0">
                          <a:solidFill>
                            <a:schemeClr val="tx1"/>
                          </a:solidFill>
                        </a:rPr>
                        <a:t>/x</a:t>
                      </a:r>
                      <a:r>
                        <a:rPr lang="en-US" sz="1600" baseline="-25000" dirty="0" smtClean="0">
                          <a:solidFill>
                            <a:schemeClr val="tx1"/>
                          </a:solidFill>
                        </a:rPr>
                        <a:t>1</a:t>
                      </a:r>
                      <a:endParaRPr lang="en-IN" sz="1600" baseline="-25000" dirty="0" smtClean="0">
                        <a:solidFill>
                          <a:schemeClr val="tx1"/>
                        </a:solidFill>
                      </a:endParaRPr>
                    </a:p>
                  </a:txBody>
                  <a:tcPr/>
                </a:tc>
              </a:tr>
              <a:tr h="289059">
                <a:tc>
                  <a:txBody>
                    <a:bodyPr/>
                    <a:lstStyle/>
                    <a:p>
                      <a:pPr algn="ctr"/>
                      <a:r>
                        <a:rPr lang="en-US" sz="1600" dirty="0" smtClean="0">
                          <a:solidFill>
                            <a:schemeClr val="tx1"/>
                          </a:solidFill>
                        </a:rPr>
                        <a:t>X</a:t>
                      </a:r>
                      <a:r>
                        <a:rPr lang="en-US" sz="1600" baseline="-25000" dirty="0" smtClean="0">
                          <a:solidFill>
                            <a:schemeClr val="tx1"/>
                          </a:solidFill>
                        </a:rPr>
                        <a:t>2</a:t>
                      </a:r>
                      <a:endParaRPr lang="en-IN" sz="1600" baseline="-25000" dirty="0">
                        <a:solidFill>
                          <a:schemeClr val="tx1"/>
                        </a:solidFill>
                      </a:endParaRPr>
                    </a:p>
                  </a:txBody>
                  <a:tcPr/>
                </a:tc>
                <a:tc>
                  <a:txBody>
                    <a:bodyPr/>
                    <a:lstStyle/>
                    <a:p>
                      <a:pPr algn="ctr"/>
                      <a:r>
                        <a:rPr lang="en-US" sz="1600" dirty="0" smtClean="0">
                          <a:solidFill>
                            <a:schemeClr val="tx1"/>
                          </a:solidFill>
                        </a:rPr>
                        <a:t>f</a:t>
                      </a:r>
                      <a:r>
                        <a:rPr lang="en-US" sz="1600" baseline="-25000" dirty="0" smtClean="0">
                          <a:solidFill>
                            <a:schemeClr val="tx1"/>
                          </a:solidFill>
                        </a:rPr>
                        <a:t>2</a:t>
                      </a:r>
                      <a:endParaRPr lang="en-IN" sz="1600" baseline="-250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f</a:t>
                      </a:r>
                      <a:r>
                        <a:rPr lang="en-US" sz="1600" baseline="-25000" dirty="0" smtClean="0">
                          <a:solidFill>
                            <a:schemeClr val="tx1"/>
                          </a:solidFill>
                        </a:rPr>
                        <a:t>2</a:t>
                      </a:r>
                      <a:r>
                        <a:rPr lang="en-US" sz="1600" dirty="0" smtClean="0">
                          <a:solidFill>
                            <a:schemeClr val="tx1"/>
                          </a:solidFill>
                        </a:rPr>
                        <a:t>/x</a:t>
                      </a:r>
                      <a:r>
                        <a:rPr lang="en-US" sz="1600" baseline="-25000" dirty="0" smtClean="0">
                          <a:solidFill>
                            <a:schemeClr val="tx1"/>
                          </a:solidFill>
                        </a:rPr>
                        <a:t>2</a:t>
                      </a:r>
                      <a:endParaRPr lang="en-IN" sz="1600" baseline="-25000" dirty="0" smtClean="0">
                        <a:solidFill>
                          <a:schemeClr val="tx1"/>
                        </a:solidFill>
                      </a:endParaRPr>
                    </a:p>
                  </a:txBody>
                  <a:tcPr/>
                </a:tc>
              </a:tr>
              <a:tr h="289059">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r>
              <a:tr h="289059">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r>
              <a:tr h="289059">
                <a:tc>
                  <a:txBody>
                    <a:bodyPr/>
                    <a:lstStyle/>
                    <a:p>
                      <a:pPr algn="ctr"/>
                      <a:r>
                        <a:rPr lang="en-US" sz="1600" dirty="0" err="1" smtClean="0">
                          <a:solidFill>
                            <a:schemeClr val="tx1"/>
                          </a:solidFill>
                        </a:rPr>
                        <a:t>x</a:t>
                      </a:r>
                      <a:r>
                        <a:rPr lang="en-US" sz="1600" baseline="-25000" dirty="0" err="1" smtClean="0">
                          <a:solidFill>
                            <a:schemeClr val="tx1"/>
                          </a:solidFill>
                        </a:rPr>
                        <a:t>n</a:t>
                      </a:r>
                      <a:endParaRPr lang="en-IN" sz="1600" baseline="-25000" dirty="0">
                        <a:solidFill>
                          <a:schemeClr val="tx1"/>
                        </a:solidFill>
                      </a:endParaRPr>
                    </a:p>
                  </a:txBody>
                  <a:tcPr/>
                </a:tc>
                <a:tc>
                  <a:txBody>
                    <a:bodyPr/>
                    <a:lstStyle/>
                    <a:p>
                      <a:pPr algn="ctr"/>
                      <a:r>
                        <a:rPr lang="en-US" sz="1600" dirty="0" smtClean="0">
                          <a:solidFill>
                            <a:schemeClr val="tx1"/>
                          </a:solidFill>
                        </a:rPr>
                        <a:t>f</a:t>
                      </a:r>
                      <a:r>
                        <a:rPr lang="en-US" sz="1600" baseline="-25000" dirty="0" smtClean="0">
                          <a:solidFill>
                            <a:schemeClr val="tx1"/>
                          </a:solidFill>
                        </a:rPr>
                        <a:t>n</a:t>
                      </a:r>
                      <a:endParaRPr lang="en-IN" sz="1600" baseline="-250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f</a:t>
                      </a:r>
                      <a:r>
                        <a:rPr lang="en-US" sz="1600" baseline="-25000" dirty="0" smtClean="0">
                          <a:solidFill>
                            <a:schemeClr val="tx1"/>
                          </a:solidFill>
                        </a:rPr>
                        <a:t>n</a:t>
                      </a:r>
                      <a:r>
                        <a:rPr lang="en-US" sz="1600" dirty="0" smtClean="0">
                          <a:solidFill>
                            <a:schemeClr val="tx1"/>
                          </a:solidFill>
                        </a:rPr>
                        <a:t>/</a:t>
                      </a:r>
                      <a:r>
                        <a:rPr lang="en-US" sz="1600" dirty="0" err="1" smtClean="0">
                          <a:solidFill>
                            <a:schemeClr val="tx1"/>
                          </a:solidFill>
                        </a:rPr>
                        <a:t>x</a:t>
                      </a:r>
                      <a:r>
                        <a:rPr lang="en-US" sz="1600" baseline="-25000" dirty="0" err="1" smtClean="0">
                          <a:solidFill>
                            <a:schemeClr val="tx1"/>
                          </a:solidFill>
                        </a:rPr>
                        <a:t>n</a:t>
                      </a:r>
                      <a:endParaRPr lang="en-IN" sz="1600" baseline="-25000" dirty="0" smtClean="0">
                        <a:solidFill>
                          <a:schemeClr val="tx1"/>
                        </a:solidFill>
                      </a:endParaRPr>
                    </a:p>
                  </a:txBody>
                  <a:tcPr/>
                </a:tc>
              </a:tr>
              <a:tr h="289059">
                <a:tc>
                  <a:txBody>
                    <a:bodyPr/>
                    <a:lstStyle/>
                    <a:p>
                      <a:pPr algn="ctr"/>
                      <a:endParaRPr lang="en-IN" sz="1600" b="1" dirty="0">
                        <a:solidFill>
                          <a:schemeClr val="tx1"/>
                        </a:solidFill>
                      </a:endParaRPr>
                    </a:p>
                  </a:txBody>
                  <a:tcPr>
                    <a:solidFill>
                      <a:schemeClr val="accent6">
                        <a:lumMod val="60000"/>
                        <a:lumOff val="40000"/>
                      </a:schemeClr>
                    </a:solidFill>
                  </a:tcPr>
                </a:tc>
                <a:tc>
                  <a:txBody>
                    <a:bodyPr/>
                    <a:lstStyle/>
                    <a:p>
                      <a:pPr algn="ctr"/>
                      <a:r>
                        <a:rPr lang="en-US" sz="1600" b="1" dirty="0" smtClean="0">
                          <a:solidFill>
                            <a:schemeClr val="tx1"/>
                          </a:solidFill>
                          <a:sym typeface="Symbol"/>
                        </a:rPr>
                        <a:t></a:t>
                      </a:r>
                      <a:r>
                        <a:rPr lang="en-US" sz="1600" b="1" dirty="0" smtClean="0">
                          <a:solidFill>
                            <a:schemeClr val="tx1"/>
                          </a:solidFill>
                        </a:rPr>
                        <a:t>f = N</a:t>
                      </a:r>
                      <a:endParaRPr lang="en-IN" sz="1600" b="1" dirty="0">
                        <a:solidFill>
                          <a:schemeClr val="tx1"/>
                        </a:solidFill>
                      </a:endParaRPr>
                    </a:p>
                  </a:txBody>
                  <a:tcPr>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tx1"/>
                          </a:solidFill>
                          <a:sym typeface="Symbol"/>
                        </a:rPr>
                        <a:t></a:t>
                      </a:r>
                      <a:r>
                        <a:rPr lang="en-US" sz="1600" b="1" dirty="0" smtClean="0">
                          <a:solidFill>
                            <a:schemeClr val="tx1"/>
                          </a:solidFill>
                        </a:rPr>
                        <a:t>f/X</a:t>
                      </a:r>
                      <a:endParaRPr lang="en-IN" sz="1600" b="1" dirty="0" smtClean="0">
                        <a:solidFill>
                          <a:schemeClr val="tx1"/>
                        </a:solidFill>
                      </a:endParaRPr>
                    </a:p>
                  </a:txBody>
                  <a:tcPr>
                    <a:solidFill>
                      <a:schemeClr val="accent6">
                        <a:lumMod val="60000"/>
                        <a:lumOff val="40000"/>
                      </a:schemeClr>
                    </a:solidFill>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214282" y="214290"/>
            <a:ext cx="8686800" cy="6429420"/>
          </a:xfrm>
          <a:prstGeom prst="rect">
            <a:avLst/>
          </a:prstGeom>
        </p:spPr>
        <p:txBody>
          <a:bodyPr/>
          <a:lstStyle/>
          <a:p>
            <a:pPr algn="just">
              <a:spcBef>
                <a:spcPct val="20000"/>
              </a:spcBef>
              <a:buClr>
                <a:schemeClr val="accent1"/>
              </a:buClr>
              <a:buSzPct val="70000"/>
            </a:pPr>
            <a:r>
              <a:rPr lang="en-US" sz="2400" b="1" dirty="0" smtClean="0">
                <a:solidFill>
                  <a:srgbClr val="FF0000"/>
                </a:solidFill>
              </a:rPr>
              <a:t>In case of continuous frequency distribution: </a:t>
            </a:r>
            <a:r>
              <a:rPr lang="en-US" sz="2400" dirty="0" smtClean="0">
                <a:solidFill>
                  <a:srgbClr val="C00000"/>
                </a:solidFill>
              </a:rPr>
              <a:t>If C</a:t>
            </a:r>
            <a:r>
              <a:rPr lang="en-US" sz="2400" baseline="-25000" dirty="0" smtClean="0">
                <a:solidFill>
                  <a:srgbClr val="C00000"/>
                </a:solidFill>
              </a:rPr>
              <a:t>1</a:t>
            </a:r>
            <a:r>
              <a:rPr lang="en-US" sz="2400" dirty="0" smtClean="0">
                <a:solidFill>
                  <a:srgbClr val="C00000"/>
                </a:solidFill>
              </a:rPr>
              <a:t>–C</a:t>
            </a:r>
            <a:r>
              <a:rPr lang="en-US" sz="2400" baseline="-25000" dirty="0" smtClean="0">
                <a:solidFill>
                  <a:srgbClr val="C00000"/>
                </a:solidFill>
              </a:rPr>
              <a:t>2</a:t>
            </a:r>
            <a:r>
              <a:rPr lang="en-US" sz="2400" dirty="0" smtClean="0">
                <a:solidFill>
                  <a:srgbClr val="C00000"/>
                </a:solidFill>
              </a:rPr>
              <a:t>,C</a:t>
            </a:r>
            <a:r>
              <a:rPr lang="en-US" sz="2400" baseline="-25000" dirty="0" smtClean="0">
                <a:solidFill>
                  <a:srgbClr val="C00000"/>
                </a:solidFill>
              </a:rPr>
              <a:t>2</a:t>
            </a:r>
            <a:r>
              <a:rPr lang="en-US" sz="2400" dirty="0" smtClean="0">
                <a:solidFill>
                  <a:srgbClr val="C00000"/>
                </a:solidFill>
              </a:rPr>
              <a:t>–C</a:t>
            </a:r>
            <a:r>
              <a:rPr lang="en-US" sz="2400" baseline="-25000" dirty="0" smtClean="0">
                <a:solidFill>
                  <a:srgbClr val="C00000"/>
                </a:solidFill>
              </a:rPr>
              <a:t>3</a:t>
            </a:r>
            <a:r>
              <a:rPr lang="en-US" sz="2400" dirty="0" smtClean="0">
                <a:solidFill>
                  <a:srgbClr val="C00000"/>
                </a:solidFill>
              </a:rPr>
              <a:t>,……,C</a:t>
            </a:r>
            <a:r>
              <a:rPr lang="en-US" sz="2400" baseline="-25000" dirty="0" smtClean="0">
                <a:solidFill>
                  <a:srgbClr val="C00000"/>
                </a:solidFill>
              </a:rPr>
              <a:t>n</a:t>
            </a:r>
            <a:r>
              <a:rPr lang="en-US" sz="2400" dirty="0" smtClean="0">
                <a:solidFill>
                  <a:srgbClr val="C00000"/>
                </a:solidFill>
              </a:rPr>
              <a:t>–C</a:t>
            </a:r>
            <a:r>
              <a:rPr lang="en-US" sz="2400" baseline="-25000" dirty="0" smtClean="0">
                <a:solidFill>
                  <a:srgbClr val="C00000"/>
                </a:solidFill>
              </a:rPr>
              <a:t>n+1</a:t>
            </a:r>
            <a:r>
              <a:rPr lang="en-US" sz="2400" dirty="0" smtClean="0">
                <a:solidFill>
                  <a:srgbClr val="C00000"/>
                </a:solidFill>
              </a:rPr>
              <a:t> are class intervals of data with corresponding frequencies f</a:t>
            </a:r>
            <a:r>
              <a:rPr lang="en-US" sz="2400" baseline="-25000" dirty="0" smtClean="0">
                <a:solidFill>
                  <a:srgbClr val="C00000"/>
                </a:solidFill>
              </a:rPr>
              <a:t>1</a:t>
            </a:r>
            <a:r>
              <a:rPr lang="en-US" sz="2400" dirty="0" smtClean="0">
                <a:solidFill>
                  <a:srgbClr val="C00000"/>
                </a:solidFill>
              </a:rPr>
              <a:t>,f</a:t>
            </a:r>
            <a:r>
              <a:rPr lang="en-US" sz="2400" baseline="-25000" dirty="0" smtClean="0">
                <a:solidFill>
                  <a:srgbClr val="C00000"/>
                </a:solidFill>
              </a:rPr>
              <a:t>2</a:t>
            </a:r>
            <a:r>
              <a:rPr lang="en-US" sz="2400" dirty="0" smtClean="0">
                <a:solidFill>
                  <a:srgbClr val="C00000"/>
                </a:solidFill>
              </a:rPr>
              <a:t>,f</a:t>
            </a:r>
            <a:r>
              <a:rPr lang="en-US" sz="2400" baseline="-25000" dirty="0" smtClean="0">
                <a:solidFill>
                  <a:srgbClr val="C00000"/>
                </a:solidFill>
              </a:rPr>
              <a:t>3</a:t>
            </a:r>
            <a:r>
              <a:rPr lang="en-US" sz="2400" dirty="0" smtClean="0">
                <a:solidFill>
                  <a:srgbClr val="C00000"/>
                </a:solidFill>
              </a:rPr>
              <a:t>,………………., f</a:t>
            </a:r>
            <a:r>
              <a:rPr lang="en-US" sz="2400" baseline="-25000" dirty="0" smtClean="0">
                <a:solidFill>
                  <a:srgbClr val="C00000"/>
                </a:solidFill>
              </a:rPr>
              <a:t>n</a:t>
            </a:r>
            <a:r>
              <a:rPr lang="en-US" sz="2400" dirty="0" smtClean="0">
                <a:solidFill>
                  <a:srgbClr val="C00000"/>
                </a:solidFill>
              </a:rPr>
              <a:t>, respectively. Then the Geometric Mean (G.M.) is calculated by –</a:t>
            </a:r>
            <a:endParaRPr lang="en-US" sz="3200" dirty="0" smtClean="0">
              <a:solidFill>
                <a:srgbClr val="C00000"/>
              </a:solidFill>
            </a:endParaRPr>
          </a:p>
          <a:p>
            <a:pPr algn="just"/>
            <a:endParaRPr lang="en-US" sz="2400" dirty="0" smtClean="0">
              <a:solidFill>
                <a:srgbClr val="FF0000"/>
              </a:solidFill>
            </a:endParaRPr>
          </a:p>
          <a:p>
            <a:pPr algn="just"/>
            <a:endParaRPr lang="en-US" sz="2400" dirty="0" smtClean="0">
              <a:solidFill>
                <a:srgbClr val="FF0000"/>
              </a:solidFill>
            </a:endParaRPr>
          </a:p>
          <a:p>
            <a:pPr algn="just"/>
            <a:endParaRPr lang="en-US" sz="1600" dirty="0" smtClean="0">
              <a:solidFill>
                <a:srgbClr val="FF0000"/>
              </a:solidFill>
            </a:endParaRPr>
          </a:p>
          <a:p>
            <a:pPr algn="just"/>
            <a:endParaRPr lang="en-US" sz="2400" dirty="0" smtClean="0">
              <a:solidFill>
                <a:srgbClr val="FF0000"/>
              </a:solidFill>
            </a:endParaRPr>
          </a:p>
          <a:p>
            <a:pPr algn="just"/>
            <a:endParaRPr lang="en-US" sz="2400" dirty="0" smtClean="0">
              <a:solidFill>
                <a:srgbClr val="FF0000"/>
              </a:solidFill>
            </a:endParaRPr>
          </a:p>
          <a:p>
            <a:pPr algn="just"/>
            <a:endParaRPr lang="en-US" sz="2400" dirty="0" smtClean="0">
              <a:solidFill>
                <a:srgbClr val="FF0000"/>
              </a:solidFill>
            </a:endParaRPr>
          </a:p>
          <a:p>
            <a:pPr algn="just"/>
            <a:endParaRPr lang="en-US" sz="2400" dirty="0" smtClean="0">
              <a:solidFill>
                <a:srgbClr val="FF0000"/>
              </a:solidFill>
            </a:endParaRPr>
          </a:p>
          <a:p>
            <a:pPr algn="just"/>
            <a:endParaRPr lang="en-US" sz="1100" b="1" dirty="0" smtClean="0">
              <a:solidFill>
                <a:srgbClr val="002060"/>
              </a:solidFill>
            </a:endParaRPr>
          </a:p>
          <a:p>
            <a:pPr algn="just"/>
            <a:endParaRPr lang="en-US" sz="2400" b="1" dirty="0" smtClean="0">
              <a:solidFill>
                <a:srgbClr val="002060"/>
              </a:solidFill>
            </a:endParaRPr>
          </a:p>
          <a:p>
            <a:pPr algn="just"/>
            <a:r>
              <a:rPr lang="en-US" sz="2400" b="1" dirty="0" smtClean="0">
                <a:solidFill>
                  <a:srgbClr val="002060"/>
                </a:solidFill>
              </a:rPr>
              <a:t>Relationship between A.M., G.M. and H.M.</a:t>
            </a:r>
            <a:endParaRPr lang="en-US" sz="2400" dirty="0" smtClean="0">
              <a:solidFill>
                <a:srgbClr val="002060"/>
              </a:solidFill>
            </a:endParaRPr>
          </a:p>
          <a:p>
            <a:pPr algn="just"/>
            <a:r>
              <a:rPr lang="en-US" sz="2400" dirty="0" smtClean="0">
                <a:solidFill>
                  <a:srgbClr val="C00000"/>
                </a:solidFill>
              </a:rPr>
              <a:t>For any series or frequency distribution, the value of arithmetic mean (A.M.), geometric mean (G.M.) and harmonic mean (H.M.) are different and their values always follow the following inequality-</a:t>
            </a:r>
          </a:p>
          <a:p>
            <a:pPr algn="ctr"/>
            <a:r>
              <a:rPr lang="en-US" sz="2400" b="1" dirty="0" smtClean="0">
                <a:solidFill>
                  <a:srgbClr val="002060"/>
                </a:solidFill>
              </a:rPr>
              <a:t>H.M. ≤ G.M. ≤ A.M.</a:t>
            </a:r>
          </a:p>
          <a:p>
            <a:pPr algn="just"/>
            <a:endParaRPr lang="en-US" sz="2400" dirty="0" smtClean="0">
              <a:solidFill>
                <a:srgbClr val="FF0000"/>
              </a:solidFill>
            </a:endParaRPr>
          </a:p>
          <a:p>
            <a:pPr algn="just">
              <a:spcBef>
                <a:spcPct val="0"/>
              </a:spcBef>
            </a:pPr>
            <a:endParaRPr lang="ru-RU" sz="2400" dirty="0" smtClean="0">
              <a:solidFill>
                <a:srgbClr val="FF0000"/>
              </a:solidFill>
              <a:cs typeface="Aharoni" pitchFamily="2" charset="-79"/>
            </a:endParaRPr>
          </a:p>
          <a:p>
            <a:pPr lvl="0" algn="ctr">
              <a:spcBef>
                <a:spcPct val="20000"/>
              </a:spcBef>
              <a:buClr>
                <a:schemeClr val="accent1"/>
              </a:buClr>
              <a:buSzPct val="70000"/>
            </a:pPr>
            <a:endParaRPr lang="en-US" sz="2400" dirty="0" smtClean="0">
              <a:solidFill>
                <a:srgbClr val="C00000"/>
              </a:solidFill>
            </a:endParaRPr>
          </a:p>
          <a:p>
            <a:pPr lvl="0" algn="just">
              <a:spcBef>
                <a:spcPct val="20000"/>
              </a:spcBef>
              <a:buClr>
                <a:schemeClr val="accent1"/>
              </a:buClr>
              <a:buSzPct val="70000"/>
            </a:pPr>
            <a:endParaRPr lang="en-IN" sz="2400" dirty="0" smtClean="0">
              <a:solidFill>
                <a:srgbClr val="C00000"/>
              </a:solidFill>
            </a:endParaRPr>
          </a:p>
          <a:p>
            <a:pPr lvl="0" algn="just">
              <a:spcBef>
                <a:spcPct val="20000"/>
              </a:spcBef>
              <a:buClr>
                <a:srgbClr val="002060"/>
              </a:buClr>
              <a:buSzPct val="70000"/>
            </a:pPr>
            <a:endParaRPr kumimoji="0" lang="en-US" sz="2400" i="0" u="none" strike="noStrike" kern="1200" cap="none" spc="0" normalizeH="0" baseline="0" noProof="0" dirty="0">
              <a:ln>
                <a:noFill/>
              </a:ln>
              <a:solidFill>
                <a:srgbClr val="002060"/>
              </a:solidFill>
              <a:effectLst/>
              <a:uLnTx/>
              <a:uFillTx/>
              <a:latin typeface="Aharoni" pitchFamily="2" charset="-79"/>
              <a:cs typeface="Aharoni" pitchFamily="2" charset="-79"/>
            </a:endParaRPr>
          </a:p>
        </p:txBody>
      </p:sp>
      <p:graphicFrame>
        <p:nvGraphicFramePr>
          <p:cNvPr id="98306" name="Object 2"/>
          <p:cNvGraphicFramePr>
            <a:graphicFrameLocks noChangeAspect="1"/>
          </p:cNvGraphicFramePr>
          <p:nvPr/>
        </p:nvGraphicFramePr>
        <p:xfrm>
          <a:off x="3929059" y="1571613"/>
          <a:ext cx="1357322" cy="500065"/>
        </p:xfrm>
        <a:graphic>
          <a:graphicData uri="http://schemas.openxmlformats.org/presentationml/2006/ole">
            <p:oleObj spid="_x0000_s98306" name="Equation" r:id="rId3" imgW="1028520" imgH="622080" progId="Equation.3">
              <p:embed/>
            </p:oleObj>
          </a:graphicData>
        </a:graphic>
      </p:graphicFrame>
      <p:graphicFrame>
        <p:nvGraphicFramePr>
          <p:cNvPr id="4" name="Table 3"/>
          <p:cNvGraphicFramePr>
            <a:graphicFrameLocks noGrp="1"/>
          </p:cNvGraphicFramePr>
          <p:nvPr/>
        </p:nvGraphicFramePr>
        <p:xfrm>
          <a:off x="2214546" y="2143116"/>
          <a:ext cx="4214843" cy="2346960"/>
        </p:xfrm>
        <a:graphic>
          <a:graphicData uri="http://schemas.openxmlformats.org/drawingml/2006/table">
            <a:tbl>
              <a:tblPr firstRow="1" bandRow="1">
                <a:tableStyleId>{5C22544A-7EE6-4342-B048-85BDC9FD1C3A}</a:tableStyleId>
              </a:tblPr>
              <a:tblGrid>
                <a:gridCol w="942794"/>
                <a:gridCol w="942794"/>
                <a:gridCol w="942794"/>
                <a:gridCol w="1386461"/>
              </a:tblGrid>
              <a:tr h="214314">
                <a:tc>
                  <a:txBody>
                    <a:bodyPr/>
                    <a:lstStyle/>
                    <a:p>
                      <a:pPr algn="ctr"/>
                      <a:r>
                        <a:rPr lang="en-US" sz="1600" dirty="0" smtClean="0">
                          <a:solidFill>
                            <a:schemeClr val="tx1"/>
                          </a:solidFill>
                        </a:rPr>
                        <a:t>CI</a:t>
                      </a:r>
                      <a:endParaRPr lang="en-IN" sz="1600" dirty="0">
                        <a:solidFill>
                          <a:schemeClr val="tx1"/>
                        </a:solidFill>
                      </a:endParaRPr>
                    </a:p>
                  </a:txBody>
                  <a:tcPr/>
                </a:tc>
                <a:tc>
                  <a:txBody>
                    <a:bodyPr/>
                    <a:lstStyle/>
                    <a:p>
                      <a:pPr algn="ctr"/>
                      <a:r>
                        <a:rPr lang="en-US" sz="1600" dirty="0" smtClean="0">
                          <a:solidFill>
                            <a:schemeClr val="tx1"/>
                          </a:solidFill>
                        </a:rPr>
                        <a:t>f</a:t>
                      </a:r>
                      <a:endParaRPr lang="en-IN" sz="1600" dirty="0">
                        <a:solidFill>
                          <a:schemeClr val="tx1"/>
                        </a:solidFill>
                      </a:endParaRPr>
                    </a:p>
                  </a:txBody>
                  <a:tcPr/>
                </a:tc>
                <a:tc>
                  <a:txBody>
                    <a:bodyPr/>
                    <a:lstStyle/>
                    <a:p>
                      <a:pPr algn="ctr"/>
                      <a:r>
                        <a:rPr lang="en-US" sz="1600" dirty="0" smtClean="0">
                          <a:solidFill>
                            <a:schemeClr val="tx1"/>
                          </a:solidFill>
                        </a:rPr>
                        <a:t>m</a:t>
                      </a:r>
                      <a:endParaRPr lang="en-IN" sz="1600" dirty="0">
                        <a:solidFill>
                          <a:schemeClr val="tx1"/>
                        </a:solidFill>
                      </a:endParaRPr>
                    </a:p>
                  </a:txBody>
                  <a:tcPr/>
                </a:tc>
                <a:tc>
                  <a:txBody>
                    <a:bodyPr/>
                    <a:lstStyle/>
                    <a:p>
                      <a:pPr algn="ctr"/>
                      <a:r>
                        <a:rPr lang="en-US" sz="1600" dirty="0" smtClean="0">
                          <a:solidFill>
                            <a:schemeClr val="tx1"/>
                          </a:solidFill>
                        </a:rPr>
                        <a:t>f/m</a:t>
                      </a:r>
                      <a:endParaRPr lang="en-IN" sz="1600" dirty="0">
                        <a:solidFill>
                          <a:schemeClr val="tx1"/>
                        </a:solidFill>
                      </a:endParaRPr>
                    </a:p>
                  </a:txBody>
                  <a:tcPr/>
                </a:tc>
              </a:tr>
              <a:tr h="289059">
                <a:tc>
                  <a:txBody>
                    <a:bodyPr/>
                    <a:lstStyle/>
                    <a:p>
                      <a:pPr algn="ctr"/>
                      <a:r>
                        <a:rPr lang="en-US" sz="1600" dirty="0" smtClean="0">
                          <a:solidFill>
                            <a:schemeClr val="tx1"/>
                          </a:solidFill>
                        </a:rPr>
                        <a:t>C</a:t>
                      </a:r>
                      <a:r>
                        <a:rPr lang="en-US" sz="1600" baseline="-25000" dirty="0" smtClean="0">
                          <a:solidFill>
                            <a:schemeClr val="tx1"/>
                          </a:solidFill>
                        </a:rPr>
                        <a:t>1</a:t>
                      </a:r>
                      <a:r>
                        <a:rPr lang="en-US" sz="1600" dirty="0" smtClean="0">
                          <a:solidFill>
                            <a:schemeClr val="tx1"/>
                          </a:solidFill>
                        </a:rPr>
                        <a:t>-C</a:t>
                      </a:r>
                      <a:r>
                        <a:rPr lang="en-US" sz="1600" baseline="-25000" dirty="0" smtClean="0">
                          <a:solidFill>
                            <a:schemeClr val="tx1"/>
                          </a:solidFill>
                        </a:rPr>
                        <a:t>2</a:t>
                      </a:r>
                      <a:endParaRPr lang="en-IN" sz="1600" baseline="-25000" dirty="0">
                        <a:solidFill>
                          <a:schemeClr val="tx1"/>
                        </a:solidFill>
                      </a:endParaRPr>
                    </a:p>
                  </a:txBody>
                  <a:tcPr/>
                </a:tc>
                <a:tc>
                  <a:txBody>
                    <a:bodyPr/>
                    <a:lstStyle/>
                    <a:p>
                      <a:pPr algn="ctr"/>
                      <a:r>
                        <a:rPr lang="en-US" sz="1600" dirty="0" smtClean="0">
                          <a:solidFill>
                            <a:schemeClr val="tx1"/>
                          </a:solidFill>
                        </a:rPr>
                        <a:t>f</a:t>
                      </a:r>
                      <a:r>
                        <a:rPr lang="en-US" sz="1600" baseline="-25000" dirty="0" smtClean="0">
                          <a:solidFill>
                            <a:schemeClr val="tx1"/>
                          </a:solidFill>
                        </a:rPr>
                        <a:t>1</a:t>
                      </a:r>
                      <a:endParaRPr lang="en-IN" sz="1600" baseline="-25000" dirty="0">
                        <a:solidFill>
                          <a:schemeClr val="tx1"/>
                        </a:solidFill>
                      </a:endParaRPr>
                    </a:p>
                  </a:txBody>
                  <a:tcPr/>
                </a:tc>
                <a:tc>
                  <a:txBody>
                    <a:bodyPr/>
                    <a:lstStyle/>
                    <a:p>
                      <a:pPr algn="ctr"/>
                      <a:r>
                        <a:rPr lang="en-US" sz="1600" dirty="0" smtClean="0">
                          <a:solidFill>
                            <a:schemeClr val="tx1"/>
                          </a:solidFill>
                        </a:rPr>
                        <a:t>m</a:t>
                      </a:r>
                      <a:r>
                        <a:rPr lang="en-US" sz="1600" baseline="-25000" dirty="0" smtClean="0">
                          <a:solidFill>
                            <a:schemeClr val="tx1"/>
                          </a:solidFill>
                        </a:rPr>
                        <a:t>1</a:t>
                      </a:r>
                      <a:endParaRPr lang="en-IN" sz="1600" baseline="-250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f</a:t>
                      </a:r>
                      <a:r>
                        <a:rPr lang="en-US" sz="1600" baseline="-25000" dirty="0" smtClean="0">
                          <a:solidFill>
                            <a:schemeClr val="tx1"/>
                          </a:solidFill>
                        </a:rPr>
                        <a:t>1</a:t>
                      </a:r>
                      <a:r>
                        <a:rPr lang="en-US" sz="1600" dirty="0" smtClean="0">
                          <a:solidFill>
                            <a:schemeClr val="tx1"/>
                          </a:solidFill>
                        </a:rPr>
                        <a:t>/m</a:t>
                      </a:r>
                      <a:r>
                        <a:rPr lang="en-US" sz="1600" baseline="-25000" dirty="0" smtClean="0">
                          <a:solidFill>
                            <a:schemeClr val="tx1"/>
                          </a:solidFill>
                        </a:rPr>
                        <a:t>1</a:t>
                      </a:r>
                      <a:endParaRPr lang="en-IN" sz="1600" baseline="-25000" dirty="0" smtClean="0">
                        <a:solidFill>
                          <a:schemeClr val="tx1"/>
                        </a:solidFill>
                      </a:endParaRPr>
                    </a:p>
                  </a:txBody>
                  <a:tcPr/>
                </a:tc>
              </a:tr>
              <a:tr h="289059">
                <a:tc>
                  <a:txBody>
                    <a:bodyPr/>
                    <a:lstStyle/>
                    <a:p>
                      <a:pPr algn="ctr"/>
                      <a:r>
                        <a:rPr lang="en-US" sz="1600" dirty="0" smtClean="0">
                          <a:solidFill>
                            <a:schemeClr val="tx1"/>
                          </a:solidFill>
                        </a:rPr>
                        <a:t>C</a:t>
                      </a:r>
                      <a:r>
                        <a:rPr lang="en-US" sz="1600" baseline="-25000" dirty="0" smtClean="0">
                          <a:solidFill>
                            <a:schemeClr val="tx1"/>
                          </a:solidFill>
                        </a:rPr>
                        <a:t>2</a:t>
                      </a:r>
                      <a:r>
                        <a:rPr lang="en-US" sz="1600" dirty="0" smtClean="0">
                          <a:solidFill>
                            <a:schemeClr val="tx1"/>
                          </a:solidFill>
                        </a:rPr>
                        <a:t>-C</a:t>
                      </a:r>
                      <a:r>
                        <a:rPr lang="en-US" sz="1600" baseline="-25000" dirty="0" smtClean="0">
                          <a:solidFill>
                            <a:schemeClr val="tx1"/>
                          </a:solidFill>
                        </a:rPr>
                        <a:t>3</a:t>
                      </a:r>
                      <a:endParaRPr lang="en-IN" sz="1600" baseline="-25000" dirty="0">
                        <a:solidFill>
                          <a:schemeClr val="tx1"/>
                        </a:solidFill>
                      </a:endParaRPr>
                    </a:p>
                  </a:txBody>
                  <a:tcPr/>
                </a:tc>
                <a:tc>
                  <a:txBody>
                    <a:bodyPr/>
                    <a:lstStyle/>
                    <a:p>
                      <a:pPr algn="ctr"/>
                      <a:r>
                        <a:rPr lang="en-US" sz="1600" dirty="0" smtClean="0">
                          <a:solidFill>
                            <a:schemeClr val="tx1"/>
                          </a:solidFill>
                        </a:rPr>
                        <a:t>f</a:t>
                      </a:r>
                      <a:r>
                        <a:rPr lang="en-US" sz="1600" baseline="-25000" dirty="0" smtClean="0">
                          <a:solidFill>
                            <a:schemeClr val="tx1"/>
                          </a:solidFill>
                        </a:rPr>
                        <a:t>2</a:t>
                      </a:r>
                      <a:endParaRPr lang="en-IN" sz="1600" baseline="-25000" dirty="0">
                        <a:solidFill>
                          <a:schemeClr val="tx1"/>
                        </a:solidFill>
                      </a:endParaRPr>
                    </a:p>
                  </a:txBody>
                  <a:tcPr/>
                </a:tc>
                <a:tc>
                  <a:txBody>
                    <a:bodyPr/>
                    <a:lstStyle/>
                    <a:p>
                      <a:pPr algn="ctr"/>
                      <a:r>
                        <a:rPr lang="en-US" sz="1600" dirty="0" smtClean="0">
                          <a:solidFill>
                            <a:schemeClr val="tx1"/>
                          </a:solidFill>
                        </a:rPr>
                        <a:t>m</a:t>
                      </a:r>
                      <a:r>
                        <a:rPr lang="en-US" sz="1600" baseline="-25000" dirty="0" smtClean="0">
                          <a:solidFill>
                            <a:schemeClr val="tx1"/>
                          </a:solidFill>
                        </a:rPr>
                        <a:t>2</a:t>
                      </a:r>
                      <a:endParaRPr lang="en-IN" sz="1600" baseline="-250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f</a:t>
                      </a:r>
                      <a:r>
                        <a:rPr lang="en-US" sz="1600" baseline="-25000" dirty="0" smtClean="0">
                          <a:solidFill>
                            <a:schemeClr val="tx1"/>
                          </a:solidFill>
                        </a:rPr>
                        <a:t>2</a:t>
                      </a:r>
                      <a:r>
                        <a:rPr lang="en-US" sz="1600" dirty="0" smtClean="0">
                          <a:solidFill>
                            <a:schemeClr val="tx1"/>
                          </a:solidFill>
                        </a:rPr>
                        <a:t>/m</a:t>
                      </a:r>
                      <a:r>
                        <a:rPr lang="en-US" sz="1600" baseline="-25000" dirty="0" smtClean="0">
                          <a:solidFill>
                            <a:schemeClr val="tx1"/>
                          </a:solidFill>
                        </a:rPr>
                        <a:t>2</a:t>
                      </a:r>
                      <a:endParaRPr lang="en-IN" sz="1600" baseline="-25000" dirty="0" smtClean="0">
                        <a:solidFill>
                          <a:schemeClr val="tx1"/>
                        </a:solidFill>
                      </a:endParaRPr>
                    </a:p>
                  </a:txBody>
                  <a:tcPr/>
                </a:tc>
              </a:tr>
              <a:tr h="289059">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r>
              <a:tr h="289059">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r>
              <a:tr h="289059">
                <a:tc>
                  <a:txBody>
                    <a:bodyPr/>
                    <a:lstStyle/>
                    <a:p>
                      <a:pPr algn="ctr"/>
                      <a:r>
                        <a:rPr lang="en-US" sz="1600" dirty="0" smtClean="0">
                          <a:solidFill>
                            <a:schemeClr val="tx1"/>
                          </a:solidFill>
                        </a:rPr>
                        <a:t>C</a:t>
                      </a:r>
                      <a:r>
                        <a:rPr lang="en-US" sz="1600" baseline="-25000" dirty="0" smtClean="0">
                          <a:solidFill>
                            <a:schemeClr val="tx1"/>
                          </a:solidFill>
                        </a:rPr>
                        <a:t>n</a:t>
                      </a:r>
                      <a:r>
                        <a:rPr lang="en-US" sz="1600" dirty="0" smtClean="0">
                          <a:solidFill>
                            <a:schemeClr val="tx1"/>
                          </a:solidFill>
                        </a:rPr>
                        <a:t>-C</a:t>
                      </a:r>
                      <a:r>
                        <a:rPr lang="en-US" sz="1600" baseline="-25000" dirty="0" smtClean="0">
                          <a:solidFill>
                            <a:schemeClr val="tx1"/>
                          </a:solidFill>
                        </a:rPr>
                        <a:t>n+1</a:t>
                      </a:r>
                      <a:endParaRPr lang="en-IN" sz="1600" baseline="-25000" dirty="0">
                        <a:solidFill>
                          <a:schemeClr val="tx1"/>
                        </a:solidFill>
                      </a:endParaRPr>
                    </a:p>
                  </a:txBody>
                  <a:tcPr/>
                </a:tc>
                <a:tc>
                  <a:txBody>
                    <a:bodyPr/>
                    <a:lstStyle/>
                    <a:p>
                      <a:pPr algn="ctr"/>
                      <a:r>
                        <a:rPr lang="en-US" sz="1600" dirty="0" smtClean="0">
                          <a:solidFill>
                            <a:schemeClr val="tx1"/>
                          </a:solidFill>
                        </a:rPr>
                        <a:t>f</a:t>
                      </a:r>
                      <a:r>
                        <a:rPr lang="en-US" sz="1600" baseline="-25000" dirty="0" smtClean="0">
                          <a:solidFill>
                            <a:schemeClr val="tx1"/>
                          </a:solidFill>
                        </a:rPr>
                        <a:t>n</a:t>
                      </a:r>
                      <a:endParaRPr lang="en-IN" sz="1600" baseline="-25000" dirty="0">
                        <a:solidFill>
                          <a:schemeClr val="tx1"/>
                        </a:solidFill>
                      </a:endParaRPr>
                    </a:p>
                  </a:txBody>
                  <a:tcPr/>
                </a:tc>
                <a:tc>
                  <a:txBody>
                    <a:bodyPr/>
                    <a:lstStyle/>
                    <a:p>
                      <a:pPr algn="ctr"/>
                      <a:r>
                        <a:rPr lang="en-US" sz="1600" dirty="0" err="1" smtClean="0">
                          <a:solidFill>
                            <a:schemeClr val="tx1"/>
                          </a:solidFill>
                        </a:rPr>
                        <a:t>m</a:t>
                      </a:r>
                      <a:r>
                        <a:rPr lang="en-US" sz="1600" baseline="-25000" dirty="0" err="1" smtClean="0">
                          <a:solidFill>
                            <a:schemeClr val="tx1"/>
                          </a:solidFill>
                        </a:rPr>
                        <a:t>n</a:t>
                      </a:r>
                      <a:endParaRPr lang="en-IN" sz="1600" baseline="-250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f</a:t>
                      </a:r>
                      <a:r>
                        <a:rPr lang="en-US" sz="1600" baseline="-25000" dirty="0" smtClean="0">
                          <a:solidFill>
                            <a:schemeClr val="tx1"/>
                          </a:solidFill>
                        </a:rPr>
                        <a:t>n</a:t>
                      </a:r>
                      <a:r>
                        <a:rPr lang="en-US" sz="1600" dirty="0" smtClean="0">
                          <a:solidFill>
                            <a:schemeClr val="tx1"/>
                          </a:solidFill>
                        </a:rPr>
                        <a:t>/</a:t>
                      </a:r>
                      <a:r>
                        <a:rPr lang="en-US" sz="1600" dirty="0" err="1" smtClean="0">
                          <a:solidFill>
                            <a:schemeClr val="tx1"/>
                          </a:solidFill>
                        </a:rPr>
                        <a:t>m</a:t>
                      </a:r>
                      <a:r>
                        <a:rPr lang="en-US" sz="1600" baseline="-25000" dirty="0" err="1" smtClean="0">
                          <a:solidFill>
                            <a:schemeClr val="tx1"/>
                          </a:solidFill>
                        </a:rPr>
                        <a:t>n</a:t>
                      </a:r>
                      <a:endParaRPr lang="en-IN" sz="1600" baseline="-25000" dirty="0" smtClean="0">
                        <a:solidFill>
                          <a:schemeClr val="tx1"/>
                        </a:solidFill>
                      </a:endParaRPr>
                    </a:p>
                  </a:txBody>
                  <a:tcPr/>
                </a:tc>
              </a:tr>
              <a:tr h="289059">
                <a:tc>
                  <a:txBody>
                    <a:bodyPr/>
                    <a:lstStyle/>
                    <a:p>
                      <a:pPr algn="ctr"/>
                      <a:endParaRPr lang="en-IN" sz="1600" b="1" dirty="0">
                        <a:solidFill>
                          <a:schemeClr val="tx1"/>
                        </a:solidFill>
                      </a:endParaRPr>
                    </a:p>
                  </a:txBody>
                  <a:tcPr>
                    <a:solidFill>
                      <a:schemeClr val="accent6">
                        <a:lumMod val="60000"/>
                        <a:lumOff val="40000"/>
                      </a:schemeClr>
                    </a:solidFill>
                  </a:tcPr>
                </a:tc>
                <a:tc>
                  <a:txBody>
                    <a:bodyPr/>
                    <a:lstStyle/>
                    <a:p>
                      <a:pPr algn="ctr"/>
                      <a:r>
                        <a:rPr lang="en-US" sz="1600" b="1" dirty="0" smtClean="0">
                          <a:solidFill>
                            <a:schemeClr val="tx1"/>
                          </a:solidFill>
                          <a:sym typeface="Symbol"/>
                        </a:rPr>
                        <a:t></a:t>
                      </a:r>
                      <a:r>
                        <a:rPr lang="en-US" sz="1600" b="1" dirty="0" smtClean="0">
                          <a:solidFill>
                            <a:schemeClr val="tx1"/>
                          </a:solidFill>
                        </a:rPr>
                        <a:t>f = N</a:t>
                      </a:r>
                      <a:endParaRPr lang="en-IN" sz="1600" b="1" dirty="0">
                        <a:solidFill>
                          <a:schemeClr val="tx1"/>
                        </a:solidFill>
                      </a:endParaRPr>
                    </a:p>
                  </a:txBody>
                  <a:tcPr>
                    <a:solidFill>
                      <a:schemeClr val="accent6">
                        <a:lumMod val="60000"/>
                        <a:lumOff val="40000"/>
                      </a:schemeClr>
                    </a:solidFill>
                  </a:tcPr>
                </a:tc>
                <a:tc>
                  <a:txBody>
                    <a:bodyPr/>
                    <a:lstStyle/>
                    <a:p>
                      <a:pPr algn="ctr"/>
                      <a:endParaRPr lang="en-IN" sz="1600" b="1" dirty="0">
                        <a:solidFill>
                          <a:schemeClr val="tx1"/>
                        </a:solidFill>
                      </a:endParaRPr>
                    </a:p>
                  </a:txBody>
                  <a:tcPr>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tx1"/>
                          </a:solidFill>
                          <a:sym typeface="Symbol"/>
                        </a:rPr>
                        <a:t></a:t>
                      </a:r>
                      <a:r>
                        <a:rPr lang="en-US" sz="1600" b="1" dirty="0" smtClean="0">
                          <a:solidFill>
                            <a:schemeClr val="tx1"/>
                          </a:solidFill>
                        </a:rPr>
                        <a:t>f/m</a:t>
                      </a:r>
                      <a:endParaRPr lang="en-IN" sz="1600" b="1" dirty="0" smtClean="0">
                        <a:solidFill>
                          <a:schemeClr val="tx1"/>
                        </a:solidFill>
                      </a:endParaRPr>
                    </a:p>
                  </a:txBody>
                  <a:tcPr>
                    <a:solidFill>
                      <a:schemeClr val="accent6">
                        <a:lumMod val="60000"/>
                        <a:lumOff val="40000"/>
                      </a:schemeClr>
                    </a:solidFill>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228600" y="228600"/>
            <a:ext cx="8686800" cy="6324600"/>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anchor="ctr"/>
          <a:lstStyle/>
          <a:p>
            <a:r>
              <a:rPr lang="en-US" sz="2200" b="1" dirty="0" smtClean="0">
                <a:solidFill>
                  <a:srgbClr val="FF0000"/>
                </a:solidFill>
              </a:rPr>
              <a:t>Merits of Harmonic Mean</a:t>
            </a:r>
            <a:r>
              <a:rPr lang="en-US" sz="2200" b="1" dirty="0" smtClean="0"/>
              <a:t> </a:t>
            </a:r>
            <a:endParaRPr lang="en-IN" sz="2200" dirty="0" smtClean="0"/>
          </a:p>
          <a:p>
            <a:pPr lvl="0">
              <a:buFont typeface="Wingdings" pitchFamily="2" charset="2"/>
              <a:buChar char="v"/>
            </a:pPr>
            <a:r>
              <a:rPr lang="en-US" sz="2200" dirty="0" smtClean="0"/>
              <a:t> It should be rigidly defined </a:t>
            </a:r>
            <a:r>
              <a:rPr lang="en-US" sz="2200" i="1" dirty="0" smtClean="0">
                <a:solidFill>
                  <a:srgbClr val="FF0000"/>
                </a:solidFill>
              </a:rPr>
              <a:t>i.e.</a:t>
            </a:r>
            <a:r>
              <a:rPr lang="en-US" sz="2200" dirty="0" smtClean="0"/>
              <a:t> it has a fixed and finite value,</a:t>
            </a:r>
          </a:p>
          <a:p>
            <a:pPr lvl="0">
              <a:buFont typeface="Wingdings" pitchFamily="2" charset="2"/>
              <a:buChar char="v"/>
            </a:pPr>
            <a:r>
              <a:rPr lang="en-US" sz="2200" dirty="0" smtClean="0"/>
              <a:t> Its calculation should be based on all the observations,</a:t>
            </a:r>
          </a:p>
          <a:p>
            <a:pPr lvl="0">
              <a:buFont typeface="Wingdings" pitchFamily="2" charset="2"/>
              <a:buChar char="v"/>
            </a:pPr>
            <a:r>
              <a:rPr lang="en-US" sz="2200" dirty="0" smtClean="0"/>
              <a:t> It should be capable for further algebraic treatment,</a:t>
            </a:r>
          </a:p>
          <a:p>
            <a:pPr lvl="0">
              <a:buFont typeface="Wingdings" pitchFamily="2" charset="2"/>
              <a:buChar char="v"/>
            </a:pPr>
            <a:r>
              <a:rPr lang="en-US" sz="2200" dirty="0" smtClean="0"/>
              <a:t> It should be least affected by fluctuations of sampling.</a:t>
            </a:r>
            <a:endParaRPr lang="en-IN" sz="2200" dirty="0" smtClean="0"/>
          </a:p>
          <a:p>
            <a:endParaRPr lang="en-US" sz="1400" b="1" dirty="0" smtClean="0"/>
          </a:p>
          <a:p>
            <a:r>
              <a:rPr lang="en-US" sz="2200" b="1" dirty="0" smtClean="0">
                <a:solidFill>
                  <a:srgbClr val="FF0000"/>
                </a:solidFill>
              </a:rPr>
              <a:t>Demerits of Harmonic Mean</a:t>
            </a:r>
            <a:r>
              <a:rPr lang="en-US" sz="2200" b="1" dirty="0" smtClean="0"/>
              <a:t> </a:t>
            </a:r>
            <a:endParaRPr lang="en-IN" sz="2200" dirty="0" smtClean="0"/>
          </a:p>
          <a:p>
            <a:pPr lvl="0">
              <a:buFont typeface="Wingdings" pitchFamily="2" charset="2"/>
              <a:buChar char="v"/>
            </a:pPr>
            <a:r>
              <a:rPr lang="en-US" sz="2200" dirty="0" smtClean="0"/>
              <a:t> It should not be easy to understand,</a:t>
            </a:r>
          </a:p>
          <a:p>
            <a:pPr lvl="0">
              <a:buFont typeface="Wingdings" pitchFamily="2" charset="2"/>
              <a:buChar char="v"/>
            </a:pPr>
            <a:r>
              <a:rPr lang="en-US" sz="2200" dirty="0" smtClean="0"/>
              <a:t> It should not be easy to calculate,</a:t>
            </a:r>
          </a:p>
          <a:p>
            <a:pPr marL="263525" lvl="0" indent="-263525">
              <a:buFont typeface="Wingdings" pitchFamily="2" charset="2"/>
              <a:buChar char="v"/>
            </a:pPr>
            <a:r>
              <a:rPr lang="en-US" sz="2200" dirty="0" smtClean="0"/>
              <a:t> It is very much affected by extreme values of the observations,</a:t>
            </a:r>
            <a:r>
              <a:rPr lang="en-US" sz="2400" dirty="0" smtClean="0"/>
              <a:t> </a:t>
            </a:r>
            <a:r>
              <a:rPr lang="en-US" sz="2200" dirty="0" smtClean="0"/>
              <a:t>because it gives more weight to small observation. </a:t>
            </a:r>
          </a:p>
          <a:p>
            <a:pPr lvl="0">
              <a:buFont typeface="Wingdings" pitchFamily="2" charset="2"/>
              <a:buChar char="v"/>
            </a:pPr>
            <a:r>
              <a:rPr lang="en-US" sz="2200" dirty="0" smtClean="0"/>
              <a:t> It is undefined if any of the observation is negative or zero.</a:t>
            </a:r>
            <a:endParaRPr lang="en-IN" sz="2200" dirty="0" smtClean="0"/>
          </a:p>
          <a:p>
            <a:r>
              <a:rPr lang="en-US" sz="2200" dirty="0" smtClean="0"/>
              <a:t> </a:t>
            </a:r>
            <a:endParaRPr lang="en-IN" sz="700" dirty="0" smtClean="0"/>
          </a:p>
          <a:p>
            <a:r>
              <a:rPr lang="en-US" sz="2200" b="1" dirty="0" smtClean="0">
                <a:solidFill>
                  <a:srgbClr val="FF0000"/>
                </a:solidFill>
              </a:rPr>
              <a:t>Uses of Harmonic Mean</a:t>
            </a:r>
            <a:r>
              <a:rPr lang="en-US" sz="2200" b="1" dirty="0" smtClean="0"/>
              <a:t> </a:t>
            </a:r>
          </a:p>
          <a:p>
            <a:pPr marL="339725" lvl="0" indent="-339725" algn="just">
              <a:buFont typeface="Wingdings" pitchFamily="2" charset="2"/>
              <a:buChar char="v"/>
            </a:pPr>
            <a:r>
              <a:rPr lang="en-US" sz="2200" dirty="0" smtClean="0"/>
              <a:t>It has a special use when smaller items of the series are to be given still more </a:t>
            </a:r>
            <a:r>
              <a:rPr lang="en-US" sz="2200" dirty="0" err="1" smtClean="0"/>
              <a:t>weightage</a:t>
            </a:r>
            <a:r>
              <a:rPr lang="en-US" sz="2200" dirty="0" smtClean="0"/>
              <a:t>.</a:t>
            </a:r>
          </a:p>
          <a:p>
            <a:pPr marL="339725" lvl="0" indent="-339725" algn="just">
              <a:buFont typeface="Wingdings" pitchFamily="2" charset="2"/>
              <a:buChar char="v"/>
            </a:pPr>
            <a:r>
              <a:rPr lang="en-US" sz="2200" dirty="0" smtClean="0"/>
              <a:t>It is also used in case of price data when prices are given in terms of quantity per unit of money (i.e. kg/Rs.). </a:t>
            </a:r>
            <a:endParaRPr lang="en-IN" sz="2200" dirty="0" smtClean="0"/>
          </a:p>
          <a:p>
            <a:pPr>
              <a:buFont typeface="Wingdings" pitchFamily="2" charset="2"/>
              <a:buChar char="v"/>
            </a:pPr>
            <a:r>
              <a:rPr lang="en-US" sz="2400" dirty="0" smtClean="0"/>
              <a:t> </a:t>
            </a:r>
            <a:r>
              <a:rPr lang="en-US" sz="2200" dirty="0" smtClean="0"/>
              <a:t>It is also used in averaging the velocities.</a:t>
            </a:r>
            <a:endParaRPr lang="en-IN" sz="22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28600" y="152400"/>
            <a:ext cx="8686800" cy="685800"/>
          </a:xfrm>
          <a:prstGeom prst="rect">
            <a:avLst/>
          </a:prstGeom>
          <a:gradFill>
            <a:gsLst>
              <a:gs pos="0">
                <a:srgbClr val="FFEFD1"/>
              </a:gs>
              <a:gs pos="64999">
                <a:srgbClr val="F0EBD5"/>
              </a:gs>
              <a:gs pos="100000">
                <a:srgbClr val="D1C39F"/>
              </a:gs>
            </a:gsLst>
            <a:lin ang="16200000" scaled="0"/>
          </a:gradFill>
        </p:spPr>
        <p:style>
          <a:lnRef idx="1">
            <a:schemeClr val="accent5"/>
          </a:lnRef>
          <a:fillRef idx="2">
            <a:schemeClr val="accent5"/>
          </a:fillRef>
          <a:effectRef idx="1">
            <a:schemeClr val="accent5"/>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all" spc="50" normalizeH="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WEIGHTED mean (</a:t>
            </a:r>
            <a:r>
              <a:rPr kumimoji="0" lang="en-US" sz="3600" b="1" i="0" u="none" strike="noStrike" kern="1200" cap="all" spc="50" normalizeH="0" noProof="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W.m</a:t>
            </a:r>
            <a:r>
              <a:rPr kumimoji="0" lang="en-US" sz="3600" b="1" i="0" u="none" strike="noStrike" kern="1200" cap="all" spc="50" normalizeH="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a:t>
            </a:r>
            <a:r>
              <a:rPr kumimoji="0" lang="en-US" sz="3600" b="1" i="0" u="none" strike="noStrike" kern="1200"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 </a:t>
            </a:r>
            <a:endParaRPr kumimoji="0" lang="en-US" sz="3600" b="1" i="0" u="none" strike="noStrike" kern="1200"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endParaRPr>
          </a:p>
        </p:txBody>
      </p:sp>
      <p:sp>
        <p:nvSpPr>
          <p:cNvPr id="3" name="Content Placeholder 2"/>
          <p:cNvSpPr txBox="1">
            <a:spLocks/>
          </p:cNvSpPr>
          <p:nvPr/>
        </p:nvSpPr>
        <p:spPr>
          <a:xfrm>
            <a:off x="228600" y="1000108"/>
            <a:ext cx="8686800" cy="5095893"/>
          </a:xfrm>
          <a:prstGeom prst="rect">
            <a:avLst/>
          </a:prstGeom>
        </p:spPr>
        <p:txBody>
          <a:bodyPr/>
          <a:lstStyle/>
          <a:p>
            <a:pPr algn="just">
              <a:spcBef>
                <a:spcPct val="0"/>
              </a:spcBef>
            </a:pPr>
            <a:r>
              <a:rPr lang="en-US" sz="2400" dirty="0" smtClean="0">
                <a:solidFill>
                  <a:srgbClr val="FF0000"/>
                </a:solidFill>
              </a:rPr>
              <a:t>The arithmetic mean gives equal importance (weight) to all the observations in a series. Thus weighted mean is used in case when the relative importance of all the items is not equal. Symbolically, if x</a:t>
            </a:r>
            <a:r>
              <a:rPr lang="en-US" sz="2400" baseline="-25000" dirty="0" smtClean="0">
                <a:solidFill>
                  <a:srgbClr val="FF0000"/>
                </a:solidFill>
              </a:rPr>
              <a:t>1</a:t>
            </a:r>
            <a:r>
              <a:rPr lang="en-US" sz="2400" dirty="0" smtClean="0">
                <a:solidFill>
                  <a:srgbClr val="FF0000"/>
                </a:solidFill>
              </a:rPr>
              <a:t>, x</a:t>
            </a:r>
            <a:r>
              <a:rPr lang="en-US" sz="2400" baseline="-25000" dirty="0" smtClean="0">
                <a:solidFill>
                  <a:srgbClr val="FF0000"/>
                </a:solidFill>
              </a:rPr>
              <a:t>2</a:t>
            </a:r>
            <a:r>
              <a:rPr lang="en-US" sz="2400" dirty="0" smtClean="0">
                <a:solidFill>
                  <a:srgbClr val="FF0000"/>
                </a:solidFill>
              </a:rPr>
              <a:t>, x</a:t>
            </a:r>
            <a:r>
              <a:rPr lang="en-US" sz="2400" baseline="-25000" dirty="0" smtClean="0">
                <a:solidFill>
                  <a:srgbClr val="FF0000"/>
                </a:solidFill>
              </a:rPr>
              <a:t>3</a:t>
            </a:r>
            <a:r>
              <a:rPr lang="en-US" sz="2400" dirty="0" smtClean="0">
                <a:solidFill>
                  <a:srgbClr val="FF0000"/>
                </a:solidFill>
              </a:rPr>
              <a:t>, …….., </a:t>
            </a:r>
            <a:r>
              <a:rPr lang="en-US" sz="2400" dirty="0" err="1" smtClean="0">
                <a:solidFill>
                  <a:srgbClr val="FF0000"/>
                </a:solidFill>
              </a:rPr>
              <a:t>x</a:t>
            </a:r>
            <a:r>
              <a:rPr lang="en-US" sz="2400" baseline="-25000" dirty="0" err="1" smtClean="0">
                <a:solidFill>
                  <a:srgbClr val="FF0000"/>
                </a:solidFill>
              </a:rPr>
              <a:t>n</a:t>
            </a:r>
            <a:r>
              <a:rPr lang="en-US" sz="2400" dirty="0" smtClean="0">
                <a:solidFill>
                  <a:srgbClr val="FF0000"/>
                </a:solidFill>
              </a:rPr>
              <a:t> are the values of n items and w</a:t>
            </a:r>
            <a:r>
              <a:rPr lang="en-US" sz="2400" baseline="-25000" dirty="0" smtClean="0">
                <a:solidFill>
                  <a:srgbClr val="FF0000"/>
                </a:solidFill>
              </a:rPr>
              <a:t>1</a:t>
            </a:r>
            <a:r>
              <a:rPr lang="en-US" sz="2400" dirty="0" smtClean="0">
                <a:solidFill>
                  <a:srgbClr val="FF0000"/>
                </a:solidFill>
              </a:rPr>
              <a:t>, w</a:t>
            </a:r>
            <a:r>
              <a:rPr lang="en-US" sz="2400" baseline="-25000" dirty="0" smtClean="0">
                <a:solidFill>
                  <a:srgbClr val="FF0000"/>
                </a:solidFill>
              </a:rPr>
              <a:t>2</a:t>
            </a:r>
            <a:r>
              <a:rPr lang="en-US" sz="2400" dirty="0" smtClean="0">
                <a:solidFill>
                  <a:srgbClr val="FF0000"/>
                </a:solidFill>
              </a:rPr>
              <a:t>, w</a:t>
            </a:r>
            <a:r>
              <a:rPr lang="en-US" sz="2400" baseline="-25000" dirty="0" smtClean="0">
                <a:solidFill>
                  <a:srgbClr val="FF0000"/>
                </a:solidFill>
              </a:rPr>
              <a:t>3</a:t>
            </a:r>
            <a:r>
              <a:rPr lang="en-US" sz="2400" dirty="0" smtClean="0">
                <a:solidFill>
                  <a:srgbClr val="FF0000"/>
                </a:solidFill>
              </a:rPr>
              <a:t>, ….., </a:t>
            </a:r>
            <a:r>
              <a:rPr lang="en-US" sz="2400" dirty="0" err="1" smtClean="0">
                <a:solidFill>
                  <a:srgbClr val="FF0000"/>
                </a:solidFill>
              </a:rPr>
              <a:t>w</a:t>
            </a:r>
            <a:r>
              <a:rPr lang="en-US" sz="2400" baseline="-25000" dirty="0" err="1" smtClean="0">
                <a:solidFill>
                  <a:srgbClr val="FF0000"/>
                </a:solidFill>
              </a:rPr>
              <a:t>n</a:t>
            </a:r>
            <a:r>
              <a:rPr lang="en-US" sz="2400" dirty="0" smtClean="0">
                <a:solidFill>
                  <a:srgbClr val="FF0000"/>
                </a:solidFill>
              </a:rPr>
              <a:t> for their respective weights of the given series. Then, it is defined as-</a:t>
            </a:r>
          </a:p>
          <a:p>
            <a:pPr algn="just">
              <a:spcBef>
                <a:spcPct val="0"/>
              </a:spcBef>
            </a:pPr>
            <a:r>
              <a:rPr lang="en-US" sz="2400" dirty="0" smtClean="0">
                <a:solidFill>
                  <a:srgbClr val="FF0000"/>
                </a:solidFill>
              </a:rPr>
              <a:t>  </a:t>
            </a:r>
          </a:p>
          <a:p>
            <a:pPr algn="just">
              <a:spcBef>
                <a:spcPct val="0"/>
              </a:spcBef>
            </a:pPr>
            <a:endParaRPr lang="ru-RU" sz="2800" b="1" dirty="0" smtClean="0">
              <a:solidFill>
                <a:srgbClr val="FF0000"/>
              </a:solidFill>
              <a:cs typeface="Aharoni" pitchFamily="2" charset="-79"/>
            </a:endParaRPr>
          </a:p>
          <a:p>
            <a:pPr lvl="0" algn="ctr">
              <a:spcBef>
                <a:spcPct val="20000"/>
              </a:spcBef>
              <a:buClr>
                <a:schemeClr val="accent1"/>
              </a:buClr>
              <a:buSzPct val="70000"/>
            </a:pPr>
            <a:endParaRPr lang="en-US" sz="3200" b="1" dirty="0" smtClean="0">
              <a:solidFill>
                <a:srgbClr val="C00000"/>
              </a:solidFill>
            </a:endParaRPr>
          </a:p>
          <a:p>
            <a:pPr lvl="0" algn="just">
              <a:spcBef>
                <a:spcPct val="20000"/>
              </a:spcBef>
              <a:buClr>
                <a:schemeClr val="accent1"/>
              </a:buClr>
              <a:buSzPct val="70000"/>
            </a:pPr>
            <a:endParaRPr lang="en-IN" sz="3200" b="1" dirty="0" smtClean="0">
              <a:solidFill>
                <a:srgbClr val="C00000"/>
              </a:solidFill>
            </a:endParaRPr>
          </a:p>
          <a:p>
            <a:pPr lvl="0" algn="just">
              <a:spcBef>
                <a:spcPct val="20000"/>
              </a:spcBef>
              <a:buClr>
                <a:srgbClr val="002060"/>
              </a:buClr>
              <a:buSzPct val="70000"/>
            </a:pPr>
            <a:endParaRPr kumimoji="0" lang="en-US" sz="2800" b="1" i="0" u="none" strike="noStrike" kern="1200" cap="none" spc="0" normalizeH="0" baseline="0" noProof="0" dirty="0">
              <a:ln>
                <a:noFill/>
              </a:ln>
              <a:solidFill>
                <a:srgbClr val="002060"/>
              </a:solidFill>
              <a:effectLst/>
              <a:uLnTx/>
              <a:uFillTx/>
              <a:latin typeface="Aharoni" pitchFamily="2" charset="-79"/>
              <a:cs typeface="Aharoni" pitchFamily="2" charset="-79"/>
            </a:endParaRPr>
          </a:p>
        </p:txBody>
      </p:sp>
      <p:graphicFrame>
        <p:nvGraphicFramePr>
          <p:cNvPr id="47106" name="Object 2"/>
          <p:cNvGraphicFramePr>
            <a:graphicFrameLocks noChangeAspect="1"/>
          </p:cNvGraphicFramePr>
          <p:nvPr/>
        </p:nvGraphicFramePr>
        <p:xfrm>
          <a:off x="2786050" y="2928934"/>
          <a:ext cx="4071966" cy="857256"/>
        </p:xfrm>
        <a:graphic>
          <a:graphicData uri="http://schemas.openxmlformats.org/presentationml/2006/ole">
            <p:oleObj spid="_x0000_s47106" name="Equation" r:id="rId3" imgW="2717640" imgH="482400" progId="Equation.3">
              <p:embed/>
            </p:oleObj>
          </a:graphicData>
        </a:graphic>
      </p:graphicFrame>
      <p:graphicFrame>
        <p:nvGraphicFramePr>
          <p:cNvPr id="5" name="Table 4"/>
          <p:cNvGraphicFramePr>
            <a:graphicFrameLocks noGrp="1"/>
          </p:cNvGraphicFramePr>
          <p:nvPr/>
        </p:nvGraphicFramePr>
        <p:xfrm>
          <a:off x="2071670" y="4000504"/>
          <a:ext cx="4572032" cy="2346960"/>
        </p:xfrm>
        <a:graphic>
          <a:graphicData uri="http://schemas.openxmlformats.org/drawingml/2006/table">
            <a:tbl>
              <a:tblPr firstRow="1" bandRow="1">
                <a:tableStyleId>{5C22544A-7EE6-4342-B048-85BDC9FD1C3A}</a:tableStyleId>
              </a:tblPr>
              <a:tblGrid>
                <a:gridCol w="1428760"/>
                <a:gridCol w="1571636"/>
                <a:gridCol w="1571636"/>
              </a:tblGrid>
              <a:tr h="214314">
                <a:tc>
                  <a:txBody>
                    <a:bodyPr/>
                    <a:lstStyle/>
                    <a:p>
                      <a:pPr algn="ctr"/>
                      <a:r>
                        <a:rPr lang="en-US" sz="1600" dirty="0" smtClean="0">
                          <a:solidFill>
                            <a:schemeClr val="tx1"/>
                          </a:solidFill>
                        </a:rPr>
                        <a:t>X</a:t>
                      </a:r>
                      <a:endParaRPr lang="en-IN" sz="1600" dirty="0">
                        <a:solidFill>
                          <a:schemeClr val="tx1"/>
                        </a:solidFill>
                      </a:endParaRPr>
                    </a:p>
                  </a:txBody>
                  <a:tcPr/>
                </a:tc>
                <a:tc>
                  <a:txBody>
                    <a:bodyPr/>
                    <a:lstStyle/>
                    <a:p>
                      <a:pPr algn="ctr"/>
                      <a:r>
                        <a:rPr lang="en-US" sz="1600" dirty="0" smtClean="0">
                          <a:solidFill>
                            <a:schemeClr val="tx1"/>
                          </a:solidFill>
                        </a:rPr>
                        <a:t>W</a:t>
                      </a:r>
                      <a:endParaRPr lang="en-IN" sz="1600" dirty="0">
                        <a:solidFill>
                          <a:schemeClr val="tx1"/>
                        </a:solidFill>
                      </a:endParaRPr>
                    </a:p>
                  </a:txBody>
                  <a:tcPr/>
                </a:tc>
                <a:tc>
                  <a:txBody>
                    <a:bodyPr/>
                    <a:lstStyle/>
                    <a:p>
                      <a:pPr algn="ctr"/>
                      <a:r>
                        <a:rPr lang="en-US" sz="1600" dirty="0" smtClean="0">
                          <a:solidFill>
                            <a:schemeClr val="tx1"/>
                          </a:solidFill>
                        </a:rPr>
                        <a:t>WX</a:t>
                      </a:r>
                      <a:endParaRPr lang="en-IN" sz="1600" dirty="0">
                        <a:solidFill>
                          <a:schemeClr val="tx1"/>
                        </a:solidFill>
                      </a:endParaRPr>
                    </a:p>
                  </a:txBody>
                  <a:tcPr/>
                </a:tc>
              </a:tr>
              <a:tr h="289059">
                <a:tc>
                  <a:txBody>
                    <a:bodyPr/>
                    <a:lstStyle/>
                    <a:p>
                      <a:pPr algn="ctr"/>
                      <a:r>
                        <a:rPr lang="en-US" sz="1600" dirty="0" smtClean="0">
                          <a:solidFill>
                            <a:schemeClr val="tx1"/>
                          </a:solidFill>
                        </a:rPr>
                        <a:t>x</a:t>
                      </a:r>
                      <a:r>
                        <a:rPr lang="en-US" sz="1600" baseline="-25000" dirty="0" smtClean="0">
                          <a:solidFill>
                            <a:schemeClr val="tx1"/>
                          </a:solidFill>
                        </a:rPr>
                        <a:t>1</a:t>
                      </a:r>
                      <a:endParaRPr lang="en-IN" sz="1600" baseline="-25000" dirty="0">
                        <a:solidFill>
                          <a:schemeClr val="tx1"/>
                        </a:solidFill>
                      </a:endParaRPr>
                    </a:p>
                  </a:txBody>
                  <a:tcPr/>
                </a:tc>
                <a:tc>
                  <a:txBody>
                    <a:bodyPr/>
                    <a:lstStyle/>
                    <a:p>
                      <a:pPr algn="ctr"/>
                      <a:r>
                        <a:rPr lang="en-US" sz="1600" dirty="0" smtClean="0">
                          <a:solidFill>
                            <a:schemeClr val="tx1"/>
                          </a:solidFill>
                        </a:rPr>
                        <a:t>w</a:t>
                      </a:r>
                      <a:r>
                        <a:rPr lang="en-US" sz="1600" baseline="-25000" dirty="0" smtClean="0">
                          <a:solidFill>
                            <a:schemeClr val="tx1"/>
                          </a:solidFill>
                        </a:rPr>
                        <a:t>1</a:t>
                      </a:r>
                      <a:endParaRPr lang="en-IN" sz="1600" baseline="-250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w</a:t>
                      </a:r>
                      <a:r>
                        <a:rPr lang="en-US" sz="1600" baseline="-25000" dirty="0" smtClean="0">
                          <a:solidFill>
                            <a:schemeClr val="tx1"/>
                          </a:solidFill>
                        </a:rPr>
                        <a:t>1</a:t>
                      </a:r>
                      <a:r>
                        <a:rPr lang="en-US" sz="1600" dirty="0" smtClean="0">
                          <a:solidFill>
                            <a:schemeClr val="tx1"/>
                          </a:solidFill>
                        </a:rPr>
                        <a:t>.x</a:t>
                      </a:r>
                      <a:r>
                        <a:rPr lang="en-US" sz="1600" baseline="-25000" dirty="0" smtClean="0">
                          <a:solidFill>
                            <a:schemeClr val="tx1"/>
                          </a:solidFill>
                        </a:rPr>
                        <a:t>1</a:t>
                      </a:r>
                      <a:endParaRPr lang="en-IN" sz="1600" baseline="-25000" dirty="0" smtClean="0">
                        <a:solidFill>
                          <a:schemeClr val="tx1"/>
                        </a:solidFill>
                      </a:endParaRPr>
                    </a:p>
                  </a:txBody>
                  <a:tcPr/>
                </a:tc>
              </a:tr>
              <a:tr h="289059">
                <a:tc>
                  <a:txBody>
                    <a:bodyPr/>
                    <a:lstStyle/>
                    <a:p>
                      <a:pPr algn="ctr"/>
                      <a:r>
                        <a:rPr lang="en-US" sz="1600" dirty="0" smtClean="0">
                          <a:solidFill>
                            <a:schemeClr val="tx1"/>
                          </a:solidFill>
                        </a:rPr>
                        <a:t>X</a:t>
                      </a:r>
                      <a:r>
                        <a:rPr lang="en-US" sz="1600" baseline="-25000" dirty="0" smtClean="0">
                          <a:solidFill>
                            <a:schemeClr val="tx1"/>
                          </a:solidFill>
                        </a:rPr>
                        <a:t>2</a:t>
                      </a:r>
                      <a:endParaRPr lang="en-IN" sz="1600" baseline="-25000" dirty="0">
                        <a:solidFill>
                          <a:schemeClr val="tx1"/>
                        </a:solidFill>
                      </a:endParaRPr>
                    </a:p>
                  </a:txBody>
                  <a:tcPr/>
                </a:tc>
                <a:tc>
                  <a:txBody>
                    <a:bodyPr/>
                    <a:lstStyle/>
                    <a:p>
                      <a:pPr algn="ctr"/>
                      <a:r>
                        <a:rPr lang="en-US" sz="1600" dirty="0" smtClean="0">
                          <a:solidFill>
                            <a:schemeClr val="tx1"/>
                          </a:solidFill>
                        </a:rPr>
                        <a:t>w</a:t>
                      </a:r>
                      <a:r>
                        <a:rPr lang="en-US" sz="1600" baseline="-25000" dirty="0" smtClean="0">
                          <a:solidFill>
                            <a:schemeClr val="tx1"/>
                          </a:solidFill>
                        </a:rPr>
                        <a:t>2</a:t>
                      </a:r>
                      <a:endParaRPr lang="en-IN" sz="1600" baseline="-250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w</a:t>
                      </a:r>
                      <a:r>
                        <a:rPr lang="en-US" sz="1600" baseline="-25000" dirty="0" smtClean="0">
                          <a:solidFill>
                            <a:schemeClr val="tx1"/>
                          </a:solidFill>
                        </a:rPr>
                        <a:t>2</a:t>
                      </a:r>
                      <a:r>
                        <a:rPr lang="en-US" sz="1600" dirty="0" smtClean="0">
                          <a:solidFill>
                            <a:schemeClr val="tx1"/>
                          </a:solidFill>
                        </a:rPr>
                        <a:t>.x</a:t>
                      </a:r>
                      <a:r>
                        <a:rPr lang="en-US" sz="1600" baseline="-25000" dirty="0" smtClean="0">
                          <a:solidFill>
                            <a:schemeClr val="tx1"/>
                          </a:solidFill>
                        </a:rPr>
                        <a:t>2</a:t>
                      </a:r>
                      <a:endParaRPr lang="en-IN" sz="1600" baseline="-25000" dirty="0" smtClean="0">
                        <a:solidFill>
                          <a:schemeClr val="tx1"/>
                        </a:solidFill>
                      </a:endParaRPr>
                    </a:p>
                  </a:txBody>
                  <a:tcPr/>
                </a:tc>
              </a:tr>
              <a:tr h="289059">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r>
              <a:tr h="289059">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r>
              <a:tr h="289059">
                <a:tc>
                  <a:txBody>
                    <a:bodyPr/>
                    <a:lstStyle/>
                    <a:p>
                      <a:pPr algn="ctr"/>
                      <a:r>
                        <a:rPr lang="en-US" sz="1600" dirty="0" err="1" smtClean="0">
                          <a:solidFill>
                            <a:schemeClr val="tx1"/>
                          </a:solidFill>
                        </a:rPr>
                        <a:t>x</a:t>
                      </a:r>
                      <a:r>
                        <a:rPr lang="en-US" sz="1600" baseline="-25000" dirty="0" err="1" smtClean="0">
                          <a:solidFill>
                            <a:schemeClr val="tx1"/>
                          </a:solidFill>
                        </a:rPr>
                        <a:t>n</a:t>
                      </a:r>
                      <a:endParaRPr lang="en-IN" sz="1600" baseline="-25000" dirty="0">
                        <a:solidFill>
                          <a:schemeClr val="tx1"/>
                        </a:solidFill>
                      </a:endParaRPr>
                    </a:p>
                  </a:txBody>
                  <a:tcPr/>
                </a:tc>
                <a:tc>
                  <a:txBody>
                    <a:bodyPr/>
                    <a:lstStyle/>
                    <a:p>
                      <a:pPr algn="ctr"/>
                      <a:r>
                        <a:rPr lang="en-US" sz="1600" dirty="0" err="1" smtClean="0">
                          <a:solidFill>
                            <a:schemeClr val="tx1"/>
                          </a:solidFill>
                        </a:rPr>
                        <a:t>w</a:t>
                      </a:r>
                      <a:r>
                        <a:rPr lang="en-US" sz="1600" baseline="-25000" dirty="0" err="1" smtClean="0">
                          <a:solidFill>
                            <a:schemeClr val="tx1"/>
                          </a:solidFill>
                        </a:rPr>
                        <a:t>n</a:t>
                      </a:r>
                      <a:endParaRPr lang="en-IN" sz="1600" baseline="-250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err="1" smtClean="0">
                          <a:solidFill>
                            <a:schemeClr val="tx1"/>
                          </a:solidFill>
                        </a:rPr>
                        <a:t>w</a:t>
                      </a:r>
                      <a:r>
                        <a:rPr lang="en-US" sz="1600" baseline="-25000" dirty="0" err="1" smtClean="0">
                          <a:solidFill>
                            <a:schemeClr val="tx1"/>
                          </a:solidFill>
                        </a:rPr>
                        <a:t>n</a:t>
                      </a:r>
                      <a:r>
                        <a:rPr lang="en-US" sz="1600" dirty="0" err="1" smtClean="0">
                          <a:solidFill>
                            <a:schemeClr val="tx1"/>
                          </a:solidFill>
                        </a:rPr>
                        <a:t>.x</a:t>
                      </a:r>
                      <a:r>
                        <a:rPr lang="en-US" sz="1600" baseline="-25000" dirty="0" err="1" smtClean="0">
                          <a:solidFill>
                            <a:schemeClr val="tx1"/>
                          </a:solidFill>
                        </a:rPr>
                        <a:t>n</a:t>
                      </a:r>
                      <a:endParaRPr lang="en-IN" sz="1600" baseline="-25000" dirty="0" smtClean="0">
                        <a:solidFill>
                          <a:schemeClr val="tx1"/>
                        </a:solidFill>
                      </a:endParaRPr>
                    </a:p>
                  </a:txBody>
                  <a:tcPr/>
                </a:tc>
              </a:tr>
              <a:tr h="289059">
                <a:tc>
                  <a:txBody>
                    <a:bodyPr/>
                    <a:lstStyle/>
                    <a:p>
                      <a:pPr algn="ctr"/>
                      <a:endParaRPr lang="en-IN" sz="1600" b="1" dirty="0">
                        <a:solidFill>
                          <a:schemeClr val="tx1"/>
                        </a:solidFill>
                      </a:endParaRPr>
                    </a:p>
                  </a:txBody>
                  <a:tcPr>
                    <a:solidFill>
                      <a:schemeClr val="accent6">
                        <a:lumMod val="60000"/>
                        <a:lumOff val="40000"/>
                      </a:schemeClr>
                    </a:solidFill>
                  </a:tcPr>
                </a:tc>
                <a:tc>
                  <a:txBody>
                    <a:bodyPr/>
                    <a:lstStyle/>
                    <a:p>
                      <a:pPr algn="ctr"/>
                      <a:r>
                        <a:rPr lang="en-US" sz="1600" b="1" dirty="0" smtClean="0">
                          <a:solidFill>
                            <a:schemeClr val="tx1"/>
                          </a:solidFill>
                          <a:sym typeface="Symbol"/>
                        </a:rPr>
                        <a:t>W</a:t>
                      </a:r>
                      <a:r>
                        <a:rPr lang="en-US" sz="1600" b="1" dirty="0" smtClean="0">
                          <a:solidFill>
                            <a:schemeClr val="tx1"/>
                          </a:solidFill>
                        </a:rPr>
                        <a:t> </a:t>
                      </a:r>
                      <a:endParaRPr lang="en-IN" sz="1600" b="1" dirty="0">
                        <a:solidFill>
                          <a:schemeClr val="tx1"/>
                        </a:solidFill>
                      </a:endParaRPr>
                    </a:p>
                  </a:txBody>
                  <a:tcPr>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tx1"/>
                          </a:solidFill>
                          <a:sym typeface="Symbol"/>
                        </a:rPr>
                        <a:t></a:t>
                      </a:r>
                      <a:r>
                        <a:rPr lang="en-US" sz="1600" b="1" dirty="0" smtClean="0">
                          <a:solidFill>
                            <a:schemeClr val="tx1"/>
                          </a:solidFill>
                        </a:rPr>
                        <a:t>WX</a:t>
                      </a:r>
                      <a:endParaRPr lang="en-IN" sz="1600" b="1" baseline="-25000" dirty="0" smtClean="0">
                        <a:solidFill>
                          <a:schemeClr val="tx1"/>
                        </a:solidFill>
                      </a:endParaRPr>
                    </a:p>
                  </a:txBody>
                  <a:tcPr>
                    <a:solidFill>
                      <a:schemeClr val="accent6">
                        <a:lumMod val="60000"/>
                        <a:lumOff val="40000"/>
                      </a:schemeClr>
                    </a:solid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04800" y="76200"/>
            <a:ext cx="8534400" cy="7620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50" normalizeH="0" baseline="0" noProof="0" dirty="0" smtClean="0">
                <a:ln w="11430"/>
                <a:solidFill>
                  <a:srgbClr val="FFFF00"/>
                </a:solidFill>
                <a:effectLst>
                  <a:outerShdw blurRad="76200" dist="50800" dir="5400000" algn="tl" rotWithShape="0">
                    <a:srgbClr val="000000">
                      <a:alpha val="65000"/>
                    </a:srgbClr>
                  </a:outerShdw>
                </a:effectLst>
                <a:uLnTx/>
                <a:uFillTx/>
                <a:latin typeface="+mn-lt"/>
                <a:ea typeface="+mn-ea"/>
                <a:cs typeface="+mn-cs"/>
              </a:rPr>
              <a:t>MEASURES OF CENTRAL TENDENCY</a:t>
            </a:r>
            <a:endParaRPr kumimoji="0" lang="en-US" sz="4000" b="1" i="0" u="none" strike="noStrike" kern="1200" cap="none" spc="50" normalizeH="0" baseline="0" noProof="0" dirty="0">
              <a:ln w="11430"/>
              <a:solidFill>
                <a:srgbClr val="FFFF00"/>
              </a:solidFill>
              <a:effectLst>
                <a:outerShdw blurRad="76200" dist="50800" dir="5400000" algn="tl" rotWithShape="0">
                  <a:srgbClr val="000000">
                    <a:alpha val="65000"/>
                  </a:srgbClr>
                </a:outerShdw>
              </a:effectLst>
              <a:uLnTx/>
              <a:uFillTx/>
              <a:latin typeface="+mn-lt"/>
              <a:ea typeface="+mn-ea"/>
              <a:cs typeface="+mn-cs"/>
            </a:endParaRPr>
          </a:p>
        </p:txBody>
      </p:sp>
      <p:sp>
        <p:nvSpPr>
          <p:cNvPr id="3" name="Content Placeholder 2"/>
          <p:cNvSpPr txBox="1">
            <a:spLocks/>
          </p:cNvSpPr>
          <p:nvPr/>
        </p:nvSpPr>
        <p:spPr>
          <a:xfrm>
            <a:off x="228600" y="1066800"/>
            <a:ext cx="8686800" cy="5486400"/>
          </a:xfrm>
          <a:prstGeom prst="rect">
            <a:avLst/>
          </a:prstGeom>
        </p:spPr>
        <p:txBody>
          <a:bodyPr>
            <a:noAutofit/>
          </a:bodyPr>
          <a:lstStyle/>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en-IN" sz="4000" i="0" u="none" strike="noStrike" kern="1200" cap="none" spc="0" normalizeH="0" baseline="0" noProof="0" dirty="0" smtClean="0">
                <a:ln>
                  <a:noFill/>
                </a:ln>
                <a:solidFill>
                  <a:srgbClr val="C00000"/>
                </a:solidFill>
                <a:effectLst/>
                <a:uLnTx/>
                <a:uFillTx/>
                <a:ea typeface="+mn-ea"/>
                <a:cs typeface="Aharoni" pitchFamily="2" charset="-79"/>
              </a:rPr>
              <a:t>According to </a:t>
            </a:r>
            <a:r>
              <a:rPr kumimoji="0" lang="en-IN" sz="4000" b="1" i="0" u="none" strike="noStrike" kern="1200" cap="none" spc="0" normalizeH="0" baseline="0" noProof="0" dirty="0" err="1" smtClean="0">
                <a:ln>
                  <a:noFill/>
                </a:ln>
                <a:solidFill>
                  <a:srgbClr val="0070C0"/>
                </a:solidFill>
                <a:effectLst/>
                <a:uLnTx/>
                <a:uFillTx/>
                <a:ea typeface="+mn-ea"/>
                <a:cs typeface="Aharoni" pitchFamily="2" charset="-79"/>
              </a:rPr>
              <a:t>Croxten</a:t>
            </a:r>
            <a:r>
              <a:rPr kumimoji="0" lang="en-IN" sz="4000" b="1" i="0" u="none" strike="noStrike" kern="1200" cap="none" spc="0" normalizeH="0" baseline="0" noProof="0" dirty="0" smtClean="0">
                <a:ln>
                  <a:noFill/>
                </a:ln>
                <a:solidFill>
                  <a:srgbClr val="0070C0"/>
                </a:solidFill>
                <a:effectLst/>
                <a:uLnTx/>
                <a:uFillTx/>
                <a:ea typeface="+mn-ea"/>
                <a:cs typeface="Aharoni" pitchFamily="2" charset="-79"/>
              </a:rPr>
              <a:t> and Cowden </a:t>
            </a:r>
            <a:r>
              <a:rPr kumimoji="0" lang="en-IN" sz="4000" i="0" u="none" strike="noStrike" kern="1200" cap="none" spc="0" normalizeH="0" baseline="0" noProof="0" dirty="0" smtClean="0">
                <a:ln>
                  <a:noFill/>
                </a:ln>
                <a:solidFill>
                  <a:srgbClr val="FF0000"/>
                </a:solidFill>
                <a:effectLst/>
                <a:uLnTx/>
                <a:uFillTx/>
                <a:ea typeface="+mn-ea"/>
                <a:cs typeface="Aharoni" pitchFamily="2" charset="-79"/>
              </a:rPr>
              <a:t>“</a:t>
            </a:r>
            <a:r>
              <a:rPr kumimoji="0" lang="en-IN" sz="4000" i="0" u="none" strike="noStrike" kern="1200" cap="none" spc="0" normalizeH="0" baseline="0" noProof="0" dirty="0" smtClean="0">
                <a:ln>
                  <a:noFill/>
                </a:ln>
                <a:solidFill>
                  <a:srgbClr val="C00000"/>
                </a:solidFill>
                <a:effectLst/>
                <a:uLnTx/>
                <a:uFillTx/>
                <a:ea typeface="+mn-ea"/>
                <a:cs typeface="Aharoni" pitchFamily="2" charset="-79"/>
              </a:rPr>
              <a:t>An average is a single value within the range of the data that is used to represent all the values in the series</a:t>
            </a:r>
            <a:r>
              <a:rPr kumimoji="0" lang="en-IN" sz="4000" i="0" u="none" strike="noStrike" kern="1200" cap="none" spc="0" normalizeH="0" baseline="0" noProof="0" dirty="0" smtClean="0">
                <a:ln>
                  <a:noFill/>
                </a:ln>
                <a:solidFill>
                  <a:srgbClr val="FF0000"/>
                </a:solidFill>
                <a:effectLst/>
                <a:uLnTx/>
                <a:uFillTx/>
                <a:ea typeface="+mn-ea"/>
                <a:cs typeface="Aharoni" pitchFamily="2" charset="-79"/>
              </a:rPr>
              <a:t>”. A statistical measure used for representing the centre of central value of a set of observations is known as "</a:t>
            </a:r>
            <a:r>
              <a:rPr kumimoji="0" lang="en-IN" sz="4000" b="1" i="0" u="none" strike="noStrike" kern="1200" cap="none" spc="0" normalizeH="0" baseline="0" noProof="0" dirty="0" smtClean="0">
                <a:ln>
                  <a:noFill/>
                </a:ln>
                <a:solidFill>
                  <a:srgbClr val="002060"/>
                </a:solidFill>
                <a:effectLst/>
                <a:uLnTx/>
                <a:uFillTx/>
                <a:ea typeface="+mn-ea"/>
                <a:cs typeface="Aharoni" pitchFamily="2" charset="-79"/>
              </a:rPr>
              <a:t>Measure of Central Tendency</a:t>
            </a:r>
            <a:r>
              <a:rPr kumimoji="0" lang="en-IN" sz="4000" i="0" u="none" strike="noStrike" kern="1200" cap="none" spc="0" normalizeH="0" baseline="0" noProof="0" dirty="0" smtClean="0">
                <a:ln>
                  <a:noFill/>
                </a:ln>
                <a:solidFill>
                  <a:srgbClr val="FF0000"/>
                </a:solidFill>
                <a:effectLst/>
                <a:uLnTx/>
                <a:uFillTx/>
                <a:ea typeface="+mn-ea"/>
                <a:cs typeface="Aharoni" pitchFamily="2" charset="-79"/>
              </a:rPr>
              <a:t>". It is also called as “</a:t>
            </a:r>
            <a:r>
              <a:rPr kumimoji="0" lang="en-IN" sz="4000" b="1" i="0" u="none" strike="noStrike" kern="1200" cap="none" spc="0" normalizeH="0" baseline="0" noProof="0" dirty="0" smtClean="0">
                <a:ln>
                  <a:noFill/>
                </a:ln>
                <a:solidFill>
                  <a:srgbClr val="002060"/>
                </a:solidFill>
                <a:effectLst/>
                <a:uLnTx/>
                <a:uFillTx/>
                <a:ea typeface="+mn-ea"/>
                <a:cs typeface="Aharoni" pitchFamily="2" charset="-79"/>
              </a:rPr>
              <a:t>Measure of first order</a:t>
            </a:r>
            <a:r>
              <a:rPr kumimoji="0" lang="en-IN" sz="4000" i="0" u="none" strike="noStrike" kern="1200" cap="none" spc="0" normalizeH="0" baseline="0" noProof="0" dirty="0" smtClean="0">
                <a:ln>
                  <a:noFill/>
                </a:ln>
                <a:solidFill>
                  <a:srgbClr val="FF0000"/>
                </a:solidFill>
                <a:effectLst/>
                <a:uLnTx/>
                <a:uFillTx/>
                <a:ea typeface="+mn-ea"/>
                <a:cs typeface="Aharoni" pitchFamily="2" charset="-79"/>
              </a:rPr>
              <a:t>”.</a:t>
            </a:r>
            <a:endParaRPr kumimoji="0" lang="en-US" sz="2800" i="0" u="none" strike="noStrike" kern="1200" cap="none" spc="0" normalizeH="0" baseline="0" noProof="0" dirty="0" smtClean="0">
              <a:ln>
                <a:noFill/>
              </a:ln>
              <a:solidFill>
                <a:srgbClr val="FF0000"/>
              </a:solidFill>
              <a:effectLst/>
              <a:uLnTx/>
              <a:uFillTx/>
              <a:ea typeface="+mn-ea"/>
              <a:cs typeface="Aharoni" pitchFamily="2" charset="-79"/>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228600" y="152400"/>
            <a:ext cx="8686800" cy="6477000"/>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anchor="ctr"/>
          <a:lstStyle/>
          <a:p>
            <a:r>
              <a:rPr lang="en-US" sz="2200" b="1" dirty="0" smtClean="0">
                <a:solidFill>
                  <a:srgbClr val="FF0000"/>
                </a:solidFill>
              </a:rPr>
              <a:t>Merits of Weighted Mean</a:t>
            </a:r>
            <a:r>
              <a:rPr lang="en-US" sz="2200" b="1" dirty="0" smtClean="0"/>
              <a:t> </a:t>
            </a:r>
            <a:endParaRPr lang="en-IN" sz="2200" dirty="0" smtClean="0"/>
          </a:p>
          <a:p>
            <a:pPr lvl="0">
              <a:buFont typeface="Wingdings" pitchFamily="2" charset="2"/>
              <a:buChar char="v"/>
            </a:pPr>
            <a:r>
              <a:rPr lang="en-US" sz="2200" dirty="0" smtClean="0"/>
              <a:t> It should be rigidly defined i.e. it has a fixed and finite value</a:t>
            </a:r>
          </a:p>
          <a:p>
            <a:pPr lvl="0">
              <a:buFont typeface="Wingdings" pitchFamily="2" charset="2"/>
              <a:buChar char="v"/>
            </a:pPr>
            <a:r>
              <a:rPr lang="en-US" sz="2200" dirty="0" smtClean="0"/>
              <a:t> It should be easy to understand</a:t>
            </a:r>
          </a:p>
          <a:p>
            <a:pPr lvl="0">
              <a:buFont typeface="Wingdings" pitchFamily="2" charset="2"/>
              <a:buChar char="v"/>
            </a:pPr>
            <a:r>
              <a:rPr lang="en-US" sz="2200" dirty="0" smtClean="0"/>
              <a:t> It should be easy to calculate</a:t>
            </a:r>
          </a:p>
          <a:p>
            <a:pPr lvl="0">
              <a:buFont typeface="Wingdings" pitchFamily="2" charset="2"/>
              <a:buChar char="v"/>
            </a:pPr>
            <a:r>
              <a:rPr lang="en-US" sz="2200" dirty="0" smtClean="0"/>
              <a:t> Its calculation should be based on all the observations</a:t>
            </a:r>
          </a:p>
          <a:p>
            <a:pPr lvl="0">
              <a:buFont typeface="Wingdings" pitchFamily="2" charset="2"/>
              <a:buChar char="v"/>
            </a:pPr>
            <a:r>
              <a:rPr lang="en-US" sz="2200" dirty="0" smtClean="0"/>
              <a:t> It should be capable for further algebraic treatment</a:t>
            </a:r>
          </a:p>
          <a:p>
            <a:pPr lvl="0">
              <a:buFont typeface="Wingdings" pitchFamily="2" charset="2"/>
              <a:buChar char="v"/>
            </a:pPr>
            <a:r>
              <a:rPr lang="en-US" sz="2200" dirty="0" smtClean="0"/>
              <a:t> It should be least affected by fluctuations of sampling</a:t>
            </a:r>
            <a:endParaRPr lang="en-IN" sz="2200" dirty="0" smtClean="0"/>
          </a:p>
          <a:p>
            <a:endParaRPr lang="en-US" sz="1200" b="1" dirty="0" smtClean="0"/>
          </a:p>
          <a:p>
            <a:r>
              <a:rPr lang="en-US" sz="2200" b="1" dirty="0" smtClean="0">
                <a:solidFill>
                  <a:srgbClr val="FF0000"/>
                </a:solidFill>
              </a:rPr>
              <a:t>Demerits of Weighted Mean</a:t>
            </a:r>
            <a:r>
              <a:rPr lang="en-US" sz="2200" b="1" dirty="0" smtClean="0"/>
              <a:t> </a:t>
            </a:r>
            <a:endParaRPr lang="en-IN" sz="2200" dirty="0" smtClean="0"/>
          </a:p>
          <a:p>
            <a:pPr marL="263525" lvl="0" indent="-263525" algn="just">
              <a:buFont typeface="Wingdings" pitchFamily="2" charset="2"/>
              <a:buChar char="v"/>
            </a:pPr>
            <a:r>
              <a:rPr lang="en-US" sz="2200" dirty="0" smtClean="0"/>
              <a:t>It is very much affected by extreme values of the observations, because it has a tendency towards the higher values of the given data.</a:t>
            </a:r>
          </a:p>
          <a:p>
            <a:pPr lvl="0">
              <a:buFont typeface="Wingdings" pitchFamily="2" charset="2"/>
              <a:buChar char="v"/>
            </a:pPr>
            <a:r>
              <a:rPr lang="en-US" sz="2200" dirty="0" smtClean="0"/>
              <a:t> If any observation is missing in the series, it can not be calculated. </a:t>
            </a:r>
          </a:p>
          <a:p>
            <a:pPr lvl="0">
              <a:buFont typeface="Wingdings" pitchFamily="2" charset="2"/>
              <a:buChar char="v"/>
            </a:pPr>
            <a:r>
              <a:rPr lang="en-US" sz="2200" dirty="0" smtClean="0"/>
              <a:t> It can be a value that does not exist in the series. </a:t>
            </a:r>
            <a:endParaRPr lang="en-IN" sz="2200" dirty="0" smtClean="0"/>
          </a:p>
          <a:p>
            <a:r>
              <a:rPr lang="en-US" sz="1200" dirty="0" smtClean="0"/>
              <a:t> </a:t>
            </a:r>
            <a:endParaRPr lang="en-IN" sz="900" dirty="0" smtClean="0"/>
          </a:p>
          <a:p>
            <a:r>
              <a:rPr lang="en-US" sz="2200" b="1" dirty="0" smtClean="0">
                <a:solidFill>
                  <a:srgbClr val="FF0000"/>
                </a:solidFill>
              </a:rPr>
              <a:t>Uses of Weighted Mean</a:t>
            </a:r>
            <a:r>
              <a:rPr lang="en-US" sz="2200" b="1" dirty="0" smtClean="0"/>
              <a:t> </a:t>
            </a:r>
          </a:p>
          <a:p>
            <a:pPr marL="280988" lvl="0" indent="-280988" algn="just">
              <a:buFont typeface="Wingdings" pitchFamily="2" charset="2"/>
              <a:buChar char="v"/>
            </a:pPr>
            <a:r>
              <a:rPr lang="en-US" sz="2200" dirty="0" smtClean="0"/>
              <a:t>The weighted mean is also known as overall mean i.e. when component means are given and we want to calculate the mean for the total, then weighted mean is used. </a:t>
            </a:r>
          </a:p>
          <a:p>
            <a:pPr marL="280988" indent="-280988" algn="just">
              <a:buFont typeface="Wingdings" pitchFamily="2" charset="2"/>
              <a:buChar char="v"/>
            </a:pPr>
            <a:r>
              <a:rPr lang="en-US" sz="2200" dirty="0" smtClean="0"/>
              <a:t> It is used to calculate birth rate, death rate, etc.</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28600" y="152400"/>
            <a:ext cx="8686800" cy="685800"/>
          </a:xfrm>
          <a:prstGeom prst="rect">
            <a:avLst/>
          </a:prstGeom>
          <a:gradFill>
            <a:gsLst>
              <a:gs pos="0">
                <a:srgbClr val="FFEFD1"/>
              </a:gs>
              <a:gs pos="64999">
                <a:srgbClr val="F0EBD5"/>
              </a:gs>
              <a:gs pos="100000">
                <a:srgbClr val="D1C39F"/>
              </a:gs>
            </a:gsLst>
            <a:lin ang="16200000" scaled="0"/>
          </a:gradFill>
        </p:spPr>
        <p:style>
          <a:lnRef idx="1">
            <a:schemeClr val="accent5"/>
          </a:lnRef>
          <a:fillRef idx="2">
            <a:schemeClr val="accent5"/>
          </a:fillRef>
          <a:effectRef idx="1">
            <a:schemeClr val="accent5"/>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all" spc="50" normalizeH="0" noProof="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meDian</a:t>
            </a:r>
            <a:r>
              <a:rPr kumimoji="0" lang="en-US" sz="3600" b="1" i="0" u="none" strike="noStrike" kern="1200" cap="all" spc="50" normalizeH="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 (</a:t>
            </a:r>
            <a:r>
              <a:rPr kumimoji="0" lang="en-US" sz="3600" b="1" i="0" u="none" strike="noStrike" kern="1200" cap="all" spc="50" normalizeH="0" noProof="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m</a:t>
            </a:r>
            <a:r>
              <a:rPr kumimoji="0" lang="en-US" sz="3600" b="1" i="0" u="none" strike="noStrike" kern="1200" spc="50" normalizeH="0" baseline="-25000" noProof="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d</a:t>
            </a:r>
            <a:r>
              <a:rPr kumimoji="0" lang="en-US" sz="3600" b="1" i="0" u="none" strike="noStrike" kern="1200" spc="50" normalizeH="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a:t>
            </a:r>
            <a:r>
              <a:rPr kumimoji="0" lang="en-US" sz="3600" b="1" i="0" u="none" strike="noStrike" kern="1200"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 </a:t>
            </a:r>
            <a:endParaRPr kumimoji="0" lang="en-US" sz="3600" b="1" i="0" u="none" strike="noStrike" kern="1200"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endParaRPr>
          </a:p>
        </p:txBody>
      </p:sp>
      <p:sp>
        <p:nvSpPr>
          <p:cNvPr id="3" name="Content Placeholder 2"/>
          <p:cNvSpPr txBox="1">
            <a:spLocks/>
          </p:cNvSpPr>
          <p:nvPr/>
        </p:nvSpPr>
        <p:spPr>
          <a:xfrm>
            <a:off x="304800" y="1066800"/>
            <a:ext cx="8610600" cy="5410200"/>
          </a:xfrm>
          <a:prstGeom prst="rect">
            <a:avLst/>
          </a:prstGeom>
        </p:spPr>
        <p:txBody>
          <a:bodyPr/>
          <a:lstStyle/>
          <a:p>
            <a:pPr algn="just">
              <a:spcBef>
                <a:spcPct val="0"/>
              </a:spcBef>
            </a:pPr>
            <a:r>
              <a:rPr lang="en-US" sz="2400" dirty="0" smtClean="0">
                <a:solidFill>
                  <a:srgbClr val="FF0000"/>
                </a:solidFill>
              </a:rPr>
              <a:t>Median may be defined as the middle most or central value when the items are arranged in ascending or descending order of magnitude.  if x</a:t>
            </a:r>
            <a:r>
              <a:rPr lang="en-US" sz="2400" baseline="-25000" dirty="0" smtClean="0">
                <a:solidFill>
                  <a:srgbClr val="FF0000"/>
                </a:solidFill>
              </a:rPr>
              <a:t>1</a:t>
            </a:r>
            <a:r>
              <a:rPr lang="en-US" sz="2400" dirty="0" smtClean="0">
                <a:solidFill>
                  <a:srgbClr val="FF0000"/>
                </a:solidFill>
              </a:rPr>
              <a:t>, x</a:t>
            </a:r>
            <a:r>
              <a:rPr lang="en-US" sz="2400" baseline="-25000" dirty="0" smtClean="0">
                <a:solidFill>
                  <a:srgbClr val="FF0000"/>
                </a:solidFill>
              </a:rPr>
              <a:t>2</a:t>
            </a:r>
            <a:r>
              <a:rPr lang="en-US" sz="2400" dirty="0" smtClean="0">
                <a:solidFill>
                  <a:srgbClr val="FF0000"/>
                </a:solidFill>
              </a:rPr>
              <a:t>,……..,</a:t>
            </a:r>
            <a:r>
              <a:rPr lang="en-US" sz="2400" dirty="0" err="1" smtClean="0">
                <a:solidFill>
                  <a:srgbClr val="FF0000"/>
                </a:solidFill>
              </a:rPr>
              <a:t>x</a:t>
            </a:r>
            <a:r>
              <a:rPr lang="en-US" sz="2400" baseline="-25000" dirty="0" err="1" smtClean="0">
                <a:solidFill>
                  <a:srgbClr val="FF0000"/>
                </a:solidFill>
              </a:rPr>
              <a:t>n</a:t>
            </a:r>
            <a:r>
              <a:rPr lang="en-US" sz="2400" dirty="0" smtClean="0">
                <a:solidFill>
                  <a:srgbClr val="FF0000"/>
                </a:solidFill>
              </a:rPr>
              <a:t> are the values of n items of the given series. Then, in case of </a:t>
            </a:r>
            <a:r>
              <a:rPr lang="en-US" sz="2400" dirty="0" smtClean="0">
                <a:solidFill>
                  <a:srgbClr val="002060"/>
                </a:solidFill>
              </a:rPr>
              <a:t>odd number </a:t>
            </a:r>
            <a:r>
              <a:rPr lang="en-US" sz="2400" dirty="0" smtClean="0">
                <a:solidFill>
                  <a:srgbClr val="FF0000"/>
                </a:solidFill>
              </a:rPr>
              <a:t>of items in a data, it is defined as- </a:t>
            </a:r>
          </a:p>
          <a:p>
            <a:pPr algn="just">
              <a:spcBef>
                <a:spcPct val="0"/>
              </a:spcBef>
            </a:pPr>
            <a:endParaRPr lang="en-US" sz="2400" dirty="0" smtClean="0">
              <a:solidFill>
                <a:srgbClr val="FF0000"/>
              </a:solidFill>
            </a:endParaRPr>
          </a:p>
          <a:p>
            <a:pPr algn="just">
              <a:spcBef>
                <a:spcPct val="0"/>
              </a:spcBef>
            </a:pPr>
            <a:endParaRPr lang="en-US" sz="2400" dirty="0" smtClean="0">
              <a:solidFill>
                <a:srgbClr val="FF0000"/>
              </a:solidFill>
            </a:endParaRPr>
          </a:p>
          <a:p>
            <a:pPr algn="just">
              <a:spcBef>
                <a:spcPct val="0"/>
              </a:spcBef>
            </a:pPr>
            <a:endParaRPr lang="en-US" sz="2400" dirty="0" smtClean="0">
              <a:solidFill>
                <a:srgbClr val="FF0000"/>
              </a:solidFill>
            </a:endParaRPr>
          </a:p>
          <a:p>
            <a:pPr algn="just">
              <a:spcBef>
                <a:spcPct val="0"/>
              </a:spcBef>
            </a:pPr>
            <a:r>
              <a:rPr lang="en-US" sz="2400" dirty="0" smtClean="0">
                <a:solidFill>
                  <a:srgbClr val="FF0000"/>
                </a:solidFill>
              </a:rPr>
              <a:t>In case of </a:t>
            </a:r>
            <a:r>
              <a:rPr lang="en-US" sz="2400" dirty="0" smtClean="0">
                <a:solidFill>
                  <a:srgbClr val="002060"/>
                </a:solidFill>
              </a:rPr>
              <a:t>even number </a:t>
            </a:r>
            <a:r>
              <a:rPr lang="en-US" sz="2400" dirty="0" smtClean="0">
                <a:solidFill>
                  <a:srgbClr val="FF0000"/>
                </a:solidFill>
              </a:rPr>
              <a:t>of items in a data, then</a:t>
            </a:r>
          </a:p>
          <a:p>
            <a:pPr algn="just">
              <a:spcBef>
                <a:spcPct val="0"/>
              </a:spcBef>
            </a:pPr>
            <a:endParaRPr lang="en-US" sz="2400" dirty="0" smtClean="0">
              <a:solidFill>
                <a:srgbClr val="FF0000"/>
              </a:solidFill>
            </a:endParaRPr>
          </a:p>
          <a:p>
            <a:pPr algn="just">
              <a:spcBef>
                <a:spcPct val="0"/>
              </a:spcBef>
            </a:pPr>
            <a:endParaRPr lang="ru-RU" sz="2400" dirty="0" smtClean="0">
              <a:solidFill>
                <a:srgbClr val="FF0000"/>
              </a:solidFill>
              <a:cs typeface="Aharoni" pitchFamily="2" charset="-79"/>
            </a:endParaRPr>
          </a:p>
          <a:p>
            <a:pPr lvl="0" algn="ctr">
              <a:spcBef>
                <a:spcPct val="20000"/>
              </a:spcBef>
              <a:buClr>
                <a:schemeClr val="accent1"/>
              </a:buClr>
              <a:buSzPct val="70000"/>
            </a:pPr>
            <a:endParaRPr lang="en-US" sz="2400" dirty="0" smtClean="0">
              <a:solidFill>
                <a:srgbClr val="C00000"/>
              </a:solidFill>
            </a:endParaRPr>
          </a:p>
          <a:p>
            <a:pPr lvl="0" algn="just">
              <a:spcBef>
                <a:spcPct val="20000"/>
              </a:spcBef>
              <a:buClr>
                <a:schemeClr val="accent1"/>
              </a:buClr>
              <a:buSzPct val="70000"/>
            </a:pPr>
            <a:endParaRPr lang="en-IN" sz="2400" dirty="0" smtClean="0">
              <a:solidFill>
                <a:srgbClr val="C00000"/>
              </a:solidFill>
            </a:endParaRPr>
          </a:p>
          <a:p>
            <a:pPr lvl="0" algn="just">
              <a:spcBef>
                <a:spcPct val="20000"/>
              </a:spcBef>
              <a:buClr>
                <a:srgbClr val="002060"/>
              </a:buClr>
              <a:buSzPct val="70000"/>
            </a:pPr>
            <a:endParaRPr kumimoji="0" lang="en-US" sz="2400" i="0" u="none" strike="noStrike" kern="1200" cap="none" spc="0" normalizeH="0" baseline="0" noProof="0" dirty="0">
              <a:ln>
                <a:noFill/>
              </a:ln>
              <a:solidFill>
                <a:srgbClr val="002060"/>
              </a:solidFill>
              <a:effectLst/>
              <a:uLnTx/>
              <a:uFillTx/>
              <a:latin typeface="Aharoni" pitchFamily="2" charset="-79"/>
              <a:cs typeface="Aharoni" pitchFamily="2" charset="-79"/>
            </a:endParaRPr>
          </a:p>
        </p:txBody>
      </p:sp>
      <p:graphicFrame>
        <p:nvGraphicFramePr>
          <p:cNvPr id="48130" name="Object 2"/>
          <p:cNvGraphicFramePr>
            <a:graphicFrameLocks noChangeAspect="1"/>
          </p:cNvGraphicFramePr>
          <p:nvPr/>
        </p:nvGraphicFramePr>
        <p:xfrm>
          <a:off x="3000364" y="2786058"/>
          <a:ext cx="2857520" cy="928694"/>
        </p:xfrm>
        <a:graphic>
          <a:graphicData uri="http://schemas.openxmlformats.org/presentationml/2006/ole">
            <p:oleObj spid="_x0000_s48130" name="Equation" r:id="rId3" imgW="1447560" imgH="469800" progId="Equation.3">
              <p:embed/>
            </p:oleObj>
          </a:graphicData>
        </a:graphic>
      </p:graphicFrame>
      <p:graphicFrame>
        <p:nvGraphicFramePr>
          <p:cNvPr id="48131" name="Object 3"/>
          <p:cNvGraphicFramePr>
            <a:graphicFrameLocks noChangeAspect="1"/>
          </p:cNvGraphicFramePr>
          <p:nvPr/>
        </p:nvGraphicFramePr>
        <p:xfrm>
          <a:off x="3071802" y="4857760"/>
          <a:ext cx="3143272" cy="928694"/>
        </p:xfrm>
        <a:graphic>
          <a:graphicData uri="http://schemas.openxmlformats.org/presentationml/2006/ole">
            <p:oleObj spid="_x0000_s48131" name="Equation" r:id="rId4" imgW="2209680" imgH="647640" progId="Equation.3">
              <p:embed/>
            </p:oleObj>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04800" y="285728"/>
            <a:ext cx="8610600" cy="6191272"/>
          </a:xfrm>
          <a:prstGeom prst="rect">
            <a:avLst/>
          </a:prstGeom>
        </p:spPr>
        <p:txBody>
          <a:bodyPr/>
          <a:lstStyle/>
          <a:p>
            <a:pPr lvl="0" algn="just">
              <a:spcBef>
                <a:spcPct val="20000"/>
              </a:spcBef>
              <a:buClr>
                <a:schemeClr val="accent1"/>
              </a:buClr>
              <a:buSzPct val="70000"/>
            </a:pPr>
            <a:r>
              <a:rPr lang="en-US" sz="2400" b="1" dirty="0" smtClean="0">
                <a:solidFill>
                  <a:srgbClr val="002060"/>
                </a:solidFill>
              </a:rPr>
              <a:t>Computation of Median</a:t>
            </a:r>
          </a:p>
          <a:p>
            <a:pPr algn="just">
              <a:spcBef>
                <a:spcPct val="20000"/>
              </a:spcBef>
              <a:buClr>
                <a:schemeClr val="accent1"/>
              </a:buClr>
              <a:buSzPct val="70000"/>
            </a:pPr>
            <a:r>
              <a:rPr lang="en-US" sz="2400" b="1" dirty="0" smtClean="0">
                <a:solidFill>
                  <a:srgbClr val="FF0000"/>
                </a:solidFill>
              </a:rPr>
              <a:t>In case of individual values: </a:t>
            </a:r>
            <a:r>
              <a:rPr lang="en-US" sz="2400" dirty="0" smtClean="0">
                <a:solidFill>
                  <a:srgbClr val="C00000"/>
                </a:solidFill>
              </a:rPr>
              <a:t>If x</a:t>
            </a:r>
            <a:r>
              <a:rPr lang="en-US" sz="2400" baseline="-25000" dirty="0" smtClean="0">
                <a:solidFill>
                  <a:srgbClr val="C00000"/>
                </a:solidFill>
              </a:rPr>
              <a:t>1</a:t>
            </a:r>
            <a:r>
              <a:rPr lang="en-US" sz="2400" dirty="0" smtClean="0">
                <a:solidFill>
                  <a:srgbClr val="C00000"/>
                </a:solidFill>
              </a:rPr>
              <a:t>, x</a:t>
            </a:r>
            <a:r>
              <a:rPr lang="en-US" sz="2400" baseline="-25000" dirty="0" smtClean="0">
                <a:solidFill>
                  <a:srgbClr val="C00000"/>
                </a:solidFill>
              </a:rPr>
              <a:t>2</a:t>
            </a:r>
            <a:r>
              <a:rPr lang="en-US" sz="2400" dirty="0" smtClean="0">
                <a:solidFill>
                  <a:srgbClr val="C00000"/>
                </a:solidFill>
              </a:rPr>
              <a:t>,  x</a:t>
            </a:r>
            <a:r>
              <a:rPr lang="en-US" sz="2400" baseline="-25000" dirty="0" smtClean="0">
                <a:solidFill>
                  <a:srgbClr val="C00000"/>
                </a:solidFill>
              </a:rPr>
              <a:t>3,</a:t>
            </a:r>
            <a:r>
              <a:rPr lang="en-US" sz="2400" dirty="0" smtClean="0">
                <a:solidFill>
                  <a:srgbClr val="C00000"/>
                </a:solidFill>
              </a:rPr>
              <a:t>…………,</a:t>
            </a:r>
            <a:r>
              <a:rPr lang="en-US" sz="2400" dirty="0" err="1" smtClean="0">
                <a:solidFill>
                  <a:srgbClr val="C00000"/>
                </a:solidFill>
              </a:rPr>
              <a:t>x</a:t>
            </a:r>
            <a:r>
              <a:rPr lang="en-US" sz="2400" baseline="-25000" dirty="0" err="1" smtClean="0">
                <a:solidFill>
                  <a:srgbClr val="C00000"/>
                </a:solidFill>
              </a:rPr>
              <a:t>n</a:t>
            </a:r>
            <a:r>
              <a:rPr lang="en-US" sz="2400" dirty="0" smtClean="0">
                <a:solidFill>
                  <a:srgbClr val="C00000"/>
                </a:solidFill>
              </a:rPr>
              <a:t> are n observations in a series. Then, in case of </a:t>
            </a:r>
            <a:r>
              <a:rPr lang="en-US" sz="2400" b="1" dirty="0" smtClean="0">
                <a:solidFill>
                  <a:srgbClr val="002060"/>
                </a:solidFill>
              </a:rPr>
              <a:t>odd number </a:t>
            </a:r>
            <a:r>
              <a:rPr lang="en-US" sz="2400" dirty="0" smtClean="0">
                <a:solidFill>
                  <a:srgbClr val="C00000"/>
                </a:solidFill>
              </a:rPr>
              <a:t>of items in a data, Median is defined as- </a:t>
            </a:r>
          </a:p>
          <a:p>
            <a:pPr algn="just">
              <a:spcBef>
                <a:spcPct val="0"/>
              </a:spcBef>
            </a:pPr>
            <a:endParaRPr lang="en-US" sz="2400" dirty="0" smtClean="0">
              <a:solidFill>
                <a:srgbClr val="FF0000"/>
              </a:solidFill>
            </a:endParaRPr>
          </a:p>
          <a:p>
            <a:pPr algn="just">
              <a:spcBef>
                <a:spcPct val="0"/>
              </a:spcBef>
            </a:pPr>
            <a:endParaRPr lang="en-US" sz="2400" dirty="0" smtClean="0">
              <a:solidFill>
                <a:srgbClr val="FF0000"/>
              </a:solidFill>
            </a:endParaRPr>
          </a:p>
          <a:p>
            <a:r>
              <a:rPr lang="en-US" sz="2400" b="1" dirty="0" smtClean="0">
                <a:solidFill>
                  <a:srgbClr val="0070C0"/>
                </a:solidFill>
              </a:rPr>
              <a:t>For Example: </a:t>
            </a:r>
            <a:r>
              <a:rPr lang="en-US" sz="2400" dirty="0" smtClean="0">
                <a:solidFill>
                  <a:srgbClr val="C00000"/>
                </a:solidFill>
              </a:rPr>
              <a:t>Calculate median for marks (out of 10) in biostatistics obtained by five students in a class: </a:t>
            </a:r>
            <a:endParaRPr lang="en-IN" sz="2400" dirty="0" smtClean="0">
              <a:solidFill>
                <a:srgbClr val="C00000"/>
              </a:solidFill>
            </a:endParaRPr>
          </a:p>
          <a:p>
            <a:r>
              <a:rPr lang="en-US" sz="2400" dirty="0" smtClean="0">
                <a:solidFill>
                  <a:srgbClr val="C00000"/>
                </a:solidFill>
              </a:rPr>
              <a:t>	Marks:		7	8	4	6.5	9</a:t>
            </a:r>
            <a:endParaRPr lang="en-US" sz="2400" b="1" dirty="0" smtClean="0">
              <a:solidFill>
                <a:srgbClr val="C00000"/>
              </a:solidFill>
            </a:endParaRPr>
          </a:p>
          <a:p>
            <a:pPr algn="just">
              <a:spcBef>
                <a:spcPct val="0"/>
              </a:spcBef>
            </a:pPr>
            <a:endParaRPr lang="en-US" sz="2400" b="1" dirty="0" smtClean="0">
              <a:solidFill>
                <a:srgbClr val="0070C0"/>
              </a:solidFill>
            </a:endParaRPr>
          </a:p>
          <a:p>
            <a:pPr algn="just">
              <a:spcBef>
                <a:spcPct val="0"/>
              </a:spcBef>
            </a:pPr>
            <a:r>
              <a:rPr lang="en-US" sz="2400" b="1" dirty="0" smtClean="0">
                <a:solidFill>
                  <a:srgbClr val="0070C0"/>
                </a:solidFill>
              </a:rPr>
              <a:t>Answer: </a:t>
            </a:r>
            <a:r>
              <a:rPr lang="en-US" sz="2400" dirty="0" smtClean="0">
                <a:solidFill>
                  <a:srgbClr val="C00000"/>
                </a:solidFill>
              </a:rPr>
              <a:t>Arrange the observations in </a:t>
            </a:r>
            <a:r>
              <a:rPr lang="en-US" sz="2400" b="1" u="sng" dirty="0" smtClean="0">
                <a:solidFill>
                  <a:srgbClr val="C00000"/>
                </a:solidFill>
              </a:rPr>
              <a:t>ascending order</a:t>
            </a:r>
            <a:r>
              <a:rPr lang="en-US" sz="2400" b="1" dirty="0" smtClean="0">
                <a:solidFill>
                  <a:srgbClr val="C00000"/>
                </a:solidFill>
              </a:rPr>
              <a:t> </a:t>
            </a:r>
            <a:r>
              <a:rPr lang="en-US" sz="2400" dirty="0" smtClean="0">
                <a:solidFill>
                  <a:srgbClr val="C00000"/>
                </a:solidFill>
              </a:rPr>
              <a:t>of their magnitude of marks: 4, 6.5, 7, 8, 9</a:t>
            </a:r>
          </a:p>
          <a:p>
            <a:pPr algn="just">
              <a:spcBef>
                <a:spcPct val="0"/>
              </a:spcBef>
            </a:pPr>
            <a:r>
              <a:rPr lang="en-US" sz="2400" dirty="0" smtClean="0">
                <a:solidFill>
                  <a:srgbClr val="C00000"/>
                </a:solidFill>
              </a:rPr>
              <a:t>Since the number of observations is </a:t>
            </a:r>
            <a:r>
              <a:rPr lang="en-US" sz="2400" b="1" dirty="0" smtClean="0">
                <a:solidFill>
                  <a:srgbClr val="C00000"/>
                </a:solidFill>
              </a:rPr>
              <a:t>odd</a:t>
            </a:r>
            <a:r>
              <a:rPr lang="en-US" sz="2400" dirty="0" smtClean="0">
                <a:solidFill>
                  <a:srgbClr val="C00000"/>
                </a:solidFill>
              </a:rPr>
              <a:t> (5), the median is the value of {(5+1)/2}</a:t>
            </a:r>
            <a:r>
              <a:rPr lang="en-US" sz="2400" baseline="30000" dirty="0" err="1" smtClean="0">
                <a:solidFill>
                  <a:srgbClr val="C00000"/>
                </a:solidFill>
              </a:rPr>
              <a:t>th</a:t>
            </a:r>
            <a:r>
              <a:rPr lang="en-US" sz="2400" dirty="0" smtClean="0">
                <a:solidFill>
                  <a:srgbClr val="C00000"/>
                </a:solidFill>
              </a:rPr>
              <a:t> item i.e. (3)</a:t>
            </a:r>
            <a:r>
              <a:rPr lang="en-US" sz="2400" baseline="30000" dirty="0" err="1" smtClean="0">
                <a:solidFill>
                  <a:srgbClr val="C00000"/>
                </a:solidFill>
              </a:rPr>
              <a:t>th</a:t>
            </a:r>
            <a:r>
              <a:rPr lang="en-US" sz="2400" dirty="0" smtClean="0">
                <a:solidFill>
                  <a:srgbClr val="C00000"/>
                </a:solidFill>
              </a:rPr>
              <a:t> item, Thus, Median = 7</a:t>
            </a:r>
          </a:p>
          <a:p>
            <a:pPr algn="just">
              <a:spcBef>
                <a:spcPct val="0"/>
              </a:spcBef>
            </a:pPr>
            <a:endParaRPr lang="en-US" sz="2400" dirty="0" smtClean="0">
              <a:solidFill>
                <a:srgbClr val="C00000"/>
              </a:solidFill>
            </a:endParaRPr>
          </a:p>
          <a:p>
            <a:pPr algn="just">
              <a:spcBef>
                <a:spcPct val="0"/>
              </a:spcBef>
            </a:pPr>
            <a:endParaRPr lang="en-US" sz="2400" dirty="0" smtClean="0">
              <a:solidFill>
                <a:srgbClr val="C00000"/>
              </a:solidFill>
            </a:endParaRPr>
          </a:p>
          <a:p>
            <a:pPr algn="just">
              <a:spcBef>
                <a:spcPct val="0"/>
              </a:spcBef>
            </a:pPr>
            <a:endParaRPr lang="en-US" sz="2400" dirty="0" smtClean="0">
              <a:solidFill>
                <a:srgbClr val="FF0000"/>
              </a:solidFill>
            </a:endParaRPr>
          </a:p>
          <a:p>
            <a:pPr algn="just">
              <a:spcBef>
                <a:spcPct val="0"/>
              </a:spcBef>
            </a:pPr>
            <a:endParaRPr lang="ru-RU" sz="2400" dirty="0" smtClean="0">
              <a:solidFill>
                <a:srgbClr val="FF0000"/>
              </a:solidFill>
              <a:cs typeface="Aharoni" pitchFamily="2" charset="-79"/>
            </a:endParaRPr>
          </a:p>
          <a:p>
            <a:pPr lvl="0" algn="ctr">
              <a:spcBef>
                <a:spcPct val="20000"/>
              </a:spcBef>
              <a:buClr>
                <a:schemeClr val="accent1"/>
              </a:buClr>
              <a:buSzPct val="70000"/>
            </a:pPr>
            <a:endParaRPr lang="en-US" sz="2400" dirty="0" smtClean="0">
              <a:solidFill>
                <a:srgbClr val="C00000"/>
              </a:solidFill>
            </a:endParaRPr>
          </a:p>
          <a:p>
            <a:pPr lvl="0" algn="just">
              <a:spcBef>
                <a:spcPct val="20000"/>
              </a:spcBef>
              <a:buClr>
                <a:schemeClr val="accent1"/>
              </a:buClr>
              <a:buSzPct val="70000"/>
            </a:pPr>
            <a:endParaRPr lang="en-IN" sz="2400" dirty="0" smtClean="0">
              <a:solidFill>
                <a:srgbClr val="C00000"/>
              </a:solidFill>
            </a:endParaRPr>
          </a:p>
          <a:p>
            <a:pPr lvl="0" algn="just">
              <a:spcBef>
                <a:spcPct val="20000"/>
              </a:spcBef>
              <a:buClr>
                <a:srgbClr val="002060"/>
              </a:buClr>
              <a:buSzPct val="70000"/>
            </a:pPr>
            <a:endParaRPr kumimoji="0" lang="en-US" sz="2400" i="0" u="none" strike="noStrike" kern="1200" cap="none" spc="0" normalizeH="0" baseline="0" noProof="0" dirty="0">
              <a:ln>
                <a:noFill/>
              </a:ln>
              <a:solidFill>
                <a:srgbClr val="002060"/>
              </a:solidFill>
              <a:effectLst/>
              <a:uLnTx/>
              <a:uFillTx/>
              <a:latin typeface="Aharoni" pitchFamily="2" charset="-79"/>
              <a:cs typeface="Aharoni" pitchFamily="2" charset="-79"/>
            </a:endParaRPr>
          </a:p>
        </p:txBody>
      </p:sp>
      <p:graphicFrame>
        <p:nvGraphicFramePr>
          <p:cNvPr id="115714" name="Object 2"/>
          <p:cNvGraphicFramePr>
            <a:graphicFrameLocks noChangeAspect="1"/>
          </p:cNvGraphicFramePr>
          <p:nvPr/>
        </p:nvGraphicFramePr>
        <p:xfrm>
          <a:off x="3643306" y="1857365"/>
          <a:ext cx="2214558" cy="642941"/>
        </p:xfrm>
        <a:graphic>
          <a:graphicData uri="http://schemas.openxmlformats.org/presentationml/2006/ole">
            <p:oleObj spid="_x0000_s115714" name="Equation" r:id="rId3" imgW="1447560" imgH="469800" progId="Equation.3">
              <p:embed/>
            </p:oleObj>
          </a:graphicData>
        </a:graphic>
      </p:graphicFrame>
      <p:sp>
        <p:nvSpPr>
          <p:cNvPr id="4" name="Oval 3"/>
          <p:cNvSpPr/>
          <p:nvPr/>
        </p:nvSpPr>
        <p:spPr>
          <a:xfrm>
            <a:off x="3786182" y="4429132"/>
            <a:ext cx="285752" cy="35719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04800" y="357166"/>
            <a:ext cx="8610600" cy="6119834"/>
          </a:xfrm>
          <a:prstGeom prst="rect">
            <a:avLst/>
          </a:prstGeom>
        </p:spPr>
        <p:txBody>
          <a:bodyPr/>
          <a:lstStyle/>
          <a:p>
            <a:pPr algn="just">
              <a:spcBef>
                <a:spcPct val="0"/>
              </a:spcBef>
            </a:pPr>
            <a:r>
              <a:rPr lang="en-US" sz="2400" dirty="0" smtClean="0">
                <a:solidFill>
                  <a:srgbClr val="C00000"/>
                </a:solidFill>
              </a:rPr>
              <a:t>In case of </a:t>
            </a:r>
            <a:r>
              <a:rPr lang="en-US" sz="2400" b="1" dirty="0" smtClean="0">
                <a:solidFill>
                  <a:srgbClr val="002060"/>
                </a:solidFill>
              </a:rPr>
              <a:t>even number </a:t>
            </a:r>
            <a:r>
              <a:rPr lang="en-US" sz="2400" dirty="0" smtClean="0">
                <a:solidFill>
                  <a:srgbClr val="C00000"/>
                </a:solidFill>
              </a:rPr>
              <a:t>of items in a data, then</a:t>
            </a:r>
          </a:p>
          <a:p>
            <a:pPr algn="just">
              <a:spcBef>
                <a:spcPct val="0"/>
              </a:spcBef>
            </a:pPr>
            <a:endParaRPr lang="en-US" sz="2400" dirty="0" smtClean="0">
              <a:solidFill>
                <a:srgbClr val="C00000"/>
              </a:solidFill>
            </a:endParaRPr>
          </a:p>
          <a:p>
            <a:pPr algn="just">
              <a:spcBef>
                <a:spcPct val="0"/>
              </a:spcBef>
            </a:pPr>
            <a:endParaRPr lang="en-US" sz="2400" dirty="0" smtClean="0">
              <a:solidFill>
                <a:srgbClr val="C00000"/>
              </a:solidFill>
            </a:endParaRPr>
          </a:p>
          <a:p>
            <a:pPr algn="just">
              <a:spcBef>
                <a:spcPct val="0"/>
              </a:spcBef>
            </a:pPr>
            <a:endParaRPr lang="en-US" sz="2400" dirty="0" smtClean="0">
              <a:solidFill>
                <a:srgbClr val="C00000"/>
              </a:solidFill>
            </a:endParaRPr>
          </a:p>
          <a:p>
            <a:endParaRPr lang="en-US" sz="2400" b="1" dirty="0" smtClean="0">
              <a:solidFill>
                <a:srgbClr val="0070C0"/>
              </a:solidFill>
            </a:endParaRPr>
          </a:p>
          <a:p>
            <a:pPr algn="just"/>
            <a:r>
              <a:rPr lang="en-US" sz="2400" b="1" dirty="0" smtClean="0">
                <a:solidFill>
                  <a:srgbClr val="0070C0"/>
                </a:solidFill>
              </a:rPr>
              <a:t>For Example: </a:t>
            </a:r>
            <a:r>
              <a:rPr lang="en-US" sz="2400" dirty="0" smtClean="0">
                <a:solidFill>
                  <a:srgbClr val="C00000"/>
                </a:solidFill>
              </a:rPr>
              <a:t>Calculate median for the following daily milk yield (</a:t>
            </a:r>
            <a:r>
              <a:rPr lang="en-US" sz="2400" dirty="0" err="1" smtClean="0">
                <a:solidFill>
                  <a:srgbClr val="C00000"/>
                </a:solidFill>
              </a:rPr>
              <a:t>litres</a:t>
            </a:r>
            <a:r>
              <a:rPr lang="en-US" sz="2400" dirty="0" smtClean="0">
                <a:solidFill>
                  <a:srgbClr val="C00000"/>
                </a:solidFill>
              </a:rPr>
              <a:t>) of 6 </a:t>
            </a:r>
            <a:r>
              <a:rPr lang="en-US" sz="2400" dirty="0" err="1" smtClean="0">
                <a:solidFill>
                  <a:srgbClr val="C00000"/>
                </a:solidFill>
              </a:rPr>
              <a:t>Sahiwal</a:t>
            </a:r>
            <a:r>
              <a:rPr lang="en-US" sz="2400" dirty="0" smtClean="0">
                <a:solidFill>
                  <a:srgbClr val="C00000"/>
                </a:solidFill>
              </a:rPr>
              <a:t> cows. </a:t>
            </a:r>
            <a:endParaRPr lang="en-IN" sz="2400" dirty="0" smtClean="0">
              <a:solidFill>
                <a:srgbClr val="C00000"/>
              </a:solidFill>
            </a:endParaRPr>
          </a:p>
          <a:p>
            <a:r>
              <a:rPr lang="en-US" sz="2400" dirty="0" smtClean="0">
                <a:solidFill>
                  <a:srgbClr val="C00000"/>
                </a:solidFill>
              </a:rPr>
              <a:t>Daily milk yield (</a:t>
            </a:r>
            <a:r>
              <a:rPr lang="en-US" sz="2400" dirty="0" err="1" smtClean="0">
                <a:solidFill>
                  <a:srgbClr val="C00000"/>
                </a:solidFill>
              </a:rPr>
              <a:t>litres</a:t>
            </a:r>
            <a:r>
              <a:rPr lang="en-US" sz="2400" dirty="0" smtClean="0">
                <a:solidFill>
                  <a:srgbClr val="C00000"/>
                </a:solidFill>
              </a:rPr>
              <a:t>):15	10	8	12	7	11</a:t>
            </a:r>
            <a:r>
              <a:rPr lang="en-US" sz="2400" dirty="0" smtClean="0"/>
              <a:t>	</a:t>
            </a:r>
            <a:endParaRPr lang="en-IN" sz="2400" dirty="0" smtClean="0"/>
          </a:p>
          <a:p>
            <a:endParaRPr lang="en-IN" sz="2400" dirty="0" smtClean="0">
              <a:solidFill>
                <a:srgbClr val="C00000"/>
              </a:solidFill>
            </a:endParaRPr>
          </a:p>
          <a:p>
            <a:pPr algn="just"/>
            <a:r>
              <a:rPr lang="en-US" sz="2400" b="1" dirty="0" smtClean="0">
                <a:solidFill>
                  <a:srgbClr val="0070C0"/>
                </a:solidFill>
              </a:rPr>
              <a:t>Answer: </a:t>
            </a:r>
            <a:r>
              <a:rPr lang="en-US" sz="2400" dirty="0" smtClean="0">
                <a:solidFill>
                  <a:srgbClr val="C00000"/>
                </a:solidFill>
              </a:rPr>
              <a:t>Arrange the observations in </a:t>
            </a:r>
            <a:r>
              <a:rPr lang="en-US" sz="2400" b="1" u="sng" dirty="0" smtClean="0">
                <a:solidFill>
                  <a:srgbClr val="C00000"/>
                </a:solidFill>
              </a:rPr>
              <a:t>ascending order</a:t>
            </a:r>
            <a:r>
              <a:rPr lang="en-US" sz="2400" b="1" dirty="0" smtClean="0">
                <a:solidFill>
                  <a:srgbClr val="C00000"/>
                </a:solidFill>
              </a:rPr>
              <a:t> </a:t>
            </a:r>
            <a:r>
              <a:rPr lang="en-US" sz="2400" dirty="0" smtClean="0">
                <a:solidFill>
                  <a:srgbClr val="C00000"/>
                </a:solidFill>
              </a:rPr>
              <a:t>of their magnitude of </a:t>
            </a:r>
            <a:r>
              <a:rPr lang="en-US" sz="2400" dirty="0" err="1" smtClean="0">
                <a:solidFill>
                  <a:srgbClr val="C00000"/>
                </a:solidFill>
              </a:rPr>
              <a:t>Sahiwal</a:t>
            </a:r>
            <a:r>
              <a:rPr lang="en-US" sz="2400" dirty="0" smtClean="0">
                <a:solidFill>
                  <a:srgbClr val="C00000"/>
                </a:solidFill>
              </a:rPr>
              <a:t> cows : 7, 8, </a:t>
            </a:r>
            <a:r>
              <a:rPr lang="en-US" sz="2400" b="1" u="sng" dirty="0" smtClean="0">
                <a:solidFill>
                  <a:srgbClr val="C00000"/>
                </a:solidFill>
              </a:rPr>
              <a:t>10</a:t>
            </a:r>
            <a:r>
              <a:rPr lang="en-US" sz="2400" b="1" dirty="0" smtClean="0">
                <a:solidFill>
                  <a:srgbClr val="C00000"/>
                </a:solidFill>
              </a:rPr>
              <a:t>, </a:t>
            </a:r>
            <a:r>
              <a:rPr lang="en-US" sz="2400" b="1" u="sng" dirty="0" smtClean="0">
                <a:solidFill>
                  <a:srgbClr val="C00000"/>
                </a:solidFill>
              </a:rPr>
              <a:t>11</a:t>
            </a:r>
            <a:r>
              <a:rPr lang="en-US" sz="2400" dirty="0" smtClean="0">
                <a:solidFill>
                  <a:srgbClr val="C00000"/>
                </a:solidFill>
              </a:rPr>
              <a:t>, 12, 15</a:t>
            </a:r>
          </a:p>
          <a:p>
            <a:pPr algn="just">
              <a:spcBef>
                <a:spcPct val="0"/>
              </a:spcBef>
            </a:pPr>
            <a:r>
              <a:rPr lang="en-US" sz="2400" dirty="0" smtClean="0">
                <a:solidFill>
                  <a:srgbClr val="C00000"/>
                </a:solidFill>
              </a:rPr>
              <a:t>Since the number of observations is </a:t>
            </a:r>
            <a:r>
              <a:rPr lang="en-US" sz="2400" b="1" dirty="0" smtClean="0">
                <a:solidFill>
                  <a:srgbClr val="C00000"/>
                </a:solidFill>
              </a:rPr>
              <a:t>even</a:t>
            </a:r>
            <a:r>
              <a:rPr lang="en-US" sz="2400" dirty="0" smtClean="0">
                <a:solidFill>
                  <a:srgbClr val="C00000"/>
                </a:solidFill>
              </a:rPr>
              <a:t> (6), the median is the value of {(3)</a:t>
            </a:r>
            <a:r>
              <a:rPr lang="en-US" sz="2400" baseline="30000" dirty="0" err="1" smtClean="0">
                <a:solidFill>
                  <a:srgbClr val="C00000"/>
                </a:solidFill>
              </a:rPr>
              <a:t>th</a:t>
            </a:r>
            <a:r>
              <a:rPr lang="en-US" sz="2400" dirty="0" smtClean="0">
                <a:solidFill>
                  <a:srgbClr val="C00000"/>
                </a:solidFill>
              </a:rPr>
              <a:t> item + (4)</a:t>
            </a:r>
            <a:r>
              <a:rPr lang="en-US" sz="2400" baseline="30000" dirty="0" err="1" smtClean="0">
                <a:solidFill>
                  <a:srgbClr val="C00000"/>
                </a:solidFill>
              </a:rPr>
              <a:t>th</a:t>
            </a:r>
            <a:r>
              <a:rPr lang="en-US" sz="2400" dirty="0" smtClean="0">
                <a:solidFill>
                  <a:srgbClr val="C00000"/>
                </a:solidFill>
              </a:rPr>
              <a:t> item}/2, Thus, Median = (10 + 11)/2 = 10.5 </a:t>
            </a:r>
            <a:r>
              <a:rPr lang="en-US" sz="2400" dirty="0" err="1" smtClean="0">
                <a:solidFill>
                  <a:srgbClr val="C00000"/>
                </a:solidFill>
              </a:rPr>
              <a:t>litre</a:t>
            </a:r>
            <a:endParaRPr lang="en-US" sz="2400" dirty="0" smtClean="0">
              <a:solidFill>
                <a:srgbClr val="C00000"/>
              </a:solidFill>
            </a:endParaRPr>
          </a:p>
          <a:p>
            <a:pPr algn="just">
              <a:spcBef>
                <a:spcPct val="0"/>
              </a:spcBef>
            </a:pPr>
            <a:endParaRPr lang="en-US" sz="2400" dirty="0" smtClean="0">
              <a:solidFill>
                <a:srgbClr val="C00000"/>
              </a:solidFill>
            </a:endParaRPr>
          </a:p>
          <a:p>
            <a:pPr algn="just">
              <a:spcBef>
                <a:spcPct val="0"/>
              </a:spcBef>
            </a:pPr>
            <a:r>
              <a:rPr lang="en-US" sz="2400" dirty="0" smtClean="0">
                <a:solidFill>
                  <a:srgbClr val="FF0000"/>
                </a:solidFill>
              </a:rPr>
              <a:t> </a:t>
            </a:r>
          </a:p>
          <a:p>
            <a:pPr algn="just">
              <a:spcBef>
                <a:spcPct val="0"/>
              </a:spcBef>
            </a:pPr>
            <a:endParaRPr lang="en-US" sz="2400" dirty="0" smtClean="0">
              <a:solidFill>
                <a:srgbClr val="FF0000"/>
              </a:solidFill>
            </a:endParaRPr>
          </a:p>
          <a:p>
            <a:pPr algn="just">
              <a:spcBef>
                <a:spcPct val="0"/>
              </a:spcBef>
            </a:pPr>
            <a:endParaRPr lang="en-US" sz="2400" dirty="0" smtClean="0">
              <a:solidFill>
                <a:srgbClr val="FF0000"/>
              </a:solidFill>
            </a:endParaRPr>
          </a:p>
          <a:p>
            <a:pPr algn="just">
              <a:spcBef>
                <a:spcPct val="0"/>
              </a:spcBef>
            </a:pPr>
            <a:endParaRPr lang="en-US" sz="2400" dirty="0" smtClean="0">
              <a:solidFill>
                <a:srgbClr val="FF0000"/>
              </a:solidFill>
            </a:endParaRPr>
          </a:p>
          <a:p>
            <a:pPr algn="just">
              <a:spcBef>
                <a:spcPct val="0"/>
              </a:spcBef>
            </a:pPr>
            <a:endParaRPr lang="en-US" sz="2400" dirty="0" smtClean="0">
              <a:solidFill>
                <a:srgbClr val="FF0000"/>
              </a:solidFill>
            </a:endParaRPr>
          </a:p>
          <a:p>
            <a:pPr algn="just">
              <a:spcBef>
                <a:spcPct val="0"/>
              </a:spcBef>
            </a:pPr>
            <a:endParaRPr lang="ru-RU" sz="2400" dirty="0" smtClean="0">
              <a:solidFill>
                <a:srgbClr val="FF0000"/>
              </a:solidFill>
              <a:cs typeface="Aharoni" pitchFamily="2" charset="-79"/>
            </a:endParaRPr>
          </a:p>
          <a:p>
            <a:pPr lvl="0" algn="ctr">
              <a:spcBef>
                <a:spcPct val="20000"/>
              </a:spcBef>
              <a:buClr>
                <a:schemeClr val="accent1"/>
              </a:buClr>
              <a:buSzPct val="70000"/>
            </a:pPr>
            <a:endParaRPr lang="en-US" sz="2400" dirty="0" smtClean="0">
              <a:solidFill>
                <a:srgbClr val="C00000"/>
              </a:solidFill>
            </a:endParaRPr>
          </a:p>
          <a:p>
            <a:pPr lvl="0" algn="just">
              <a:spcBef>
                <a:spcPct val="20000"/>
              </a:spcBef>
              <a:buClr>
                <a:schemeClr val="accent1"/>
              </a:buClr>
              <a:buSzPct val="70000"/>
            </a:pPr>
            <a:endParaRPr lang="en-IN" sz="2400" dirty="0" smtClean="0">
              <a:solidFill>
                <a:srgbClr val="C00000"/>
              </a:solidFill>
            </a:endParaRPr>
          </a:p>
          <a:p>
            <a:pPr lvl="0" algn="just">
              <a:spcBef>
                <a:spcPct val="20000"/>
              </a:spcBef>
              <a:buClr>
                <a:srgbClr val="002060"/>
              </a:buClr>
              <a:buSzPct val="70000"/>
            </a:pPr>
            <a:endParaRPr kumimoji="0" lang="en-US" sz="2400" i="0" u="none" strike="noStrike" kern="1200" cap="none" spc="0" normalizeH="0" baseline="0" noProof="0" dirty="0">
              <a:ln>
                <a:noFill/>
              </a:ln>
              <a:solidFill>
                <a:srgbClr val="002060"/>
              </a:solidFill>
              <a:effectLst/>
              <a:uLnTx/>
              <a:uFillTx/>
              <a:latin typeface="Aharoni" pitchFamily="2" charset="-79"/>
              <a:cs typeface="Aharoni" pitchFamily="2" charset="-79"/>
            </a:endParaRPr>
          </a:p>
        </p:txBody>
      </p:sp>
      <p:graphicFrame>
        <p:nvGraphicFramePr>
          <p:cNvPr id="116738" name="Object 2"/>
          <p:cNvGraphicFramePr>
            <a:graphicFrameLocks noChangeAspect="1"/>
          </p:cNvGraphicFramePr>
          <p:nvPr/>
        </p:nvGraphicFramePr>
        <p:xfrm>
          <a:off x="2928926" y="928670"/>
          <a:ext cx="2928937" cy="857250"/>
        </p:xfrm>
        <a:graphic>
          <a:graphicData uri="http://schemas.openxmlformats.org/presentationml/2006/ole">
            <p:oleObj spid="_x0000_s116738" name="Equation" r:id="rId3" imgW="2209680" imgH="647640" progId="Equation.3">
              <p:embed/>
            </p:oleObj>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228600" y="381000"/>
            <a:ext cx="8686800" cy="6096000"/>
          </a:xfrm>
          <a:prstGeom prst="rect">
            <a:avLst/>
          </a:prstGeom>
        </p:spPr>
        <p:txBody>
          <a:bodyPr/>
          <a:lstStyle/>
          <a:p>
            <a:pPr algn="just"/>
            <a:r>
              <a:rPr lang="en-US" sz="2400" b="1" dirty="0" smtClean="0">
                <a:solidFill>
                  <a:srgbClr val="002060"/>
                </a:solidFill>
              </a:rPr>
              <a:t>Discrete frequency distribution: </a:t>
            </a:r>
            <a:r>
              <a:rPr lang="en-US" sz="2400" dirty="0" smtClean="0">
                <a:solidFill>
                  <a:srgbClr val="C00000"/>
                </a:solidFill>
              </a:rPr>
              <a:t>In this case, the procedure of determining the median is the same as that of an individual series. The procedure consists of the following steps- </a:t>
            </a:r>
          </a:p>
          <a:p>
            <a:pPr marL="339725" lvl="0" indent="-339725" algn="just">
              <a:spcBef>
                <a:spcPts val="600"/>
              </a:spcBef>
              <a:buFont typeface="Wingdings" pitchFamily="2" charset="2"/>
              <a:buChar char="q"/>
            </a:pPr>
            <a:r>
              <a:rPr lang="en-US" sz="2400" dirty="0" smtClean="0">
                <a:solidFill>
                  <a:srgbClr val="C00000"/>
                </a:solidFill>
              </a:rPr>
              <a:t>Compute cumulative frequencies. i.e., if the order of the discrete frequency distribution is ascending, we calculate less than type cumulative frequency. </a:t>
            </a:r>
          </a:p>
          <a:p>
            <a:pPr marL="339725" lvl="0" indent="-339725" algn="just">
              <a:spcBef>
                <a:spcPts val="600"/>
              </a:spcBef>
              <a:buFont typeface="Wingdings" pitchFamily="2" charset="2"/>
              <a:buChar char="q"/>
            </a:pPr>
            <a:r>
              <a:rPr lang="en-US" sz="2400" dirty="0" smtClean="0">
                <a:solidFill>
                  <a:srgbClr val="C00000"/>
                </a:solidFill>
              </a:rPr>
              <a:t>Find out the </a:t>
            </a:r>
            <a:r>
              <a:rPr lang="en-US" sz="2400" dirty="0" smtClean="0">
                <a:solidFill>
                  <a:srgbClr val="002060"/>
                </a:solidFill>
              </a:rPr>
              <a:t>median number </a:t>
            </a:r>
            <a:r>
              <a:rPr lang="en-US" sz="2400" dirty="0" smtClean="0">
                <a:solidFill>
                  <a:srgbClr val="C00000"/>
                </a:solidFill>
              </a:rPr>
              <a:t>i.e. </a:t>
            </a:r>
          </a:p>
          <a:p>
            <a:pPr marL="339725" lvl="0" indent="-339725" algn="just">
              <a:spcBef>
                <a:spcPts val="600"/>
              </a:spcBef>
            </a:pPr>
            <a:r>
              <a:rPr lang="en-US" sz="2400" dirty="0" smtClean="0">
                <a:solidFill>
                  <a:srgbClr val="C00000"/>
                </a:solidFill>
              </a:rPr>
              <a:t>	Median Number = {(N+1)/2}</a:t>
            </a:r>
            <a:r>
              <a:rPr lang="en-US" sz="2400" baseline="30000" dirty="0" err="1" smtClean="0">
                <a:solidFill>
                  <a:srgbClr val="C00000"/>
                </a:solidFill>
              </a:rPr>
              <a:t>th</a:t>
            </a:r>
            <a:r>
              <a:rPr lang="en-US" sz="2400" dirty="0" smtClean="0">
                <a:solidFill>
                  <a:srgbClr val="C00000"/>
                </a:solidFill>
              </a:rPr>
              <a:t> value	</a:t>
            </a:r>
            <a:r>
              <a:rPr lang="en-US" sz="2400" dirty="0" smtClean="0">
                <a:solidFill>
                  <a:srgbClr val="0070C0"/>
                </a:solidFill>
              </a:rPr>
              <a:t>( In case of N is odd)</a:t>
            </a:r>
          </a:p>
          <a:p>
            <a:pPr marL="339725" lvl="0" indent="-339725" algn="just">
              <a:spcBef>
                <a:spcPts val="600"/>
              </a:spcBef>
            </a:pPr>
            <a:r>
              <a:rPr lang="en-US" sz="2400" dirty="0" smtClean="0">
                <a:solidFill>
                  <a:srgbClr val="0070C0"/>
                </a:solidFill>
              </a:rPr>
              <a:t>	</a:t>
            </a:r>
            <a:r>
              <a:rPr lang="en-US" sz="2400" dirty="0" smtClean="0">
                <a:solidFill>
                  <a:srgbClr val="FF0000"/>
                </a:solidFill>
              </a:rPr>
              <a:t> 		         </a:t>
            </a:r>
            <a:r>
              <a:rPr lang="en-US" sz="2400" dirty="0" smtClean="0">
                <a:solidFill>
                  <a:srgbClr val="C00000"/>
                </a:solidFill>
              </a:rPr>
              <a:t>= (N/2)</a:t>
            </a:r>
            <a:r>
              <a:rPr lang="en-US" sz="2400" baseline="30000" dirty="0" err="1" smtClean="0">
                <a:solidFill>
                  <a:srgbClr val="C00000"/>
                </a:solidFill>
              </a:rPr>
              <a:t>th</a:t>
            </a:r>
            <a:r>
              <a:rPr lang="en-US" sz="2400" dirty="0" smtClean="0">
                <a:solidFill>
                  <a:srgbClr val="C00000"/>
                </a:solidFill>
              </a:rPr>
              <a:t> value</a:t>
            </a:r>
            <a:r>
              <a:rPr lang="en-US" sz="2400" dirty="0" smtClean="0">
                <a:solidFill>
                  <a:srgbClr val="0070C0"/>
                </a:solidFill>
              </a:rPr>
              <a:t> 		( In case of N is even)</a:t>
            </a:r>
            <a:endParaRPr lang="en-US" sz="2400" dirty="0" smtClean="0">
              <a:solidFill>
                <a:srgbClr val="C00000"/>
              </a:solidFill>
            </a:endParaRPr>
          </a:p>
          <a:p>
            <a:pPr marL="339725" lvl="0" indent="-339725" algn="just">
              <a:spcBef>
                <a:spcPts val="600"/>
              </a:spcBef>
              <a:buFont typeface="Wingdings" pitchFamily="2" charset="2"/>
              <a:buChar char="q"/>
            </a:pPr>
            <a:r>
              <a:rPr lang="en-US" sz="2400" dirty="0" smtClean="0">
                <a:solidFill>
                  <a:srgbClr val="C00000"/>
                </a:solidFill>
              </a:rPr>
              <a:t>This median number is seen in the cumulative frequency column and the cumulative frequency which is either equal to this median number or first greater than, it is encircle. The value of item against this encircled cumulative frequency is the median.   </a:t>
            </a:r>
          </a:p>
          <a:p>
            <a:pPr algn="just"/>
            <a:endParaRPr lang="en-US" sz="2400" dirty="0" smtClean="0">
              <a:solidFill>
                <a:srgbClr val="FF0000"/>
              </a:solidFill>
            </a:endParaRPr>
          </a:p>
          <a:p>
            <a:pPr algn="just"/>
            <a:endParaRPr lang="en-US" sz="2400" b="1" dirty="0" smtClean="0">
              <a:solidFill>
                <a:srgbClr val="FF0000"/>
              </a:solidFill>
            </a:endParaRPr>
          </a:p>
          <a:p>
            <a:pPr algn="just"/>
            <a:endParaRPr lang="en-IN" sz="2400" b="1" dirty="0" smtClean="0">
              <a:solidFill>
                <a:srgbClr val="FF0000"/>
              </a:solidFill>
            </a:endParaRPr>
          </a:p>
          <a:p>
            <a:pPr algn="just"/>
            <a:endParaRPr lang="en-IN" sz="2400" b="1" dirty="0" smtClean="0">
              <a:solidFill>
                <a:srgbClr val="FF0000"/>
              </a:solidFill>
            </a:endParaRPr>
          </a:p>
          <a:p>
            <a:pPr lvl="0" algn="ctr">
              <a:spcBef>
                <a:spcPct val="20000"/>
              </a:spcBef>
              <a:buClr>
                <a:schemeClr val="accent1"/>
              </a:buClr>
              <a:buSzPct val="70000"/>
            </a:pPr>
            <a:endParaRPr lang="en-US" sz="2400" b="1" dirty="0" smtClean="0">
              <a:solidFill>
                <a:srgbClr val="C00000"/>
              </a:solidFill>
            </a:endParaRPr>
          </a:p>
          <a:p>
            <a:pPr lvl="0" algn="just">
              <a:spcBef>
                <a:spcPct val="20000"/>
              </a:spcBef>
              <a:buClr>
                <a:schemeClr val="accent1"/>
              </a:buClr>
              <a:buSzPct val="70000"/>
            </a:pPr>
            <a:endParaRPr lang="en-IN" sz="2400" b="1" dirty="0" smtClean="0">
              <a:solidFill>
                <a:srgbClr val="C00000"/>
              </a:solidFill>
            </a:endParaRPr>
          </a:p>
          <a:p>
            <a:pPr lvl="0" algn="just">
              <a:spcBef>
                <a:spcPct val="20000"/>
              </a:spcBef>
              <a:buClr>
                <a:srgbClr val="002060"/>
              </a:buClr>
              <a:buSzPct val="70000"/>
            </a:pPr>
            <a:endParaRPr kumimoji="0" lang="en-US" sz="2400" b="1" i="0" u="none" strike="noStrike" kern="1200" cap="none" spc="0" normalizeH="0" baseline="0" noProof="0" dirty="0">
              <a:ln>
                <a:noFill/>
              </a:ln>
              <a:solidFill>
                <a:srgbClr val="002060"/>
              </a:solidFill>
              <a:effectLst/>
              <a:uLnTx/>
              <a:uFillTx/>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228600" y="381000"/>
            <a:ext cx="8686800" cy="6262710"/>
          </a:xfrm>
          <a:prstGeom prst="rect">
            <a:avLst/>
          </a:prstGeom>
        </p:spPr>
        <p:txBody>
          <a:bodyPr/>
          <a:lstStyle/>
          <a:p>
            <a:r>
              <a:rPr lang="en-US" sz="2000" b="1" dirty="0" smtClean="0">
                <a:solidFill>
                  <a:srgbClr val="0070C0"/>
                </a:solidFill>
              </a:rPr>
              <a:t>For Example: </a:t>
            </a:r>
            <a:r>
              <a:rPr lang="en-US" dirty="0" smtClean="0">
                <a:solidFill>
                  <a:srgbClr val="C00000"/>
                </a:solidFill>
              </a:rPr>
              <a:t>Calculate median for body weight (kg) of 5 dogs as given in the following frequency table:</a:t>
            </a:r>
            <a:endParaRPr lang="en-IN" dirty="0" smtClean="0">
              <a:solidFill>
                <a:srgbClr val="C00000"/>
              </a:solidFill>
            </a:endParaRPr>
          </a:p>
          <a:p>
            <a:r>
              <a:rPr lang="en-US" dirty="0" smtClean="0">
                <a:solidFill>
                  <a:srgbClr val="C00000"/>
                </a:solidFill>
              </a:rPr>
              <a:t>	Body weight (kg)	:	20	25	30	35	40	</a:t>
            </a:r>
            <a:endParaRPr lang="en-IN" dirty="0" smtClean="0">
              <a:solidFill>
                <a:srgbClr val="C00000"/>
              </a:solidFill>
            </a:endParaRPr>
          </a:p>
          <a:p>
            <a:r>
              <a:rPr lang="en-US" dirty="0" smtClean="0">
                <a:solidFill>
                  <a:srgbClr val="C00000"/>
                </a:solidFill>
              </a:rPr>
              <a:t>	No. of dogs	:	5	8	16	7	4</a:t>
            </a:r>
            <a:endParaRPr lang="en-US" sz="2400" b="1" dirty="0" smtClean="0">
              <a:solidFill>
                <a:srgbClr val="C00000"/>
              </a:solidFill>
            </a:endParaRPr>
          </a:p>
          <a:p>
            <a:pPr algn="just"/>
            <a:endParaRPr lang="en-US" sz="1200" b="1" dirty="0" smtClean="0">
              <a:solidFill>
                <a:srgbClr val="0070C0"/>
              </a:solidFill>
            </a:endParaRPr>
          </a:p>
          <a:p>
            <a:pPr algn="just"/>
            <a:r>
              <a:rPr lang="en-US" sz="2000" b="1" dirty="0" smtClean="0">
                <a:solidFill>
                  <a:srgbClr val="0070C0"/>
                </a:solidFill>
              </a:rPr>
              <a:t>Answer: </a:t>
            </a:r>
            <a:r>
              <a:rPr lang="en-US" sz="2000" dirty="0" smtClean="0">
                <a:solidFill>
                  <a:srgbClr val="C00000"/>
                </a:solidFill>
              </a:rPr>
              <a:t>Here, order of the discrete frequency distribution is ascending, then we calculate less than type cumulative frequency. </a:t>
            </a:r>
          </a:p>
          <a:p>
            <a:pPr algn="just"/>
            <a:endParaRPr lang="en-US" sz="2000" dirty="0" smtClean="0">
              <a:solidFill>
                <a:srgbClr val="C00000"/>
              </a:solidFill>
            </a:endParaRPr>
          </a:p>
          <a:p>
            <a:pPr algn="just"/>
            <a:endParaRPr lang="en-US" sz="2000" dirty="0" smtClean="0">
              <a:solidFill>
                <a:srgbClr val="C00000"/>
              </a:solidFill>
            </a:endParaRPr>
          </a:p>
          <a:p>
            <a:pPr algn="just"/>
            <a:endParaRPr lang="en-US" sz="2000" dirty="0" smtClean="0">
              <a:solidFill>
                <a:srgbClr val="C00000"/>
              </a:solidFill>
            </a:endParaRPr>
          </a:p>
          <a:p>
            <a:pPr algn="just"/>
            <a:endParaRPr lang="en-US" sz="2000" dirty="0" smtClean="0">
              <a:solidFill>
                <a:srgbClr val="C00000"/>
              </a:solidFill>
            </a:endParaRPr>
          </a:p>
          <a:p>
            <a:pPr algn="just"/>
            <a:endParaRPr lang="en-US" sz="2000" dirty="0" smtClean="0">
              <a:solidFill>
                <a:srgbClr val="C00000"/>
              </a:solidFill>
            </a:endParaRPr>
          </a:p>
          <a:p>
            <a:pPr algn="just"/>
            <a:endParaRPr lang="en-US" sz="2000" dirty="0" smtClean="0">
              <a:solidFill>
                <a:srgbClr val="C00000"/>
              </a:solidFill>
            </a:endParaRPr>
          </a:p>
          <a:p>
            <a:pPr algn="just"/>
            <a:endParaRPr lang="en-US" sz="2000" dirty="0" smtClean="0">
              <a:solidFill>
                <a:srgbClr val="C00000"/>
              </a:solidFill>
            </a:endParaRPr>
          </a:p>
          <a:p>
            <a:pPr algn="just"/>
            <a:endParaRPr lang="en-US" sz="2000" dirty="0" smtClean="0">
              <a:solidFill>
                <a:srgbClr val="C00000"/>
              </a:solidFill>
            </a:endParaRPr>
          </a:p>
          <a:p>
            <a:pPr algn="just"/>
            <a:endParaRPr lang="en-US" sz="2000" dirty="0" smtClean="0">
              <a:solidFill>
                <a:srgbClr val="C00000"/>
              </a:solidFill>
            </a:endParaRPr>
          </a:p>
          <a:p>
            <a:pPr algn="just"/>
            <a:endParaRPr lang="en-US" sz="1100" dirty="0" smtClean="0">
              <a:solidFill>
                <a:srgbClr val="C00000"/>
              </a:solidFill>
            </a:endParaRPr>
          </a:p>
          <a:p>
            <a:pPr algn="just"/>
            <a:r>
              <a:rPr lang="en-US" sz="2000" dirty="0" smtClean="0">
                <a:solidFill>
                  <a:srgbClr val="C00000"/>
                </a:solidFill>
              </a:rPr>
              <a:t>	Here, N is even, than Median No. = (40/2)</a:t>
            </a:r>
            <a:r>
              <a:rPr lang="en-US" sz="2000" baseline="30000" dirty="0" err="1" smtClean="0">
                <a:solidFill>
                  <a:srgbClr val="C00000"/>
                </a:solidFill>
              </a:rPr>
              <a:t>th</a:t>
            </a:r>
            <a:r>
              <a:rPr lang="en-US" sz="2000" dirty="0" smtClean="0">
                <a:solidFill>
                  <a:srgbClr val="C00000"/>
                </a:solidFill>
              </a:rPr>
              <a:t> value = (20)</a:t>
            </a:r>
            <a:r>
              <a:rPr lang="en-US" sz="2000" baseline="30000" dirty="0" err="1" smtClean="0">
                <a:solidFill>
                  <a:srgbClr val="C00000"/>
                </a:solidFill>
              </a:rPr>
              <a:t>th</a:t>
            </a:r>
            <a:r>
              <a:rPr lang="en-US" sz="2000" dirty="0" smtClean="0">
                <a:solidFill>
                  <a:srgbClr val="C00000"/>
                </a:solidFill>
              </a:rPr>
              <a:t> value</a:t>
            </a:r>
          </a:p>
          <a:p>
            <a:pPr algn="just"/>
            <a:r>
              <a:rPr lang="en-US" sz="2000" dirty="0" smtClean="0">
                <a:solidFill>
                  <a:srgbClr val="C00000"/>
                </a:solidFill>
              </a:rPr>
              <a:t>This median number seen in the cumulative frequency column. The value of item against this encircled cumulative frequency is the median. Therefore, </a:t>
            </a:r>
          </a:p>
          <a:p>
            <a:pPr algn="ctr"/>
            <a:r>
              <a:rPr lang="en-US" sz="2000" dirty="0" smtClean="0">
                <a:solidFill>
                  <a:srgbClr val="C00000"/>
                </a:solidFill>
              </a:rPr>
              <a:t>Median = 30.</a:t>
            </a:r>
          </a:p>
          <a:p>
            <a:pPr algn="just"/>
            <a:endParaRPr lang="en-US" sz="2000" dirty="0" smtClean="0">
              <a:solidFill>
                <a:srgbClr val="C00000"/>
              </a:solidFill>
            </a:endParaRPr>
          </a:p>
          <a:p>
            <a:pPr algn="just"/>
            <a:r>
              <a:rPr lang="en-US" sz="2000" dirty="0" smtClean="0">
                <a:solidFill>
                  <a:srgbClr val="C00000"/>
                </a:solidFill>
              </a:rPr>
              <a:t>	</a:t>
            </a:r>
            <a:endParaRPr lang="en-US" sz="2400" dirty="0" smtClean="0">
              <a:solidFill>
                <a:srgbClr val="C00000"/>
              </a:solidFill>
            </a:endParaRPr>
          </a:p>
          <a:p>
            <a:endParaRPr lang="en-US" sz="2400" dirty="0" smtClean="0">
              <a:solidFill>
                <a:srgbClr val="C00000"/>
              </a:solidFill>
            </a:endParaRPr>
          </a:p>
          <a:p>
            <a:r>
              <a:rPr lang="en-US" sz="2400" dirty="0" smtClean="0">
                <a:solidFill>
                  <a:srgbClr val="C00000"/>
                </a:solidFill>
              </a:rPr>
              <a:t>  </a:t>
            </a:r>
          </a:p>
          <a:p>
            <a:pPr algn="just"/>
            <a:endParaRPr lang="en-US" sz="2400" dirty="0" smtClean="0">
              <a:solidFill>
                <a:srgbClr val="FF0000"/>
              </a:solidFill>
            </a:endParaRPr>
          </a:p>
          <a:p>
            <a:pPr algn="just"/>
            <a:endParaRPr lang="en-US" sz="2400" b="1" dirty="0" smtClean="0">
              <a:solidFill>
                <a:srgbClr val="FF0000"/>
              </a:solidFill>
            </a:endParaRPr>
          </a:p>
          <a:p>
            <a:pPr algn="just"/>
            <a:endParaRPr lang="en-IN" sz="2400" b="1" dirty="0" smtClean="0">
              <a:solidFill>
                <a:srgbClr val="FF0000"/>
              </a:solidFill>
            </a:endParaRPr>
          </a:p>
          <a:p>
            <a:pPr algn="just"/>
            <a:endParaRPr lang="en-IN" sz="2400" b="1" dirty="0" smtClean="0">
              <a:solidFill>
                <a:srgbClr val="FF0000"/>
              </a:solidFill>
            </a:endParaRPr>
          </a:p>
          <a:p>
            <a:pPr lvl="0" algn="ctr">
              <a:spcBef>
                <a:spcPct val="20000"/>
              </a:spcBef>
              <a:buClr>
                <a:schemeClr val="accent1"/>
              </a:buClr>
              <a:buSzPct val="70000"/>
            </a:pPr>
            <a:endParaRPr lang="en-US" sz="2400" b="1" dirty="0" smtClean="0">
              <a:solidFill>
                <a:srgbClr val="C00000"/>
              </a:solidFill>
            </a:endParaRPr>
          </a:p>
          <a:p>
            <a:pPr lvl="0" algn="just">
              <a:spcBef>
                <a:spcPct val="20000"/>
              </a:spcBef>
              <a:buClr>
                <a:schemeClr val="accent1"/>
              </a:buClr>
              <a:buSzPct val="70000"/>
            </a:pPr>
            <a:endParaRPr lang="en-IN" sz="2400" b="1" dirty="0" smtClean="0">
              <a:solidFill>
                <a:srgbClr val="C00000"/>
              </a:solidFill>
            </a:endParaRPr>
          </a:p>
          <a:p>
            <a:pPr lvl="0" algn="just">
              <a:spcBef>
                <a:spcPct val="20000"/>
              </a:spcBef>
              <a:buClr>
                <a:srgbClr val="002060"/>
              </a:buClr>
              <a:buSzPct val="70000"/>
            </a:pPr>
            <a:endParaRPr kumimoji="0" lang="en-US" sz="2400" b="1" i="0" u="none" strike="noStrike" kern="1200" cap="none" spc="0" normalizeH="0" baseline="0" noProof="0" dirty="0">
              <a:ln>
                <a:noFill/>
              </a:ln>
              <a:solidFill>
                <a:srgbClr val="002060"/>
              </a:solidFill>
              <a:effectLst/>
              <a:uLnTx/>
              <a:uFillTx/>
              <a:latin typeface="Aharoni" pitchFamily="2" charset="-79"/>
              <a:cs typeface="Aharoni" pitchFamily="2" charset="-79"/>
            </a:endParaRPr>
          </a:p>
        </p:txBody>
      </p:sp>
      <p:graphicFrame>
        <p:nvGraphicFramePr>
          <p:cNvPr id="3" name="Table 2"/>
          <p:cNvGraphicFramePr>
            <a:graphicFrameLocks noGrp="1"/>
          </p:cNvGraphicFramePr>
          <p:nvPr/>
        </p:nvGraphicFramePr>
        <p:xfrm>
          <a:off x="1357290" y="2428868"/>
          <a:ext cx="6286544" cy="2712720"/>
        </p:xfrm>
        <a:graphic>
          <a:graphicData uri="http://schemas.openxmlformats.org/drawingml/2006/table">
            <a:tbl>
              <a:tblPr firstRow="1" bandRow="1">
                <a:tableStyleId>{5C22544A-7EE6-4342-B048-85BDC9FD1C3A}</a:tableStyleId>
              </a:tblPr>
              <a:tblGrid>
                <a:gridCol w="2357454"/>
                <a:gridCol w="1357322"/>
                <a:gridCol w="2571768"/>
              </a:tblGrid>
              <a:tr h="214314">
                <a:tc>
                  <a:txBody>
                    <a:bodyPr/>
                    <a:lstStyle/>
                    <a:p>
                      <a:pPr algn="ctr"/>
                      <a:r>
                        <a:rPr lang="en-US" sz="1600" dirty="0" smtClean="0">
                          <a:solidFill>
                            <a:schemeClr val="tx1"/>
                          </a:solidFill>
                        </a:rPr>
                        <a:t>Body weight (X)</a:t>
                      </a:r>
                      <a:endParaRPr lang="en-IN" sz="1600" dirty="0">
                        <a:solidFill>
                          <a:schemeClr val="tx1"/>
                        </a:solidFill>
                      </a:endParaRPr>
                    </a:p>
                  </a:txBody>
                  <a:tcPr/>
                </a:tc>
                <a:tc>
                  <a:txBody>
                    <a:bodyPr/>
                    <a:lstStyle/>
                    <a:p>
                      <a:pPr algn="ctr"/>
                      <a:r>
                        <a:rPr lang="en-US" sz="1600" dirty="0" smtClean="0">
                          <a:solidFill>
                            <a:schemeClr val="tx1"/>
                          </a:solidFill>
                        </a:rPr>
                        <a:t>No. of dogs(f)</a:t>
                      </a:r>
                      <a:endParaRPr lang="en-IN" sz="1600" dirty="0">
                        <a:solidFill>
                          <a:schemeClr val="tx1"/>
                        </a:solidFill>
                      </a:endParaRPr>
                    </a:p>
                  </a:txBody>
                  <a:tcPr/>
                </a:tc>
                <a:tc>
                  <a:txBody>
                    <a:bodyPr/>
                    <a:lstStyle/>
                    <a:p>
                      <a:pPr algn="ctr"/>
                      <a:r>
                        <a:rPr lang="en-US" sz="1600" dirty="0" smtClean="0">
                          <a:solidFill>
                            <a:schemeClr val="tx1"/>
                          </a:solidFill>
                        </a:rPr>
                        <a:t>Cumulative frequency</a:t>
                      </a:r>
                      <a:endParaRPr lang="en-IN" sz="1600" dirty="0">
                        <a:solidFill>
                          <a:schemeClr val="tx1"/>
                        </a:solidFill>
                      </a:endParaRPr>
                    </a:p>
                  </a:txBody>
                  <a:tcPr/>
                </a:tc>
              </a:tr>
              <a:tr h="289059">
                <a:tc>
                  <a:txBody>
                    <a:bodyPr/>
                    <a:lstStyle/>
                    <a:p>
                      <a:pPr algn="ctr"/>
                      <a:r>
                        <a:rPr lang="en-US" sz="2000" dirty="0" smtClean="0">
                          <a:solidFill>
                            <a:schemeClr val="tx1"/>
                          </a:solidFill>
                        </a:rPr>
                        <a:t>20</a:t>
                      </a:r>
                      <a:endParaRPr lang="en-IN" sz="2000" dirty="0">
                        <a:solidFill>
                          <a:schemeClr val="tx1"/>
                        </a:solidFill>
                      </a:endParaRPr>
                    </a:p>
                  </a:txBody>
                  <a:tcPr/>
                </a:tc>
                <a:tc>
                  <a:txBody>
                    <a:bodyPr/>
                    <a:lstStyle/>
                    <a:p>
                      <a:pPr algn="ctr"/>
                      <a:r>
                        <a:rPr lang="en-US" sz="2000" dirty="0" smtClean="0">
                          <a:solidFill>
                            <a:schemeClr val="tx1"/>
                          </a:solidFill>
                        </a:rPr>
                        <a:t>5</a:t>
                      </a:r>
                      <a:endParaRPr lang="en-IN" sz="2000" dirty="0">
                        <a:solidFill>
                          <a:schemeClr val="tx1"/>
                        </a:solidFill>
                      </a:endParaRPr>
                    </a:p>
                  </a:txBody>
                  <a:tcPr/>
                </a:tc>
                <a:tc>
                  <a:txBody>
                    <a:bodyPr/>
                    <a:lstStyle/>
                    <a:p>
                      <a:pPr algn="ctr"/>
                      <a:r>
                        <a:rPr lang="en-US" sz="2000" dirty="0" smtClean="0">
                          <a:solidFill>
                            <a:schemeClr val="tx1"/>
                          </a:solidFill>
                        </a:rPr>
                        <a:t>5</a:t>
                      </a:r>
                      <a:endParaRPr lang="en-IN" sz="2000" dirty="0">
                        <a:solidFill>
                          <a:schemeClr val="tx1"/>
                        </a:solidFill>
                      </a:endParaRPr>
                    </a:p>
                  </a:txBody>
                  <a:tcPr/>
                </a:tc>
              </a:tr>
              <a:tr h="289059">
                <a:tc>
                  <a:txBody>
                    <a:bodyPr/>
                    <a:lstStyle/>
                    <a:p>
                      <a:pPr algn="ctr"/>
                      <a:r>
                        <a:rPr lang="en-US" sz="2000" dirty="0" smtClean="0">
                          <a:solidFill>
                            <a:schemeClr val="tx1"/>
                          </a:solidFill>
                        </a:rPr>
                        <a:t>25</a:t>
                      </a:r>
                      <a:endParaRPr lang="en-IN" sz="2000" dirty="0">
                        <a:solidFill>
                          <a:schemeClr val="tx1"/>
                        </a:solidFill>
                      </a:endParaRPr>
                    </a:p>
                  </a:txBody>
                  <a:tcPr/>
                </a:tc>
                <a:tc>
                  <a:txBody>
                    <a:bodyPr/>
                    <a:lstStyle/>
                    <a:p>
                      <a:pPr algn="ctr"/>
                      <a:r>
                        <a:rPr lang="en-US" sz="2000" dirty="0" smtClean="0">
                          <a:solidFill>
                            <a:schemeClr val="tx1"/>
                          </a:solidFill>
                        </a:rPr>
                        <a:t>8</a:t>
                      </a:r>
                      <a:endParaRPr lang="en-IN" sz="2000" dirty="0">
                        <a:solidFill>
                          <a:schemeClr val="tx1"/>
                        </a:solidFill>
                      </a:endParaRPr>
                    </a:p>
                  </a:txBody>
                  <a:tcPr/>
                </a:tc>
                <a:tc>
                  <a:txBody>
                    <a:bodyPr/>
                    <a:lstStyle/>
                    <a:p>
                      <a:pPr algn="ctr"/>
                      <a:r>
                        <a:rPr lang="en-US" sz="2000" dirty="0" smtClean="0">
                          <a:solidFill>
                            <a:schemeClr val="tx1"/>
                          </a:solidFill>
                        </a:rPr>
                        <a:t>13</a:t>
                      </a:r>
                      <a:endParaRPr lang="en-IN" sz="2000" dirty="0">
                        <a:solidFill>
                          <a:schemeClr val="tx1"/>
                        </a:solidFill>
                      </a:endParaRPr>
                    </a:p>
                  </a:txBody>
                  <a:tcPr/>
                </a:tc>
              </a:tr>
              <a:tr h="289059">
                <a:tc>
                  <a:txBody>
                    <a:bodyPr/>
                    <a:lstStyle/>
                    <a:p>
                      <a:pPr algn="ctr"/>
                      <a:r>
                        <a:rPr lang="en-US" sz="2000" dirty="0" smtClean="0">
                          <a:solidFill>
                            <a:schemeClr val="tx1"/>
                          </a:solidFill>
                        </a:rPr>
                        <a:t>30</a:t>
                      </a:r>
                      <a:endParaRPr lang="en-IN" sz="2000" dirty="0">
                        <a:solidFill>
                          <a:schemeClr val="tx1"/>
                        </a:solidFill>
                      </a:endParaRPr>
                    </a:p>
                  </a:txBody>
                  <a:tcPr/>
                </a:tc>
                <a:tc>
                  <a:txBody>
                    <a:bodyPr/>
                    <a:lstStyle/>
                    <a:p>
                      <a:pPr algn="ctr"/>
                      <a:r>
                        <a:rPr lang="en-US" sz="2000" dirty="0" smtClean="0">
                          <a:solidFill>
                            <a:schemeClr val="tx1"/>
                          </a:solidFill>
                        </a:rPr>
                        <a:t>16</a:t>
                      </a:r>
                      <a:endParaRPr lang="en-IN" sz="2000" dirty="0">
                        <a:solidFill>
                          <a:schemeClr val="tx1"/>
                        </a:solidFill>
                      </a:endParaRPr>
                    </a:p>
                  </a:txBody>
                  <a:tcPr/>
                </a:tc>
                <a:tc>
                  <a:txBody>
                    <a:bodyPr/>
                    <a:lstStyle/>
                    <a:p>
                      <a:pPr algn="ctr"/>
                      <a:r>
                        <a:rPr lang="en-US" sz="2000" dirty="0" smtClean="0">
                          <a:solidFill>
                            <a:schemeClr val="tx1"/>
                          </a:solidFill>
                        </a:rPr>
                        <a:t>29</a:t>
                      </a:r>
                      <a:endParaRPr lang="en-IN" sz="2000" dirty="0">
                        <a:solidFill>
                          <a:schemeClr val="tx1"/>
                        </a:solidFill>
                      </a:endParaRPr>
                    </a:p>
                  </a:txBody>
                  <a:tcPr/>
                </a:tc>
              </a:tr>
              <a:tr h="289059">
                <a:tc>
                  <a:txBody>
                    <a:bodyPr/>
                    <a:lstStyle/>
                    <a:p>
                      <a:pPr algn="ctr"/>
                      <a:r>
                        <a:rPr lang="en-US" sz="2000" dirty="0" smtClean="0">
                          <a:solidFill>
                            <a:schemeClr val="tx1"/>
                          </a:solidFill>
                        </a:rPr>
                        <a:t>35</a:t>
                      </a:r>
                      <a:endParaRPr lang="en-IN" sz="2000" dirty="0">
                        <a:solidFill>
                          <a:schemeClr val="tx1"/>
                        </a:solidFill>
                      </a:endParaRPr>
                    </a:p>
                  </a:txBody>
                  <a:tcPr/>
                </a:tc>
                <a:tc>
                  <a:txBody>
                    <a:bodyPr/>
                    <a:lstStyle/>
                    <a:p>
                      <a:pPr algn="ctr"/>
                      <a:r>
                        <a:rPr lang="en-US" sz="2000" dirty="0" smtClean="0">
                          <a:solidFill>
                            <a:schemeClr val="tx1"/>
                          </a:solidFill>
                        </a:rPr>
                        <a:t>7</a:t>
                      </a:r>
                      <a:endParaRPr lang="en-IN" sz="2000" dirty="0">
                        <a:solidFill>
                          <a:schemeClr val="tx1"/>
                        </a:solidFill>
                      </a:endParaRPr>
                    </a:p>
                  </a:txBody>
                  <a:tcPr/>
                </a:tc>
                <a:tc>
                  <a:txBody>
                    <a:bodyPr/>
                    <a:lstStyle/>
                    <a:p>
                      <a:pPr algn="ctr"/>
                      <a:r>
                        <a:rPr lang="en-US" sz="2000" dirty="0" smtClean="0">
                          <a:solidFill>
                            <a:schemeClr val="tx1"/>
                          </a:solidFill>
                        </a:rPr>
                        <a:t>36</a:t>
                      </a:r>
                      <a:endParaRPr lang="en-IN" sz="2000" dirty="0">
                        <a:solidFill>
                          <a:schemeClr val="tx1"/>
                        </a:solidFill>
                      </a:endParaRPr>
                    </a:p>
                  </a:txBody>
                  <a:tcPr/>
                </a:tc>
              </a:tr>
              <a:tr h="28905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olidFill>
                            <a:schemeClr val="tx1"/>
                          </a:solidFill>
                        </a:rPr>
                        <a:t>40</a:t>
                      </a:r>
                      <a:endParaRPr lang="en-IN" sz="20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olidFill>
                            <a:schemeClr val="tx1"/>
                          </a:solidFill>
                        </a:rPr>
                        <a:t>4</a:t>
                      </a:r>
                      <a:endParaRPr lang="en-IN" sz="20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olidFill>
                            <a:schemeClr val="tx1"/>
                          </a:solidFill>
                        </a:rPr>
                        <a:t>40</a:t>
                      </a:r>
                      <a:endParaRPr lang="en-IN" sz="2000" dirty="0" smtClean="0">
                        <a:solidFill>
                          <a:schemeClr val="tx1"/>
                        </a:solidFill>
                      </a:endParaRPr>
                    </a:p>
                  </a:txBody>
                  <a:tcPr/>
                </a:tc>
              </a:tr>
              <a:tr h="289059">
                <a:tc>
                  <a:txBody>
                    <a:bodyPr/>
                    <a:lstStyle/>
                    <a:p>
                      <a:pPr algn="ctr"/>
                      <a:endParaRPr lang="en-IN" sz="2000" b="1" dirty="0">
                        <a:solidFill>
                          <a:schemeClr val="tx1"/>
                        </a:solidFill>
                      </a:endParaRPr>
                    </a:p>
                  </a:txBody>
                  <a:tcPr>
                    <a:solidFill>
                      <a:schemeClr val="accent6">
                        <a:lumMod val="60000"/>
                        <a:lumOff val="40000"/>
                      </a:schemeClr>
                    </a:solidFill>
                  </a:tcPr>
                </a:tc>
                <a:tc>
                  <a:txBody>
                    <a:bodyPr/>
                    <a:lstStyle/>
                    <a:p>
                      <a:pPr algn="ctr"/>
                      <a:r>
                        <a:rPr lang="en-US" sz="2000" b="1" dirty="0" smtClean="0">
                          <a:solidFill>
                            <a:schemeClr val="tx1"/>
                          </a:solidFill>
                        </a:rPr>
                        <a:t>N= 40</a:t>
                      </a:r>
                      <a:endParaRPr lang="en-IN" sz="2000" b="1" dirty="0">
                        <a:solidFill>
                          <a:schemeClr val="tx1"/>
                        </a:solidFill>
                      </a:endParaRPr>
                    </a:p>
                  </a:txBody>
                  <a:tcPr>
                    <a:solidFill>
                      <a:schemeClr val="accent6">
                        <a:lumMod val="60000"/>
                        <a:lumOff val="40000"/>
                      </a:schemeClr>
                    </a:solidFill>
                  </a:tcPr>
                </a:tc>
                <a:tc>
                  <a:txBody>
                    <a:bodyPr/>
                    <a:lstStyle/>
                    <a:p>
                      <a:pPr algn="ctr"/>
                      <a:endParaRPr lang="en-IN" sz="2000" b="1" dirty="0">
                        <a:solidFill>
                          <a:schemeClr val="tx1"/>
                        </a:solidFill>
                      </a:endParaRPr>
                    </a:p>
                  </a:txBody>
                  <a:tcPr>
                    <a:solidFill>
                      <a:schemeClr val="accent6">
                        <a:lumMod val="60000"/>
                        <a:lumOff val="40000"/>
                      </a:schemeClr>
                    </a:solidFill>
                  </a:tcPr>
                </a:tc>
              </a:tr>
            </a:tbl>
          </a:graphicData>
        </a:graphic>
      </p:graphicFrame>
      <p:sp>
        <p:nvSpPr>
          <p:cNvPr id="4" name="Oval 3"/>
          <p:cNvSpPr/>
          <p:nvPr/>
        </p:nvSpPr>
        <p:spPr>
          <a:xfrm>
            <a:off x="6143636" y="3571876"/>
            <a:ext cx="500066" cy="35719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Oval 4"/>
          <p:cNvSpPr/>
          <p:nvPr/>
        </p:nvSpPr>
        <p:spPr>
          <a:xfrm>
            <a:off x="2285984" y="3571876"/>
            <a:ext cx="500066" cy="35719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7" name="Straight Connector 6"/>
          <p:cNvCxnSpPr>
            <a:stCxn id="5" idx="4"/>
            <a:endCxn id="4" idx="4"/>
          </p:cNvCxnSpPr>
          <p:nvPr/>
        </p:nvCxnSpPr>
        <p:spPr>
          <a:xfrm rot="16200000" flipH="1">
            <a:off x="4464843" y="2000240"/>
            <a:ext cx="1588" cy="3857652"/>
          </a:xfrm>
          <a:prstGeom prst="line">
            <a:avLst/>
          </a:prstGeom>
          <a:ln w="12700" cmpd="sng">
            <a:solidFill>
              <a:srgbClr val="FF0000"/>
            </a:solidFill>
            <a:headEnd w="med" len="sm"/>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228600" y="228600"/>
            <a:ext cx="8686800" cy="6400800"/>
          </a:xfrm>
          <a:prstGeom prst="rect">
            <a:avLst/>
          </a:prstGeom>
        </p:spPr>
        <p:txBody>
          <a:bodyPr/>
          <a:lstStyle/>
          <a:p>
            <a:pPr algn="just"/>
            <a:r>
              <a:rPr lang="en-US" sz="2400" b="1" dirty="0" smtClean="0">
                <a:solidFill>
                  <a:srgbClr val="002060"/>
                </a:solidFill>
              </a:rPr>
              <a:t>Continuous frequency distribution: </a:t>
            </a:r>
            <a:r>
              <a:rPr lang="en-US" sz="2400" dirty="0" smtClean="0">
                <a:solidFill>
                  <a:srgbClr val="FF0000"/>
                </a:solidFill>
              </a:rPr>
              <a:t>In this case, we first locate the median class by cumulating the frequencies until median number is reached. Finally, the median is determined within this class. The procedure thus involves the following steps- </a:t>
            </a:r>
          </a:p>
          <a:p>
            <a:pPr marL="339725" lvl="0" indent="-339725" algn="just">
              <a:spcBef>
                <a:spcPts val="600"/>
              </a:spcBef>
              <a:buFont typeface="Wingdings" pitchFamily="2" charset="2"/>
              <a:buChar char="q"/>
            </a:pPr>
            <a:r>
              <a:rPr lang="en-US" sz="2400" dirty="0" smtClean="0">
                <a:solidFill>
                  <a:srgbClr val="FF0000"/>
                </a:solidFill>
              </a:rPr>
              <a:t>Compute cumulative frequencies. </a:t>
            </a:r>
          </a:p>
          <a:p>
            <a:pPr marL="339725" lvl="0" indent="-339725" algn="just">
              <a:spcBef>
                <a:spcPts val="600"/>
              </a:spcBef>
              <a:buFont typeface="Wingdings" pitchFamily="2" charset="2"/>
              <a:buChar char="q"/>
            </a:pPr>
            <a:r>
              <a:rPr lang="en-US" sz="2400" dirty="0" smtClean="0">
                <a:solidFill>
                  <a:srgbClr val="FF0000"/>
                </a:solidFill>
              </a:rPr>
              <a:t>Find out the </a:t>
            </a:r>
            <a:r>
              <a:rPr lang="en-US" sz="2400" dirty="0" smtClean="0">
                <a:solidFill>
                  <a:srgbClr val="002060"/>
                </a:solidFill>
              </a:rPr>
              <a:t>median number</a:t>
            </a:r>
            <a:r>
              <a:rPr lang="en-US" sz="2400" dirty="0" smtClean="0">
                <a:solidFill>
                  <a:srgbClr val="FF0000"/>
                </a:solidFill>
              </a:rPr>
              <a:t>. </a:t>
            </a:r>
          </a:p>
          <a:p>
            <a:pPr marL="339725" lvl="0" indent="-339725" algn="just">
              <a:spcBef>
                <a:spcPts val="600"/>
              </a:spcBef>
              <a:buFont typeface="Wingdings" pitchFamily="2" charset="2"/>
              <a:buChar char="q"/>
            </a:pPr>
            <a:r>
              <a:rPr lang="en-US" sz="2400" dirty="0" smtClean="0">
                <a:solidFill>
                  <a:srgbClr val="FF0000"/>
                </a:solidFill>
              </a:rPr>
              <a:t>Locate the median class in cumulative frequency column where the size of median number falls. </a:t>
            </a:r>
          </a:p>
          <a:p>
            <a:pPr marL="339725" lvl="0" indent="-339725" algn="just">
              <a:spcBef>
                <a:spcPts val="600"/>
              </a:spcBef>
              <a:buFont typeface="Wingdings" pitchFamily="2" charset="2"/>
              <a:buChar char="q"/>
            </a:pPr>
            <a:r>
              <a:rPr lang="en-US" sz="2400" dirty="0" smtClean="0">
                <a:solidFill>
                  <a:srgbClr val="FF0000"/>
                </a:solidFill>
              </a:rPr>
              <a:t>Obtain the median value by applying the formula-  </a:t>
            </a:r>
          </a:p>
          <a:p>
            <a:pPr marL="339725" lvl="0" indent="-339725" algn="just">
              <a:spcBef>
                <a:spcPts val="600"/>
              </a:spcBef>
              <a:buFont typeface="Wingdings" pitchFamily="2" charset="2"/>
              <a:buChar char="q"/>
            </a:pPr>
            <a:endParaRPr lang="en-US" sz="2400" dirty="0" smtClean="0">
              <a:solidFill>
                <a:srgbClr val="FF0000"/>
              </a:solidFill>
            </a:endParaRPr>
          </a:p>
          <a:p>
            <a:pPr marL="339725" lvl="0" indent="-339725" algn="just">
              <a:spcBef>
                <a:spcPts val="600"/>
              </a:spcBef>
            </a:pPr>
            <a:endParaRPr lang="en-US" sz="2400" dirty="0" smtClean="0">
              <a:solidFill>
                <a:srgbClr val="FF0000"/>
              </a:solidFill>
            </a:endParaRPr>
          </a:p>
          <a:p>
            <a:pPr algn="just"/>
            <a:r>
              <a:rPr lang="en-US" sz="2400" dirty="0" smtClean="0">
                <a:solidFill>
                  <a:srgbClr val="FF0000"/>
                </a:solidFill>
              </a:rPr>
              <a:t>Where,    </a:t>
            </a:r>
            <a:r>
              <a:rPr lang="en-US" sz="2400" dirty="0" smtClean="0">
                <a:solidFill>
                  <a:srgbClr val="FF0000"/>
                </a:solidFill>
                <a:latin typeface="Monotype Corsiva" pitchFamily="66" charset="0"/>
              </a:rPr>
              <a:t>=</a:t>
            </a:r>
            <a:r>
              <a:rPr lang="en-US" sz="2400" dirty="0" smtClean="0">
                <a:solidFill>
                  <a:srgbClr val="FF0000"/>
                </a:solidFill>
              </a:rPr>
              <a:t> Lower limit of the median class,    = Upper limit of the median class,  </a:t>
            </a:r>
            <a:r>
              <a:rPr lang="en-US" sz="2400" dirty="0" smtClean="0"/>
              <a:t>N</a:t>
            </a:r>
            <a:r>
              <a:rPr lang="en-US" sz="2400" dirty="0" smtClean="0">
                <a:solidFill>
                  <a:srgbClr val="FF0000"/>
                </a:solidFill>
              </a:rPr>
              <a:t> = Total Frequency;  </a:t>
            </a:r>
            <a:r>
              <a:rPr lang="en-US" sz="2400" dirty="0" smtClean="0">
                <a:latin typeface="Monotype Corsiva" pitchFamily="66" charset="0"/>
              </a:rPr>
              <a:t>f</a:t>
            </a:r>
            <a:r>
              <a:rPr lang="en-US" sz="2400" dirty="0" smtClean="0">
                <a:solidFill>
                  <a:srgbClr val="FF0000"/>
                </a:solidFill>
                <a:latin typeface="Monotype Corsiva" pitchFamily="66" charset="0"/>
              </a:rPr>
              <a:t> </a:t>
            </a:r>
            <a:r>
              <a:rPr lang="en-US" sz="2400" dirty="0" smtClean="0">
                <a:solidFill>
                  <a:srgbClr val="FF0000"/>
                </a:solidFill>
              </a:rPr>
              <a:t>= Frequency of the median class;</a:t>
            </a:r>
            <a:r>
              <a:rPr lang="en-US" sz="2400" dirty="0" smtClean="0"/>
              <a:t> </a:t>
            </a:r>
            <a:r>
              <a:rPr lang="en-US" sz="2400" dirty="0" smtClean="0">
                <a:solidFill>
                  <a:srgbClr val="FF0000"/>
                </a:solidFill>
              </a:rPr>
              <a:t>and  </a:t>
            </a:r>
            <a:r>
              <a:rPr lang="en-US" sz="2400" dirty="0" smtClean="0"/>
              <a:t>C </a:t>
            </a:r>
            <a:r>
              <a:rPr lang="en-US" sz="2400" dirty="0" smtClean="0">
                <a:solidFill>
                  <a:srgbClr val="FF0000"/>
                </a:solidFill>
              </a:rPr>
              <a:t>= Cumulative frequency of the class preceding the median class, </a:t>
            </a:r>
            <a:r>
              <a:rPr lang="en-US" sz="2400" dirty="0" smtClean="0">
                <a:solidFill>
                  <a:srgbClr val="002060"/>
                </a:solidFill>
              </a:rPr>
              <a:t>m</a:t>
            </a:r>
            <a:r>
              <a:rPr lang="en-US" sz="2400" dirty="0" smtClean="0">
                <a:solidFill>
                  <a:srgbClr val="FF0000"/>
                </a:solidFill>
              </a:rPr>
              <a:t> = Median number</a:t>
            </a:r>
          </a:p>
          <a:p>
            <a:pPr marL="339725" lvl="0" indent="-339725" algn="just">
              <a:spcBef>
                <a:spcPts val="600"/>
              </a:spcBef>
            </a:pPr>
            <a:endParaRPr lang="en-US" sz="2400" b="1" dirty="0" smtClean="0">
              <a:solidFill>
                <a:srgbClr val="FF0000"/>
              </a:solidFill>
            </a:endParaRPr>
          </a:p>
          <a:p>
            <a:pPr marL="339725" lvl="0" indent="-339725" algn="just">
              <a:spcBef>
                <a:spcPts val="600"/>
              </a:spcBef>
            </a:pPr>
            <a:endParaRPr lang="en-US" sz="2400" b="1" dirty="0" smtClean="0">
              <a:solidFill>
                <a:srgbClr val="FF0000"/>
              </a:solidFill>
            </a:endParaRPr>
          </a:p>
          <a:p>
            <a:pPr marL="339725" lvl="0" indent="-339725" algn="just">
              <a:spcBef>
                <a:spcPts val="600"/>
              </a:spcBef>
            </a:pPr>
            <a:endParaRPr lang="en-US" sz="2400" b="1" dirty="0" smtClean="0">
              <a:solidFill>
                <a:srgbClr val="FF0000"/>
              </a:solidFill>
            </a:endParaRPr>
          </a:p>
          <a:p>
            <a:pPr algn="just"/>
            <a:endParaRPr lang="en-US" sz="2400" dirty="0" smtClean="0">
              <a:solidFill>
                <a:srgbClr val="FF0000"/>
              </a:solidFill>
            </a:endParaRPr>
          </a:p>
          <a:p>
            <a:pPr algn="just"/>
            <a:endParaRPr lang="en-US" sz="3200" b="1" dirty="0" smtClean="0">
              <a:solidFill>
                <a:srgbClr val="FF0000"/>
              </a:solidFill>
            </a:endParaRPr>
          </a:p>
          <a:p>
            <a:pPr algn="just"/>
            <a:endParaRPr lang="en-IN" sz="3200" b="1" dirty="0" smtClean="0">
              <a:solidFill>
                <a:srgbClr val="FF0000"/>
              </a:solidFill>
            </a:endParaRPr>
          </a:p>
          <a:p>
            <a:pPr algn="just"/>
            <a:endParaRPr lang="en-IN" sz="3200" b="1" dirty="0" smtClean="0">
              <a:solidFill>
                <a:srgbClr val="FF0000"/>
              </a:solidFill>
            </a:endParaRPr>
          </a:p>
          <a:p>
            <a:pPr lvl="0" algn="ctr">
              <a:spcBef>
                <a:spcPct val="20000"/>
              </a:spcBef>
              <a:buClr>
                <a:schemeClr val="accent1"/>
              </a:buClr>
              <a:buSzPct val="70000"/>
            </a:pPr>
            <a:endParaRPr lang="en-US" sz="3200" b="1" dirty="0" smtClean="0">
              <a:solidFill>
                <a:srgbClr val="C00000"/>
              </a:solidFill>
            </a:endParaRPr>
          </a:p>
          <a:p>
            <a:pPr lvl="0" algn="just">
              <a:spcBef>
                <a:spcPct val="20000"/>
              </a:spcBef>
              <a:buClr>
                <a:schemeClr val="accent1"/>
              </a:buClr>
              <a:buSzPct val="70000"/>
            </a:pPr>
            <a:endParaRPr lang="en-IN" sz="3200" b="1" dirty="0" smtClean="0">
              <a:solidFill>
                <a:srgbClr val="C00000"/>
              </a:solidFill>
            </a:endParaRPr>
          </a:p>
          <a:p>
            <a:pPr lvl="0" algn="just">
              <a:spcBef>
                <a:spcPct val="20000"/>
              </a:spcBef>
              <a:buClr>
                <a:srgbClr val="002060"/>
              </a:buClr>
              <a:buSzPct val="70000"/>
            </a:pPr>
            <a:endParaRPr kumimoji="0" lang="en-US" sz="2800" b="1" i="0" u="none" strike="noStrike" kern="1200" cap="none" spc="0" normalizeH="0" baseline="0" noProof="0" dirty="0">
              <a:ln>
                <a:noFill/>
              </a:ln>
              <a:solidFill>
                <a:srgbClr val="002060"/>
              </a:solidFill>
              <a:effectLst/>
              <a:uLnTx/>
              <a:uFillTx/>
              <a:latin typeface="Aharoni" pitchFamily="2" charset="-79"/>
              <a:cs typeface="Aharoni" pitchFamily="2" charset="-79"/>
            </a:endParaRPr>
          </a:p>
        </p:txBody>
      </p:sp>
      <p:graphicFrame>
        <p:nvGraphicFramePr>
          <p:cNvPr id="49154" name="Object 2"/>
          <p:cNvGraphicFramePr>
            <a:graphicFrameLocks noChangeAspect="1"/>
          </p:cNvGraphicFramePr>
          <p:nvPr/>
        </p:nvGraphicFramePr>
        <p:xfrm>
          <a:off x="3143240" y="3929066"/>
          <a:ext cx="2643190" cy="642942"/>
        </p:xfrm>
        <a:graphic>
          <a:graphicData uri="http://schemas.openxmlformats.org/presentationml/2006/ole">
            <p:oleObj spid="_x0000_s49154" name="Equation" r:id="rId3" imgW="1726920" imgH="419040" progId="Equation.3">
              <p:embed/>
            </p:oleObj>
          </a:graphicData>
        </a:graphic>
      </p:graphicFrame>
      <p:graphicFrame>
        <p:nvGraphicFramePr>
          <p:cNvPr id="49156" name="Object 4"/>
          <p:cNvGraphicFramePr>
            <a:graphicFrameLocks noChangeAspect="1"/>
          </p:cNvGraphicFramePr>
          <p:nvPr/>
        </p:nvGraphicFramePr>
        <p:xfrm>
          <a:off x="1414442" y="4714884"/>
          <a:ext cx="228600" cy="412750"/>
        </p:xfrm>
        <a:graphic>
          <a:graphicData uri="http://schemas.openxmlformats.org/presentationml/2006/ole">
            <p:oleObj spid="_x0000_s49156" name="Equation" r:id="rId4" imgW="114120" imgH="215640" progId="Equation.3">
              <p:embed/>
            </p:oleObj>
          </a:graphicData>
        </a:graphic>
      </p:graphicFrame>
      <p:graphicFrame>
        <p:nvGraphicFramePr>
          <p:cNvPr id="49157" name="Object 5"/>
          <p:cNvGraphicFramePr>
            <a:graphicFrameLocks noChangeAspect="1"/>
          </p:cNvGraphicFramePr>
          <p:nvPr/>
        </p:nvGraphicFramePr>
        <p:xfrm>
          <a:off x="6000760" y="4659324"/>
          <a:ext cx="279400" cy="412750"/>
        </p:xfrm>
        <a:graphic>
          <a:graphicData uri="http://schemas.openxmlformats.org/presentationml/2006/ole">
            <p:oleObj spid="_x0000_s49157" name="Equation" r:id="rId5" imgW="139680" imgH="215640" progId="Equation.3">
              <p:embed/>
            </p:oleObj>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228600" y="381000"/>
            <a:ext cx="8686800" cy="6334148"/>
          </a:xfrm>
          <a:prstGeom prst="rect">
            <a:avLst/>
          </a:prstGeom>
        </p:spPr>
        <p:txBody>
          <a:bodyPr/>
          <a:lstStyle/>
          <a:p>
            <a:r>
              <a:rPr lang="en-US" sz="2000" b="1" dirty="0" smtClean="0">
                <a:solidFill>
                  <a:srgbClr val="0070C0"/>
                </a:solidFill>
              </a:rPr>
              <a:t>For Example: </a:t>
            </a:r>
            <a:r>
              <a:rPr lang="en-US" dirty="0" smtClean="0">
                <a:solidFill>
                  <a:srgbClr val="C00000"/>
                </a:solidFill>
              </a:rPr>
              <a:t>Calculate median for body weight (kg) of 5 dogs as given in the following frequency table:</a:t>
            </a:r>
            <a:endParaRPr lang="en-IN" dirty="0" smtClean="0">
              <a:solidFill>
                <a:srgbClr val="C00000"/>
              </a:solidFill>
            </a:endParaRPr>
          </a:p>
          <a:p>
            <a:r>
              <a:rPr lang="en-US" dirty="0" smtClean="0">
                <a:solidFill>
                  <a:srgbClr val="C00000"/>
                </a:solidFill>
              </a:rPr>
              <a:t>	Body weight (kg)	:      20-25	            25-30	30-35	35-40	40-45	</a:t>
            </a:r>
            <a:endParaRPr lang="en-IN" dirty="0" smtClean="0">
              <a:solidFill>
                <a:srgbClr val="C00000"/>
              </a:solidFill>
            </a:endParaRPr>
          </a:p>
          <a:p>
            <a:r>
              <a:rPr lang="en-US" dirty="0" smtClean="0">
                <a:solidFill>
                  <a:srgbClr val="C00000"/>
                </a:solidFill>
              </a:rPr>
              <a:t>	No. of dogs	:          5	                7	   17	    8	     3</a:t>
            </a:r>
            <a:endParaRPr lang="en-US" sz="2400" b="1" dirty="0" smtClean="0">
              <a:solidFill>
                <a:srgbClr val="C00000"/>
              </a:solidFill>
            </a:endParaRPr>
          </a:p>
          <a:p>
            <a:pPr algn="just"/>
            <a:endParaRPr lang="en-US" sz="1000" b="1" dirty="0" smtClean="0">
              <a:solidFill>
                <a:srgbClr val="0070C0"/>
              </a:solidFill>
            </a:endParaRPr>
          </a:p>
          <a:p>
            <a:pPr algn="just"/>
            <a:r>
              <a:rPr lang="en-US" sz="2000" b="1" dirty="0" smtClean="0">
                <a:solidFill>
                  <a:srgbClr val="0070C0"/>
                </a:solidFill>
              </a:rPr>
              <a:t>Answer: </a:t>
            </a:r>
            <a:r>
              <a:rPr lang="en-US" sz="2000" dirty="0" smtClean="0">
                <a:solidFill>
                  <a:srgbClr val="C00000"/>
                </a:solidFill>
              </a:rPr>
              <a:t>Here, order of the continuous frequency distribution is ascending, then we calculate less than type cumulative frequency. </a:t>
            </a:r>
          </a:p>
          <a:p>
            <a:pPr algn="just"/>
            <a:endParaRPr lang="en-US" sz="2000" dirty="0" smtClean="0">
              <a:solidFill>
                <a:srgbClr val="C00000"/>
              </a:solidFill>
            </a:endParaRPr>
          </a:p>
          <a:p>
            <a:pPr algn="just"/>
            <a:endParaRPr lang="en-US" sz="2000" dirty="0" smtClean="0">
              <a:solidFill>
                <a:srgbClr val="C00000"/>
              </a:solidFill>
            </a:endParaRPr>
          </a:p>
          <a:p>
            <a:pPr algn="just"/>
            <a:endParaRPr lang="en-US" sz="2000" dirty="0" smtClean="0">
              <a:solidFill>
                <a:srgbClr val="C00000"/>
              </a:solidFill>
            </a:endParaRPr>
          </a:p>
          <a:p>
            <a:pPr algn="just"/>
            <a:endParaRPr lang="en-US" sz="2000" dirty="0" smtClean="0">
              <a:solidFill>
                <a:srgbClr val="C00000"/>
              </a:solidFill>
            </a:endParaRPr>
          </a:p>
          <a:p>
            <a:pPr algn="just"/>
            <a:endParaRPr lang="en-US" sz="2000" dirty="0" smtClean="0">
              <a:solidFill>
                <a:srgbClr val="C00000"/>
              </a:solidFill>
            </a:endParaRPr>
          </a:p>
          <a:p>
            <a:pPr algn="just"/>
            <a:endParaRPr lang="en-US" sz="2000" dirty="0" smtClean="0">
              <a:solidFill>
                <a:srgbClr val="C00000"/>
              </a:solidFill>
            </a:endParaRPr>
          </a:p>
          <a:p>
            <a:pPr algn="just"/>
            <a:endParaRPr lang="en-US" sz="2000" dirty="0" smtClean="0">
              <a:solidFill>
                <a:srgbClr val="C00000"/>
              </a:solidFill>
            </a:endParaRPr>
          </a:p>
          <a:p>
            <a:pPr algn="just"/>
            <a:endParaRPr lang="en-US" sz="2000" dirty="0" smtClean="0">
              <a:solidFill>
                <a:srgbClr val="C00000"/>
              </a:solidFill>
            </a:endParaRPr>
          </a:p>
          <a:p>
            <a:pPr algn="just"/>
            <a:endParaRPr lang="en-US" sz="2000" dirty="0" smtClean="0">
              <a:solidFill>
                <a:srgbClr val="C00000"/>
              </a:solidFill>
            </a:endParaRPr>
          </a:p>
          <a:p>
            <a:pPr algn="just"/>
            <a:endParaRPr lang="en-US" sz="1100" dirty="0" smtClean="0">
              <a:solidFill>
                <a:srgbClr val="C00000"/>
              </a:solidFill>
            </a:endParaRPr>
          </a:p>
          <a:p>
            <a:pPr algn="just"/>
            <a:r>
              <a:rPr lang="en-US" sz="2000" dirty="0" smtClean="0">
                <a:solidFill>
                  <a:srgbClr val="C00000"/>
                </a:solidFill>
              </a:rPr>
              <a:t>	Here, N is even, than Median No. = (40/2)</a:t>
            </a:r>
            <a:r>
              <a:rPr lang="en-US" sz="2000" baseline="30000" dirty="0" err="1" smtClean="0">
                <a:solidFill>
                  <a:srgbClr val="C00000"/>
                </a:solidFill>
              </a:rPr>
              <a:t>th</a:t>
            </a:r>
            <a:r>
              <a:rPr lang="en-US" sz="2000" dirty="0" smtClean="0">
                <a:solidFill>
                  <a:srgbClr val="C00000"/>
                </a:solidFill>
              </a:rPr>
              <a:t> value = (20)</a:t>
            </a:r>
            <a:r>
              <a:rPr lang="en-US" sz="2000" baseline="30000" dirty="0" err="1" smtClean="0">
                <a:solidFill>
                  <a:srgbClr val="C00000"/>
                </a:solidFill>
              </a:rPr>
              <a:t>th</a:t>
            </a:r>
            <a:r>
              <a:rPr lang="en-US" sz="2000" dirty="0" smtClean="0">
                <a:solidFill>
                  <a:srgbClr val="C00000"/>
                </a:solidFill>
              </a:rPr>
              <a:t> value</a:t>
            </a:r>
          </a:p>
          <a:p>
            <a:pPr algn="just"/>
            <a:endParaRPr lang="en-US" sz="2000" dirty="0" smtClean="0">
              <a:solidFill>
                <a:srgbClr val="C00000"/>
              </a:solidFill>
            </a:endParaRPr>
          </a:p>
          <a:p>
            <a:pPr algn="just"/>
            <a:r>
              <a:rPr lang="en-US" sz="2000" dirty="0" smtClean="0">
                <a:solidFill>
                  <a:srgbClr val="C00000"/>
                </a:solidFill>
              </a:rPr>
              <a:t>This median number seen in the cumulative frequency column. The interval of class against this encircled cumulative frequency is the </a:t>
            </a:r>
            <a:r>
              <a:rPr lang="en-US" sz="2000" b="1" dirty="0" smtClean="0">
                <a:solidFill>
                  <a:srgbClr val="C00000"/>
                </a:solidFill>
              </a:rPr>
              <a:t>median class</a:t>
            </a:r>
            <a:r>
              <a:rPr lang="en-US" sz="2000" dirty="0" smtClean="0">
                <a:solidFill>
                  <a:srgbClr val="C00000"/>
                </a:solidFill>
              </a:rPr>
              <a:t>. </a:t>
            </a:r>
          </a:p>
          <a:p>
            <a:pPr algn="just"/>
            <a:endParaRPr lang="en-US" sz="2000" dirty="0" smtClean="0">
              <a:solidFill>
                <a:srgbClr val="C00000"/>
              </a:solidFill>
            </a:endParaRPr>
          </a:p>
          <a:p>
            <a:pPr algn="just"/>
            <a:endParaRPr lang="en-US" sz="2000" dirty="0" smtClean="0">
              <a:solidFill>
                <a:srgbClr val="C00000"/>
              </a:solidFill>
            </a:endParaRPr>
          </a:p>
          <a:p>
            <a:pPr algn="just"/>
            <a:r>
              <a:rPr lang="en-US" sz="2000" dirty="0" smtClean="0">
                <a:solidFill>
                  <a:srgbClr val="C00000"/>
                </a:solidFill>
              </a:rPr>
              <a:t>	</a:t>
            </a:r>
            <a:endParaRPr lang="en-US" sz="2400" dirty="0" smtClean="0">
              <a:solidFill>
                <a:srgbClr val="C00000"/>
              </a:solidFill>
            </a:endParaRPr>
          </a:p>
          <a:p>
            <a:endParaRPr lang="en-US" sz="2400" dirty="0" smtClean="0">
              <a:solidFill>
                <a:srgbClr val="C00000"/>
              </a:solidFill>
            </a:endParaRPr>
          </a:p>
          <a:p>
            <a:r>
              <a:rPr lang="en-US" sz="2400" dirty="0" smtClean="0">
                <a:solidFill>
                  <a:srgbClr val="C00000"/>
                </a:solidFill>
              </a:rPr>
              <a:t>  </a:t>
            </a:r>
          </a:p>
          <a:p>
            <a:pPr algn="just"/>
            <a:endParaRPr lang="en-US" sz="2400" dirty="0" smtClean="0">
              <a:solidFill>
                <a:srgbClr val="FF0000"/>
              </a:solidFill>
            </a:endParaRPr>
          </a:p>
          <a:p>
            <a:pPr algn="just"/>
            <a:endParaRPr lang="en-US" sz="2400" b="1" dirty="0" smtClean="0">
              <a:solidFill>
                <a:srgbClr val="FF0000"/>
              </a:solidFill>
            </a:endParaRPr>
          </a:p>
          <a:p>
            <a:pPr algn="just"/>
            <a:endParaRPr lang="en-IN" sz="2400" b="1" dirty="0" smtClean="0">
              <a:solidFill>
                <a:srgbClr val="FF0000"/>
              </a:solidFill>
            </a:endParaRPr>
          </a:p>
          <a:p>
            <a:pPr algn="just"/>
            <a:endParaRPr lang="en-IN" sz="2400" b="1" dirty="0" smtClean="0">
              <a:solidFill>
                <a:srgbClr val="FF0000"/>
              </a:solidFill>
            </a:endParaRPr>
          </a:p>
          <a:p>
            <a:pPr lvl="0" algn="ctr">
              <a:spcBef>
                <a:spcPct val="20000"/>
              </a:spcBef>
              <a:buClr>
                <a:schemeClr val="accent1"/>
              </a:buClr>
              <a:buSzPct val="70000"/>
            </a:pPr>
            <a:endParaRPr lang="en-US" sz="2400" b="1" dirty="0" smtClean="0">
              <a:solidFill>
                <a:srgbClr val="C00000"/>
              </a:solidFill>
            </a:endParaRPr>
          </a:p>
          <a:p>
            <a:pPr lvl="0" algn="just">
              <a:spcBef>
                <a:spcPct val="20000"/>
              </a:spcBef>
              <a:buClr>
                <a:schemeClr val="accent1"/>
              </a:buClr>
              <a:buSzPct val="70000"/>
            </a:pPr>
            <a:endParaRPr lang="en-IN" sz="2400" b="1" dirty="0" smtClean="0">
              <a:solidFill>
                <a:srgbClr val="C00000"/>
              </a:solidFill>
            </a:endParaRPr>
          </a:p>
          <a:p>
            <a:pPr lvl="0" algn="just">
              <a:spcBef>
                <a:spcPct val="20000"/>
              </a:spcBef>
              <a:buClr>
                <a:srgbClr val="002060"/>
              </a:buClr>
              <a:buSzPct val="70000"/>
            </a:pPr>
            <a:endParaRPr kumimoji="0" lang="en-US" sz="2400" b="1" i="0" u="none" strike="noStrike" kern="1200" cap="none" spc="0" normalizeH="0" baseline="0" noProof="0" dirty="0">
              <a:ln>
                <a:noFill/>
              </a:ln>
              <a:solidFill>
                <a:srgbClr val="002060"/>
              </a:solidFill>
              <a:effectLst/>
              <a:uLnTx/>
              <a:uFillTx/>
              <a:latin typeface="Aharoni" pitchFamily="2" charset="-79"/>
              <a:cs typeface="Aharoni" pitchFamily="2" charset="-79"/>
            </a:endParaRPr>
          </a:p>
        </p:txBody>
      </p:sp>
      <p:graphicFrame>
        <p:nvGraphicFramePr>
          <p:cNvPr id="3" name="Table 2"/>
          <p:cNvGraphicFramePr>
            <a:graphicFrameLocks noGrp="1"/>
          </p:cNvGraphicFramePr>
          <p:nvPr/>
        </p:nvGraphicFramePr>
        <p:xfrm>
          <a:off x="1428728" y="2428868"/>
          <a:ext cx="6286544" cy="2712720"/>
        </p:xfrm>
        <a:graphic>
          <a:graphicData uri="http://schemas.openxmlformats.org/drawingml/2006/table">
            <a:tbl>
              <a:tblPr firstRow="1" bandRow="1">
                <a:tableStyleId>{5C22544A-7EE6-4342-B048-85BDC9FD1C3A}</a:tableStyleId>
              </a:tblPr>
              <a:tblGrid>
                <a:gridCol w="2357454"/>
                <a:gridCol w="1357322"/>
                <a:gridCol w="2571768"/>
              </a:tblGrid>
              <a:tr h="214314">
                <a:tc>
                  <a:txBody>
                    <a:bodyPr/>
                    <a:lstStyle/>
                    <a:p>
                      <a:pPr algn="ctr"/>
                      <a:r>
                        <a:rPr lang="en-US" sz="1600" dirty="0" smtClean="0">
                          <a:solidFill>
                            <a:schemeClr val="tx1"/>
                          </a:solidFill>
                        </a:rPr>
                        <a:t>Body weight (C.I.)</a:t>
                      </a:r>
                      <a:endParaRPr lang="en-IN" sz="1600" dirty="0">
                        <a:solidFill>
                          <a:schemeClr val="tx1"/>
                        </a:solidFill>
                      </a:endParaRPr>
                    </a:p>
                  </a:txBody>
                  <a:tcPr/>
                </a:tc>
                <a:tc>
                  <a:txBody>
                    <a:bodyPr/>
                    <a:lstStyle/>
                    <a:p>
                      <a:pPr algn="ctr"/>
                      <a:r>
                        <a:rPr lang="en-US" sz="1600" dirty="0" smtClean="0">
                          <a:solidFill>
                            <a:schemeClr val="tx1"/>
                          </a:solidFill>
                        </a:rPr>
                        <a:t>No. of dogs(f)</a:t>
                      </a:r>
                      <a:endParaRPr lang="en-IN" sz="1600" dirty="0">
                        <a:solidFill>
                          <a:schemeClr val="tx1"/>
                        </a:solidFill>
                      </a:endParaRPr>
                    </a:p>
                  </a:txBody>
                  <a:tcPr/>
                </a:tc>
                <a:tc>
                  <a:txBody>
                    <a:bodyPr/>
                    <a:lstStyle/>
                    <a:p>
                      <a:pPr algn="ctr"/>
                      <a:r>
                        <a:rPr lang="en-US" sz="1600" dirty="0" smtClean="0">
                          <a:solidFill>
                            <a:schemeClr val="tx1"/>
                          </a:solidFill>
                        </a:rPr>
                        <a:t>Cumulative frequency</a:t>
                      </a:r>
                      <a:endParaRPr lang="en-IN" sz="1600" dirty="0">
                        <a:solidFill>
                          <a:schemeClr val="tx1"/>
                        </a:solidFill>
                      </a:endParaRPr>
                    </a:p>
                  </a:txBody>
                  <a:tcPr/>
                </a:tc>
              </a:tr>
              <a:tr h="289059">
                <a:tc>
                  <a:txBody>
                    <a:bodyPr/>
                    <a:lstStyle/>
                    <a:p>
                      <a:pPr algn="ctr"/>
                      <a:r>
                        <a:rPr lang="en-US" sz="2000" dirty="0" smtClean="0">
                          <a:solidFill>
                            <a:schemeClr val="tx1"/>
                          </a:solidFill>
                        </a:rPr>
                        <a:t>20-25</a:t>
                      </a:r>
                      <a:endParaRPr lang="en-IN" sz="2000" dirty="0">
                        <a:solidFill>
                          <a:schemeClr val="tx1"/>
                        </a:solidFill>
                      </a:endParaRPr>
                    </a:p>
                  </a:txBody>
                  <a:tcPr/>
                </a:tc>
                <a:tc>
                  <a:txBody>
                    <a:bodyPr/>
                    <a:lstStyle/>
                    <a:p>
                      <a:pPr algn="ctr"/>
                      <a:r>
                        <a:rPr lang="en-US" sz="2000" dirty="0" smtClean="0">
                          <a:solidFill>
                            <a:schemeClr val="tx1"/>
                          </a:solidFill>
                        </a:rPr>
                        <a:t>5</a:t>
                      </a:r>
                      <a:endParaRPr lang="en-IN" sz="2000" dirty="0">
                        <a:solidFill>
                          <a:schemeClr val="tx1"/>
                        </a:solidFill>
                      </a:endParaRPr>
                    </a:p>
                  </a:txBody>
                  <a:tcPr/>
                </a:tc>
                <a:tc>
                  <a:txBody>
                    <a:bodyPr/>
                    <a:lstStyle/>
                    <a:p>
                      <a:pPr algn="ctr"/>
                      <a:r>
                        <a:rPr lang="en-US" sz="2000" dirty="0" smtClean="0">
                          <a:solidFill>
                            <a:schemeClr val="tx1"/>
                          </a:solidFill>
                        </a:rPr>
                        <a:t>5</a:t>
                      </a:r>
                      <a:endParaRPr lang="en-IN" sz="2000" dirty="0">
                        <a:solidFill>
                          <a:schemeClr val="tx1"/>
                        </a:solidFill>
                      </a:endParaRPr>
                    </a:p>
                  </a:txBody>
                  <a:tcPr/>
                </a:tc>
              </a:tr>
              <a:tr h="289059">
                <a:tc>
                  <a:txBody>
                    <a:bodyPr/>
                    <a:lstStyle/>
                    <a:p>
                      <a:pPr algn="ctr"/>
                      <a:r>
                        <a:rPr lang="en-US" sz="2000" dirty="0" smtClean="0">
                          <a:solidFill>
                            <a:schemeClr val="tx1"/>
                          </a:solidFill>
                        </a:rPr>
                        <a:t>25-30</a:t>
                      </a:r>
                      <a:endParaRPr lang="en-IN" sz="2000" dirty="0">
                        <a:solidFill>
                          <a:schemeClr val="tx1"/>
                        </a:solidFill>
                      </a:endParaRPr>
                    </a:p>
                  </a:txBody>
                  <a:tcPr/>
                </a:tc>
                <a:tc>
                  <a:txBody>
                    <a:bodyPr/>
                    <a:lstStyle/>
                    <a:p>
                      <a:pPr algn="ctr"/>
                      <a:r>
                        <a:rPr lang="en-US" sz="2000" dirty="0" smtClean="0">
                          <a:solidFill>
                            <a:schemeClr val="tx1"/>
                          </a:solidFill>
                        </a:rPr>
                        <a:t>7</a:t>
                      </a:r>
                      <a:endParaRPr lang="en-IN" sz="2000" dirty="0">
                        <a:solidFill>
                          <a:schemeClr val="tx1"/>
                        </a:solidFill>
                      </a:endParaRPr>
                    </a:p>
                  </a:txBody>
                  <a:tcPr/>
                </a:tc>
                <a:tc>
                  <a:txBody>
                    <a:bodyPr/>
                    <a:lstStyle/>
                    <a:p>
                      <a:pPr algn="ctr"/>
                      <a:r>
                        <a:rPr lang="en-US" sz="2000" dirty="0" smtClean="0">
                          <a:solidFill>
                            <a:schemeClr val="tx1"/>
                          </a:solidFill>
                        </a:rPr>
                        <a:t>12</a:t>
                      </a:r>
                      <a:endParaRPr lang="en-IN" sz="2000" dirty="0">
                        <a:solidFill>
                          <a:schemeClr val="tx1"/>
                        </a:solidFill>
                      </a:endParaRPr>
                    </a:p>
                  </a:txBody>
                  <a:tcPr/>
                </a:tc>
              </a:tr>
              <a:tr h="289059">
                <a:tc>
                  <a:txBody>
                    <a:bodyPr/>
                    <a:lstStyle/>
                    <a:p>
                      <a:pPr algn="ctr"/>
                      <a:r>
                        <a:rPr lang="en-US" sz="2000" dirty="0" smtClean="0">
                          <a:solidFill>
                            <a:schemeClr val="tx1"/>
                          </a:solidFill>
                        </a:rPr>
                        <a:t>30-35</a:t>
                      </a:r>
                      <a:endParaRPr lang="en-IN" sz="2000" dirty="0">
                        <a:solidFill>
                          <a:schemeClr val="tx1"/>
                        </a:solidFill>
                      </a:endParaRPr>
                    </a:p>
                  </a:txBody>
                  <a:tcPr/>
                </a:tc>
                <a:tc>
                  <a:txBody>
                    <a:bodyPr/>
                    <a:lstStyle/>
                    <a:p>
                      <a:pPr algn="ctr"/>
                      <a:r>
                        <a:rPr lang="en-US" sz="2000" dirty="0" smtClean="0">
                          <a:solidFill>
                            <a:schemeClr val="tx1"/>
                          </a:solidFill>
                        </a:rPr>
                        <a:t>17</a:t>
                      </a:r>
                      <a:endParaRPr lang="en-IN" sz="2000" dirty="0">
                        <a:solidFill>
                          <a:schemeClr val="tx1"/>
                        </a:solidFill>
                      </a:endParaRPr>
                    </a:p>
                  </a:txBody>
                  <a:tcPr/>
                </a:tc>
                <a:tc>
                  <a:txBody>
                    <a:bodyPr/>
                    <a:lstStyle/>
                    <a:p>
                      <a:pPr algn="ctr"/>
                      <a:r>
                        <a:rPr lang="en-US" sz="2000" dirty="0" smtClean="0">
                          <a:solidFill>
                            <a:schemeClr val="tx1"/>
                          </a:solidFill>
                        </a:rPr>
                        <a:t>29</a:t>
                      </a:r>
                      <a:endParaRPr lang="en-IN" sz="2000" dirty="0">
                        <a:solidFill>
                          <a:schemeClr val="tx1"/>
                        </a:solidFill>
                      </a:endParaRPr>
                    </a:p>
                  </a:txBody>
                  <a:tcPr/>
                </a:tc>
              </a:tr>
              <a:tr h="289059">
                <a:tc>
                  <a:txBody>
                    <a:bodyPr/>
                    <a:lstStyle/>
                    <a:p>
                      <a:pPr algn="ctr"/>
                      <a:r>
                        <a:rPr lang="en-US" sz="2000" dirty="0" smtClean="0">
                          <a:solidFill>
                            <a:schemeClr val="tx1"/>
                          </a:solidFill>
                        </a:rPr>
                        <a:t>35-40</a:t>
                      </a:r>
                      <a:endParaRPr lang="en-IN" sz="2000" dirty="0">
                        <a:solidFill>
                          <a:schemeClr val="tx1"/>
                        </a:solidFill>
                      </a:endParaRPr>
                    </a:p>
                  </a:txBody>
                  <a:tcPr/>
                </a:tc>
                <a:tc>
                  <a:txBody>
                    <a:bodyPr/>
                    <a:lstStyle/>
                    <a:p>
                      <a:pPr algn="ctr"/>
                      <a:r>
                        <a:rPr lang="en-US" sz="2000" dirty="0" smtClean="0">
                          <a:solidFill>
                            <a:schemeClr val="tx1"/>
                          </a:solidFill>
                        </a:rPr>
                        <a:t>8</a:t>
                      </a:r>
                      <a:endParaRPr lang="en-IN" sz="2000" dirty="0">
                        <a:solidFill>
                          <a:schemeClr val="tx1"/>
                        </a:solidFill>
                      </a:endParaRPr>
                    </a:p>
                  </a:txBody>
                  <a:tcPr/>
                </a:tc>
                <a:tc>
                  <a:txBody>
                    <a:bodyPr/>
                    <a:lstStyle/>
                    <a:p>
                      <a:pPr algn="ctr"/>
                      <a:r>
                        <a:rPr lang="en-US" sz="2000" dirty="0" smtClean="0">
                          <a:solidFill>
                            <a:schemeClr val="tx1"/>
                          </a:solidFill>
                        </a:rPr>
                        <a:t>37</a:t>
                      </a:r>
                      <a:endParaRPr lang="en-IN" sz="2000" dirty="0">
                        <a:solidFill>
                          <a:schemeClr val="tx1"/>
                        </a:solidFill>
                      </a:endParaRPr>
                    </a:p>
                  </a:txBody>
                  <a:tcPr/>
                </a:tc>
              </a:tr>
              <a:tr h="28905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olidFill>
                            <a:schemeClr val="tx1"/>
                          </a:solidFill>
                        </a:rPr>
                        <a:t>40-45</a:t>
                      </a:r>
                      <a:endParaRPr lang="en-IN" sz="20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olidFill>
                            <a:schemeClr val="tx1"/>
                          </a:solidFill>
                        </a:rPr>
                        <a:t>3</a:t>
                      </a:r>
                      <a:endParaRPr lang="en-IN" sz="20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olidFill>
                            <a:schemeClr val="tx1"/>
                          </a:solidFill>
                        </a:rPr>
                        <a:t>40</a:t>
                      </a:r>
                      <a:endParaRPr lang="en-IN" sz="2000" dirty="0" smtClean="0">
                        <a:solidFill>
                          <a:schemeClr val="tx1"/>
                        </a:solidFill>
                      </a:endParaRPr>
                    </a:p>
                  </a:txBody>
                  <a:tcPr/>
                </a:tc>
              </a:tr>
              <a:tr h="289059">
                <a:tc>
                  <a:txBody>
                    <a:bodyPr/>
                    <a:lstStyle/>
                    <a:p>
                      <a:pPr algn="ctr"/>
                      <a:endParaRPr lang="en-IN" sz="2000" b="1" dirty="0">
                        <a:solidFill>
                          <a:schemeClr val="tx1"/>
                        </a:solidFill>
                      </a:endParaRPr>
                    </a:p>
                  </a:txBody>
                  <a:tcPr>
                    <a:solidFill>
                      <a:schemeClr val="accent6">
                        <a:lumMod val="60000"/>
                        <a:lumOff val="40000"/>
                      </a:schemeClr>
                    </a:solidFill>
                  </a:tcPr>
                </a:tc>
                <a:tc>
                  <a:txBody>
                    <a:bodyPr/>
                    <a:lstStyle/>
                    <a:p>
                      <a:pPr algn="ctr"/>
                      <a:r>
                        <a:rPr lang="en-US" sz="2000" b="1" dirty="0" smtClean="0">
                          <a:solidFill>
                            <a:schemeClr val="tx1"/>
                          </a:solidFill>
                        </a:rPr>
                        <a:t>N= 40</a:t>
                      </a:r>
                      <a:endParaRPr lang="en-IN" sz="2000" b="1" dirty="0">
                        <a:solidFill>
                          <a:schemeClr val="tx1"/>
                        </a:solidFill>
                      </a:endParaRPr>
                    </a:p>
                  </a:txBody>
                  <a:tcPr>
                    <a:solidFill>
                      <a:schemeClr val="accent6">
                        <a:lumMod val="60000"/>
                        <a:lumOff val="40000"/>
                      </a:schemeClr>
                    </a:solidFill>
                  </a:tcPr>
                </a:tc>
                <a:tc>
                  <a:txBody>
                    <a:bodyPr/>
                    <a:lstStyle/>
                    <a:p>
                      <a:pPr algn="ctr"/>
                      <a:endParaRPr lang="en-IN" sz="2000" b="1" dirty="0">
                        <a:solidFill>
                          <a:schemeClr val="tx1"/>
                        </a:solidFill>
                      </a:endParaRPr>
                    </a:p>
                  </a:txBody>
                  <a:tcPr>
                    <a:solidFill>
                      <a:schemeClr val="accent6">
                        <a:lumMod val="60000"/>
                        <a:lumOff val="40000"/>
                      </a:schemeClr>
                    </a:solidFill>
                  </a:tcPr>
                </a:tc>
              </a:tr>
            </a:tbl>
          </a:graphicData>
        </a:graphic>
      </p:graphicFrame>
      <p:sp>
        <p:nvSpPr>
          <p:cNvPr id="4" name="Oval 3"/>
          <p:cNvSpPr/>
          <p:nvPr/>
        </p:nvSpPr>
        <p:spPr>
          <a:xfrm>
            <a:off x="6143636" y="3571876"/>
            <a:ext cx="500066" cy="35719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Oval 4"/>
          <p:cNvSpPr/>
          <p:nvPr/>
        </p:nvSpPr>
        <p:spPr>
          <a:xfrm>
            <a:off x="2143108" y="3571876"/>
            <a:ext cx="785818" cy="35719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6" name="Straight Connector 5"/>
          <p:cNvCxnSpPr>
            <a:stCxn id="5" idx="4"/>
            <a:endCxn id="4" idx="4"/>
          </p:cNvCxnSpPr>
          <p:nvPr/>
        </p:nvCxnSpPr>
        <p:spPr>
          <a:xfrm rot="16200000" flipH="1">
            <a:off x="4464843" y="2000240"/>
            <a:ext cx="1588" cy="3857652"/>
          </a:xfrm>
          <a:prstGeom prst="line">
            <a:avLst/>
          </a:prstGeom>
          <a:ln w="12700" cmpd="sng">
            <a:solidFill>
              <a:srgbClr val="FF0000"/>
            </a:solidFill>
            <a:headEnd w="med" len="sm"/>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228600" y="381000"/>
            <a:ext cx="8686800" cy="6334148"/>
          </a:xfrm>
          <a:prstGeom prst="rect">
            <a:avLst/>
          </a:prstGeom>
        </p:spPr>
        <p:txBody>
          <a:bodyPr/>
          <a:lstStyle/>
          <a:p>
            <a:pPr algn="just"/>
            <a:endParaRPr lang="en-US" sz="2000" dirty="0" smtClean="0">
              <a:solidFill>
                <a:srgbClr val="C00000"/>
              </a:solidFill>
            </a:endParaRPr>
          </a:p>
          <a:p>
            <a:pPr algn="just"/>
            <a:endParaRPr lang="en-US" sz="2000" dirty="0" smtClean="0">
              <a:solidFill>
                <a:srgbClr val="C00000"/>
              </a:solidFill>
            </a:endParaRPr>
          </a:p>
          <a:p>
            <a:pPr algn="just"/>
            <a:endParaRPr lang="en-US" sz="2000" dirty="0" smtClean="0">
              <a:solidFill>
                <a:srgbClr val="C00000"/>
              </a:solidFill>
            </a:endParaRPr>
          </a:p>
          <a:p>
            <a:pPr algn="just"/>
            <a:endParaRPr lang="en-US" sz="2000" dirty="0" smtClean="0">
              <a:solidFill>
                <a:srgbClr val="C00000"/>
              </a:solidFill>
            </a:endParaRPr>
          </a:p>
          <a:p>
            <a:pPr algn="just"/>
            <a:endParaRPr lang="en-US" sz="2000" dirty="0" smtClean="0">
              <a:solidFill>
                <a:srgbClr val="C00000"/>
              </a:solidFill>
            </a:endParaRPr>
          </a:p>
          <a:p>
            <a:pPr algn="just"/>
            <a:endParaRPr lang="en-US" sz="2000" dirty="0" smtClean="0">
              <a:solidFill>
                <a:srgbClr val="C00000"/>
              </a:solidFill>
            </a:endParaRPr>
          </a:p>
          <a:p>
            <a:pPr algn="just"/>
            <a:endParaRPr lang="en-US" sz="2000" dirty="0" smtClean="0">
              <a:solidFill>
                <a:srgbClr val="C00000"/>
              </a:solidFill>
            </a:endParaRPr>
          </a:p>
          <a:p>
            <a:pPr algn="just"/>
            <a:r>
              <a:rPr lang="en-US" sz="2000" dirty="0" smtClean="0">
                <a:solidFill>
                  <a:srgbClr val="C00000"/>
                </a:solidFill>
              </a:rPr>
              <a:t>	</a:t>
            </a:r>
            <a:endParaRPr lang="en-US" sz="2400" dirty="0" smtClean="0">
              <a:solidFill>
                <a:srgbClr val="C00000"/>
              </a:solidFill>
            </a:endParaRPr>
          </a:p>
          <a:p>
            <a:endParaRPr lang="en-US" sz="2400" dirty="0" smtClean="0">
              <a:solidFill>
                <a:srgbClr val="C00000"/>
              </a:solidFill>
            </a:endParaRPr>
          </a:p>
          <a:p>
            <a:r>
              <a:rPr lang="en-US" sz="2400" dirty="0" smtClean="0">
                <a:solidFill>
                  <a:srgbClr val="C00000"/>
                </a:solidFill>
              </a:rPr>
              <a:t>  </a:t>
            </a:r>
          </a:p>
          <a:p>
            <a:pPr algn="just"/>
            <a:endParaRPr lang="en-US" sz="2400" dirty="0" smtClean="0">
              <a:solidFill>
                <a:srgbClr val="FF0000"/>
              </a:solidFill>
            </a:endParaRPr>
          </a:p>
          <a:p>
            <a:pPr algn="just"/>
            <a:endParaRPr lang="en-US" sz="2400" b="1" dirty="0" smtClean="0">
              <a:solidFill>
                <a:srgbClr val="FF0000"/>
              </a:solidFill>
            </a:endParaRPr>
          </a:p>
          <a:p>
            <a:pPr algn="just"/>
            <a:endParaRPr lang="en-IN" sz="2400" b="1" dirty="0" smtClean="0">
              <a:solidFill>
                <a:srgbClr val="FF0000"/>
              </a:solidFill>
            </a:endParaRPr>
          </a:p>
          <a:p>
            <a:pPr algn="just"/>
            <a:endParaRPr lang="en-IN" sz="2400" b="1" dirty="0" smtClean="0">
              <a:solidFill>
                <a:srgbClr val="FF0000"/>
              </a:solidFill>
            </a:endParaRPr>
          </a:p>
          <a:p>
            <a:pPr lvl="0" algn="ctr">
              <a:spcBef>
                <a:spcPct val="20000"/>
              </a:spcBef>
              <a:buClr>
                <a:schemeClr val="accent1"/>
              </a:buClr>
              <a:buSzPct val="70000"/>
            </a:pPr>
            <a:endParaRPr lang="en-US" sz="2400" b="1" dirty="0" smtClean="0">
              <a:solidFill>
                <a:srgbClr val="C00000"/>
              </a:solidFill>
            </a:endParaRPr>
          </a:p>
          <a:p>
            <a:pPr lvl="0" algn="just">
              <a:spcBef>
                <a:spcPct val="20000"/>
              </a:spcBef>
              <a:buClr>
                <a:schemeClr val="accent1"/>
              </a:buClr>
              <a:buSzPct val="70000"/>
            </a:pPr>
            <a:endParaRPr lang="en-IN" sz="2400" b="1" dirty="0" smtClean="0">
              <a:solidFill>
                <a:srgbClr val="C00000"/>
              </a:solidFill>
            </a:endParaRPr>
          </a:p>
          <a:p>
            <a:pPr lvl="0" algn="just">
              <a:spcBef>
                <a:spcPct val="20000"/>
              </a:spcBef>
              <a:buClr>
                <a:srgbClr val="002060"/>
              </a:buClr>
              <a:buSzPct val="70000"/>
            </a:pPr>
            <a:endParaRPr kumimoji="0" lang="en-US" sz="2400" b="1" i="0" u="none" strike="noStrike" kern="1200" cap="none" spc="0" normalizeH="0" baseline="0" noProof="0" dirty="0">
              <a:ln>
                <a:noFill/>
              </a:ln>
              <a:solidFill>
                <a:srgbClr val="002060"/>
              </a:solidFill>
              <a:effectLst/>
              <a:uLnTx/>
              <a:uFillTx/>
              <a:latin typeface="Aharoni" pitchFamily="2" charset="-79"/>
              <a:cs typeface="Aharoni" pitchFamily="2" charset="-79"/>
            </a:endParaRPr>
          </a:p>
        </p:txBody>
      </p:sp>
      <p:graphicFrame>
        <p:nvGraphicFramePr>
          <p:cNvPr id="134146" name="Object 2"/>
          <p:cNvGraphicFramePr>
            <a:graphicFrameLocks noChangeAspect="1"/>
          </p:cNvGraphicFramePr>
          <p:nvPr/>
        </p:nvGraphicFramePr>
        <p:xfrm>
          <a:off x="3000364" y="1500174"/>
          <a:ext cx="2643188" cy="642937"/>
        </p:xfrm>
        <a:graphic>
          <a:graphicData uri="http://schemas.openxmlformats.org/presentationml/2006/ole">
            <p:oleObj spid="_x0000_s134146" name="Equation" r:id="rId3" imgW="1726920" imgH="419040" progId="Equation.3">
              <p:embed/>
            </p:oleObj>
          </a:graphicData>
        </a:graphic>
      </p:graphicFrame>
      <p:graphicFrame>
        <p:nvGraphicFramePr>
          <p:cNvPr id="134147" name="Object 3"/>
          <p:cNvGraphicFramePr>
            <a:graphicFrameLocks noChangeAspect="1"/>
          </p:cNvGraphicFramePr>
          <p:nvPr/>
        </p:nvGraphicFramePr>
        <p:xfrm>
          <a:off x="1500166" y="3429000"/>
          <a:ext cx="5830888" cy="603250"/>
        </p:xfrm>
        <a:graphic>
          <a:graphicData uri="http://schemas.openxmlformats.org/presentationml/2006/ole">
            <p:oleObj spid="_x0000_s134147" name="Equation" r:id="rId4" imgW="3809880" imgH="393480" progId="Equation.3">
              <p:embed/>
            </p:oleObj>
          </a:graphicData>
        </a:graphic>
      </p:graphicFrame>
      <p:sp>
        <p:nvSpPr>
          <p:cNvPr id="9" name="Rectangle 8"/>
          <p:cNvSpPr/>
          <p:nvPr/>
        </p:nvSpPr>
        <p:spPr>
          <a:xfrm>
            <a:off x="357158" y="357167"/>
            <a:ext cx="8429684" cy="5293757"/>
          </a:xfrm>
          <a:prstGeom prst="rect">
            <a:avLst/>
          </a:prstGeom>
        </p:spPr>
        <p:txBody>
          <a:bodyPr wrap="square">
            <a:spAutoFit/>
          </a:bodyPr>
          <a:lstStyle/>
          <a:p>
            <a:pPr algn="just"/>
            <a:r>
              <a:rPr lang="en-US" sz="2000" dirty="0" smtClean="0">
                <a:solidFill>
                  <a:srgbClr val="C00000"/>
                </a:solidFill>
              </a:rPr>
              <a:t>Class interval (30-35) is the median class. For calculating exact value of median, using formula – </a:t>
            </a:r>
          </a:p>
          <a:p>
            <a:pPr algn="just"/>
            <a:endParaRPr lang="en-US" sz="2000" dirty="0" smtClean="0">
              <a:solidFill>
                <a:srgbClr val="C00000"/>
              </a:solidFill>
            </a:endParaRPr>
          </a:p>
          <a:p>
            <a:pPr algn="just"/>
            <a:endParaRPr lang="en-US" sz="2000" dirty="0" smtClean="0">
              <a:solidFill>
                <a:srgbClr val="C00000"/>
              </a:solidFill>
            </a:endParaRPr>
          </a:p>
          <a:p>
            <a:pPr algn="just"/>
            <a:endParaRPr lang="en-US" sz="2000" dirty="0" smtClean="0">
              <a:solidFill>
                <a:srgbClr val="C00000"/>
              </a:solidFill>
            </a:endParaRPr>
          </a:p>
          <a:p>
            <a:pPr algn="just"/>
            <a:endParaRPr lang="en-US" sz="2000" dirty="0" smtClean="0">
              <a:solidFill>
                <a:srgbClr val="C00000"/>
              </a:solidFill>
            </a:endParaRPr>
          </a:p>
          <a:p>
            <a:pPr algn="just"/>
            <a:r>
              <a:rPr lang="en-US" sz="2000" dirty="0" smtClean="0">
                <a:solidFill>
                  <a:srgbClr val="C00000"/>
                </a:solidFill>
              </a:rPr>
              <a:t>Here, </a:t>
            </a:r>
          </a:p>
          <a:p>
            <a:pPr algn="just"/>
            <a:r>
              <a:rPr lang="en-US" dirty="0" smtClean="0">
                <a:solidFill>
                  <a:srgbClr val="C00000"/>
                </a:solidFill>
              </a:rPr>
              <a:t>	= 30;     = 35; </a:t>
            </a:r>
            <a:r>
              <a:rPr lang="en-US" dirty="0" smtClean="0"/>
              <a:t>m</a:t>
            </a:r>
            <a:r>
              <a:rPr lang="en-US" dirty="0" smtClean="0">
                <a:solidFill>
                  <a:srgbClr val="C00000"/>
                </a:solidFill>
              </a:rPr>
              <a:t> = 20; </a:t>
            </a:r>
            <a:r>
              <a:rPr lang="en-US" dirty="0" smtClean="0"/>
              <a:t>c</a:t>
            </a:r>
            <a:r>
              <a:rPr lang="en-US" dirty="0" smtClean="0">
                <a:solidFill>
                  <a:srgbClr val="C00000"/>
                </a:solidFill>
              </a:rPr>
              <a:t> = 12; </a:t>
            </a:r>
            <a:r>
              <a:rPr lang="en-US" dirty="0" smtClean="0">
                <a:latin typeface="Monotype Corsiva" pitchFamily="66" charset="0"/>
              </a:rPr>
              <a:t>f</a:t>
            </a:r>
            <a:r>
              <a:rPr lang="en-US" dirty="0" smtClean="0">
                <a:solidFill>
                  <a:srgbClr val="FF0000"/>
                </a:solidFill>
                <a:latin typeface="Monotype Corsiva" pitchFamily="66" charset="0"/>
              </a:rPr>
              <a:t> </a:t>
            </a:r>
            <a:r>
              <a:rPr lang="en-US" dirty="0" smtClean="0">
                <a:solidFill>
                  <a:srgbClr val="C00000"/>
                </a:solidFill>
              </a:rPr>
              <a:t> = 17</a:t>
            </a:r>
          </a:p>
          <a:p>
            <a:pPr algn="just"/>
            <a:endParaRPr lang="en-US" dirty="0" smtClean="0">
              <a:solidFill>
                <a:srgbClr val="C00000"/>
              </a:solidFill>
            </a:endParaRPr>
          </a:p>
          <a:p>
            <a:pPr algn="just"/>
            <a:r>
              <a:rPr lang="en-US" dirty="0" smtClean="0">
                <a:solidFill>
                  <a:srgbClr val="C00000"/>
                </a:solidFill>
              </a:rPr>
              <a:t>Therefore, 	</a:t>
            </a:r>
          </a:p>
          <a:p>
            <a:endParaRPr lang="en-US" dirty="0" smtClean="0">
              <a:solidFill>
                <a:srgbClr val="C00000"/>
              </a:solidFill>
            </a:endParaRPr>
          </a:p>
          <a:p>
            <a:endParaRPr lang="en-US" dirty="0" smtClean="0">
              <a:solidFill>
                <a:srgbClr val="C00000"/>
              </a:solidFill>
            </a:endParaRPr>
          </a:p>
          <a:p>
            <a:endParaRPr lang="en-US" dirty="0" smtClean="0">
              <a:solidFill>
                <a:srgbClr val="C00000"/>
              </a:solidFill>
            </a:endParaRPr>
          </a:p>
          <a:p>
            <a:endParaRPr lang="en-US" dirty="0" smtClean="0">
              <a:solidFill>
                <a:srgbClr val="C00000"/>
              </a:solidFill>
            </a:endParaRPr>
          </a:p>
          <a:p>
            <a:endParaRPr lang="en-US" dirty="0" smtClean="0">
              <a:solidFill>
                <a:srgbClr val="C00000"/>
              </a:solidFill>
            </a:endParaRPr>
          </a:p>
          <a:p>
            <a:endParaRPr lang="en-US" dirty="0" smtClean="0">
              <a:solidFill>
                <a:srgbClr val="C00000"/>
              </a:solidFill>
            </a:endParaRPr>
          </a:p>
          <a:p>
            <a:endParaRPr lang="en-US" dirty="0" smtClean="0">
              <a:solidFill>
                <a:srgbClr val="C00000"/>
              </a:solidFill>
            </a:endParaRPr>
          </a:p>
          <a:p>
            <a:endParaRPr lang="en-IN" dirty="0"/>
          </a:p>
        </p:txBody>
      </p:sp>
      <p:graphicFrame>
        <p:nvGraphicFramePr>
          <p:cNvPr id="134148" name="Object 4"/>
          <p:cNvGraphicFramePr>
            <a:graphicFrameLocks noChangeAspect="1"/>
          </p:cNvGraphicFramePr>
          <p:nvPr/>
        </p:nvGraphicFramePr>
        <p:xfrm>
          <a:off x="1142976" y="2428868"/>
          <a:ext cx="228600" cy="412750"/>
        </p:xfrm>
        <a:graphic>
          <a:graphicData uri="http://schemas.openxmlformats.org/presentationml/2006/ole">
            <p:oleObj spid="_x0000_s134148" name="Equation" r:id="rId5" imgW="114120" imgH="215640" progId="Equation.3">
              <p:embed/>
            </p:oleObj>
          </a:graphicData>
        </a:graphic>
      </p:graphicFrame>
      <p:graphicFrame>
        <p:nvGraphicFramePr>
          <p:cNvPr id="134149" name="Object 5"/>
          <p:cNvGraphicFramePr>
            <a:graphicFrameLocks noChangeAspect="1"/>
          </p:cNvGraphicFramePr>
          <p:nvPr/>
        </p:nvGraphicFramePr>
        <p:xfrm>
          <a:off x="1831975" y="2428875"/>
          <a:ext cx="279400" cy="412750"/>
        </p:xfrm>
        <a:graphic>
          <a:graphicData uri="http://schemas.openxmlformats.org/presentationml/2006/ole">
            <p:oleObj spid="_x0000_s134149" name="Equation" r:id="rId6" imgW="139680" imgH="215640" progId="Equation.3">
              <p:embed/>
            </p:oleObj>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228600" y="228600"/>
            <a:ext cx="8686800" cy="6400800"/>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anchor="ctr"/>
          <a:lstStyle/>
          <a:p>
            <a:r>
              <a:rPr lang="en-US" sz="2000" b="1" dirty="0" smtClean="0">
                <a:solidFill>
                  <a:srgbClr val="FF0000"/>
                </a:solidFill>
              </a:rPr>
              <a:t>Merits of Median</a:t>
            </a:r>
            <a:endParaRPr lang="en-IN" sz="2000" dirty="0" smtClean="0"/>
          </a:p>
          <a:p>
            <a:pPr lvl="0">
              <a:buFont typeface="Wingdings" pitchFamily="2" charset="2"/>
              <a:buChar char="v"/>
            </a:pPr>
            <a:r>
              <a:rPr lang="en-US" sz="2000" dirty="0" smtClean="0"/>
              <a:t> It should be rigidly defined i.e. it has a fixed and finite value</a:t>
            </a:r>
          </a:p>
          <a:p>
            <a:pPr lvl="0">
              <a:buFont typeface="Wingdings" pitchFamily="2" charset="2"/>
              <a:buChar char="v"/>
            </a:pPr>
            <a:r>
              <a:rPr lang="en-US" sz="2000" dirty="0" smtClean="0"/>
              <a:t> It should be easy to understand</a:t>
            </a:r>
          </a:p>
          <a:p>
            <a:pPr lvl="0">
              <a:buFont typeface="Wingdings" pitchFamily="2" charset="2"/>
              <a:buChar char="v"/>
            </a:pPr>
            <a:r>
              <a:rPr lang="en-US" sz="2000" dirty="0" smtClean="0"/>
              <a:t> It should be easy to calculate</a:t>
            </a:r>
          </a:p>
          <a:p>
            <a:pPr lvl="0">
              <a:buFont typeface="Wingdings" pitchFamily="2" charset="2"/>
              <a:buChar char="v"/>
            </a:pPr>
            <a:r>
              <a:rPr lang="en-US" sz="2000" dirty="0" smtClean="0"/>
              <a:t> It is not affected by extreme values of the observations</a:t>
            </a:r>
          </a:p>
          <a:p>
            <a:endParaRPr lang="en-US" sz="1050" b="1" dirty="0" smtClean="0"/>
          </a:p>
          <a:p>
            <a:r>
              <a:rPr lang="en-US" sz="2000" b="1" dirty="0" smtClean="0">
                <a:solidFill>
                  <a:srgbClr val="FF0000"/>
                </a:solidFill>
              </a:rPr>
              <a:t>Demerits of Median</a:t>
            </a:r>
            <a:endParaRPr lang="en-IN" sz="2000" dirty="0" smtClean="0"/>
          </a:p>
          <a:p>
            <a:pPr lvl="0">
              <a:buFont typeface="Wingdings" pitchFamily="2" charset="2"/>
              <a:buChar char="v"/>
            </a:pPr>
            <a:r>
              <a:rPr lang="en-US" sz="2000" b="1" dirty="0" smtClean="0"/>
              <a:t> </a:t>
            </a:r>
            <a:r>
              <a:rPr lang="en-US" sz="2000" dirty="0" smtClean="0"/>
              <a:t>Its calculation should not be based on all the observations</a:t>
            </a:r>
          </a:p>
          <a:p>
            <a:pPr lvl="0">
              <a:buFont typeface="Wingdings" pitchFamily="2" charset="2"/>
              <a:buChar char="v"/>
            </a:pPr>
            <a:r>
              <a:rPr lang="en-US" sz="2000" dirty="0" smtClean="0"/>
              <a:t> It is not capable for further algebraic treatment</a:t>
            </a:r>
          </a:p>
          <a:p>
            <a:pPr lvl="0">
              <a:buFont typeface="Wingdings" pitchFamily="2" charset="2"/>
              <a:buChar char="v"/>
            </a:pPr>
            <a:r>
              <a:rPr lang="en-US" sz="2000" dirty="0" smtClean="0"/>
              <a:t> It should be affected by fluctuations of sampling</a:t>
            </a:r>
          </a:p>
          <a:p>
            <a:pPr marL="280988" lvl="0" indent="-280988" algn="just">
              <a:buFont typeface="Wingdings" pitchFamily="2" charset="2"/>
              <a:buChar char="v"/>
            </a:pPr>
            <a:r>
              <a:rPr lang="en-US" sz="2000" dirty="0" smtClean="0"/>
              <a:t>In a continuous frequency distribution, the value of median is calculated by the formula. This formula is based on the assumption that all the frequencies of the class are uniformly distributed over the interval which is not always true .</a:t>
            </a:r>
          </a:p>
          <a:p>
            <a:pPr lvl="0">
              <a:buFont typeface="Wingdings" pitchFamily="2" charset="2"/>
              <a:buChar char="v"/>
            </a:pPr>
            <a:r>
              <a:rPr lang="en-US" sz="2000" dirty="0" smtClean="0"/>
              <a:t> If number of items in a series is </a:t>
            </a:r>
            <a:r>
              <a:rPr lang="en-US" sz="2000" dirty="0" smtClean="0">
                <a:solidFill>
                  <a:srgbClr val="FF0000"/>
                </a:solidFill>
              </a:rPr>
              <a:t>even</a:t>
            </a:r>
            <a:r>
              <a:rPr lang="en-US" sz="2000" dirty="0" smtClean="0"/>
              <a:t> than it does not lie in the series. </a:t>
            </a:r>
            <a:endParaRPr lang="en-IN" sz="2000" dirty="0" smtClean="0"/>
          </a:p>
          <a:p>
            <a:r>
              <a:rPr lang="en-US" sz="1050" dirty="0" smtClean="0"/>
              <a:t> </a:t>
            </a:r>
          </a:p>
          <a:p>
            <a:r>
              <a:rPr lang="en-US" sz="2000" b="1" dirty="0" smtClean="0">
                <a:solidFill>
                  <a:srgbClr val="FF0000"/>
                </a:solidFill>
              </a:rPr>
              <a:t>Uses of Median</a:t>
            </a:r>
            <a:endParaRPr lang="en-US" sz="2000" b="1" dirty="0" smtClean="0"/>
          </a:p>
          <a:p>
            <a:pPr marL="280988" lvl="0" indent="-280988" algn="just">
              <a:buFont typeface="Wingdings" pitchFamily="2" charset="2"/>
              <a:buChar char="v"/>
            </a:pPr>
            <a:r>
              <a:rPr lang="en-US" sz="2000" dirty="0" smtClean="0"/>
              <a:t>It has a special use in the qualitative data. i.e. data based on honesty, intelligence, efficiency, etc.</a:t>
            </a:r>
          </a:p>
          <a:p>
            <a:pPr marL="280988" lvl="0" indent="-280988" algn="just">
              <a:buFont typeface="Wingdings" pitchFamily="2" charset="2"/>
              <a:buChar char="v"/>
            </a:pPr>
            <a:r>
              <a:rPr lang="en-US" sz="2000" dirty="0" smtClean="0"/>
              <a:t>When continuous frequency distribution has </a:t>
            </a:r>
            <a:r>
              <a:rPr lang="en-US" sz="2000" dirty="0" smtClean="0">
                <a:solidFill>
                  <a:srgbClr val="FF0000"/>
                </a:solidFill>
              </a:rPr>
              <a:t>opened end </a:t>
            </a:r>
            <a:r>
              <a:rPr lang="en-US" sz="2000" dirty="0" smtClean="0"/>
              <a:t>classes then it can be calculated easily.</a:t>
            </a:r>
          </a:p>
          <a:p>
            <a:pPr marL="280988" lvl="0" indent="-280988" algn="just">
              <a:buFont typeface="Wingdings" pitchFamily="2" charset="2"/>
              <a:buChar char="v"/>
            </a:pPr>
            <a:r>
              <a:rPr lang="en-US" sz="2000" dirty="0" smtClean="0"/>
              <a:t>The sum of absolute deviations of the observations from the median is least.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04800" y="228600"/>
            <a:ext cx="8686800" cy="1219200"/>
          </a:xfrm>
          <a:prstGeom prst="rect">
            <a:avLst/>
          </a:prstGeom>
        </p:spPr>
        <p:style>
          <a:lnRef idx="3">
            <a:schemeClr val="lt1"/>
          </a:lnRef>
          <a:fillRef idx="1">
            <a:schemeClr val="accent2"/>
          </a:fillRef>
          <a:effectRef idx="1">
            <a:schemeClr val="accent2"/>
          </a:effectRef>
          <a:fontRef idx="minor">
            <a:schemeClr val="lt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all" spc="50" normalizeH="0" baseline="0" noProof="0" dirty="0" smtClean="0">
                <a:ln w="11430"/>
                <a:solidFill>
                  <a:srgbClr val="FFFF00"/>
                </a:solidFill>
                <a:effectLst>
                  <a:outerShdw blurRad="76200" dist="50800" dir="5400000" algn="tl" rotWithShape="0">
                    <a:srgbClr val="000000">
                      <a:alpha val="65000"/>
                    </a:srgbClr>
                  </a:outerShdw>
                </a:effectLst>
                <a:uLnTx/>
                <a:uFillTx/>
                <a:latin typeface="+mj-lt"/>
                <a:ea typeface="+mj-ea"/>
                <a:cs typeface="+mj-cs"/>
              </a:rPr>
              <a:t>CHARACTERISTICS OF AN IDEAL MEASURE OF CENTRAL TENDENCY</a:t>
            </a:r>
            <a:r>
              <a:rPr kumimoji="0" lang="en-US" sz="2000" b="1" i="0" u="none" strike="noStrike" kern="1200" cap="none" spc="50" normalizeH="0" baseline="0" noProof="0" dirty="0" smtClean="0">
                <a:ln w="11430"/>
                <a:solidFill>
                  <a:srgbClr val="FFFF00"/>
                </a:solidFill>
                <a:effectLst>
                  <a:outerShdw blurRad="76200" dist="50800" dir="5400000" algn="tl" rotWithShape="0">
                    <a:srgbClr val="000000">
                      <a:alpha val="65000"/>
                    </a:srgbClr>
                  </a:outerShdw>
                </a:effectLst>
                <a:uLnTx/>
                <a:uFillTx/>
                <a:latin typeface="+mj-lt"/>
                <a:ea typeface="+mj-ea"/>
                <a:cs typeface="+mj-cs"/>
              </a:rPr>
              <a:t> </a:t>
            </a:r>
            <a:endParaRPr kumimoji="0" lang="en-US" sz="2000" b="1" i="0" u="none" strike="noStrike" kern="1200" cap="none" spc="50" normalizeH="0" baseline="0" noProof="0" dirty="0">
              <a:ln w="11430"/>
              <a:solidFill>
                <a:srgbClr val="FFFF00"/>
              </a:solidFill>
              <a:effectLst>
                <a:outerShdw blurRad="76200" dist="50800" dir="5400000" algn="tl" rotWithShape="0">
                  <a:srgbClr val="000000">
                    <a:alpha val="65000"/>
                  </a:srgbClr>
                </a:outerShdw>
              </a:effectLst>
              <a:uLnTx/>
              <a:uFillTx/>
              <a:latin typeface="+mj-lt"/>
              <a:ea typeface="+mj-ea"/>
              <a:cs typeface="+mj-cs"/>
            </a:endParaRPr>
          </a:p>
        </p:txBody>
      </p:sp>
      <p:sp>
        <p:nvSpPr>
          <p:cNvPr id="3" name="Content Placeholder 2"/>
          <p:cNvSpPr txBox="1">
            <a:spLocks/>
          </p:cNvSpPr>
          <p:nvPr/>
        </p:nvSpPr>
        <p:spPr>
          <a:xfrm>
            <a:off x="228600" y="1600200"/>
            <a:ext cx="8763000" cy="5029200"/>
          </a:xfrm>
          <a:prstGeom prst="rect">
            <a:avLst/>
          </a:prstGeom>
        </p:spPr>
        <p:txBody>
          <a:bodyPr/>
          <a:lstStyle/>
          <a:p>
            <a:pPr algn="just"/>
            <a:r>
              <a:rPr lang="en-IN" sz="2700" b="1" dirty="0" smtClean="0">
                <a:solidFill>
                  <a:srgbClr val="FF0000"/>
                </a:solidFill>
              </a:rPr>
              <a:t>An ideal measure of central tendency should possess the following properties-</a:t>
            </a:r>
          </a:p>
          <a:p>
            <a:pPr algn="just"/>
            <a:endParaRPr lang="en-IN" sz="1200" b="1" dirty="0" smtClean="0">
              <a:solidFill>
                <a:srgbClr val="FF0000"/>
              </a:solidFill>
            </a:endParaRPr>
          </a:p>
          <a:p>
            <a:pPr marL="539750" indent="-539750" algn="just">
              <a:buFont typeface="+mj-lt"/>
              <a:buAutoNum type="romanUcPeriod"/>
            </a:pPr>
            <a:r>
              <a:rPr lang="en-IN" sz="2700" b="1" dirty="0" smtClean="0">
                <a:solidFill>
                  <a:srgbClr val="002060"/>
                </a:solidFill>
              </a:rPr>
              <a:t>It should be rigidly defined i.e. it has a fixed and finite value</a:t>
            </a:r>
          </a:p>
          <a:p>
            <a:pPr marL="539750" indent="-539750" algn="just">
              <a:buFont typeface="+mj-lt"/>
              <a:buAutoNum type="romanUcPeriod"/>
            </a:pPr>
            <a:r>
              <a:rPr lang="en-IN" sz="2700" b="1" dirty="0" smtClean="0">
                <a:solidFill>
                  <a:srgbClr val="002060"/>
                </a:solidFill>
              </a:rPr>
              <a:t>It should be easy to understand</a:t>
            </a:r>
          </a:p>
          <a:p>
            <a:pPr marL="539750" indent="-539750" algn="just">
              <a:buFont typeface="+mj-lt"/>
              <a:buAutoNum type="romanUcPeriod"/>
            </a:pPr>
            <a:r>
              <a:rPr lang="en-IN" sz="2700" b="1" dirty="0" smtClean="0">
                <a:solidFill>
                  <a:srgbClr val="002060"/>
                </a:solidFill>
              </a:rPr>
              <a:t>It should be easy to calculate</a:t>
            </a:r>
          </a:p>
          <a:p>
            <a:pPr marL="539750" indent="-539750" algn="just">
              <a:buFont typeface="+mj-lt"/>
              <a:buAutoNum type="romanUcPeriod"/>
            </a:pPr>
            <a:r>
              <a:rPr lang="en-IN" sz="2700" b="1" dirty="0" smtClean="0">
                <a:solidFill>
                  <a:srgbClr val="002060"/>
                </a:solidFill>
              </a:rPr>
              <a:t>Its calculation should be based on all the observations</a:t>
            </a:r>
          </a:p>
          <a:p>
            <a:pPr marL="539750" indent="-539750" algn="just">
              <a:buFont typeface="+mj-lt"/>
              <a:buAutoNum type="romanUcPeriod"/>
            </a:pPr>
            <a:r>
              <a:rPr lang="en-IN" sz="2700" b="1" dirty="0" smtClean="0">
                <a:solidFill>
                  <a:srgbClr val="002060"/>
                </a:solidFill>
              </a:rPr>
              <a:t>It should be capable for further algebraic treatment</a:t>
            </a:r>
          </a:p>
          <a:p>
            <a:pPr marL="539750" indent="-539750" algn="just">
              <a:buFont typeface="+mj-lt"/>
              <a:buAutoNum type="romanUcPeriod"/>
            </a:pPr>
            <a:r>
              <a:rPr lang="en-IN" sz="2700" b="1" dirty="0" smtClean="0">
                <a:solidFill>
                  <a:srgbClr val="002060"/>
                </a:solidFill>
              </a:rPr>
              <a:t>It should not be affected by extreme values of the observations</a:t>
            </a:r>
          </a:p>
          <a:p>
            <a:pPr marL="539750" indent="-539750" algn="just">
              <a:buFont typeface="+mj-lt"/>
              <a:buAutoNum type="romanUcPeriod"/>
            </a:pPr>
            <a:r>
              <a:rPr lang="en-IN" sz="2700" b="1" dirty="0" smtClean="0">
                <a:solidFill>
                  <a:srgbClr val="002060"/>
                </a:solidFill>
              </a:rPr>
              <a:t>It should be least affected by fluctuations of sampling</a:t>
            </a:r>
            <a:endParaRPr kumimoji="0" lang="en-US" sz="2700" b="1" i="0" u="none" strike="noStrike" kern="1200" cap="none" spc="0" normalizeH="0" baseline="0" noProof="0" dirty="0">
              <a:ln>
                <a:noFill/>
              </a:ln>
              <a:solidFill>
                <a:srgbClr val="002060"/>
              </a:solidFill>
              <a:effectLst/>
              <a:uLnTx/>
              <a:uFillTx/>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28600" y="152400"/>
            <a:ext cx="8686800" cy="685800"/>
          </a:xfrm>
          <a:prstGeom prst="rect">
            <a:avLst/>
          </a:prstGeom>
          <a:gradFill flip="none" rotWithShape="1">
            <a:gsLst>
              <a:gs pos="0">
                <a:srgbClr val="0070C0"/>
              </a:gs>
              <a:gs pos="12000">
                <a:srgbClr val="E6D78A"/>
              </a:gs>
              <a:gs pos="30000">
                <a:srgbClr val="C7AC4C"/>
              </a:gs>
              <a:gs pos="45000">
                <a:srgbClr val="E6D78A"/>
              </a:gs>
              <a:gs pos="77000">
                <a:srgbClr val="C7AC4C"/>
              </a:gs>
              <a:gs pos="100000">
                <a:srgbClr val="E6DCAC"/>
              </a:gs>
            </a:gsLst>
            <a:lin ang="16200000" scaled="1"/>
            <a:tileRect/>
          </a:gradFill>
        </p:spPr>
        <p:style>
          <a:lnRef idx="1">
            <a:schemeClr val="accent5"/>
          </a:lnRef>
          <a:fillRef idx="2">
            <a:schemeClr val="accent5"/>
          </a:fillRef>
          <a:effectRef idx="1">
            <a:schemeClr val="accent5"/>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all" spc="50" normalizeH="0" noProof="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mODE</a:t>
            </a:r>
            <a:r>
              <a:rPr kumimoji="0" lang="en-US" sz="3600" b="1" i="0" u="none" strike="noStrike" kern="1200" cap="all" spc="50" normalizeH="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 (m</a:t>
            </a:r>
            <a:r>
              <a:rPr kumimoji="0" lang="en-US" sz="3600" b="1" i="0" u="none" strike="noStrike" kern="1200" spc="50" normalizeH="0" baseline="-2500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o</a:t>
            </a:r>
            <a:r>
              <a:rPr kumimoji="0" lang="en-US" sz="3600" b="1" i="0" u="none" strike="noStrike" kern="1200" spc="50" normalizeH="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a:t>
            </a:r>
            <a:r>
              <a:rPr kumimoji="0" lang="en-US" sz="3600" b="1" i="0" u="none" strike="noStrike" kern="1200"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 </a:t>
            </a:r>
            <a:endParaRPr kumimoji="0" lang="en-US" sz="3600" b="1" i="0" u="none" strike="noStrike" kern="1200"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endParaRPr>
          </a:p>
        </p:txBody>
      </p:sp>
      <p:sp>
        <p:nvSpPr>
          <p:cNvPr id="3" name="Content Placeholder 2"/>
          <p:cNvSpPr txBox="1">
            <a:spLocks/>
          </p:cNvSpPr>
          <p:nvPr/>
        </p:nvSpPr>
        <p:spPr>
          <a:xfrm>
            <a:off x="304800" y="990600"/>
            <a:ext cx="8610600" cy="5638800"/>
          </a:xfrm>
          <a:prstGeom prst="rect">
            <a:avLst/>
          </a:prstGeom>
        </p:spPr>
        <p:txBody>
          <a:bodyPr/>
          <a:lstStyle/>
          <a:p>
            <a:pPr algn="just"/>
            <a:r>
              <a:rPr lang="en-US" sz="2400" b="1" dirty="0" smtClean="0">
                <a:solidFill>
                  <a:srgbClr val="C00000"/>
                </a:solidFill>
              </a:rPr>
              <a:t>Mode</a:t>
            </a:r>
            <a:r>
              <a:rPr lang="en-US" sz="2400" dirty="0" smtClean="0">
                <a:solidFill>
                  <a:srgbClr val="C00000"/>
                </a:solidFill>
              </a:rPr>
              <a:t> is that value, which occurs most often in a series. In other words, mode is the most frequently occurring value in a data set.</a:t>
            </a:r>
            <a:endParaRPr lang="en-US" sz="2400" dirty="0" smtClean="0">
              <a:solidFill>
                <a:srgbClr val="C00000"/>
              </a:solidFill>
              <a:cs typeface="Aharoni" pitchFamily="2" charset="-79"/>
            </a:endParaRPr>
          </a:p>
          <a:p>
            <a:pPr algn="just"/>
            <a:r>
              <a:rPr lang="en-US" sz="2400" dirty="0" smtClean="0">
                <a:solidFill>
                  <a:srgbClr val="C00000"/>
                </a:solidFill>
              </a:rPr>
              <a:t>	The mode always lies in a frequency distribution at a point of greatest density. </a:t>
            </a:r>
            <a:endParaRPr lang="en-IN" sz="2400" dirty="0" smtClean="0">
              <a:solidFill>
                <a:srgbClr val="C00000"/>
              </a:solidFill>
            </a:endParaRPr>
          </a:p>
          <a:p>
            <a:pPr marL="360363" lvl="0" indent="-360363" algn="just">
              <a:buFont typeface="Wingdings" pitchFamily="2" charset="2"/>
              <a:buChar char="v"/>
            </a:pPr>
            <a:r>
              <a:rPr lang="en-US" sz="2400" dirty="0" smtClean="0">
                <a:solidFill>
                  <a:srgbClr val="002060"/>
                </a:solidFill>
              </a:rPr>
              <a:t>If there is only one item which has greatest frequency in a series, than such series is known as </a:t>
            </a:r>
            <a:r>
              <a:rPr lang="en-US" sz="2400" dirty="0" err="1" smtClean="0">
                <a:solidFill>
                  <a:srgbClr val="C00000"/>
                </a:solidFill>
              </a:rPr>
              <a:t>Uni</a:t>
            </a:r>
            <a:r>
              <a:rPr lang="en-US" sz="2400" dirty="0" smtClean="0">
                <a:solidFill>
                  <a:srgbClr val="C00000"/>
                </a:solidFill>
              </a:rPr>
              <a:t>-modal series</a:t>
            </a:r>
            <a:r>
              <a:rPr lang="en-US" sz="2400" dirty="0" smtClean="0">
                <a:solidFill>
                  <a:srgbClr val="002060"/>
                </a:solidFill>
              </a:rPr>
              <a:t>. </a:t>
            </a:r>
          </a:p>
          <a:p>
            <a:pPr marL="360363" lvl="0" indent="-360363" algn="just">
              <a:buFont typeface="Wingdings" pitchFamily="2" charset="2"/>
              <a:buChar char="v"/>
            </a:pPr>
            <a:r>
              <a:rPr lang="en-US" sz="2400" dirty="0" smtClean="0">
                <a:solidFill>
                  <a:srgbClr val="002060"/>
                </a:solidFill>
              </a:rPr>
              <a:t>If in a series, there are two items which have maximum as well as equal frequencies, such series is known as </a:t>
            </a:r>
            <a:r>
              <a:rPr lang="en-US" sz="2400" dirty="0" smtClean="0">
                <a:solidFill>
                  <a:srgbClr val="C00000"/>
                </a:solidFill>
              </a:rPr>
              <a:t>Bi-modal series</a:t>
            </a:r>
            <a:r>
              <a:rPr lang="en-US" sz="2400" dirty="0" smtClean="0">
                <a:solidFill>
                  <a:srgbClr val="002060"/>
                </a:solidFill>
              </a:rPr>
              <a:t>. </a:t>
            </a:r>
          </a:p>
          <a:p>
            <a:pPr marL="360363" lvl="0" indent="-360363" algn="just">
              <a:buFont typeface="Wingdings" pitchFamily="2" charset="2"/>
              <a:buChar char="v"/>
            </a:pPr>
            <a:r>
              <a:rPr lang="en-US" sz="2400" dirty="0" smtClean="0">
                <a:solidFill>
                  <a:srgbClr val="002060"/>
                </a:solidFill>
              </a:rPr>
              <a:t>If in a series, there are three items which have occurred maximum as well as equal frequencies, such series is known as </a:t>
            </a:r>
            <a:r>
              <a:rPr lang="en-US" sz="2400" dirty="0" smtClean="0">
                <a:solidFill>
                  <a:srgbClr val="C00000"/>
                </a:solidFill>
              </a:rPr>
              <a:t>Tri-modal series</a:t>
            </a:r>
            <a:r>
              <a:rPr lang="en-US" sz="2400" dirty="0" smtClean="0">
                <a:solidFill>
                  <a:srgbClr val="002060"/>
                </a:solidFill>
              </a:rPr>
              <a:t>. </a:t>
            </a:r>
          </a:p>
          <a:p>
            <a:pPr marL="360363" lvl="0" indent="-360363" algn="just">
              <a:buFont typeface="Wingdings" pitchFamily="2" charset="2"/>
              <a:buChar char="v"/>
            </a:pPr>
            <a:r>
              <a:rPr lang="en-US" sz="2400" dirty="0" smtClean="0">
                <a:solidFill>
                  <a:srgbClr val="002060"/>
                </a:solidFill>
              </a:rPr>
              <a:t>If in a series, there are more than three items which have maximum as well as equal frequencies, such series is known as </a:t>
            </a:r>
            <a:r>
              <a:rPr lang="en-US" sz="2400" dirty="0" smtClean="0">
                <a:solidFill>
                  <a:srgbClr val="C00000"/>
                </a:solidFill>
              </a:rPr>
              <a:t>Multi-modal series</a:t>
            </a:r>
            <a:r>
              <a:rPr lang="en-US" sz="2400" dirty="0" smtClean="0">
                <a:solidFill>
                  <a:srgbClr val="002060"/>
                </a:solidFill>
              </a:rPr>
              <a:t>.</a:t>
            </a:r>
          </a:p>
          <a:p>
            <a:pPr algn="just">
              <a:spcBef>
                <a:spcPct val="0"/>
              </a:spcBef>
            </a:pPr>
            <a:endParaRPr lang="ru-RU" sz="2400" dirty="0" smtClean="0">
              <a:solidFill>
                <a:srgbClr val="FF0000"/>
              </a:solidFill>
              <a:cs typeface="Aharoni" pitchFamily="2" charset="-79"/>
            </a:endParaRPr>
          </a:p>
          <a:p>
            <a:pPr lvl="0" algn="ctr">
              <a:spcBef>
                <a:spcPct val="20000"/>
              </a:spcBef>
              <a:buClr>
                <a:schemeClr val="accent1"/>
              </a:buClr>
              <a:buSzPct val="70000"/>
            </a:pPr>
            <a:endParaRPr lang="en-US" sz="2400" dirty="0" smtClean="0">
              <a:solidFill>
                <a:srgbClr val="C00000"/>
              </a:solidFill>
            </a:endParaRPr>
          </a:p>
          <a:p>
            <a:pPr lvl="0" algn="just">
              <a:spcBef>
                <a:spcPct val="20000"/>
              </a:spcBef>
              <a:buClr>
                <a:schemeClr val="accent1"/>
              </a:buClr>
              <a:buSzPct val="70000"/>
            </a:pPr>
            <a:endParaRPr lang="en-IN" sz="2400" dirty="0" smtClean="0">
              <a:solidFill>
                <a:srgbClr val="C00000"/>
              </a:solidFill>
            </a:endParaRPr>
          </a:p>
          <a:p>
            <a:pPr lvl="0" algn="just">
              <a:spcBef>
                <a:spcPct val="20000"/>
              </a:spcBef>
              <a:buClr>
                <a:srgbClr val="002060"/>
              </a:buClr>
              <a:buSzPct val="70000"/>
            </a:pPr>
            <a:endParaRPr kumimoji="0" lang="en-US" sz="2400" i="0" u="none" strike="noStrike" kern="1200" cap="none" spc="0" normalizeH="0" baseline="0" noProof="0" dirty="0">
              <a:ln>
                <a:noFill/>
              </a:ln>
              <a:solidFill>
                <a:srgbClr val="002060"/>
              </a:solidFill>
              <a:effectLst/>
              <a:uLnTx/>
              <a:uFillTx/>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228600" y="304800"/>
            <a:ext cx="8686800" cy="6248400"/>
          </a:xfrm>
          <a:prstGeom prst="rect">
            <a:avLst/>
          </a:prstGeom>
        </p:spPr>
        <p:txBody>
          <a:bodyPr/>
          <a:lstStyle/>
          <a:p>
            <a:pPr lvl="0" algn="just">
              <a:spcBef>
                <a:spcPct val="20000"/>
              </a:spcBef>
              <a:buClr>
                <a:schemeClr val="accent1"/>
              </a:buClr>
              <a:buSzPct val="70000"/>
            </a:pPr>
            <a:r>
              <a:rPr lang="en-US" sz="2000" b="1" dirty="0" smtClean="0">
                <a:solidFill>
                  <a:srgbClr val="002060"/>
                </a:solidFill>
              </a:rPr>
              <a:t>Computation of Mode</a:t>
            </a:r>
          </a:p>
          <a:p>
            <a:pPr algn="just">
              <a:spcBef>
                <a:spcPct val="20000"/>
              </a:spcBef>
              <a:buClr>
                <a:schemeClr val="accent1"/>
              </a:buClr>
              <a:buSzPct val="70000"/>
            </a:pPr>
            <a:r>
              <a:rPr lang="en-US" sz="2000" b="1" dirty="0" smtClean="0">
                <a:solidFill>
                  <a:srgbClr val="FF0000"/>
                </a:solidFill>
              </a:rPr>
              <a:t>In case of individual values: </a:t>
            </a:r>
            <a:r>
              <a:rPr lang="en-US" sz="2000" dirty="0" smtClean="0">
                <a:solidFill>
                  <a:srgbClr val="C00000"/>
                </a:solidFill>
              </a:rPr>
              <a:t>If x</a:t>
            </a:r>
            <a:r>
              <a:rPr lang="en-US" sz="2000" baseline="-25000" dirty="0" smtClean="0">
                <a:solidFill>
                  <a:srgbClr val="C00000"/>
                </a:solidFill>
              </a:rPr>
              <a:t>1</a:t>
            </a:r>
            <a:r>
              <a:rPr lang="en-US" sz="2000" dirty="0" smtClean="0">
                <a:solidFill>
                  <a:srgbClr val="C00000"/>
                </a:solidFill>
              </a:rPr>
              <a:t>, x</a:t>
            </a:r>
            <a:r>
              <a:rPr lang="en-US" sz="2000" baseline="-25000" dirty="0" smtClean="0">
                <a:solidFill>
                  <a:srgbClr val="C00000"/>
                </a:solidFill>
              </a:rPr>
              <a:t>2</a:t>
            </a:r>
            <a:r>
              <a:rPr lang="en-US" sz="2000" dirty="0" smtClean="0">
                <a:solidFill>
                  <a:srgbClr val="C00000"/>
                </a:solidFill>
              </a:rPr>
              <a:t>,  x</a:t>
            </a:r>
            <a:r>
              <a:rPr lang="en-US" sz="2000" baseline="-25000" dirty="0" smtClean="0">
                <a:solidFill>
                  <a:srgbClr val="C00000"/>
                </a:solidFill>
              </a:rPr>
              <a:t>3,</a:t>
            </a:r>
            <a:r>
              <a:rPr lang="en-US" sz="2000" dirty="0" smtClean="0">
                <a:solidFill>
                  <a:srgbClr val="C00000"/>
                </a:solidFill>
              </a:rPr>
              <a:t>…………,</a:t>
            </a:r>
            <a:r>
              <a:rPr lang="en-US" sz="2000" dirty="0" err="1" smtClean="0">
                <a:solidFill>
                  <a:srgbClr val="C00000"/>
                </a:solidFill>
              </a:rPr>
              <a:t>x</a:t>
            </a:r>
            <a:r>
              <a:rPr lang="en-US" sz="2000" baseline="-25000" dirty="0" err="1" smtClean="0">
                <a:solidFill>
                  <a:srgbClr val="C00000"/>
                </a:solidFill>
              </a:rPr>
              <a:t>n</a:t>
            </a:r>
            <a:r>
              <a:rPr lang="en-US" sz="2000" dirty="0" smtClean="0">
                <a:solidFill>
                  <a:srgbClr val="C00000"/>
                </a:solidFill>
              </a:rPr>
              <a:t> are n observations in a series. Then, for finding mode of a given series count number of times the various values repeat themselves. The value which occur maximum number of times is the mode.</a:t>
            </a:r>
          </a:p>
          <a:p>
            <a:pPr algn="just">
              <a:spcBef>
                <a:spcPct val="0"/>
              </a:spcBef>
            </a:pPr>
            <a:endParaRPr lang="en-US" sz="2000" dirty="0" smtClean="0">
              <a:solidFill>
                <a:srgbClr val="FF0000"/>
              </a:solidFill>
            </a:endParaRPr>
          </a:p>
          <a:p>
            <a:r>
              <a:rPr lang="en-US" sz="2000" b="1" dirty="0" smtClean="0">
                <a:solidFill>
                  <a:srgbClr val="0070C0"/>
                </a:solidFill>
              </a:rPr>
              <a:t>For Example: </a:t>
            </a:r>
            <a:r>
              <a:rPr lang="en-US" sz="2000" dirty="0" smtClean="0">
                <a:solidFill>
                  <a:srgbClr val="C00000"/>
                </a:solidFill>
              </a:rPr>
              <a:t>Calculate median for marks (out of 10) in biostatistics obtained by eight students in a class: </a:t>
            </a:r>
            <a:endParaRPr lang="en-IN" sz="2000" dirty="0" smtClean="0">
              <a:solidFill>
                <a:srgbClr val="C00000"/>
              </a:solidFill>
            </a:endParaRPr>
          </a:p>
          <a:p>
            <a:r>
              <a:rPr lang="en-US" sz="2000" dirty="0" smtClean="0">
                <a:solidFill>
                  <a:srgbClr val="C00000"/>
                </a:solidFill>
              </a:rPr>
              <a:t>	Marks:	7	8	4	6.5	9	7	6	5</a:t>
            </a:r>
            <a:endParaRPr lang="en-US" sz="2000" b="1" dirty="0" smtClean="0">
              <a:solidFill>
                <a:srgbClr val="C00000"/>
              </a:solidFill>
            </a:endParaRPr>
          </a:p>
          <a:p>
            <a:pPr algn="just">
              <a:spcBef>
                <a:spcPct val="0"/>
              </a:spcBef>
            </a:pPr>
            <a:endParaRPr lang="en-US" sz="2000" b="1" dirty="0" smtClean="0">
              <a:solidFill>
                <a:srgbClr val="0070C0"/>
              </a:solidFill>
            </a:endParaRPr>
          </a:p>
          <a:p>
            <a:pPr algn="just">
              <a:spcBef>
                <a:spcPct val="0"/>
              </a:spcBef>
            </a:pPr>
            <a:r>
              <a:rPr lang="en-US" sz="2000" b="1" dirty="0" smtClean="0">
                <a:solidFill>
                  <a:srgbClr val="0070C0"/>
                </a:solidFill>
              </a:rPr>
              <a:t>Answer: </a:t>
            </a:r>
            <a:r>
              <a:rPr lang="en-US" sz="2000" dirty="0" smtClean="0">
                <a:solidFill>
                  <a:srgbClr val="C00000"/>
                </a:solidFill>
              </a:rPr>
              <a:t>Find the number which occurs most frequently which is 7 occurring 2 times. Thus, </a:t>
            </a:r>
            <a:r>
              <a:rPr lang="en-US" sz="2000" b="1" dirty="0" smtClean="0">
                <a:solidFill>
                  <a:srgbClr val="C00000"/>
                </a:solidFill>
              </a:rPr>
              <a:t>Mode = 7</a:t>
            </a:r>
            <a:endParaRPr lang="en-US" sz="2400" b="1" dirty="0" smtClean="0">
              <a:solidFill>
                <a:srgbClr val="C00000"/>
              </a:solidFill>
            </a:endParaRPr>
          </a:p>
          <a:p>
            <a:pPr algn="just"/>
            <a:endParaRPr lang="en-US" sz="2400" dirty="0" smtClean="0">
              <a:solidFill>
                <a:srgbClr val="FF0000"/>
              </a:solidFill>
            </a:endParaRPr>
          </a:p>
          <a:p>
            <a:pPr algn="just"/>
            <a:endParaRPr lang="en-IN" sz="2400" dirty="0" smtClean="0">
              <a:solidFill>
                <a:srgbClr val="FF0000"/>
              </a:solidFill>
            </a:endParaRPr>
          </a:p>
          <a:p>
            <a:pPr algn="just"/>
            <a:endParaRPr lang="en-IN" sz="2400" dirty="0" smtClean="0">
              <a:solidFill>
                <a:srgbClr val="FF0000"/>
              </a:solidFill>
            </a:endParaRPr>
          </a:p>
          <a:p>
            <a:pPr lvl="0" algn="ctr">
              <a:spcBef>
                <a:spcPct val="20000"/>
              </a:spcBef>
              <a:buClr>
                <a:schemeClr val="accent1"/>
              </a:buClr>
              <a:buSzPct val="70000"/>
            </a:pPr>
            <a:endParaRPr lang="en-US" sz="2400" dirty="0" smtClean="0">
              <a:solidFill>
                <a:srgbClr val="C00000"/>
              </a:solidFill>
            </a:endParaRPr>
          </a:p>
          <a:p>
            <a:pPr lvl="0" algn="just">
              <a:spcBef>
                <a:spcPct val="20000"/>
              </a:spcBef>
              <a:buClr>
                <a:schemeClr val="accent1"/>
              </a:buClr>
              <a:buSzPct val="70000"/>
            </a:pPr>
            <a:endParaRPr lang="en-IN" sz="2400" dirty="0" smtClean="0">
              <a:solidFill>
                <a:srgbClr val="C00000"/>
              </a:solidFill>
            </a:endParaRPr>
          </a:p>
          <a:p>
            <a:pPr lvl="0" algn="just">
              <a:spcBef>
                <a:spcPct val="20000"/>
              </a:spcBef>
              <a:buClr>
                <a:srgbClr val="002060"/>
              </a:buClr>
              <a:buSzPct val="70000"/>
            </a:pPr>
            <a:endParaRPr kumimoji="0" lang="en-US" sz="2400" i="0" u="none" strike="noStrike" kern="1200" cap="none" spc="0" normalizeH="0" baseline="0" noProof="0" dirty="0">
              <a:ln>
                <a:noFill/>
              </a:ln>
              <a:solidFill>
                <a:srgbClr val="002060"/>
              </a:solidFill>
              <a:effectLst/>
              <a:uLnTx/>
              <a:uFillTx/>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228600" y="304800"/>
            <a:ext cx="8686800" cy="6248400"/>
          </a:xfrm>
          <a:prstGeom prst="rect">
            <a:avLst/>
          </a:prstGeom>
        </p:spPr>
        <p:txBody>
          <a:bodyPr/>
          <a:lstStyle/>
          <a:p>
            <a:pPr lvl="0" algn="just">
              <a:spcBef>
                <a:spcPct val="20000"/>
              </a:spcBef>
              <a:buClr>
                <a:schemeClr val="accent1"/>
              </a:buClr>
              <a:buSzPct val="70000"/>
            </a:pPr>
            <a:r>
              <a:rPr lang="en-US" sz="2000" b="1" dirty="0" smtClean="0">
                <a:solidFill>
                  <a:srgbClr val="FF0000"/>
                </a:solidFill>
              </a:rPr>
              <a:t>In case of discrete frequency distribution: </a:t>
            </a:r>
            <a:r>
              <a:rPr lang="en-US" sz="2000" dirty="0" smtClean="0">
                <a:solidFill>
                  <a:srgbClr val="C00000"/>
                </a:solidFill>
              </a:rPr>
              <a:t>If x</a:t>
            </a:r>
            <a:r>
              <a:rPr lang="en-US" sz="2000" baseline="-25000" dirty="0" smtClean="0">
                <a:solidFill>
                  <a:srgbClr val="C00000"/>
                </a:solidFill>
              </a:rPr>
              <a:t>1</a:t>
            </a:r>
            <a:r>
              <a:rPr lang="en-US" sz="2000" dirty="0" smtClean="0">
                <a:solidFill>
                  <a:srgbClr val="C00000"/>
                </a:solidFill>
              </a:rPr>
              <a:t>, x</a:t>
            </a:r>
            <a:r>
              <a:rPr lang="en-US" sz="2000" baseline="-25000" dirty="0" smtClean="0">
                <a:solidFill>
                  <a:srgbClr val="C00000"/>
                </a:solidFill>
              </a:rPr>
              <a:t>2</a:t>
            </a:r>
            <a:r>
              <a:rPr lang="en-US" sz="2000" dirty="0" smtClean="0">
                <a:solidFill>
                  <a:srgbClr val="C00000"/>
                </a:solidFill>
              </a:rPr>
              <a:t>,  x</a:t>
            </a:r>
            <a:r>
              <a:rPr lang="en-US" sz="2000" baseline="-25000" dirty="0" smtClean="0">
                <a:solidFill>
                  <a:srgbClr val="C00000"/>
                </a:solidFill>
              </a:rPr>
              <a:t>3,</a:t>
            </a:r>
            <a:r>
              <a:rPr lang="en-US" sz="2000" dirty="0" smtClean="0">
                <a:solidFill>
                  <a:srgbClr val="C00000"/>
                </a:solidFill>
              </a:rPr>
              <a:t>…………,</a:t>
            </a:r>
            <a:r>
              <a:rPr lang="en-US" sz="2000" dirty="0" err="1" smtClean="0">
                <a:solidFill>
                  <a:srgbClr val="C00000"/>
                </a:solidFill>
              </a:rPr>
              <a:t>x</a:t>
            </a:r>
            <a:r>
              <a:rPr lang="en-US" sz="2000" baseline="-25000" dirty="0" err="1" smtClean="0">
                <a:solidFill>
                  <a:srgbClr val="C00000"/>
                </a:solidFill>
              </a:rPr>
              <a:t>n</a:t>
            </a:r>
            <a:r>
              <a:rPr lang="en-US" sz="2000" dirty="0" smtClean="0">
                <a:solidFill>
                  <a:srgbClr val="C00000"/>
                </a:solidFill>
              </a:rPr>
              <a:t> are n observations with corresponding frequencies f</a:t>
            </a:r>
            <a:r>
              <a:rPr lang="en-US" sz="2000" baseline="-25000" dirty="0" smtClean="0">
                <a:solidFill>
                  <a:srgbClr val="C00000"/>
                </a:solidFill>
              </a:rPr>
              <a:t>1</a:t>
            </a:r>
            <a:r>
              <a:rPr lang="en-US" sz="2000" dirty="0" smtClean="0">
                <a:solidFill>
                  <a:srgbClr val="C00000"/>
                </a:solidFill>
              </a:rPr>
              <a:t>,f</a:t>
            </a:r>
            <a:r>
              <a:rPr lang="en-US" sz="2000" baseline="-25000" dirty="0" smtClean="0">
                <a:solidFill>
                  <a:srgbClr val="C00000"/>
                </a:solidFill>
              </a:rPr>
              <a:t>2</a:t>
            </a:r>
            <a:r>
              <a:rPr lang="en-US" sz="2000" dirty="0" smtClean="0">
                <a:solidFill>
                  <a:srgbClr val="C00000"/>
                </a:solidFill>
              </a:rPr>
              <a:t>,f</a:t>
            </a:r>
            <a:r>
              <a:rPr lang="en-US" sz="2000" baseline="-25000" dirty="0" smtClean="0">
                <a:solidFill>
                  <a:srgbClr val="C00000"/>
                </a:solidFill>
              </a:rPr>
              <a:t>3</a:t>
            </a:r>
            <a:r>
              <a:rPr lang="en-US" sz="2000" dirty="0" smtClean="0">
                <a:solidFill>
                  <a:srgbClr val="C00000"/>
                </a:solidFill>
              </a:rPr>
              <a:t>,………………., f</a:t>
            </a:r>
            <a:r>
              <a:rPr lang="en-US" sz="2000" baseline="-25000" dirty="0" smtClean="0">
                <a:solidFill>
                  <a:srgbClr val="C00000"/>
                </a:solidFill>
              </a:rPr>
              <a:t>n</a:t>
            </a:r>
            <a:r>
              <a:rPr lang="en-US" sz="2000" dirty="0" smtClean="0">
                <a:solidFill>
                  <a:srgbClr val="C00000"/>
                </a:solidFill>
              </a:rPr>
              <a:t>, respectively. Then, mode can be determined by inspection. Here, the </a:t>
            </a:r>
            <a:r>
              <a:rPr lang="en-US" sz="2000" dirty="0" err="1" smtClean="0">
                <a:solidFill>
                  <a:srgbClr val="C00000"/>
                </a:solidFill>
              </a:rPr>
              <a:t>variate</a:t>
            </a:r>
            <a:r>
              <a:rPr lang="en-US" sz="2000" dirty="0" smtClean="0">
                <a:solidFill>
                  <a:srgbClr val="C00000"/>
                </a:solidFill>
              </a:rPr>
              <a:t> having maximum frequency will be taken as mode.</a:t>
            </a:r>
          </a:p>
          <a:p>
            <a:endParaRPr lang="en-US" sz="2000" b="1" dirty="0" smtClean="0">
              <a:solidFill>
                <a:srgbClr val="0070C0"/>
              </a:solidFill>
            </a:endParaRPr>
          </a:p>
          <a:p>
            <a:pPr algn="just"/>
            <a:r>
              <a:rPr lang="en-US" sz="2000" b="1" dirty="0" smtClean="0">
                <a:solidFill>
                  <a:srgbClr val="0070C0"/>
                </a:solidFill>
              </a:rPr>
              <a:t>For Example: </a:t>
            </a:r>
            <a:r>
              <a:rPr lang="en-US" sz="2000" dirty="0" smtClean="0">
                <a:solidFill>
                  <a:srgbClr val="C00000"/>
                </a:solidFill>
              </a:rPr>
              <a:t>Calculate mode for body weight (kg) of 5 dogs as given in the following frequency table:</a:t>
            </a:r>
            <a:endParaRPr lang="en-IN" sz="2000" dirty="0" smtClean="0">
              <a:solidFill>
                <a:srgbClr val="C00000"/>
              </a:solidFill>
            </a:endParaRPr>
          </a:p>
          <a:p>
            <a:r>
              <a:rPr lang="en-US" sz="2000" dirty="0" smtClean="0">
                <a:solidFill>
                  <a:srgbClr val="C00000"/>
                </a:solidFill>
              </a:rPr>
              <a:t>	Body weight (kg)	:	20	25	30	35	40	</a:t>
            </a:r>
            <a:endParaRPr lang="en-IN" sz="2000" dirty="0" smtClean="0">
              <a:solidFill>
                <a:srgbClr val="C00000"/>
              </a:solidFill>
            </a:endParaRPr>
          </a:p>
          <a:p>
            <a:r>
              <a:rPr lang="en-US" sz="2000" dirty="0" smtClean="0">
                <a:solidFill>
                  <a:srgbClr val="C00000"/>
                </a:solidFill>
              </a:rPr>
              <a:t>	No. of dogs	:	5	8	16	7	4</a:t>
            </a:r>
            <a:endParaRPr lang="en-US" sz="2000" b="1" dirty="0" smtClean="0">
              <a:solidFill>
                <a:srgbClr val="C00000"/>
              </a:solidFill>
            </a:endParaRPr>
          </a:p>
          <a:p>
            <a:pPr algn="just"/>
            <a:endParaRPr lang="en-US" sz="2000" b="1" dirty="0" smtClean="0">
              <a:solidFill>
                <a:srgbClr val="0070C0"/>
              </a:solidFill>
            </a:endParaRPr>
          </a:p>
          <a:p>
            <a:pPr algn="just"/>
            <a:r>
              <a:rPr lang="en-US" sz="2000" b="1" dirty="0" smtClean="0">
                <a:solidFill>
                  <a:srgbClr val="0070C0"/>
                </a:solidFill>
              </a:rPr>
              <a:t>Answer: </a:t>
            </a:r>
            <a:r>
              <a:rPr lang="en-US" sz="2000" dirty="0" smtClean="0">
                <a:solidFill>
                  <a:srgbClr val="C00000"/>
                </a:solidFill>
              </a:rPr>
              <a:t>From the above data the </a:t>
            </a:r>
            <a:r>
              <a:rPr lang="en-US" sz="2000" dirty="0" err="1" smtClean="0">
                <a:solidFill>
                  <a:srgbClr val="C00000"/>
                </a:solidFill>
              </a:rPr>
              <a:t>variate</a:t>
            </a:r>
            <a:r>
              <a:rPr lang="en-US" sz="2000" dirty="0" smtClean="0">
                <a:solidFill>
                  <a:srgbClr val="C00000"/>
                </a:solidFill>
              </a:rPr>
              <a:t> value 30 has occurred the maximum frequency i.e. 16. Thus, </a:t>
            </a:r>
            <a:r>
              <a:rPr lang="en-US" sz="2000" b="1" dirty="0" smtClean="0">
                <a:solidFill>
                  <a:srgbClr val="C00000"/>
                </a:solidFill>
              </a:rPr>
              <a:t>Mode = 30</a:t>
            </a:r>
            <a:r>
              <a:rPr lang="en-US" sz="2000" dirty="0" smtClean="0">
                <a:solidFill>
                  <a:srgbClr val="C00000"/>
                </a:solidFill>
              </a:rPr>
              <a:t>. </a:t>
            </a:r>
          </a:p>
          <a:p>
            <a:pPr algn="just"/>
            <a:endParaRPr lang="en-US" sz="2400" dirty="0" smtClean="0">
              <a:solidFill>
                <a:srgbClr val="FF0000"/>
              </a:solidFill>
            </a:endParaRPr>
          </a:p>
          <a:p>
            <a:pPr algn="just"/>
            <a:endParaRPr lang="en-US" sz="2400" dirty="0" smtClean="0">
              <a:solidFill>
                <a:srgbClr val="FF0000"/>
              </a:solidFill>
            </a:endParaRPr>
          </a:p>
          <a:p>
            <a:pPr algn="just"/>
            <a:endParaRPr lang="en-IN" sz="2400" dirty="0" smtClean="0">
              <a:solidFill>
                <a:srgbClr val="FF0000"/>
              </a:solidFill>
            </a:endParaRPr>
          </a:p>
          <a:p>
            <a:pPr algn="just"/>
            <a:endParaRPr lang="en-IN" sz="2400" dirty="0" smtClean="0">
              <a:solidFill>
                <a:srgbClr val="FF0000"/>
              </a:solidFill>
            </a:endParaRPr>
          </a:p>
          <a:p>
            <a:pPr lvl="0" algn="ctr">
              <a:spcBef>
                <a:spcPct val="20000"/>
              </a:spcBef>
              <a:buClr>
                <a:schemeClr val="accent1"/>
              </a:buClr>
              <a:buSzPct val="70000"/>
            </a:pPr>
            <a:endParaRPr lang="en-US" sz="2400" dirty="0" smtClean="0">
              <a:solidFill>
                <a:srgbClr val="C00000"/>
              </a:solidFill>
            </a:endParaRPr>
          </a:p>
          <a:p>
            <a:pPr lvl="0" algn="just">
              <a:spcBef>
                <a:spcPct val="20000"/>
              </a:spcBef>
              <a:buClr>
                <a:schemeClr val="accent1"/>
              </a:buClr>
              <a:buSzPct val="70000"/>
            </a:pPr>
            <a:endParaRPr lang="en-IN" sz="2400" dirty="0" smtClean="0">
              <a:solidFill>
                <a:srgbClr val="C00000"/>
              </a:solidFill>
            </a:endParaRPr>
          </a:p>
          <a:p>
            <a:pPr lvl="0" algn="just">
              <a:spcBef>
                <a:spcPct val="20000"/>
              </a:spcBef>
              <a:buClr>
                <a:srgbClr val="002060"/>
              </a:buClr>
              <a:buSzPct val="70000"/>
            </a:pPr>
            <a:endParaRPr kumimoji="0" lang="en-US" sz="2400" i="0" u="none" strike="noStrike" kern="1200" cap="none" spc="0" normalizeH="0" baseline="0" noProof="0" dirty="0">
              <a:ln>
                <a:noFill/>
              </a:ln>
              <a:solidFill>
                <a:srgbClr val="002060"/>
              </a:solidFill>
              <a:effectLst/>
              <a:uLnTx/>
              <a:uFillTx/>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228600" y="304800"/>
            <a:ext cx="8686800" cy="6248400"/>
          </a:xfrm>
          <a:prstGeom prst="rect">
            <a:avLst/>
          </a:prstGeom>
        </p:spPr>
        <p:txBody>
          <a:bodyPr/>
          <a:lstStyle/>
          <a:p>
            <a:pPr algn="just"/>
            <a:r>
              <a:rPr lang="en-US" sz="2400" b="1" dirty="0" smtClean="0">
                <a:solidFill>
                  <a:srgbClr val="FF0000"/>
                </a:solidFill>
              </a:rPr>
              <a:t>In case of continuous frequency distribution: </a:t>
            </a:r>
            <a:r>
              <a:rPr lang="en-US" sz="2400" dirty="0" smtClean="0">
                <a:solidFill>
                  <a:srgbClr val="C00000"/>
                </a:solidFill>
              </a:rPr>
              <a:t>If C</a:t>
            </a:r>
            <a:r>
              <a:rPr lang="en-US" sz="2400" baseline="-25000" dirty="0" smtClean="0">
                <a:solidFill>
                  <a:srgbClr val="C00000"/>
                </a:solidFill>
              </a:rPr>
              <a:t>1</a:t>
            </a:r>
            <a:r>
              <a:rPr lang="en-US" sz="2400" dirty="0" smtClean="0">
                <a:solidFill>
                  <a:srgbClr val="C00000"/>
                </a:solidFill>
              </a:rPr>
              <a:t>–C</a:t>
            </a:r>
            <a:r>
              <a:rPr lang="en-US" sz="2400" baseline="-25000" dirty="0" smtClean="0">
                <a:solidFill>
                  <a:srgbClr val="C00000"/>
                </a:solidFill>
              </a:rPr>
              <a:t>2</a:t>
            </a:r>
            <a:r>
              <a:rPr lang="en-US" sz="2400" dirty="0" smtClean="0">
                <a:solidFill>
                  <a:srgbClr val="C00000"/>
                </a:solidFill>
              </a:rPr>
              <a:t>,C</a:t>
            </a:r>
            <a:r>
              <a:rPr lang="en-US" sz="2400" baseline="-25000" dirty="0" smtClean="0">
                <a:solidFill>
                  <a:srgbClr val="C00000"/>
                </a:solidFill>
              </a:rPr>
              <a:t>2</a:t>
            </a:r>
            <a:r>
              <a:rPr lang="en-US" sz="2400" dirty="0" smtClean="0">
                <a:solidFill>
                  <a:srgbClr val="C00000"/>
                </a:solidFill>
              </a:rPr>
              <a:t>–C</a:t>
            </a:r>
            <a:r>
              <a:rPr lang="en-US" sz="2400" baseline="-25000" dirty="0" smtClean="0">
                <a:solidFill>
                  <a:srgbClr val="C00000"/>
                </a:solidFill>
              </a:rPr>
              <a:t>3</a:t>
            </a:r>
            <a:r>
              <a:rPr lang="en-US" sz="2400" dirty="0" smtClean="0">
                <a:solidFill>
                  <a:srgbClr val="C00000"/>
                </a:solidFill>
              </a:rPr>
              <a:t>,……,C</a:t>
            </a:r>
            <a:r>
              <a:rPr lang="en-US" sz="2400" baseline="-25000" dirty="0" smtClean="0">
                <a:solidFill>
                  <a:srgbClr val="C00000"/>
                </a:solidFill>
              </a:rPr>
              <a:t>n</a:t>
            </a:r>
            <a:r>
              <a:rPr lang="en-US" sz="2400" dirty="0" smtClean="0">
                <a:solidFill>
                  <a:srgbClr val="C00000"/>
                </a:solidFill>
              </a:rPr>
              <a:t>–C</a:t>
            </a:r>
            <a:r>
              <a:rPr lang="en-US" sz="2400" baseline="-25000" dirty="0" smtClean="0">
                <a:solidFill>
                  <a:srgbClr val="C00000"/>
                </a:solidFill>
              </a:rPr>
              <a:t>n+1</a:t>
            </a:r>
            <a:r>
              <a:rPr lang="en-US" sz="2400" dirty="0" smtClean="0">
                <a:solidFill>
                  <a:srgbClr val="C00000"/>
                </a:solidFill>
              </a:rPr>
              <a:t> are class intervals of data with corresponding frequencies f</a:t>
            </a:r>
            <a:r>
              <a:rPr lang="en-US" sz="2400" baseline="-25000" dirty="0" smtClean="0">
                <a:solidFill>
                  <a:srgbClr val="C00000"/>
                </a:solidFill>
              </a:rPr>
              <a:t>1</a:t>
            </a:r>
            <a:r>
              <a:rPr lang="en-US" sz="2400" dirty="0" smtClean="0">
                <a:solidFill>
                  <a:srgbClr val="C00000"/>
                </a:solidFill>
              </a:rPr>
              <a:t>,f</a:t>
            </a:r>
            <a:r>
              <a:rPr lang="en-US" sz="2400" baseline="-25000" dirty="0" smtClean="0">
                <a:solidFill>
                  <a:srgbClr val="C00000"/>
                </a:solidFill>
              </a:rPr>
              <a:t>2</a:t>
            </a:r>
            <a:r>
              <a:rPr lang="en-US" sz="2400" dirty="0" smtClean="0">
                <a:solidFill>
                  <a:srgbClr val="C00000"/>
                </a:solidFill>
              </a:rPr>
              <a:t>,f</a:t>
            </a:r>
            <a:r>
              <a:rPr lang="en-US" sz="2400" baseline="-25000" dirty="0" smtClean="0">
                <a:solidFill>
                  <a:srgbClr val="C00000"/>
                </a:solidFill>
              </a:rPr>
              <a:t>3</a:t>
            </a:r>
            <a:r>
              <a:rPr lang="en-US" sz="2400" dirty="0" smtClean="0">
                <a:solidFill>
                  <a:srgbClr val="C00000"/>
                </a:solidFill>
              </a:rPr>
              <a:t>,………………., f</a:t>
            </a:r>
            <a:r>
              <a:rPr lang="en-US" sz="2400" baseline="-25000" dirty="0" smtClean="0">
                <a:solidFill>
                  <a:srgbClr val="C00000"/>
                </a:solidFill>
              </a:rPr>
              <a:t>n</a:t>
            </a:r>
            <a:r>
              <a:rPr lang="en-US" sz="2400" dirty="0" smtClean="0">
                <a:solidFill>
                  <a:srgbClr val="C00000"/>
                </a:solidFill>
              </a:rPr>
              <a:t>, respectively. Then the same procedure of grouping method mentioned in discrete distribution is adopted for determining the </a:t>
            </a:r>
            <a:r>
              <a:rPr lang="en-US" sz="2400" dirty="0" smtClean="0">
                <a:solidFill>
                  <a:srgbClr val="002060"/>
                </a:solidFill>
              </a:rPr>
              <a:t>modal class </a:t>
            </a:r>
            <a:r>
              <a:rPr lang="en-US" sz="2400" dirty="0" smtClean="0">
                <a:solidFill>
                  <a:srgbClr val="C00000"/>
                </a:solidFill>
              </a:rPr>
              <a:t>of a continuous frequency distribution. After determining the modal class, the exact value of the mode is obtained by the formula-</a:t>
            </a:r>
          </a:p>
          <a:p>
            <a:pPr algn="just"/>
            <a:endParaRPr lang="en-US" sz="2400" dirty="0" smtClean="0">
              <a:solidFill>
                <a:srgbClr val="FF0000"/>
              </a:solidFill>
            </a:endParaRPr>
          </a:p>
          <a:p>
            <a:pPr algn="just"/>
            <a:endParaRPr lang="en-US" sz="2400" dirty="0" smtClean="0">
              <a:solidFill>
                <a:srgbClr val="FF0000"/>
              </a:solidFill>
            </a:endParaRPr>
          </a:p>
          <a:p>
            <a:pPr algn="just"/>
            <a:endParaRPr lang="en-US" sz="2400" dirty="0" smtClean="0">
              <a:solidFill>
                <a:srgbClr val="FF0000"/>
              </a:solidFill>
            </a:endParaRPr>
          </a:p>
          <a:p>
            <a:r>
              <a:rPr lang="en-US" sz="2400" dirty="0" smtClean="0">
                <a:solidFill>
                  <a:srgbClr val="FF0000"/>
                </a:solidFill>
              </a:rPr>
              <a:t>Where,    </a:t>
            </a:r>
            <a:r>
              <a:rPr lang="en-US" sz="2400" dirty="0" smtClean="0">
                <a:solidFill>
                  <a:srgbClr val="FF0000"/>
                </a:solidFill>
                <a:latin typeface="Monotype Corsiva" pitchFamily="66" charset="0"/>
              </a:rPr>
              <a:t>=</a:t>
            </a:r>
            <a:r>
              <a:rPr lang="en-US" sz="2400" dirty="0" smtClean="0">
                <a:solidFill>
                  <a:srgbClr val="FF0000"/>
                </a:solidFill>
              </a:rPr>
              <a:t> Lower limit of the modal class,    = Upper limit of the modal class,  </a:t>
            </a:r>
          </a:p>
          <a:p>
            <a:r>
              <a:rPr lang="en-US" sz="2400" dirty="0" smtClean="0">
                <a:solidFill>
                  <a:srgbClr val="FF0000"/>
                </a:solidFill>
              </a:rPr>
              <a:t>             </a:t>
            </a:r>
            <a:r>
              <a:rPr lang="en-US" sz="2400" dirty="0" smtClean="0">
                <a:latin typeface="Monotype Corsiva" pitchFamily="66" charset="0"/>
              </a:rPr>
              <a:t>f</a:t>
            </a:r>
            <a:r>
              <a:rPr lang="en-US" sz="2400" baseline="-25000" dirty="0" smtClean="0">
                <a:latin typeface="Monotype Corsiva" pitchFamily="66" charset="0"/>
              </a:rPr>
              <a:t>0</a:t>
            </a:r>
            <a:r>
              <a:rPr lang="en-US" sz="2400" dirty="0" smtClean="0"/>
              <a:t> </a:t>
            </a:r>
            <a:r>
              <a:rPr lang="en-US" sz="2400" dirty="0" smtClean="0">
                <a:solidFill>
                  <a:srgbClr val="FF0000"/>
                </a:solidFill>
              </a:rPr>
              <a:t>= Frequency of the preceding modal class,</a:t>
            </a:r>
            <a:r>
              <a:rPr lang="en-US" sz="2400" dirty="0" smtClean="0"/>
              <a:t> </a:t>
            </a:r>
          </a:p>
          <a:p>
            <a:r>
              <a:rPr lang="en-US" sz="2400" dirty="0" smtClean="0">
                <a:latin typeface="Monotype Corsiva" pitchFamily="66" charset="0"/>
              </a:rPr>
              <a:t>               f</a:t>
            </a:r>
            <a:r>
              <a:rPr lang="en-US" sz="2400" baseline="-25000" dirty="0" smtClean="0">
                <a:latin typeface="Monotype Corsiva" pitchFamily="66" charset="0"/>
              </a:rPr>
              <a:t>1  </a:t>
            </a:r>
            <a:r>
              <a:rPr lang="en-US" sz="2400" dirty="0" smtClean="0">
                <a:solidFill>
                  <a:srgbClr val="FF0000"/>
                </a:solidFill>
              </a:rPr>
              <a:t>=</a:t>
            </a:r>
            <a:r>
              <a:rPr lang="en-US" sz="2400" dirty="0" smtClean="0"/>
              <a:t> </a:t>
            </a:r>
            <a:r>
              <a:rPr lang="en-US" sz="2400" dirty="0" smtClean="0">
                <a:solidFill>
                  <a:srgbClr val="FF0000"/>
                </a:solidFill>
              </a:rPr>
              <a:t>Frequency of the modal class; and </a:t>
            </a:r>
          </a:p>
          <a:p>
            <a:r>
              <a:rPr lang="en-US" sz="2400" dirty="0" smtClean="0">
                <a:solidFill>
                  <a:srgbClr val="FF0000"/>
                </a:solidFill>
                <a:latin typeface="Monotype Corsiva" pitchFamily="66" charset="0"/>
              </a:rPr>
              <a:t>              </a:t>
            </a:r>
            <a:r>
              <a:rPr lang="en-US" sz="2400" dirty="0" smtClean="0">
                <a:latin typeface="Monotype Corsiva" pitchFamily="66" charset="0"/>
              </a:rPr>
              <a:t>f</a:t>
            </a:r>
            <a:r>
              <a:rPr lang="en-US" sz="2400" baseline="-25000" dirty="0" smtClean="0">
                <a:latin typeface="Monotype Corsiva" pitchFamily="66" charset="0"/>
              </a:rPr>
              <a:t>2</a:t>
            </a:r>
            <a:r>
              <a:rPr lang="en-US" sz="2400" dirty="0" smtClean="0">
                <a:solidFill>
                  <a:srgbClr val="FF0000"/>
                </a:solidFill>
              </a:rPr>
              <a:t>  = Frequency of the succeeding class</a:t>
            </a:r>
          </a:p>
          <a:p>
            <a:pPr algn="just"/>
            <a:endParaRPr lang="en-US" sz="2400" dirty="0" smtClean="0">
              <a:solidFill>
                <a:srgbClr val="FF0000"/>
              </a:solidFill>
            </a:endParaRPr>
          </a:p>
          <a:p>
            <a:pPr algn="just"/>
            <a:endParaRPr lang="en-US" sz="2400" dirty="0" smtClean="0">
              <a:solidFill>
                <a:srgbClr val="FF0000"/>
              </a:solidFill>
            </a:endParaRPr>
          </a:p>
          <a:p>
            <a:pPr algn="just"/>
            <a:endParaRPr lang="en-IN" sz="2400" dirty="0" smtClean="0">
              <a:solidFill>
                <a:srgbClr val="FF0000"/>
              </a:solidFill>
            </a:endParaRPr>
          </a:p>
          <a:p>
            <a:pPr algn="just"/>
            <a:endParaRPr lang="en-IN" sz="2400" dirty="0" smtClean="0">
              <a:solidFill>
                <a:srgbClr val="FF0000"/>
              </a:solidFill>
            </a:endParaRPr>
          </a:p>
          <a:p>
            <a:pPr lvl="0" algn="ctr">
              <a:spcBef>
                <a:spcPct val="20000"/>
              </a:spcBef>
              <a:buClr>
                <a:schemeClr val="accent1"/>
              </a:buClr>
              <a:buSzPct val="70000"/>
            </a:pPr>
            <a:endParaRPr lang="en-US" sz="2400" dirty="0" smtClean="0">
              <a:solidFill>
                <a:srgbClr val="C00000"/>
              </a:solidFill>
            </a:endParaRPr>
          </a:p>
          <a:p>
            <a:pPr lvl="0" algn="just">
              <a:spcBef>
                <a:spcPct val="20000"/>
              </a:spcBef>
              <a:buClr>
                <a:schemeClr val="accent1"/>
              </a:buClr>
              <a:buSzPct val="70000"/>
            </a:pPr>
            <a:endParaRPr lang="en-IN" sz="2400" dirty="0" smtClean="0">
              <a:solidFill>
                <a:srgbClr val="C00000"/>
              </a:solidFill>
            </a:endParaRPr>
          </a:p>
          <a:p>
            <a:pPr lvl="0" algn="just">
              <a:spcBef>
                <a:spcPct val="20000"/>
              </a:spcBef>
              <a:buClr>
                <a:srgbClr val="002060"/>
              </a:buClr>
              <a:buSzPct val="70000"/>
            </a:pPr>
            <a:endParaRPr kumimoji="0" lang="en-US" sz="2400" i="0" u="none" strike="noStrike" kern="1200" cap="none" spc="0" normalizeH="0" baseline="0" noProof="0" dirty="0">
              <a:ln>
                <a:noFill/>
              </a:ln>
              <a:solidFill>
                <a:srgbClr val="002060"/>
              </a:solidFill>
              <a:effectLst/>
              <a:uLnTx/>
              <a:uFillTx/>
              <a:latin typeface="Aharoni" pitchFamily="2" charset="-79"/>
              <a:cs typeface="Aharoni" pitchFamily="2" charset="-79"/>
            </a:endParaRPr>
          </a:p>
        </p:txBody>
      </p:sp>
      <p:graphicFrame>
        <p:nvGraphicFramePr>
          <p:cNvPr id="135170" name="Object 2"/>
          <p:cNvGraphicFramePr>
            <a:graphicFrameLocks noChangeAspect="1"/>
          </p:cNvGraphicFramePr>
          <p:nvPr/>
        </p:nvGraphicFramePr>
        <p:xfrm>
          <a:off x="2643174" y="3071810"/>
          <a:ext cx="3571875" cy="785812"/>
        </p:xfrm>
        <a:graphic>
          <a:graphicData uri="http://schemas.openxmlformats.org/presentationml/2006/ole">
            <p:oleObj spid="_x0000_s135170" name="Equation" r:id="rId3" imgW="2006280" imgH="431640" progId="Equation.3">
              <p:embed/>
            </p:oleObj>
          </a:graphicData>
        </a:graphic>
      </p:graphicFrame>
      <p:graphicFrame>
        <p:nvGraphicFramePr>
          <p:cNvPr id="135171" name="Object 3"/>
          <p:cNvGraphicFramePr>
            <a:graphicFrameLocks noChangeAspect="1"/>
          </p:cNvGraphicFramePr>
          <p:nvPr/>
        </p:nvGraphicFramePr>
        <p:xfrm>
          <a:off x="1285875" y="3929063"/>
          <a:ext cx="228600" cy="412750"/>
        </p:xfrm>
        <a:graphic>
          <a:graphicData uri="http://schemas.openxmlformats.org/presentationml/2006/ole">
            <p:oleObj spid="_x0000_s135171" name="Equation" r:id="rId4" imgW="114120" imgH="215640" progId="Equation.3">
              <p:embed/>
            </p:oleObj>
          </a:graphicData>
        </a:graphic>
      </p:graphicFrame>
      <p:graphicFrame>
        <p:nvGraphicFramePr>
          <p:cNvPr id="135172" name="Object 4"/>
          <p:cNvGraphicFramePr>
            <a:graphicFrameLocks noChangeAspect="1"/>
          </p:cNvGraphicFramePr>
          <p:nvPr/>
        </p:nvGraphicFramePr>
        <p:xfrm>
          <a:off x="5643563" y="3929063"/>
          <a:ext cx="279400" cy="412750"/>
        </p:xfrm>
        <a:graphic>
          <a:graphicData uri="http://schemas.openxmlformats.org/presentationml/2006/ole">
            <p:oleObj spid="_x0000_s135172" name="Equation" r:id="rId5" imgW="139680" imgH="215640" progId="Equation.3">
              <p:embed/>
            </p:oleObj>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428604"/>
            <a:ext cx="8429684" cy="6186309"/>
          </a:xfrm>
          <a:prstGeom prst="rect">
            <a:avLst/>
          </a:prstGeom>
        </p:spPr>
        <p:txBody>
          <a:bodyPr wrap="square">
            <a:spAutoFit/>
          </a:bodyPr>
          <a:lstStyle/>
          <a:p>
            <a:pPr lvl="0" algn="just"/>
            <a:r>
              <a:rPr lang="en-US" b="1" dirty="0" smtClean="0">
                <a:solidFill>
                  <a:srgbClr val="0070C0"/>
                </a:solidFill>
              </a:rPr>
              <a:t>For Example: </a:t>
            </a:r>
            <a:r>
              <a:rPr lang="en-US" dirty="0" smtClean="0">
                <a:solidFill>
                  <a:srgbClr val="C00000"/>
                </a:solidFill>
              </a:rPr>
              <a:t>Calculate Mode for weekly milk yield (</a:t>
            </a:r>
            <a:r>
              <a:rPr lang="en-US" dirty="0" err="1" smtClean="0">
                <a:solidFill>
                  <a:srgbClr val="C00000"/>
                </a:solidFill>
              </a:rPr>
              <a:t>litres</a:t>
            </a:r>
            <a:r>
              <a:rPr lang="en-US" dirty="0" smtClean="0">
                <a:solidFill>
                  <a:srgbClr val="C00000"/>
                </a:solidFill>
              </a:rPr>
              <a:t>) of </a:t>
            </a:r>
            <a:r>
              <a:rPr lang="en-US" dirty="0" err="1" smtClean="0">
                <a:solidFill>
                  <a:srgbClr val="C00000"/>
                </a:solidFill>
              </a:rPr>
              <a:t>Hariana</a:t>
            </a:r>
            <a:r>
              <a:rPr lang="en-US" dirty="0" smtClean="0">
                <a:solidFill>
                  <a:srgbClr val="C00000"/>
                </a:solidFill>
              </a:rPr>
              <a:t> cows as given in the following frequency table:   </a:t>
            </a:r>
            <a:endParaRPr lang="en-IN" dirty="0" smtClean="0">
              <a:solidFill>
                <a:srgbClr val="C00000"/>
              </a:solidFill>
            </a:endParaRPr>
          </a:p>
          <a:p>
            <a:r>
              <a:rPr lang="en-US" dirty="0" smtClean="0">
                <a:solidFill>
                  <a:srgbClr val="C00000"/>
                </a:solidFill>
              </a:rPr>
              <a:t>Weekly milk yield (</a:t>
            </a:r>
            <a:r>
              <a:rPr lang="en-US" dirty="0" err="1" smtClean="0">
                <a:solidFill>
                  <a:srgbClr val="C00000"/>
                </a:solidFill>
              </a:rPr>
              <a:t>Litre</a:t>
            </a:r>
            <a:r>
              <a:rPr lang="en-US" dirty="0" smtClean="0">
                <a:solidFill>
                  <a:srgbClr val="C00000"/>
                </a:solidFill>
              </a:rPr>
              <a:t>)	:	0-10	10-20	20-30	30-40	40-50</a:t>
            </a:r>
            <a:endParaRPr lang="en-IN" dirty="0" smtClean="0">
              <a:solidFill>
                <a:srgbClr val="C00000"/>
              </a:solidFill>
            </a:endParaRPr>
          </a:p>
          <a:p>
            <a:r>
              <a:rPr lang="en-US" dirty="0" smtClean="0">
                <a:solidFill>
                  <a:srgbClr val="C00000"/>
                </a:solidFill>
              </a:rPr>
              <a:t>Number of cows		:	   4	   11	   23	   19	   13</a:t>
            </a:r>
          </a:p>
          <a:p>
            <a:endParaRPr lang="en-US" b="1" dirty="0" smtClean="0">
              <a:solidFill>
                <a:srgbClr val="0070C0"/>
              </a:solidFill>
            </a:endParaRPr>
          </a:p>
          <a:p>
            <a:pPr algn="just"/>
            <a:r>
              <a:rPr lang="en-US" b="1" dirty="0" smtClean="0">
                <a:solidFill>
                  <a:srgbClr val="0070C0"/>
                </a:solidFill>
              </a:rPr>
              <a:t>Answer: </a:t>
            </a:r>
            <a:r>
              <a:rPr lang="en-US" dirty="0" smtClean="0">
                <a:solidFill>
                  <a:srgbClr val="C00000"/>
                </a:solidFill>
              </a:rPr>
              <a:t>From the above data the interval of class interval (20-30) have been occurred the maximum frequency i.e. 23. Therefore, Class interval (20-30) is the modal class. Thus, for calculating the exact value of mode, we use the formula-</a:t>
            </a:r>
          </a:p>
          <a:p>
            <a:pPr algn="just"/>
            <a:endParaRPr lang="en-US" dirty="0" smtClean="0">
              <a:solidFill>
                <a:srgbClr val="C00000"/>
              </a:solidFill>
            </a:endParaRPr>
          </a:p>
          <a:p>
            <a:pPr algn="just"/>
            <a:endParaRPr lang="en-US" dirty="0" smtClean="0">
              <a:solidFill>
                <a:srgbClr val="C00000"/>
              </a:solidFill>
            </a:endParaRPr>
          </a:p>
          <a:p>
            <a:pPr algn="just"/>
            <a:endParaRPr lang="en-US" dirty="0" smtClean="0">
              <a:solidFill>
                <a:srgbClr val="C00000"/>
              </a:solidFill>
            </a:endParaRPr>
          </a:p>
          <a:p>
            <a:endParaRPr lang="en-US" dirty="0" smtClean="0">
              <a:solidFill>
                <a:srgbClr val="FF0000"/>
              </a:solidFill>
            </a:endParaRPr>
          </a:p>
          <a:p>
            <a:r>
              <a:rPr lang="en-US" dirty="0" smtClean="0">
                <a:solidFill>
                  <a:srgbClr val="FF0000"/>
                </a:solidFill>
              </a:rPr>
              <a:t>Here,    </a:t>
            </a:r>
            <a:r>
              <a:rPr lang="en-US" dirty="0" smtClean="0">
                <a:solidFill>
                  <a:srgbClr val="FF0000"/>
                </a:solidFill>
                <a:latin typeface="Monotype Corsiva" pitchFamily="66" charset="0"/>
              </a:rPr>
              <a:t>=</a:t>
            </a:r>
            <a:r>
              <a:rPr lang="en-US" dirty="0" smtClean="0">
                <a:solidFill>
                  <a:srgbClr val="FF0000"/>
                </a:solidFill>
              </a:rPr>
              <a:t> 20;     = 30; </a:t>
            </a:r>
            <a:r>
              <a:rPr lang="en-US" dirty="0" smtClean="0">
                <a:latin typeface="Monotype Corsiva" pitchFamily="66" charset="0"/>
              </a:rPr>
              <a:t>f</a:t>
            </a:r>
            <a:r>
              <a:rPr lang="en-US" baseline="-25000" dirty="0" smtClean="0">
                <a:latin typeface="Monotype Corsiva" pitchFamily="66" charset="0"/>
              </a:rPr>
              <a:t>0</a:t>
            </a:r>
            <a:r>
              <a:rPr lang="en-US" dirty="0" smtClean="0"/>
              <a:t> </a:t>
            </a:r>
            <a:r>
              <a:rPr lang="en-US" dirty="0" smtClean="0">
                <a:solidFill>
                  <a:srgbClr val="FF0000"/>
                </a:solidFill>
              </a:rPr>
              <a:t>= 11; </a:t>
            </a:r>
            <a:r>
              <a:rPr lang="en-US" dirty="0" smtClean="0">
                <a:latin typeface="Monotype Corsiva" pitchFamily="66" charset="0"/>
              </a:rPr>
              <a:t>f</a:t>
            </a:r>
            <a:r>
              <a:rPr lang="en-US" baseline="-25000" dirty="0" smtClean="0">
                <a:latin typeface="Monotype Corsiva" pitchFamily="66" charset="0"/>
              </a:rPr>
              <a:t>1  </a:t>
            </a:r>
            <a:r>
              <a:rPr lang="en-US" dirty="0" smtClean="0">
                <a:solidFill>
                  <a:srgbClr val="FF0000"/>
                </a:solidFill>
              </a:rPr>
              <a:t>=</a:t>
            </a:r>
            <a:r>
              <a:rPr lang="en-US" dirty="0" smtClean="0"/>
              <a:t> </a:t>
            </a:r>
            <a:r>
              <a:rPr lang="en-US" dirty="0" smtClean="0">
                <a:solidFill>
                  <a:srgbClr val="FF0000"/>
                </a:solidFill>
              </a:rPr>
              <a:t>23; and </a:t>
            </a:r>
            <a:r>
              <a:rPr lang="en-US" dirty="0" smtClean="0">
                <a:latin typeface="Monotype Corsiva" pitchFamily="66" charset="0"/>
              </a:rPr>
              <a:t>f</a:t>
            </a:r>
            <a:r>
              <a:rPr lang="en-US" baseline="-25000" dirty="0" smtClean="0">
                <a:latin typeface="Monotype Corsiva" pitchFamily="66" charset="0"/>
              </a:rPr>
              <a:t>2</a:t>
            </a:r>
            <a:r>
              <a:rPr lang="en-US" dirty="0" smtClean="0">
                <a:solidFill>
                  <a:srgbClr val="FF0000"/>
                </a:solidFill>
              </a:rPr>
              <a:t> = 19</a:t>
            </a:r>
          </a:p>
          <a:p>
            <a:endParaRPr lang="en-US" dirty="0" smtClean="0">
              <a:solidFill>
                <a:srgbClr val="FF0000"/>
              </a:solidFill>
            </a:endParaRPr>
          </a:p>
          <a:p>
            <a:r>
              <a:rPr lang="en-US" dirty="0" smtClean="0">
                <a:solidFill>
                  <a:srgbClr val="FF0000"/>
                </a:solidFill>
              </a:rPr>
              <a:t>Therefore;</a:t>
            </a:r>
            <a:endParaRPr lang="en-US" dirty="0" smtClean="0">
              <a:solidFill>
                <a:srgbClr val="C00000"/>
              </a:solidFill>
            </a:endParaRPr>
          </a:p>
          <a:p>
            <a:pPr algn="just"/>
            <a:endParaRPr lang="en-US" dirty="0" smtClean="0">
              <a:solidFill>
                <a:srgbClr val="C00000"/>
              </a:solidFill>
            </a:endParaRPr>
          </a:p>
          <a:p>
            <a:pPr algn="just"/>
            <a:endParaRPr lang="en-US" dirty="0" smtClean="0">
              <a:solidFill>
                <a:srgbClr val="C00000"/>
              </a:solidFill>
            </a:endParaRPr>
          </a:p>
          <a:p>
            <a:pPr algn="just"/>
            <a:endParaRPr lang="en-US" dirty="0" smtClean="0">
              <a:solidFill>
                <a:srgbClr val="C00000"/>
              </a:solidFill>
            </a:endParaRPr>
          </a:p>
          <a:p>
            <a:pPr algn="just"/>
            <a:endParaRPr lang="en-US" dirty="0" smtClean="0">
              <a:solidFill>
                <a:srgbClr val="C00000"/>
              </a:solidFill>
            </a:endParaRPr>
          </a:p>
          <a:p>
            <a:pPr algn="just"/>
            <a:endParaRPr lang="en-US" dirty="0" smtClean="0">
              <a:solidFill>
                <a:srgbClr val="C00000"/>
              </a:solidFill>
            </a:endParaRPr>
          </a:p>
          <a:p>
            <a:pPr algn="just"/>
            <a:endParaRPr lang="en-US" dirty="0" smtClean="0">
              <a:solidFill>
                <a:srgbClr val="C00000"/>
              </a:solidFill>
            </a:endParaRPr>
          </a:p>
          <a:p>
            <a:pPr algn="just"/>
            <a:r>
              <a:rPr lang="en-US" dirty="0" smtClean="0">
                <a:solidFill>
                  <a:srgbClr val="C00000"/>
                </a:solidFill>
              </a:rPr>
              <a:t>  </a:t>
            </a:r>
            <a:endParaRPr lang="en-IN" dirty="0"/>
          </a:p>
        </p:txBody>
      </p:sp>
      <p:graphicFrame>
        <p:nvGraphicFramePr>
          <p:cNvPr id="153602" name="Object 2"/>
          <p:cNvGraphicFramePr>
            <a:graphicFrameLocks noChangeAspect="1"/>
          </p:cNvGraphicFramePr>
          <p:nvPr/>
        </p:nvGraphicFramePr>
        <p:xfrm>
          <a:off x="2643174" y="2714620"/>
          <a:ext cx="3571875" cy="785812"/>
        </p:xfrm>
        <a:graphic>
          <a:graphicData uri="http://schemas.openxmlformats.org/presentationml/2006/ole">
            <p:oleObj spid="_x0000_s153602" name="Equation" r:id="rId3" imgW="2006280" imgH="431640" progId="Equation.3">
              <p:embed/>
            </p:oleObj>
          </a:graphicData>
        </a:graphic>
      </p:graphicFrame>
      <p:graphicFrame>
        <p:nvGraphicFramePr>
          <p:cNvPr id="153603" name="Object 3"/>
          <p:cNvGraphicFramePr>
            <a:graphicFrameLocks noChangeAspect="1"/>
          </p:cNvGraphicFramePr>
          <p:nvPr/>
        </p:nvGraphicFramePr>
        <p:xfrm>
          <a:off x="1057252" y="3714752"/>
          <a:ext cx="228600" cy="341312"/>
        </p:xfrm>
        <a:graphic>
          <a:graphicData uri="http://schemas.openxmlformats.org/presentationml/2006/ole">
            <p:oleObj spid="_x0000_s153603" name="Equation" r:id="rId4" imgW="114120" imgH="215640" progId="Equation.3">
              <p:embed/>
            </p:oleObj>
          </a:graphicData>
        </a:graphic>
      </p:graphicFrame>
      <p:graphicFrame>
        <p:nvGraphicFramePr>
          <p:cNvPr id="153604" name="Object 4"/>
          <p:cNvGraphicFramePr>
            <a:graphicFrameLocks noChangeAspect="1"/>
          </p:cNvGraphicFramePr>
          <p:nvPr/>
        </p:nvGraphicFramePr>
        <p:xfrm>
          <a:off x="1714480" y="3714752"/>
          <a:ext cx="279400" cy="341313"/>
        </p:xfrm>
        <a:graphic>
          <a:graphicData uri="http://schemas.openxmlformats.org/presentationml/2006/ole">
            <p:oleObj spid="_x0000_s153604" name="Equation" r:id="rId5" imgW="139680" imgH="215640" progId="Equation.3">
              <p:embed/>
            </p:oleObj>
          </a:graphicData>
        </a:graphic>
      </p:graphicFrame>
      <p:graphicFrame>
        <p:nvGraphicFramePr>
          <p:cNvPr id="153605" name="Object 5"/>
          <p:cNvGraphicFramePr>
            <a:graphicFrameLocks noChangeAspect="1"/>
          </p:cNvGraphicFramePr>
          <p:nvPr/>
        </p:nvGraphicFramePr>
        <p:xfrm>
          <a:off x="1546225" y="4654550"/>
          <a:ext cx="5765800" cy="762000"/>
        </p:xfrm>
        <a:graphic>
          <a:graphicData uri="http://schemas.openxmlformats.org/presentationml/2006/ole">
            <p:oleObj spid="_x0000_s153605" name="Equation" r:id="rId6" imgW="3238200" imgH="419040" progId="Equation.3">
              <p:embed/>
            </p:oleObj>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228600" y="228600"/>
            <a:ext cx="8686800" cy="6400800"/>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anchor="ctr"/>
          <a:lstStyle/>
          <a:p>
            <a:r>
              <a:rPr lang="en-US" sz="2400" b="1" dirty="0" smtClean="0">
                <a:solidFill>
                  <a:srgbClr val="FF0000"/>
                </a:solidFill>
              </a:rPr>
              <a:t>Merits of Mode</a:t>
            </a:r>
            <a:endParaRPr lang="en-IN" sz="2400" dirty="0" smtClean="0"/>
          </a:p>
          <a:p>
            <a:pPr lvl="0">
              <a:buFont typeface="Wingdings" pitchFamily="2" charset="2"/>
              <a:buChar char="v"/>
            </a:pPr>
            <a:r>
              <a:rPr lang="en-US" sz="2400" b="1" dirty="0" smtClean="0"/>
              <a:t> </a:t>
            </a:r>
            <a:r>
              <a:rPr lang="en-US" sz="2400" dirty="0" smtClean="0"/>
              <a:t>It should be easy to understand</a:t>
            </a:r>
          </a:p>
          <a:p>
            <a:pPr lvl="0">
              <a:buFont typeface="Wingdings" pitchFamily="2" charset="2"/>
              <a:buChar char="v"/>
            </a:pPr>
            <a:r>
              <a:rPr lang="en-US" sz="2400" dirty="0" smtClean="0"/>
              <a:t> It should be easy to calculate</a:t>
            </a:r>
          </a:p>
          <a:p>
            <a:pPr lvl="0">
              <a:buFont typeface="Wingdings" pitchFamily="2" charset="2"/>
              <a:buChar char="v"/>
            </a:pPr>
            <a:r>
              <a:rPr lang="en-US" sz="2400" dirty="0" smtClean="0"/>
              <a:t> It is not affected by extreme values of the observations</a:t>
            </a:r>
          </a:p>
          <a:p>
            <a:pPr lvl="0">
              <a:buFont typeface="Wingdings" pitchFamily="2" charset="2"/>
              <a:buChar char="v"/>
            </a:pPr>
            <a:r>
              <a:rPr lang="en-US" sz="2400" dirty="0" smtClean="0"/>
              <a:t> It should not be affected by fluctuations of sampling.</a:t>
            </a:r>
          </a:p>
          <a:p>
            <a:endParaRPr lang="en-US" sz="2400" b="1" dirty="0" smtClean="0"/>
          </a:p>
          <a:p>
            <a:r>
              <a:rPr lang="en-US" sz="2400" b="1" dirty="0" smtClean="0">
                <a:solidFill>
                  <a:srgbClr val="FF0000"/>
                </a:solidFill>
              </a:rPr>
              <a:t>Demerits of Mode</a:t>
            </a:r>
            <a:endParaRPr lang="en-IN" sz="2400" dirty="0" smtClean="0"/>
          </a:p>
          <a:p>
            <a:pPr lvl="0">
              <a:buFont typeface="Wingdings" pitchFamily="2" charset="2"/>
              <a:buChar char="v"/>
            </a:pPr>
            <a:r>
              <a:rPr lang="en-US" sz="2400" b="1" dirty="0" smtClean="0"/>
              <a:t> </a:t>
            </a:r>
            <a:r>
              <a:rPr lang="en-US" sz="2400" dirty="0" smtClean="0"/>
              <a:t>It should not be rigidly defined. </a:t>
            </a:r>
          </a:p>
          <a:p>
            <a:pPr lvl="0">
              <a:buFont typeface="Wingdings" pitchFamily="2" charset="2"/>
              <a:buChar char="v"/>
            </a:pPr>
            <a:r>
              <a:rPr lang="en-US" sz="2400" dirty="0" smtClean="0"/>
              <a:t> Its calculation should not be based on all the observations</a:t>
            </a:r>
          </a:p>
          <a:p>
            <a:pPr lvl="0">
              <a:buFont typeface="Wingdings" pitchFamily="2" charset="2"/>
              <a:buChar char="v"/>
            </a:pPr>
            <a:r>
              <a:rPr lang="en-US" sz="2400" dirty="0" smtClean="0"/>
              <a:t> It is not capable for further algebraic treatment</a:t>
            </a:r>
          </a:p>
          <a:p>
            <a:endParaRPr lang="en-US" sz="2400" b="1" dirty="0" smtClean="0">
              <a:solidFill>
                <a:srgbClr val="FF0000"/>
              </a:solidFill>
            </a:endParaRPr>
          </a:p>
          <a:p>
            <a:r>
              <a:rPr lang="en-US" sz="2400" b="1" dirty="0" smtClean="0">
                <a:solidFill>
                  <a:srgbClr val="FF0000"/>
                </a:solidFill>
              </a:rPr>
              <a:t>Uses of Mode</a:t>
            </a:r>
            <a:endParaRPr lang="en-US" sz="2400" b="1" dirty="0" smtClean="0"/>
          </a:p>
          <a:p>
            <a:pPr marL="263525" lvl="0" indent="-263525" algn="just">
              <a:buFont typeface="Wingdings" pitchFamily="2" charset="2"/>
              <a:buChar char="v"/>
            </a:pPr>
            <a:r>
              <a:rPr lang="en-US" sz="2400" dirty="0" smtClean="0"/>
              <a:t>It is a useful average for many practical situations, such as, average size of shoe, average price of commodity, average type of dress in readymade garments, etc. </a:t>
            </a:r>
            <a:endParaRPr lang="en-IN" sz="2400" dirty="0" smtClean="0"/>
          </a:p>
          <a:p>
            <a:pPr marL="280988" lvl="0" indent="-280988" algn="just">
              <a:buFont typeface="Wingdings" pitchFamily="2" charset="2"/>
              <a:buChar char="v"/>
            </a:pPr>
            <a:r>
              <a:rPr lang="en-US" sz="2400" dirty="0" smtClean="0"/>
              <a:t>It is widely used in the field of metrological forecasts.</a:t>
            </a:r>
            <a:r>
              <a:rPr lang="en-US" sz="2400" b="1" dirty="0" smtClean="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28600" y="152400"/>
            <a:ext cx="8686800" cy="685800"/>
          </a:xfrm>
          <a:prstGeom prst="rect">
            <a:avLst/>
          </a:prstGeom>
        </p:spPr>
        <p:style>
          <a:lnRef idx="1">
            <a:schemeClr val="accent1"/>
          </a:lnRef>
          <a:fillRef idx="2">
            <a:schemeClr val="accent1"/>
          </a:fillRef>
          <a:effectRef idx="1">
            <a:schemeClr val="accent1"/>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all" spc="50" normalizeH="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TYPES OF STATISTICAL AVERAGES</a:t>
            </a:r>
            <a:r>
              <a:rPr kumimoji="0" lang="en-US" sz="3600" b="1" i="0" u="none" strike="noStrike" kern="1200"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 </a:t>
            </a:r>
            <a:endParaRPr kumimoji="0" lang="en-US" sz="3600" b="1" i="0" u="none" strike="noStrike" kern="1200"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endParaRPr>
          </a:p>
        </p:txBody>
      </p:sp>
      <p:sp>
        <p:nvSpPr>
          <p:cNvPr id="3" name="Content Placeholder 2"/>
          <p:cNvSpPr txBox="1">
            <a:spLocks/>
          </p:cNvSpPr>
          <p:nvPr/>
        </p:nvSpPr>
        <p:spPr>
          <a:xfrm>
            <a:off x="228600" y="990600"/>
            <a:ext cx="8686800" cy="4724400"/>
          </a:xfrm>
          <a:prstGeom prst="rect">
            <a:avLst/>
          </a:prstGeom>
        </p:spPr>
        <p:txBody>
          <a:bodyPr/>
          <a:lstStyle/>
          <a:p>
            <a:pPr algn="just"/>
            <a:r>
              <a:rPr lang="en-IN" sz="2800" b="1" dirty="0" smtClean="0">
                <a:solidFill>
                  <a:srgbClr val="C00000"/>
                </a:solidFill>
              </a:rPr>
              <a:t>Some of the important averages may be classified as under:</a:t>
            </a:r>
          </a:p>
          <a:p>
            <a:pPr marL="900113" indent="541338" algn="just">
              <a:spcBef>
                <a:spcPct val="20000"/>
              </a:spcBef>
              <a:buClr>
                <a:srgbClr val="002060"/>
              </a:buClr>
              <a:buSzPct val="70000"/>
              <a:buFont typeface="Wingdings" pitchFamily="2" charset="2"/>
              <a:buChar char="v"/>
            </a:pPr>
            <a:r>
              <a:rPr lang="en-US" sz="2800" b="1" dirty="0" smtClean="0">
                <a:solidFill>
                  <a:srgbClr val="002060"/>
                </a:solidFill>
                <a:latin typeface="Aharoni" pitchFamily="2" charset="-79"/>
                <a:cs typeface="Aharoni" pitchFamily="2" charset="-79"/>
              </a:rPr>
              <a:t> </a:t>
            </a:r>
            <a:r>
              <a:rPr lang="en-IN" sz="2800" b="1" dirty="0" smtClean="0">
                <a:solidFill>
                  <a:srgbClr val="002060"/>
                </a:solidFill>
              </a:rPr>
              <a:t>Arithmetic Mean (A.M.)</a:t>
            </a:r>
          </a:p>
          <a:p>
            <a:pPr marL="900113" indent="541338" algn="just">
              <a:spcBef>
                <a:spcPct val="20000"/>
              </a:spcBef>
              <a:buClr>
                <a:srgbClr val="002060"/>
              </a:buClr>
              <a:buSzPct val="70000"/>
              <a:buFont typeface="Wingdings" pitchFamily="2" charset="2"/>
              <a:buChar char="v"/>
            </a:pPr>
            <a:r>
              <a:rPr lang="en-US" sz="2800" b="1" dirty="0" smtClean="0">
                <a:solidFill>
                  <a:srgbClr val="002060"/>
                </a:solidFill>
                <a:latin typeface="Aharoni" pitchFamily="2" charset="-79"/>
                <a:cs typeface="Aharoni" pitchFamily="2" charset="-79"/>
              </a:rPr>
              <a:t> </a:t>
            </a:r>
            <a:r>
              <a:rPr lang="en-IN" sz="2800" b="1" dirty="0" smtClean="0">
                <a:solidFill>
                  <a:srgbClr val="002060"/>
                </a:solidFill>
              </a:rPr>
              <a:t>Geometric Mean (G.M.)</a:t>
            </a:r>
          </a:p>
          <a:p>
            <a:pPr marL="900113" indent="541338" algn="just">
              <a:spcBef>
                <a:spcPct val="20000"/>
              </a:spcBef>
              <a:buClr>
                <a:srgbClr val="002060"/>
              </a:buClr>
              <a:buSzPct val="70000"/>
              <a:buFont typeface="Wingdings" pitchFamily="2" charset="2"/>
              <a:buChar char="v"/>
            </a:pPr>
            <a:r>
              <a:rPr lang="en-IN" sz="2800" b="1" dirty="0" smtClean="0">
                <a:solidFill>
                  <a:srgbClr val="002060"/>
                </a:solidFill>
              </a:rPr>
              <a:t> Harmonic Mean (H.M.)</a:t>
            </a:r>
          </a:p>
          <a:p>
            <a:pPr marL="900113" indent="541338" algn="just">
              <a:spcBef>
                <a:spcPct val="20000"/>
              </a:spcBef>
              <a:buClr>
                <a:srgbClr val="002060"/>
              </a:buClr>
              <a:buSzPct val="70000"/>
              <a:buFont typeface="Wingdings" pitchFamily="2" charset="2"/>
              <a:buChar char="v"/>
            </a:pPr>
            <a:r>
              <a:rPr lang="en-IN" sz="2800" b="1" dirty="0" smtClean="0">
                <a:solidFill>
                  <a:srgbClr val="002060"/>
                </a:solidFill>
              </a:rPr>
              <a:t> Weighted Mean (W.M.)</a:t>
            </a:r>
          </a:p>
          <a:p>
            <a:pPr marL="900113" indent="541338" algn="just">
              <a:spcBef>
                <a:spcPct val="20000"/>
              </a:spcBef>
              <a:buClr>
                <a:srgbClr val="002060"/>
              </a:buClr>
              <a:buSzPct val="70000"/>
              <a:buFont typeface="Wingdings" pitchFamily="2" charset="2"/>
              <a:buChar char="v"/>
            </a:pPr>
            <a:r>
              <a:rPr lang="en-IN" sz="2800" b="1" dirty="0" smtClean="0">
                <a:solidFill>
                  <a:srgbClr val="002060"/>
                </a:solidFill>
              </a:rPr>
              <a:t> Median (</a:t>
            </a:r>
            <a:r>
              <a:rPr lang="en-IN" sz="2800" b="1" dirty="0" err="1" smtClean="0">
                <a:solidFill>
                  <a:srgbClr val="002060"/>
                </a:solidFill>
              </a:rPr>
              <a:t>M</a:t>
            </a:r>
            <a:r>
              <a:rPr lang="en-IN" sz="2800" b="1" baseline="-25000" dirty="0" err="1" smtClean="0">
                <a:solidFill>
                  <a:srgbClr val="002060"/>
                </a:solidFill>
              </a:rPr>
              <a:t>d</a:t>
            </a:r>
            <a:r>
              <a:rPr lang="en-IN" sz="2800" b="1" dirty="0" smtClean="0">
                <a:solidFill>
                  <a:srgbClr val="002060"/>
                </a:solidFill>
              </a:rPr>
              <a:t>)</a:t>
            </a:r>
          </a:p>
          <a:p>
            <a:pPr marL="900113" indent="541338" algn="just">
              <a:spcBef>
                <a:spcPct val="20000"/>
              </a:spcBef>
              <a:buClr>
                <a:srgbClr val="002060"/>
              </a:buClr>
              <a:buSzPct val="70000"/>
              <a:buFont typeface="Wingdings" pitchFamily="2" charset="2"/>
              <a:buChar char="v"/>
            </a:pPr>
            <a:r>
              <a:rPr lang="en-IN" sz="2800" b="1" dirty="0" smtClean="0">
                <a:solidFill>
                  <a:srgbClr val="002060"/>
                </a:solidFill>
              </a:rPr>
              <a:t> Mode (M</a:t>
            </a:r>
            <a:r>
              <a:rPr lang="en-IN" sz="2800" b="1" baseline="-25000" dirty="0" smtClean="0">
                <a:solidFill>
                  <a:srgbClr val="002060"/>
                </a:solidFill>
              </a:rPr>
              <a:t>o</a:t>
            </a:r>
            <a:r>
              <a:rPr lang="en-IN" sz="2800" b="1" dirty="0" smtClean="0">
                <a:solidFill>
                  <a:srgbClr val="002060"/>
                </a:solidFill>
              </a:rPr>
              <a:t>)</a:t>
            </a:r>
            <a:endParaRPr lang="en-US" sz="2800" b="1" dirty="0" smtClean="0">
              <a:solidFill>
                <a:srgbClr val="002060"/>
              </a:solidFill>
              <a:latin typeface="Aharoni" pitchFamily="2" charset="-79"/>
              <a:cs typeface="Aharoni" pitchFamily="2" charset="-79"/>
            </a:endParaRPr>
          </a:p>
        </p:txBody>
      </p:sp>
      <p:pic>
        <p:nvPicPr>
          <p:cNvPr id="4" name="Picture 9" descr="0308"/>
          <p:cNvPicPr>
            <a:picLocks noChangeAspect="1" noChangeArrowheads="1"/>
          </p:cNvPicPr>
          <p:nvPr/>
        </p:nvPicPr>
        <p:blipFill>
          <a:blip r:embed="rId2" cstate="print"/>
          <a:srcRect/>
          <a:stretch>
            <a:fillRect/>
          </a:stretch>
        </p:blipFill>
        <p:spPr bwMode="auto">
          <a:xfrm>
            <a:off x="4038600" y="4791075"/>
            <a:ext cx="4343400" cy="1914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28600" y="152400"/>
            <a:ext cx="8686800" cy="685800"/>
          </a:xfrm>
          <a:prstGeom prst="rect">
            <a:avLst/>
          </a:prstGeom>
        </p:spPr>
        <p:style>
          <a:lnRef idx="1">
            <a:schemeClr val="accent5"/>
          </a:lnRef>
          <a:fillRef idx="2">
            <a:schemeClr val="accent5"/>
          </a:fillRef>
          <a:effectRef idx="1">
            <a:schemeClr val="accent5"/>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all" spc="50" normalizeH="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Arithmetic mean (a.m.)</a:t>
            </a:r>
            <a:r>
              <a:rPr kumimoji="0" lang="en-US" sz="3600" b="1" i="0" u="none" strike="noStrike" kern="1200"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 </a:t>
            </a:r>
            <a:endParaRPr kumimoji="0" lang="en-US" sz="3600" b="1" i="0" u="none" strike="noStrike" kern="1200"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endParaRPr>
          </a:p>
        </p:txBody>
      </p:sp>
      <p:sp>
        <p:nvSpPr>
          <p:cNvPr id="3" name="Content Placeholder 2"/>
          <p:cNvSpPr txBox="1">
            <a:spLocks/>
          </p:cNvSpPr>
          <p:nvPr/>
        </p:nvSpPr>
        <p:spPr>
          <a:xfrm>
            <a:off x="304800" y="928670"/>
            <a:ext cx="8686800" cy="5786478"/>
          </a:xfrm>
          <a:prstGeom prst="rect">
            <a:avLst/>
          </a:prstGeom>
        </p:spPr>
        <p:txBody>
          <a:bodyPr/>
          <a:lstStyle/>
          <a:p>
            <a:pPr lvl="0" algn="just">
              <a:spcBef>
                <a:spcPct val="20000"/>
              </a:spcBef>
              <a:buClr>
                <a:schemeClr val="accent1"/>
              </a:buClr>
              <a:buSzPct val="70000"/>
            </a:pPr>
            <a:r>
              <a:rPr lang="en-US" sz="3200" dirty="0" smtClean="0">
                <a:solidFill>
                  <a:srgbClr val="C00000"/>
                </a:solidFill>
                <a:latin typeface="Aharoni" pitchFamily="2" charset="-79"/>
                <a:cs typeface="Aharoni" pitchFamily="2" charset="-79"/>
              </a:rPr>
              <a:t>	</a:t>
            </a:r>
            <a:r>
              <a:rPr lang="en-IN" sz="3200" b="1" dirty="0" smtClean="0"/>
              <a:t> </a:t>
            </a:r>
            <a:r>
              <a:rPr lang="en-IN" sz="2400" dirty="0" smtClean="0">
                <a:solidFill>
                  <a:srgbClr val="C00000"/>
                </a:solidFill>
              </a:rPr>
              <a:t>It is a number obtained by dividing the given observations by their number. </a:t>
            </a:r>
            <a:r>
              <a:rPr lang="en-US" sz="2400" dirty="0" smtClean="0">
                <a:solidFill>
                  <a:srgbClr val="C00000"/>
                </a:solidFill>
              </a:rPr>
              <a:t>If x</a:t>
            </a:r>
            <a:r>
              <a:rPr lang="en-US" sz="2400" baseline="-25000" dirty="0" smtClean="0">
                <a:solidFill>
                  <a:srgbClr val="C00000"/>
                </a:solidFill>
              </a:rPr>
              <a:t>1</a:t>
            </a:r>
            <a:r>
              <a:rPr lang="en-US" sz="2400" dirty="0" smtClean="0">
                <a:solidFill>
                  <a:srgbClr val="C00000"/>
                </a:solidFill>
              </a:rPr>
              <a:t>, x</a:t>
            </a:r>
            <a:r>
              <a:rPr lang="en-US" sz="2400" baseline="-25000" dirty="0" smtClean="0">
                <a:solidFill>
                  <a:srgbClr val="C00000"/>
                </a:solidFill>
              </a:rPr>
              <a:t>2</a:t>
            </a:r>
            <a:r>
              <a:rPr lang="en-US" sz="2400" dirty="0" smtClean="0">
                <a:solidFill>
                  <a:srgbClr val="C00000"/>
                </a:solidFill>
              </a:rPr>
              <a:t>,  x</a:t>
            </a:r>
            <a:r>
              <a:rPr lang="en-US" sz="2400" baseline="-25000" dirty="0" smtClean="0">
                <a:solidFill>
                  <a:srgbClr val="C00000"/>
                </a:solidFill>
              </a:rPr>
              <a:t>3,</a:t>
            </a:r>
            <a:r>
              <a:rPr lang="en-US" sz="2400" dirty="0" smtClean="0">
                <a:solidFill>
                  <a:srgbClr val="C00000"/>
                </a:solidFill>
              </a:rPr>
              <a:t>…………,</a:t>
            </a:r>
            <a:r>
              <a:rPr lang="en-US" sz="2400" dirty="0" err="1" smtClean="0">
                <a:solidFill>
                  <a:srgbClr val="C00000"/>
                </a:solidFill>
              </a:rPr>
              <a:t>x</a:t>
            </a:r>
            <a:r>
              <a:rPr lang="en-US" sz="2400" baseline="-25000" dirty="0" err="1" smtClean="0">
                <a:solidFill>
                  <a:srgbClr val="C00000"/>
                </a:solidFill>
              </a:rPr>
              <a:t>n</a:t>
            </a:r>
            <a:r>
              <a:rPr lang="en-US" sz="2400" dirty="0" smtClean="0">
                <a:solidFill>
                  <a:srgbClr val="C00000"/>
                </a:solidFill>
              </a:rPr>
              <a:t> are n observations, then the arithmetic mean denoted by, is given by-</a:t>
            </a:r>
          </a:p>
          <a:p>
            <a:pPr lvl="0" algn="just">
              <a:spcBef>
                <a:spcPct val="20000"/>
              </a:spcBef>
              <a:buClr>
                <a:schemeClr val="accent1"/>
              </a:buClr>
              <a:buSzPct val="70000"/>
            </a:pPr>
            <a:endParaRPr lang="en-US" sz="2400" dirty="0" smtClean="0">
              <a:solidFill>
                <a:srgbClr val="C00000"/>
              </a:solidFill>
            </a:endParaRPr>
          </a:p>
          <a:p>
            <a:pPr lvl="0" algn="just">
              <a:spcBef>
                <a:spcPct val="20000"/>
              </a:spcBef>
              <a:buClr>
                <a:schemeClr val="accent1"/>
              </a:buClr>
              <a:buSzPct val="70000"/>
            </a:pPr>
            <a:endParaRPr lang="en-US" sz="2400" dirty="0" smtClean="0">
              <a:solidFill>
                <a:srgbClr val="C00000"/>
              </a:solidFill>
            </a:endParaRPr>
          </a:p>
          <a:p>
            <a:pPr lvl="0" algn="just">
              <a:spcBef>
                <a:spcPct val="20000"/>
              </a:spcBef>
              <a:buClr>
                <a:schemeClr val="accent1"/>
              </a:buClr>
              <a:buSzPct val="70000"/>
            </a:pPr>
            <a:r>
              <a:rPr lang="en-US" sz="2400" b="1" dirty="0" smtClean="0">
                <a:solidFill>
                  <a:srgbClr val="002060"/>
                </a:solidFill>
              </a:rPr>
              <a:t>Computation of A.M.</a:t>
            </a:r>
          </a:p>
          <a:p>
            <a:pPr algn="just">
              <a:spcBef>
                <a:spcPct val="20000"/>
              </a:spcBef>
              <a:buClr>
                <a:schemeClr val="accent1"/>
              </a:buClr>
              <a:buSzPct val="70000"/>
            </a:pPr>
            <a:r>
              <a:rPr lang="en-US" sz="2400" b="1" dirty="0" smtClean="0">
                <a:solidFill>
                  <a:srgbClr val="FF0000"/>
                </a:solidFill>
              </a:rPr>
              <a:t>In case of individual values: </a:t>
            </a:r>
            <a:r>
              <a:rPr lang="en-US" sz="2400" dirty="0" smtClean="0">
                <a:solidFill>
                  <a:srgbClr val="C00000"/>
                </a:solidFill>
              </a:rPr>
              <a:t>If x</a:t>
            </a:r>
            <a:r>
              <a:rPr lang="en-US" sz="2400" baseline="-25000" dirty="0" smtClean="0">
                <a:solidFill>
                  <a:srgbClr val="C00000"/>
                </a:solidFill>
              </a:rPr>
              <a:t>1</a:t>
            </a:r>
            <a:r>
              <a:rPr lang="en-US" sz="2400" dirty="0" smtClean="0">
                <a:solidFill>
                  <a:srgbClr val="C00000"/>
                </a:solidFill>
              </a:rPr>
              <a:t>, x</a:t>
            </a:r>
            <a:r>
              <a:rPr lang="en-US" sz="2400" baseline="-25000" dirty="0" smtClean="0">
                <a:solidFill>
                  <a:srgbClr val="C00000"/>
                </a:solidFill>
              </a:rPr>
              <a:t>2</a:t>
            </a:r>
            <a:r>
              <a:rPr lang="en-US" sz="2400" dirty="0" smtClean="0">
                <a:solidFill>
                  <a:srgbClr val="C00000"/>
                </a:solidFill>
              </a:rPr>
              <a:t>,  x</a:t>
            </a:r>
            <a:r>
              <a:rPr lang="en-US" sz="2400" baseline="-25000" dirty="0" smtClean="0">
                <a:solidFill>
                  <a:srgbClr val="C00000"/>
                </a:solidFill>
              </a:rPr>
              <a:t>3,</a:t>
            </a:r>
            <a:r>
              <a:rPr lang="en-US" sz="2400" dirty="0" smtClean="0">
                <a:solidFill>
                  <a:srgbClr val="C00000"/>
                </a:solidFill>
              </a:rPr>
              <a:t>…………,</a:t>
            </a:r>
            <a:r>
              <a:rPr lang="en-US" sz="2400" dirty="0" err="1" smtClean="0">
                <a:solidFill>
                  <a:srgbClr val="C00000"/>
                </a:solidFill>
              </a:rPr>
              <a:t>x</a:t>
            </a:r>
            <a:r>
              <a:rPr lang="en-US" sz="2400" baseline="-25000" dirty="0" err="1" smtClean="0">
                <a:solidFill>
                  <a:srgbClr val="C00000"/>
                </a:solidFill>
              </a:rPr>
              <a:t>n</a:t>
            </a:r>
            <a:r>
              <a:rPr lang="en-US" sz="2400" dirty="0" smtClean="0">
                <a:solidFill>
                  <a:srgbClr val="C00000"/>
                </a:solidFill>
              </a:rPr>
              <a:t> are n observations in a series, then the Arithmetic Mean (A.M.) is calculated by two methods (Direct or Shortcut) –</a:t>
            </a:r>
          </a:p>
          <a:p>
            <a:pPr algn="just">
              <a:spcBef>
                <a:spcPct val="20000"/>
              </a:spcBef>
              <a:buClr>
                <a:schemeClr val="accent1"/>
              </a:buClr>
              <a:buSzPct val="70000"/>
            </a:pPr>
            <a:r>
              <a:rPr lang="en-US" sz="2400" dirty="0" smtClean="0">
                <a:solidFill>
                  <a:srgbClr val="FF0000"/>
                </a:solidFill>
              </a:rPr>
              <a:t>(</a:t>
            </a:r>
            <a:r>
              <a:rPr lang="en-US" sz="2400" dirty="0" err="1" smtClean="0">
                <a:solidFill>
                  <a:srgbClr val="FF0000"/>
                </a:solidFill>
              </a:rPr>
              <a:t>i</a:t>
            </a:r>
            <a:r>
              <a:rPr lang="en-US" sz="2400" dirty="0" smtClean="0">
                <a:solidFill>
                  <a:srgbClr val="FF0000"/>
                </a:solidFill>
              </a:rPr>
              <a:t>) </a:t>
            </a:r>
            <a:r>
              <a:rPr lang="en-US" sz="2400" b="1" dirty="0" smtClean="0">
                <a:solidFill>
                  <a:srgbClr val="FF0000"/>
                </a:solidFill>
              </a:rPr>
              <a:t>Direct method:</a:t>
            </a:r>
          </a:p>
          <a:p>
            <a:pPr algn="just">
              <a:spcBef>
                <a:spcPct val="20000"/>
              </a:spcBef>
              <a:buClr>
                <a:schemeClr val="accent1"/>
              </a:buClr>
              <a:buSzPct val="70000"/>
            </a:pPr>
            <a:endParaRPr lang="en-US" sz="2400" dirty="0" smtClean="0">
              <a:solidFill>
                <a:srgbClr val="C00000"/>
              </a:solidFill>
            </a:endParaRPr>
          </a:p>
          <a:p>
            <a:pPr algn="just">
              <a:spcBef>
                <a:spcPct val="20000"/>
              </a:spcBef>
              <a:buClr>
                <a:schemeClr val="accent1"/>
              </a:buClr>
              <a:buSzPct val="70000"/>
            </a:pPr>
            <a:endParaRPr lang="en-US" sz="2400" dirty="0" smtClean="0">
              <a:solidFill>
                <a:srgbClr val="C00000"/>
              </a:solidFill>
            </a:endParaRPr>
          </a:p>
          <a:p>
            <a:pPr algn="just">
              <a:spcBef>
                <a:spcPct val="20000"/>
              </a:spcBef>
              <a:buClr>
                <a:schemeClr val="accent1"/>
              </a:buClr>
              <a:buSzPct val="70000"/>
            </a:pPr>
            <a:endParaRPr lang="en-US" sz="2400" b="1" dirty="0" smtClean="0">
              <a:solidFill>
                <a:srgbClr val="002060"/>
              </a:solidFill>
            </a:endParaRPr>
          </a:p>
          <a:p>
            <a:pPr lvl="0" algn="just">
              <a:spcBef>
                <a:spcPct val="20000"/>
              </a:spcBef>
              <a:buClr>
                <a:schemeClr val="accent1"/>
              </a:buClr>
              <a:buSzPct val="70000"/>
            </a:pPr>
            <a:endParaRPr lang="en-US" sz="2400" dirty="0" smtClean="0">
              <a:solidFill>
                <a:srgbClr val="C00000"/>
              </a:solidFill>
            </a:endParaRPr>
          </a:p>
          <a:p>
            <a:pPr lvl="0" algn="just">
              <a:spcBef>
                <a:spcPct val="20000"/>
              </a:spcBef>
              <a:buClr>
                <a:schemeClr val="accent1"/>
              </a:buClr>
              <a:buSzPct val="70000"/>
            </a:pPr>
            <a:endParaRPr lang="en-US" sz="2400" dirty="0" smtClean="0">
              <a:solidFill>
                <a:srgbClr val="C00000"/>
              </a:solidFill>
            </a:endParaRPr>
          </a:p>
          <a:p>
            <a:pPr algn="just">
              <a:spcBef>
                <a:spcPct val="20000"/>
              </a:spcBef>
              <a:buClr>
                <a:schemeClr val="accent1"/>
              </a:buClr>
              <a:buSzPct val="70000"/>
            </a:pPr>
            <a:endParaRPr lang="en-US" sz="2400" dirty="0" smtClean="0">
              <a:solidFill>
                <a:srgbClr val="FF0000"/>
              </a:solidFill>
            </a:endParaRPr>
          </a:p>
          <a:p>
            <a:pPr algn="just">
              <a:spcBef>
                <a:spcPct val="20000"/>
              </a:spcBef>
              <a:buClr>
                <a:schemeClr val="accent1"/>
              </a:buClr>
              <a:buSzPct val="70000"/>
            </a:pPr>
            <a:endParaRPr lang="en-US" sz="2400" dirty="0" smtClean="0">
              <a:solidFill>
                <a:srgbClr val="FF0000"/>
              </a:solidFill>
            </a:endParaRPr>
          </a:p>
          <a:p>
            <a:pPr lvl="0" algn="just">
              <a:spcBef>
                <a:spcPct val="20000"/>
              </a:spcBef>
              <a:buClr>
                <a:schemeClr val="accent1"/>
              </a:buClr>
              <a:buSzPct val="70000"/>
            </a:pPr>
            <a:endParaRPr lang="en-US" sz="3200" dirty="0" smtClean="0">
              <a:solidFill>
                <a:srgbClr val="C00000"/>
              </a:solidFill>
            </a:endParaRPr>
          </a:p>
          <a:p>
            <a:pPr lvl="0" algn="ctr">
              <a:spcBef>
                <a:spcPct val="20000"/>
              </a:spcBef>
              <a:buClr>
                <a:schemeClr val="accent1"/>
              </a:buClr>
              <a:buSzPct val="70000"/>
            </a:pPr>
            <a:endParaRPr lang="en-US" sz="3200" b="1" dirty="0" smtClean="0">
              <a:solidFill>
                <a:srgbClr val="C00000"/>
              </a:solidFill>
            </a:endParaRPr>
          </a:p>
          <a:p>
            <a:pPr lvl="0" algn="just">
              <a:spcBef>
                <a:spcPct val="20000"/>
              </a:spcBef>
              <a:buClr>
                <a:schemeClr val="accent1"/>
              </a:buClr>
              <a:buSzPct val="70000"/>
            </a:pPr>
            <a:endParaRPr lang="en-IN" sz="3200" b="1" dirty="0" smtClean="0">
              <a:solidFill>
                <a:srgbClr val="C00000"/>
              </a:solidFill>
            </a:endParaRPr>
          </a:p>
          <a:p>
            <a:pPr lvl="0" algn="just">
              <a:spcBef>
                <a:spcPct val="20000"/>
              </a:spcBef>
              <a:buClr>
                <a:srgbClr val="002060"/>
              </a:buClr>
              <a:buSzPct val="70000"/>
            </a:pPr>
            <a:endParaRPr kumimoji="0" lang="en-US" sz="2800" b="1" i="0" u="none" strike="noStrike" kern="1200" cap="none" spc="0" normalizeH="0" baseline="0" noProof="0" dirty="0">
              <a:ln>
                <a:noFill/>
              </a:ln>
              <a:solidFill>
                <a:srgbClr val="002060"/>
              </a:solidFill>
              <a:effectLst/>
              <a:uLnTx/>
              <a:uFillTx/>
              <a:latin typeface="Aharoni" pitchFamily="2" charset="-79"/>
              <a:cs typeface="Aharoni" pitchFamily="2" charset="-79"/>
            </a:endParaRPr>
          </a:p>
        </p:txBody>
      </p:sp>
      <p:graphicFrame>
        <p:nvGraphicFramePr>
          <p:cNvPr id="32770" name="Object 2"/>
          <p:cNvGraphicFramePr>
            <a:graphicFrameLocks noChangeAspect="1"/>
          </p:cNvGraphicFramePr>
          <p:nvPr/>
        </p:nvGraphicFramePr>
        <p:xfrm>
          <a:off x="3214678" y="2214554"/>
          <a:ext cx="2428892" cy="642942"/>
        </p:xfrm>
        <a:graphic>
          <a:graphicData uri="http://schemas.openxmlformats.org/presentationml/2006/ole">
            <p:oleObj spid="_x0000_s32770" name="Equation" r:id="rId3" imgW="2031840" imgH="431640" progId="Equation.3">
              <p:embed/>
            </p:oleObj>
          </a:graphicData>
        </a:graphic>
      </p:graphicFrame>
      <p:graphicFrame>
        <p:nvGraphicFramePr>
          <p:cNvPr id="32773" name="Object 5"/>
          <p:cNvGraphicFramePr>
            <a:graphicFrameLocks noChangeAspect="1"/>
          </p:cNvGraphicFramePr>
          <p:nvPr/>
        </p:nvGraphicFramePr>
        <p:xfrm>
          <a:off x="3143240" y="5429264"/>
          <a:ext cx="2428875" cy="642937"/>
        </p:xfrm>
        <a:graphic>
          <a:graphicData uri="http://schemas.openxmlformats.org/presentationml/2006/ole">
            <p:oleObj spid="_x0000_s32773" name="Equation" r:id="rId4" imgW="2031840" imgH="431640" progId="Equation.3">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04800" y="285728"/>
            <a:ext cx="8686800" cy="6357982"/>
          </a:xfrm>
          <a:prstGeom prst="rect">
            <a:avLst/>
          </a:prstGeom>
        </p:spPr>
        <p:txBody>
          <a:bodyPr/>
          <a:lstStyle/>
          <a:p>
            <a:pPr lvl="0" algn="just">
              <a:spcBef>
                <a:spcPct val="20000"/>
              </a:spcBef>
              <a:buClr>
                <a:schemeClr val="accent1"/>
              </a:buClr>
              <a:buSzPct val="70000"/>
            </a:pPr>
            <a:r>
              <a:rPr lang="en-US" sz="2400" dirty="0" smtClean="0">
                <a:solidFill>
                  <a:srgbClr val="FF0000"/>
                </a:solidFill>
              </a:rPr>
              <a:t>(ii) </a:t>
            </a:r>
            <a:r>
              <a:rPr lang="en-US" sz="2400" b="1" dirty="0" smtClean="0">
                <a:solidFill>
                  <a:srgbClr val="FF0000"/>
                </a:solidFill>
              </a:rPr>
              <a:t>Shortcut method:</a:t>
            </a:r>
          </a:p>
          <a:p>
            <a:pPr lvl="0" algn="just">
              <a:spcBef>
                <a:spcPct val="20000"/>
              </a:spcBef>
              <a:buClr>
                <a:schemeClr val="accent1"/>
              </a:buClr>
              <a:buSzPct val="70000"/>
            </a:pPr>
            <a:endParaRPr lang="en-US" sz="2400" dirty="0" smtClean="0">
              <a:solidFill>
                <a:srgbClr val="C00000"/>
              </a:solidFill>
            </a:endParaRPr>
          </a:p>
          <a:p>
            <a:pPr lvl="0" algn="just">
              <a:spcBef>
                <a:spcPct val="20000"/>
              </a:spcBef>
              <a:buClr>
                <a:schemeClr val="accent1"/>
              </a:buClr>
              <a:buSzPct val="70000"/>
            </a:pPr>
            <a:endParaRPr lang="en-US" dirty="0" smtClean="0">
              <a:solidFill>
                <a:srgbClr val="C00000"/>
              </a:solidFill>
            </a:endParaRPr>
          </a:p>
          <a:p>
            <a:pPr lvl="0" algn="just">
              <a:spcBef>
                <a:spcPct val="20000"/>
              </a:spcBef>
              <a:buClr>
                <a:schemeClr val="accent1"/>
              </a:buClr>
              <a:buSzPct val="70000"/>
            </a:pPr>
            <a:r>
              <a:rPr lang="en-US" sz="2400" dirty="0" smtClean="0">
                <a:solidFill>
                  <a:srgbClr val="C00000"/>
                </a:solidFill>
              </a:rPr>
              <a:t>Here, a = Assumed mean; </a:t>
            </a:r>
          </a:p>
          <a:p>
            <a:pPr lvl="0" algn="just">
              <a:spcBef>
                <a:spcPct val="20000"/>
              </a:spcBef>
              <a:buClr>
                <a:schemeClr val="accent1"/>
              </a:buClr>
              <a:buSzPct val="70000"/>
            </a:pPr>
            <a:r>
              <a:rPr lang="en-US" sz="2400" dirty="0" smtClean="0">
                <a:solidFill>
                  <a:srgbClr val="C00000"/>
                </a:solidFill>
              </a:rPr>
              <a:t>d = Deviation about assume mean = X - a</a:t>
            </a:r>
          </a:p>
          <a:p>
            <a:pPr algn="just">
              <a:spcBef>
                <a:spcPct val="20000"/>
              </a:spcBef>
              <a:buClr>
                <a:schemeClr val="accent1"/>
              </a:buClr>
              <a:buSzPct val="70000"/>
            </a:pPr>
            <a:endParaRPr lang="en-US" sz="2400" dirty="0" smtClean="0">
              <a:solidFill>
                <a:srgbClr val="FF0000"/>
              </a:solidFill>
            </a:endParaRPr>
          </a:p>
          <a:p>
            <a:pPr algn="just">
              <a:spcBef>
                <a:spcPct val="20000"/>
              </a:spcBef>
              <a:buClr>
                <a:schemeClr val="accent1"/>
              </a:buClr>
              <a:buSzPct val="70000"/>
            </a:pPr>
            <a:endParaRPr lang="en-US" sz="2400" dirty="0" smtClean="0">
              <a:solidFill>
                <a:srgbClr val="FF0000"/>
              </a:solidFill>
            </a:endParaRPr>
          </a:p>
          <a:p>
            <a:pPr lvl="0" algn="just">
              <a:spcBef>
                <a:spcPct val="20000"/>
              </a:spcBef>
              <a:buClr>
                <a:schemeClr val="accent1"/>
              </a:buClr>
              <a:buSzPct val="70000"/>
            </a:pPr>
            <a:endParaRPr lang="en-US" sz="3200" dirty="0" smtClean="0">
              <a:solidFill>
                <a:srgbClr val="C00000"/>
              </a:solidFill>
            </a:endParaRPr>
          </a:p>
          <a:p>
            <a:pPr lvl="0" algn="ctr">
              <a:spcBef>
                <a:spcPct val="20000"/>
              </a:spcBef>
              <a:buClr>
                <a:schemeClr val="accent1"/>
              </a:buClr>
              <a:buSzPct val="70000"/>
            </a:pPr>
            <a:endParaRPr lang="en-US" sz="3200" b="1" dirty="0" smtClean="0">
              <a:solidFill>
                <a:srgbClr val="C00000"/>
              </a:solidFill>
            </a:endParaRPr>
          </a:p>
          <a:p>
            <a:pPr lvl="0" algn="just">
              <a:spcBef>
                <a:spcPct val="20000"/>
              </a:spcBef>
              <a:buClr>
                <a:schemeClr val="accent1"/>
              </a:buClr>
              <a:buSzPct val="70000"/>
            </a:pPr>
            <a:endParaRPr lang="en-IN" sz="3200" b="1" dirty="0" smtClean="0">
              <a:solidFill>
                <a:srgbClr val="C00000"/>
              </a:solidFill>
            </a:endParaRPr>
          </a:p>
          <a:p>
            <a:pPr lvl="0" algn="just">
              <a:spcBef>
                <a:spcPct val="20000"/>
              </a:spcBef>
              <a:buClr>
                <a:srgbClr val="002060"/>
              </a:buClr>
              <a:buSzPct val="70000"/>
            </a:pPr>
            <a:endParaRPr kumimoji="0" lang="en-US" sz="2800" b="1" i="0" u="none" strike="noStrike" kern="1200" cap="none" spc="0" normalizeH="0" baseline="0" noProof="0" dirty="0" smtClean="0">
              <a:ln>
                <a:noFill/>
              </a:ln>
              <a:solidFill>
                <a:srgbClr val="002060"/>
              </a:solidFill>
              <a:effectLst/>
              <a:uLnTx/>
              <a:uFillTx/>
              <a:latin typeface="Aharoni" pitchFamily="2" charset="-79"/>
              <a:cs typeface="Aharoni" pitchFamily="2" charset="-79"/>
            </a:endParaRPr>
          </a:p>
          <a:p>
            <a:pPr lvl="0" algn="just">
              <a:spcBef>
                <a:spcPct val="20000"/>
              </a:spcBef>
              <a:buClr>
                <a:srgbClr val="002060"/>
              </a:buClr>
              <a:buSzPct val="70000"/>
            </a:pPr>
            <a:r>
              <a:rPr lang="en-US" sz="2000" b="1" dirty="0" smtClean="0">
                <a:solidFill>
                  <a:srgbClr val="FF0000"/>
                </a:solidFill>
              </a:rPr>
              <a:t>Remark: </a:t>
            </a:r>
            <a:r>
              <a:rPr lang="en-US" sz="2000" dirty="0" smtClean="0">
                <a:solidFill>
                  <a:srgbClr val="002060"/>
                </a:solidFill>
              </a:rPr>
              <a:t>The sum of the deviations of a given set of observations from the arithmetic mean is equal to zero. Symbolically,</a:t>
            </a:r>
            <a:endParaRPr kumimoji="0" lang="en-US" sz="2000" b="1" i="0" u="none" strike="noStrike" kern="1200" cap="none" spc="0" normalizeH="0" baseline="0" noProof="0" dirty="0">
              <a:ln>
                <a:noFill/>
              </a:ln>
              <a:solidFill>
                <a:srgbClr val="002060"/>
              </a:solidFill>
              <a:effectLst/>
              <a:uLnTx/>
              <a:uFillTx/>
              <a:latin typeface="Aharoni" pitchFamily="2" charset="-79"/>
              <a:cs typeface="Aharoni" pitchFamily="2" charset="-79"/>
            </a:endParaRPr>
          </a:p>
        </p:txBody>
      </p:sp>
      <p:graphicFrame>
        <p:nvGraphicFramePr>
          <p:cNvPr id="74754" name="Object 2"/>
          <p:cNvGraphicFramePr>
            <a:graphicFrameLocks noChangeAspect="1"/>
          </p:cNvGraphicFramePr>
          <p:nvPr/>
        </p:nvGraphicFramePr>
        <p:xfrm>
          <a:off x="2571736" y="714356"/>
          <a:ext cx="3571900" cy="642938"/>
        </p:xfrm>
        <a:graphic>
          <a:graphicData uri="http://schemas.openxmlformats.org/presentationml/2006/ole">
            <p:oleObj spid="_x0000_s74754" name="Equation" r:id="rId3" imgW="2552400" imgH="431640" progId="Equation.3">
              <p:embed/>
            </p:oleObj>
          </a:graphicData>
        </a:graphic>
      </p:graphicFrame>
      <p:graphicFrame>
        <p:nvGraphicFramePr>
          <p:cNvPr id="5" name="Table 4"/>
          <p:cNvGraphicFramePr>
            <a:graphicFrameLocks noGrp="1"/>
          </p:cNvGraphicFramePr>
          <p:nvPr/>
        </p:nvGraphicFramePr>
        <p:xfrm>
          <a:off x="1357290" y="2500304"/>
          <a:ext cx="6096000" cy="2834640"/>
        </p:xfrm>
        <a:graphic>
          <a:graphicData uri="http://schemas.openxmlformats.org/drawingml/2006/table">
            <a:tbl>
              <a:tblPr firstRow="1" bandRow="1">
                <a:tableStyleId>{5C22544A-7EE6-4342-B048-85BDC9FD1C3A}</a:tableStyleId>
              </a:tblPr>
              <a:tblGrid>
                <a:gridCol w="3048000"/>
                <a:gridCol w="3048000"/>
              </a:tblGrid>
              <a:tr h="596853">
                <a:tc>
                  <a:txBody>
                    <a:bodyPr/>
                    <a:lstStyle/>
                    <a:p>
                      <a:pPr algn="ctr"/>
                      <a:r>
                        <a:rPr lang="en-US" dirty="0" smtClean="0">
                          <a:solidFill>
                            <a:schemeClr val="tx1"/>
                          </a:solidFill>
                        </a:rPr>
                        <a:t>X</a:t>
                      </a:r>
                      <a:endParaRPr lang="en-IN" dirty="0">
                        <a:solidFill>
                          <a:schemeClr val="tx1"/>
                        </a:solidFill>
                      </a:endParaRPr>
                    </a:p>
                  </a:txBody>
                  <a:tcPr/>
                </a:tc>
                <a:tc>
                  <a:txBody>
                    <a:bodyPr/>
                    <a:lstStyle/>
                    <a:p>
                      <a:pPr algn="ctr"/>
                      <a:r>
                        <a:rPr lang="en-US" dirty="0" smtClean="0">
                          <a:solidFill>
                            <a:schemeClr val="tx1"/>
                          </a:solidFill>
                        </a:rPr>
                        <a:t>a = ? </a:t>
                      </a:r>
                    </a:p>
                    <a:p>
                      <a:pPr algn="ctr"/>
                      <a:r>
                        <a:rPr lang="en-US" dirty="0" smtClean="0">
                          <a:solidFill>
                            <a:schemeClr val="tx1"/>
                          </a:solidFill>
                        </a:rPr>
                        <a:t>d = X –a</a:t>
                      </a:r>
                      <a:endParaRPr lang="en-IN" dirty="0">
                        <a:solidFill>
                          <a:schemeClr val="tx1"/>
                        </a:solidFill>
                      </a:endParaRPr>
                    </a:p>
                  </a:txBody>
                  <a:tcPr/>
                </a:tc>
              </a:tr>
              <a:tr h="341059">
                <a:tc>
                  <a:txBody>
                    <a:bodyPr/>
                    <a:lstStyle/>
                    <a:p>
                      <a:pPr algn="ctr"/>
                      <a:r>
                        <a:rPr lang="en-US" dirty="0" smtClean="0">
                          <a:solidFill>
                            <a:schemeClr val="tx1"/>
                          </a:solidFill>
                        </a:rPr>
                        <a:t>x</a:t>
                      </a:r>
                      <a:r>
                        <a:rPr lang="en-US" baseline="-25000" dirty="0" smtClean="0">
                          <a:solidFill>
                            <a:schemeClr val="tx1"/>
                          </a:solidFill>
                        </a:rPr>
                        <a:t>1</a:t>
                      </a:r>
                      <a:endParaRPr lang="en-IN" baseline="-25000" dirty="0">
                        <a:solidFill>
                          <a:schemeClr val="tx1"/>
                        </a:solidFill>
                      </a:endParaRPr>
                    </a:p>
                  </a:txBody>
                  <a:tcPr/>
                </a:tc>
                <a:tc>
                  <a:txBody>
                    <a:bodyPr/>
                    <a:lstStyle/>
                    <a:p>
                      <a:pPr algn="ctr"/>
                      <a:r>
                        <a:rPr lang="en-US" dirty="0" smtClean="0">
                          <a:solidFill>
                            <a:schemeClr val="tx1"/>
                          </a:solidFill>
                        </a:rPr>
                        <a:t>d</a:t>
                      </a:r>
                      <a:r>
                        <a:rPr lang="en-US" baseline="-25000" dirty="0" smtClean="0">
                          <a:solidFill>
                            <a:schemeClr val="tx1"/>
                          </a:solidFill>
                        </a:rPr>
                        <a:t>1</a:t>
                      </a:r>
                      <a:r>
                        <a:rPr lang="en-US" dirty="0" smtClean="0">
                          <a:solidFill>
                            <a:schemeClr val="tx1"/>
                          </a:solidFill>
                        </a:rPr>
                        <a:t> = x</a:t>
                      </a:r>
                      <a:r>
                        <a:rPr lang="en-US" baseline="-25000" dirty="0" smtClean="0">
                          <a:solidFill>
                            <a:schemeClr val="tx1"/>
                          </a:solidFill>
                        </a:rPr>
                        <a:t>1</a:t>
                      </a:r>
                      <a:r>
                        <a:rPr lang="en-US" dirty="0" smtClean="0">
                          <a:solidFill>
                            <a:schemeClr val="tx1"/>
                          </a:solidFill>
                        </a:rPr>
                        <a:t> -a</a:t>
                      </a:r>
                      <a:endParaRPr lang="en-IN" dirty="0">
                        <a:solidFill>
                          <a:schemeClr val="tx1"/>
                        </a:solidFill>
                      </a:endParaRPr>
                    </a:p>
                  </a:txBody>
                  <a:tcPr/>
                </a:tc>
              </a:tr>
              <a:tr h="341059">
                <a:tc>
                  <a:txBody>
                    <a:bodyPr/>
                    <a:lstStyle/>
                    <a:p>
                      <a:pPr algn="ctr"/>
                      <a:r>
                        <a:rPr lang="en-US" dirty="0" smtClean="0">
                          <a:solidFill>
                            <a:schemeClr val="tx1"/>
                          </a:solidFill>
                        </a:rPr>
                        <a:t>X</a:t>
                      </a:r>
                      <a:r>
                        <a:rPr lang="en-US" baseline="-25000" dirty="0" smtClean="0">
                          <a:solidFill>
                            <a:schemeClr val="tx1"/>
                          </a:solidFill>
                        </a:rPr>
                        <a:t>2</a:t>
                      </a:r>
                      <a:endParaRPr lang="en-IN" baseline="-250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d</a:t>
                      </a:r>
                      <a:r>
                        <a:rPr lang="en-US" baseline="-25000" dirty="0" smtClean="0">
                          <a:solidFill>
                            <a:schemeClr val="tx1"/>
                          </a:solidFill>
                        </a:rPr>
                        <a:t>2</a:t>
                      </a:r>
                      <a:r>
                        <a:rPr lang="en-US" dirty="0" smtClean="0">
                          <a:solidFill>
                            <a:schemeClr val="tx1"/>
                          </a:solidFill>
                        </a:rPr>
                        <a:t> = x</a:t>
                      </a:r>
                      <a:r>
                        <a:rPr lang="en-US" baseline="-25000" dirty="0" smtClean="0">
                          <a:solidFill>
                            <a:schemeClr val="tx1"/>
                          </a:solidFill>
                        </a:rPr>
                        <a:t>2</a:t>
                      </a:r>
                      <a:r>
                        <a:rPr lang="en-US" dirty="0" smtClean="0">
                          <a:solidFill>
                            <a:schemeClr val="tx1"/>
                          </a:solidFill>
                        </a:rPr>
                        <a:t> -a</a:t>
                      </a:r>
                      <a:endParaRPr lang="en-IN" dirty="0" smtClean="0">
                        <a:solidFill>
                          <a:schemeClr val="tx1"/>
                        </a:solidFill>
                      </a:endParaRPr>
                    </a:p>
                  </a:txBody>
                  <a:tcPr/>
                </a:tc>
              </a:tr>
              <a:tr h="341059">
                <a:tc>
                  <a:txBody>
                    <a:bodyPr/>
                    <a:lstStyle/>
                    <a:p>
                      <a:pPr algn="ctr"/>
                      <a:r>
                        <a:rPr lang="en-US" dirty="0" smtClean="0">
                          <a:solidFill>
                            <a:schemeClr val="tx1"/>
                          </a:solidFill>
                        </a:rPr>
                        <a:t>.</a:t>
                      </a:r>
                      <a:endParaRPr lang="en-IN" dirty="0">
                        <a:solidFill>
                          <a:schemeClr val="tx1"/>
                        </a:solidFill>
                      </a:endParaRPr>
                    </a:p>
                  </a:txBody>
                  <a:tcPr/>
                </a:tc>
                <a:tc>
                  <a:txBody>
                    <a:bodyPr/>
                    <a:lstStyle/>
                    <a:p>
                      <a:pPr algn="ctr"/>
                      <a:r>
                        <a:rPr lang="en-US" dirty="0" smtClean="0">
                          <a:solidFill>
                            <a:schemeClr val="tx1"/>
                          </a:solidFill>
                        </a:rPr>
                        <a:t>.</a:t>
                      </a:r>
                      <a:endParaRPr lang="en-IN" dirty="0">
                        <a:solidFill>
                          <a:schemeClr val="tx1"/>
                        </a:solidFill>
                      </a:endParaRPr>
                    </a:p>
                  </a:txBody>
                  <a:tcPr/>
                </a:tc>
              </a:tr>
              <a:tr h="341059">
                <a:tc>
                  <a:txBody>
                    <a:bodyPr/>
                    <a:lstStyle/>
                    <a:p>
                      <a:pPr algn="ctr"/>
                      <a:r>
                        <a:rPr lang="en-US" dirty="0" smtClean="0">
                          <a:solidFill>
                            <a:schemeClr val="tx1"/>
                          </a:solidFill>
                        </a:rPr>
                        <a:t>.</a:t>
                      </a:r>
                      <a:endParaRPr lang="en-IN" dirty="0">
                        <a:solidFill>
                          <a:schemeClr val="tx1"/>
                        </a:solidFill>
                      </a:endParaRPr>
                    </a:p>
                  </a:txBody>
                  <a:tcPr/>
                </a:tc>
                <a:tc>
                  <a:txBody>
                    <a:bodyPr/>
                    <a:lstStyle/>
                    <a:p>
                      <a:pPr algn="ctr"/>
                      <a:r>
                        <a:rPr lang="en-US" dirty="0" smtClean="0">
                          <a:solidFill>
                            <a:schemeClr val="tx1"/>
                          </a:solidFill>
                        </a:rPr>
                        <a:t>.</a:t>
                      </a:r>
                      <a:endParaRPr lang="en-IN" dirty="0">
                        <a:solidFill>
                          <a:schemeClr val="tx1"/>
                        </a:solidFill>
                      </a:endParaRPr>
                    </a:p>
                  </a:txBody>
                  <a:tcPr/>
                </a:tc>
              </a:tr>
              <a:tr h="341059">
                <a:tc>
                  <a:txBody>
                    <a:bodyPr/>
                    <a:lstStyle/>
                    <a:p>
                      <a:pPr algn="ctr"/>
                      <a:r>
                        <a:rPr lang="en-US" dirty="0" err="1" smtClean="0">
                          <a:solidFill>
                            <a:schemeClr val="tx1"/>
                          </a:solidFill>
                        </a:rPr>
                        <a:t>x</a:t>
                      </a:r>
                      <a:r>
                        <a:rPr lang="en-US" baseline="-25000" dirty="0" err="1" smtClean="0">
                          <a:solidFill>
                            <a:schemeClr val="tx1"/>
                          </a:solidFill>
                        </a:rPr>
                        <a:t>n</a:t>
                      </a:r>
                      <a:endParaRPr lang="en-IN" baseline="-250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err="1" smtClean="0">
                          <a:solidFill>
                            <a:schemeClr val="tx1"/>
                          </a:solidFill>
                        </a:rPr>
                        <a:t>d</a:t>
                      </a:r>
                      <a:r>
                        <a:rPr lang="en-US" baseline="-25000" dirty="0" err="1" smtClean="0">
                          <a:solidFill>
                            <a:schemeClr val="tx1"/>
                          </a:solidFill>
                        </a:rPr>
                        <a:t>n</a:t>
                      </a:r>
                      <a:r>
                        <a:rPr lang="en-US" dirty="0" smtClean="0">
                          <a:solidFill>
                            <a:schemeClr val="tx1"/>
                          </a:solidFill>
                        </a:rPr>
                        <a:t> = </a:t>
                      </a:r>
                      <a:r>
                        <a:rPr lang="en-US" dirty="0" err="1" smtClean="0">
                          <a:solidFill>
                            <a:schemeClr val="tx1"/>
                          </a:solidFill>
                        </a:rPr>
                        <a:t>x</a:t>
                      </a:r>
                      <a:r>
                        <a:rPr lang="en-US" baseline="-25000" dirty="0" err="1" smtClean="0">
                          <a:solidFill>
                            <a:schemeClr val="tx1"/>
                          </a:solidFill>
                        </a:rPr>
                        <a:t>n</a:t>
                      </a:r>
                      <a:r>
                        <a:rPr lang="en-US" dirty="0" smtClean="0">
                          <a:solidFill>
                            <a:schemeClr val="tx1"/>
                          </a:solidFill>
                        </a:rPr>
                        <a:t> -a</a:t>
                      </a:r>
                      <a:endParaRPr lang="en-IN" dirty="0" smtClean="0">
                        <a:solidFill>
                          <a:schemeClr val="tx1"/>
                        </a:solidFill>
                      </a:endParaRPr>
                    </a:p>
                  </a:txBody>
                  <a:tcPr/>
                </a:tc>
              </a:tr>
              <a:tr h="341059">
                <a:tc>
                  <a:txBody>
                    <a:bodyPr/>
                    <a:lstStyle/>
                    <a:p>
                      <a:pPr algn="ctr"/>
                      <a:r>
                        <a:rPr lang="en-US" b="1" dirty="0" smtClean="0">
                          <a:solidFill>
                            <a:schemeClr val="tx1"/>
                          </a:solidFill>
                          <a:sym typeface="Symbol"/>
                        </a:rPr>
                        <a:t></a:t>
                      </a:r>
                      <a:r>
                        <a:rPr lang="en-US" b="1" dirty="0" smtClean="0">
                          <a:solidFill>
                            <a:schemeClr val="tx1"/>
                          </a:solidFill>
                        </a:rPr>
                        <a:t>X</a:t>
                      </a:r>
                      <a:endParaRPr lang="en-IN" b="1" dirty="0">
                        <a:solidFill>
                          <a:schemeClr val="tx1"/>
                        </a:solidFill>
                      </a:endParaRPr>
                    </a:p>
                  </a:txBody>
                  <a:tcPr>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solidFill>
                            <a:schemeClr val="tx1"/>
                          </a:solidFill>
                          <a:sym typeface="Symbol"/>
                        </a:rPr>
                        <a:t></a:t>
                      </a:r>
                      <a:r>
                        <a:rPr lang="en-US" b="1" dirty="0" smtClean="0">
                          <a:solidFill>
                            <a:schemeClr val="tx1"/>
                          </a:solidFill>
                        </a:rPr>
                        <a:t>d</a:t>
                      </a:r>
                      <a:endParaRPr lang="en-IN" b="1" dirty="0" smtClean="0">
                        <a:solidFill>
                          <a:schemeClr val="tx1"/>
                        </a:solidFill>
                      </a:endParaRPr>
                    </a:p>
                  </a:txBody>
                  <a:tcPr>
                    <a:solidFill>
                      <a:schemeClr val="accent6">
                        <a:lumMod val="60000"/>
                        <a:lumOff val="40000"/>
                      </a:schemeClr>
                    </a:solidFill>
                  </a:tcPr>
                </a:tc>
              </a:tr>
            </a:tbl>
          </a:graphicData>
        </a:graphic>
      </p:graphicFrame>
      <p:graphicFrame>
        <p:nvGraphicFramePr>
          <p:cNvPr id="74755" name="Object 3"/>
          <p:cNvGraphicFramePr>
            <a:graphicFrameLocks noChangeAspect="1"/>
          </p:cNvGraphicFramePr>
          <p:nvPr/>
        </p:nvGraphicFramePr>
        <p:xfrm>
          <a:off x="3643306" y="6215082"/>
          <a:ext cx="1857375" cy="404812"/>
        </p:xfrm>
        <a:graphic>
          <a:graphicData uri="http://schemas.openxmlformats.org/presentationml/2006/ole">
            <p:oleObj spid="_x0000_s74755" name="Equation" r:id="rId4" imgW="952200" imgH="266400" progId="Equation.3">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04800" y="285728"/>
            <a:ext cx="8686800" cy="6357982"/>
          </a:xfrm>
          <a:prstGeom prst="rect">
            <a:avLst/>
          </a:prstGeom>
        </p:spPr>
        <p:txBody>
          <a:bodyPr/>
          <a:lstStyle/>
          <a:p>
            <a:pPr algn="just">
              <a:spcBef>
                <a:spcPct val="20000"/>
              </a:spcBef>
              <a:buClr>
                <a:schemeClr val="accent1"/>
              </a:buClr>
              <a:buSzPct val="70000"/>
            </a:pPr>
            <a:r>
              <a:rPr lang="en-US" sz="2400" b="1" dirty="0" smtClean="0">
                <a:solidFill>
                  <a:srgbClr val="FF0000"/>
                </a:solidFill>
              </a:rPr>
              <a:t>In case of discrete frequency distribution: </a:t>
            </a:r>
            <a:r>
              <a:rPr lang="en-US" sz="2300" dirty="0" smtClean="0">
                <a:solidFill>
                  <a:srgbClr val="C00000"/>
                </a:solidFill>
              </a:rPr>
              <a:t>If x</a:t>
            </a:r>
            <a:r>
              <a:rPr lang="en-US" sz="2300" baseline="-25000" dirty="0" smtClean="0">
                <a:solidFill>
                  <a:srgbClr val="C00000"/>
                </a:solidFill>
              </a:rPr>
              <a:t>1</a:t>
            </a:r>
            <a:r>
              <a:rPr lang="en-US" sz="2300" dirty="0" smtClean="0">
                <a:solidFill>
                  <a:srgbClr val="C00000"/>
                </a:solidFill>
              </a:rPr>
              <a:t>, x</a:t>
            </a:r>
            <a:r>
              <a:rPr lang="en-US" sz="2300" baseline="-25000" dirty="0" smtClean="0">
                <a:solidFill>
                  <a:srgbClr val="C00000"/>
                </a:solidFill>
              </a:rPr>
              <a:t>2</a:t>
            </a:r>
            <a:r>
              <a:rPr lang="en-US" sz="2300" dirty="0" smtClean="0">
                <a:solidFill>
                  <a:srgbClr val="C00000"/>
                </a:solidFill>
              </a:rPr>
              <a:t>,  x</a:t>
            </a:r>
            <a:r>
              <a:rPr lang="en-US" sz="2300" baseline="-25000" dirty="0" smtClean="0">
                <a:solidFill>
                  <a:srgbClr val="C00000"/>
                </a:solidFill>
              </a:rPr>
              <a:t>3,</a:t>
            </a:r>
            <a:r>
              <a:rPr lang="en-US" sz="2300" dirty="0" smtClean="0">
                <a:solidFill>
                  <a:srgbClr val="C00000"/>
                </a:solidFill>
              </a:rPr>
              <a:t>…………,</a:t>
            </a:r>
            <a:r>
              <a:rPr lang="en-US" sz="2300" dirty="0" err="1" smtClean="0">
                <a:solidFill>
                  <a:srgbClr val="C00000"/>
                </a:solidFill>
              </a:rPr>
              <a:t>x</a:t>
            </a:r>
            <a:r>
              <a:rPr lang="en-US" sz="2300" baseline="-25000" dirty="0" err="1" smtClean="0">
                <a:solidFill>
                  <a:srgbClr val="C00000"/>
                </a:solidFill>
              </a:rPr>
              <a:t>n</a:t>
            </a:r>
            <a:r>
              <a:rPr lang="en-US" sz="2300" dirty="0" smtClean="0">
                <a:solidFill>
                  <a:srgbClr val="C00000"/>
                </a:solidFill>
              </a:rPr>
              <a:t> are n observations with corresponding frequencies f</a:t>
            </a:r>
            <a:r>
              <a:rPr lang="en-US" sz="2300" baseline="-25000" dirty="0" smtClean="0">
                <a:solidFill>
                  <a:srgbClr val="C00000"/>
                </a:solidFill>
              </a:rPr>
              <a:t>1</a:t>
            </a:r>
            <a:r>
              <a:rPr lang="en-US" sz="2300" dirty="0" smtClean="0">
                <a:solidFill>
                  <a:srgbClr val="C00000"/>
                </a:solidFill>
              </a:rPr>
              <a:t>,f</a:t>
            </a:r>
            <a:r>
              <a:rPr lang="en-US" sz="2300" baseline="-25000" dirty="0" smtClean="0">
                <a:solidFill>
                  <a:srgbClr val="C00000"/>
                </a:solidFill>
              </a:rPr>
              <a:t>2</a:t>
            </a:r>
            <a:r>
              <a:rPr lang="en-US" sz="2300" dirty="0" smtClean="0">
                <a:solidFill>
                  <a:srgbClr val="C00000"/>
                </a:solidFill>
              </a:rPr>
              <a:t>,f</a:t>
            </a:r>
            <a:r>
              <a:rPr lang="en-US" sz="2300" baseline="-25000" dirty="0" smtClean="0">
                <a:solidFill>
                  <a:srgbClr val="C00000"/>
                </a:solidFill>
              </a:rPr>
              <a:t>3</a:t>
            </a:r>
            <a:r>
              <a:rPr lang="en-US" sz="2300" dirty="0" smtClean="0">
                <a:solidFill>
                  <a:srgbClr val="C00000"/>
                </a:solidFill>
              </a:rPr>
              <a:t>,………………., f</a:t>
            </a:r>
            <a:r>
              <a:rPr lang="en-US" sz="2300" baseline="-25000" dirty="0" smtClean="0">
                <a:solidFill>
                  <a:srgbClr val="C00000"/>
                </a:solidFill>
              </a:rPr>
              <a:t>n</a:t>
            </a:r>
            <a:r>
              <a:rPr lang="en-US" sz="2300" dirty="0" smtClean="0">
                <a:solidFill>
                  <a:srgbClr val="C00000"/>
                </a:solidFill>
              </a:rPr>
              <a:t>, respectively. Then the Arithmetic Mean (A.M.) is calculated by two methods (Direct or Shortcut) –</a:t>
            </a:r>
          </a:p>
          <a:p>
            <a:pPr algn="just">
              <a:spcBef>
                <a:spcPct val="20000"/>
              </a:spcBef>
              <a:buClr>
                <a:schemeClr val="accent1"/>
              </a:buClr>
              <a:buSzPct val="70000"/>
            </a:pPr>
            <a:r>
              <a:rPr lang="en-US" sz="2400" dirty="0" smtClean="0">
                <a:solidFill>
                  <a:srgbClr val="FF0000"/>
                </a:solidFill>
              </a:rPr>
              <a:t>(</a:t>
            </a:r>
            <a:r>
              <a:rPr lang="en-US" sz="2400" dirty="0" err="1" smtClean="0">
                <a:solidFill>
                  <a:srgbClr val="FF0000"/>
                </a:solidFill>
              </a:rPr>
              <a:t>i</a:t>
            </a:r>
            <a:r>
              <a:rPr lang="en-US" sz="2400" dirty="0" smtClean="0">
                <a:solidFill>
                  <a:srgbClr val="FF0000"/>
                </a:solidFill>
              </a:rPr>
              <a:t>) </a:t>
            </a:r>
            <a:r>
              <a:rPr lang="en-US" sz="2400" b="1" dirty="0" smtClean="0">
                <a:solidFill>
                  <a:srgbClr val="FF0000"/>
                </a:solidFill>
              </a:rPr>
              <a:t>Direct method:</a:t>
            </a:r>
          </a:p>
          <a:p>
            <a:pPr lvl="0" algn="just">
              <a:spcBef>
                <a:spcPct val="20000"/>
              </a:spcBef>
              <a:buClr>
                <a:schemeClr val="accent1"/>
              </a:buClr>
              <a:buSzPct val="70000"/>
            </a:pPr>
            <a:endParaRPr lang="en-US" sz="2400" dirty="0" smtClean="0">
              <a:solidFill>
                <a:srgbClr val="C00000"/>
              </a:solidFill>
            </a:endParaRPr>
          </a:p>
          <a:p>
            <a:pPr lvl="0" algn="just">
              <a:spcBef>
                <a:spcPct val="20000"/>
              </a:spcBef>
              <a:buClr>
                <a:schemeClr val="accent1"/>
              </a:buClr>
              <a:buSzPct val="70000"/>
            </a:pPr>
            <a:endParaRPr lang="en-US" sz="1200" dirty="0" smtClean="0">
              <a:solidFill>
                <a:srgbClr val="C00000"/>
              </a:solidFill>
            </a:endParaRPr>
          </a:p>
          <a:p>
            <a:pPr algn="just">
              <a:spcBef>
                <a:spcPct val="20000"/>
              </a:spcBef>
              <a:buClr>
                <a:schemeClr val="accent1"/>
              </a:buClr>
              <a:buSzPct val="70000"/>
            </a:pPr>
            <a:r>
              <a:rPr lang="en-US" sz="2400" dirty="0" smtClean="0">
                <a:solidFill>
                  <a:srgbClr val="FF0000"/>
                </a:solidFill>
              </a:rPr>
              <a:t>(ii) </a:t>
            </a:r>
            <a:r>
              <a:rPr lang="en-US" sz="2400" b="1" dirty="0" smtClean="0">
                <a:solidFill>
                  <a:srgbClr val="FF0000"/>
                </a:solidFill>
              </a:rPr>
              <a:t>Shortcut method:</a:t>
            </a:r>
          </a:p>
          <a:p>
            <a:pPr lvl="0" algn="just">
              <a:spcBef>
                <a:spcPct val="20000"/>
              </a:spcBef>
              <a:buClr>
                <a:schemeClr val="accent1"/>
              </a:buClr>
              <a:buSzPct val="70000"/>
            </a:pPr>
            <a:endParaRPr lang="en-US" sz="2400" dirty="0" smtClean="0">
              <a:solidFill>
                <a:srgbClr val="C00000"/>
              </a:solidFill>
            </a:endParaRPr>
          </a:p>
          <a:p>
            <a:pPr algn="just">
              <a:spcBef>
                <a:spcPct val="20000"/>
              </a:spcBef>
              <a:buClr>
                <a:schemeClr val="accent1"/>
              </a:buClr>
              <a:buSzPct val="70000"/>
            </a:pPr>
            <a:endParaRPr lang="en-US" sz="2400" dirty="0" smtClean="0">
              <a:solidFill>
                <a:srgbClr val="FF0000"/>
              </a:solidFill>
            </a:endParaRPr>
          </a:p>
          <a:p>
            <a:pPr lvl="0" algn="just">
              <a:spcBef>
                <a:spcPct val="20000"/>
              </a:spcBef>
              <a:buClr>
                <a:schemeClr val="accent1"/>
              </a:buClr>
              <a:buSzPct val="70000"/>
            </a:pPr>
            <a:endParaRPr lang="en-US" sz="3200" dirty="0" smtClean="0">
              <a:solidFill>
                <a:srgbClr val="C00000"/>
              </a:solidFill>
            </a:endParaRPr>
          </a:p>
          <a:p>
            <a:pPr lvl="0" algn="ctr">
              <a:spcBef>
                <a:spcPct val="20000"/>
              </a:spcBef>
              <a:buClr>
                <a:schemeClr val="accent1"/>
              </a:buClr>
              <a:buSzPct val="70000"/>
            </a:pPr>
            <a:endParaRPr lang="en-US" sz="3200" b="1" dirty="0" smtClean="0">
              <a:solidFill>
                <a:srgbClr val="C00000"/>
              </a:solidFill>
            </a:endParaRPr>
          </a:p>
          <a:p>
            <a:pPr lvl="0" algn="just">
              <a:spcBef>
                <a:spcPct val="20000"/>
              </a:spcBef>
              <a:buClr>
                <a:schemeClr val="accent1"/>
              </a:buClr>
              <a:buSzPct val="70000"/>
            </a:pPr>
            <a:endParaRPr lang="en-IN" sz="3200" b="1" dirty="0" smtClean="0">
              <a:solidFill>
                <a:srgbClr val="C00000"/>
              </a:solidFill>
            </a:endParaRPr>
          </a:p>
          <a:p>
            <a:pPr lvl="0" algn="just">
              <a:spcBef>
                <a:spcPct val="20000"/>
              </a:spcBef>
              <a:buClr>
                <a:srgbClr val="002060"/>
              </a:buClr>
              <a:buSzPct val="70000"/>
            </a:pPr>
            <a:endParaRPr kumimoji="0" lang="en-US" sz="2800" b="1" i="0" u="none" strike="noStrike" kern="1200" cap="none" spc="0" normalizeH="0" baseline="0" noProof="0" dirty="0">
              <a:ln>
                <a:noFill/>
              </a:ln>
              <a:solidFill>
                <a:srgbClr val="002060"/>
              </a:solidFill>
              <a:effectLst/>
              <a:uLnTx/>
              <a:uFillTx/>
              <a:latin typeface="Aharoni" pitchFamily="2" charset="-79"/>
              <a:cs typeface="Aharoni" pitchFamily="2" charset="-79"/>
            </a:endParaRPr>
          </a:p>
        </p:txBody>
      </p:sp>
      <p:graphicFrame>
        <p:nvGraphicFramePr>
          <p:cNvPr id="73730" name="Object 2"/>
          <p:cNvGraphicFramePr>
            <a:graphicFrameLocks noChangeAspect="1"/>
          </p:cNvGraphicFramePr>
          <p:nvPr/>
        </p:nvGraphicFramePr>
        <p:xfrm>
          <a:off x="2428860" y="2214554"/>
          <a:ext cx="3286125" cy="500066"/>
        </p:xfrm>
        <a:graphic>
          <a:graphicData uri="http://schemas.openxmlformats.org/presentationml/2006/ole">
            <p:oleObj spid="_x0000_s73730" name="Equation" r:id="rId3" imgW="2730240" imgH="482400" progId="Equation.3">
              <p:embed/>
            </p:oleObj>
          </a:graphicData>
        </a:graphic>
      </p:graphicFrame>
      <p:graphicFrame>
        <p:nvGraphicFramePr>
          <p:cNvPr id="73737" name="Object 9"/>
          <p:cNvGraphicFramePr>
            <a:graphicFrameLocks noChangeAspect="1"/>
          </p:cNvGraphicFramePr>
          <p:nvPr/>
        </p:nvGraphicFramePr>
        <p:xfrm>
          <a:off x="2214546" y="3357562"/>
          <a:ext cx="4479925" cy="571503"/>
        </p:xfrm>
        <a:graphic>
          <a:graphicData uri="http://schemas.openxmlformats.org/presentationml/2006/ole">
            <p:oleObj spid="_x0000_s73737" name="Equation" r:id="rId4" imgW="3251160" imgH="482400" progId="Equation.3">
              <p:embed/>
            </p:oleObj>
          </a:graphicData>
        </a:graphic>
      </p:graphicFrame>
      <p:graphicFrame>
        <p:nvGraphicFramePr>
          <p:cNvPr id="11" name="Table 10"/>
          <p:cNvGraphicFramePr>
            <a:graphicFrameLocks noGrp="1"/>
          </p:cNvGraphicFramePr>
          <p:nvPr/>
        </p:nvGraphicFramePr>
        <p:xfrm>
          <a:off x="1285852" y="4000504"/>
          <a:ext cx="6500858" cy="2590800"/>
        </p:xfrm>
        <a:graphic>
          <a:graphicData uri="http://schemas.openxmlformats.org/drawingml/2006/table">
            <a:tbl>
              <a:tblPr firstRow="1" bandRow="1">
                <a:tableStyleId>{5C22544A-7EE6-4342-B048-85BDC9FD1C3A}</a:tableStyleId>
              </a:tblPr>
              <a:tblGrid>
                <a:gridCol w="832485"/>
                <a:gridCol w="949015"/>
                <a:gridCol w="1406447"/>
                <a:gridCol w="1781501"/>
                <a:gridCol w="1531410"/>
              </a:tblGrid>
              <a:tr h="499283">
                <a:tc>
                  <a:txBody>
                    <a:bodyPr/>
                    <a:lstStyle/>
                    <a:p>
                      <a:pPr algn="ctr"/>
                      <a:r>
                        <a:rPr lang="en-US" sz="1600" dirty="0" smtClean="0">
                          <a:solidFill>
                            <a:schemeClr val="tx1"/>
                          </a:solidFill>
                        </a:rPr>
                        <a:t>X</a:t>
                      </a:r>
                      <a:endParaRPr lang="en-IN" sz="1600" dirty="0">
                        <a:solidFill>
                          <a:schemeClr val="tx1"/>
                        </a:solidFill>
                      </a:endParaRPr>
                    </a:p>
                  </a:txBody>
                  <a:tcPr/>
                </a:tc>
                <a:tc>
                  <a:txBody>
                    <a:bodyPr/>
                    <a:lstStyle/>
                    <a:p>
                      <a:pPr algn="ctr"/>
                      <a:r>
                        <a:rPr lang="en-US" sz="1600" dirty="0" smtClean="0">
                          <a:solidFill>
                            <a:schemeClr val="tx1"/>
                          </a:solidFill>
                        </a:rPr>
                        <a:t>f</a:t>
                      </a:r>
                      <a:endParaRPr lang="en-IN" sz="1600" dirty="0">
                        <a:solidFill>
                          <a:schemeClr val="tx1"/>
                        </a:solidFill>
                      </a:endParaRPr>
                    </a:p>
                  </a:txBody>
                  <a:tcPr/>
                </a:tc>
                <a:tc>
                  <a:txBody>
                    <a:bodyPr/>
                    <a:lstStyle/>
                    <a:p>
                      <a:pPr algn="ctr"/>
                      <a:r>
                        <a:rPr lang="en-US" sz="1600" dirty="0" err="1" smtClean="0">
                          <a:solidFill>
                            <a:schemeClr val="tx1"/>
                          </a:solidFill>
                        </a:rPr>
                        <a:t>fX</a:t>
                      </a:r>
                      <a:endParaRPr lang="en-IN" sz="1600" dirty="0">
                        <a:solidFill>
                          <a:schemeClr val="tx1"/>
                        </a:solidFill>
                      </a:endParaRPr>
                    </a:p>
                  </a:txBody>
                  <a:tcPr/>
                </a:tc>
                <a:tc>
                  <a:txBody>
                    <a:bodyPr/>
                    <a:lstStyle/>
                    <a:p>
                      <a:pPr algn="ctr"/>
                      <a:r>
                        <a:rPr lang="en-US" sz="1600" dirty="0" smtClean="0">
                          <a:solidFill>
                            <a:schemeClr val="tx1"/>
                          </a:solidFill>
                        </a:rPr>
                        <a:t>a = ? </a:t>
                      </a:r>
                    </a:p>
                    <a:p>
                      <a:pPr algn="ctr"/>
                      <a:r>
                        <a:rPr lang="en-US" sz="1600" dirty="0" smtClean="0">
                          <a:solidFill>
                            <a:schemeClr val="tx1"/>
                          </a:solidFill>
                        </a:rPr>
                        <a:t>d = X –a</a:t>
                      </a:r>
                      <a:endParaRPr lang="en-IN" sz="1600" dirty="0">
                        <a:solidFill>
                          <a:schemeClr val="tx1"/>
                        </a:solidFill>
                      </a:endParaRPr>
                    </a:p>
                  </a:txBody>
                  <a:tcPr/>
                </a:tc>
                <a:tc>
                  <a:txBody>
                    <a:bodyPr/>
                    <a:lstStyle/>
                    <a:p>
                      <a:pPr algn="ctr"/>
                      <a:r>
                        <a:rPr lang="en-US" sz="1600" dirty="0" err="1" smtClean="0">
                          <a:solidFill>
                            <a:schemeClr val="tx1"/>
                          </a:solidFill>
                        </a:rPr>
                        <a:t>fd</a:t>
                      </a:r>
                      <a:endParaRPr lang="en-IN" sz="1600" dirty="0">
                        <a:solidFill>
                          <a:schemeClr val="tx1"/>
                        </a:solidFill>
                      </a:endParaRPr>
                    </a:p>
                  </a:txBody>
                  <a:tcPr/>
                </a:tc>
              </a:tr>
              <a:tr h="289059">
                <a:tc>
                  <a:txBody>
                    <a:bodyPr/>
                    <a:lstStyle/>
                    <a:p>
                      <a:pPr algn="ctr"/>
                      <a:r>
                        <a:rPr lang="en-US" sz="1600" dirty="0" smtClean="0">
                          <a:solidFill>
                            <a:schemeClr val="tx1"/>
                          </a:solidFill>
                        </a:rPr>
                        <a:t>x</a:t>
                      </a:r>
                      <a:r>
                        <a:rPr lang="en-US" sz="1600" baseline="-25000" dirty="0" smtClean="0">
                          <a:solidFill>
                            <a:schemeClr val="tx1"/>
                          </a:solidFill>
                        </a:rPr>
                        <a:t>1</a:t>
                      </a:r>
                      <a:endParaRPr lang="en-IN" sz="1600" baseline="-25000" dirty="0">
                        <a:solidFill>
                          <a:schemeClr val="tx1"/>
                        </a:solidFill>
                      </a:endParaRPr>
                    </a:p>
                  </a:txBody>
                  <a:tcPr/>
                </a:tc>
                <a:tc>
                  <a:txBody>
                    <a:bodyPr/>
                    <a:lstStyle/>
                    <a:p>
                      <a:pPr algn="ctr"/>
                      <a:r>
                        <a:rPr lang="en-US" sz="1600" dirty="0" smtClean="0">
                          <a:solidFill>
                            <a:schemeClr val="tx1"/>
                          </a:solidFill>
                        </a:rPr>
                        <a:t>f</a:t>
                      </a:r>
                      <a:r>
                        <a:rPr lang="en-US" sz="1600" baseline="-25000" dirty="0" smtClean="0">
                          <a:solidFill>
                            <a:schemeClr val="tx1"/>
                          </a:solidFill>
                        </a:rPr>
                        <a:t>1</a:t>
                      </a:r>
                      <a:endParaRPr lang="en-IN" sz="1600" baseline="-250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f</a:t>
                      </a:r>
                      <a:r>
                        <a:rPr lang="en-US" sz="1600" baseline="-25000" dirty="0" smtClean="0">
                          <a:solidFill>
                            <a:schemeClr val="tx1"/>
                          </a:solidFill>
                        </a:rPr>
                        <a:t>1</a:t>
                      </a:r>
                      <a:r>
                        <a:rPr lang="en-US" sz="1600" dirty="0" smtClean="0">
                          <a:solidFill>
                            <a:schemeClr val="tx1"/>
                          </a:solidFill>
                        </a:rPr>
                        <a:t>x</a:t>
                      </a:r>
                      <a:r>
                        <a:rPr lang="en-US" sz="1600" baseline="-25000" dirty="0" smtClean="0">
                          <a:solidFill>
                            <a:schemeClr val="tx1"/>
                          </a:solidFill>
                        </a:rPr>
                        <a:t>1</a:t>
                      </a:r>
                      <a:endParaRPr lang="en-IN" sz="1600" baseline="-25000" dirty="0" smtClean="0">
                        <a:solidFill>
                          <a:schemeClr val="tx1"/>
                        </a:solidFill>
                      </a:endParaRPr>
                    </a:p>
                  </a:txBody>
                  <a:tcPr/>
                </a:tc>
                <a:tc>
                  <a:txBody>
                    <a:bodyPr/>
                    <a:lstStyle/>
                    <a:p>
                      <a:pPr algn="ctr"/>
                      <a:r>
                        <a:rPr lang="en-US" sz="1600" dirty="0" smtClean="0">
                          <a:solidFill>
                            <a:schemeClr val="tx1"/>
                          </a:solidFill>
                        </a:rPr>
                        <a:t>d</a:t>
                      </a:r>
                      <a:r>
                        <a:rPr lang="en-US" sz="1600" baseline="-25000" dirty="0" smtClean="0">
                          <a:solidFill>
                            <a:schemeClr val="tx1"/>
                          </a:solidFill>
                        </a:rPr>
                        <a:t>1</a:t>
                      </a:r>
                      <a:r>
                        <a:rPr lang="en-US" sz="1600" dirty="0" smtClean="0">
                          <a:solidFill>
                            <a:schemeClr val="tx1"/>
                          </a:solidFill>
                        </a:rPr>
                        <a:t> = x</a:t>
                      </a:r>
                      <a:r>
                        <a:rPr lang="en-US" sz="1600" baseline="-25000" dirty="0" smtClean="0">
                          <a:solidFill>
                            <a:schemeClr val="tx1"/>
                          </a:solidFill>
                        </a:rPr>
                        <a:t>1</a:t>
                      </a:r>
                      <a:r>
                        <a:rPr lang="en-US" sz="1600" dirty="0" smtClean="0">
                          <a:solidFill>
                            <a:schemeClr val="tx1"/>
                          </a:solidFill>
                        </a:rPr>
                        <a:t> -a</a:t>
                      </a:r>
                      <a:endParaRPr lang="en-IN" sz="16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f</a:t>
                      </a:r>
                      <a:r>
                        <a:rPr lang="en-US" sz="1600" baseline="-25000" dirty="0" smtClean="0">
                          <a:solidFill>
                            <a:schemeClr val="tx1"/>
                          </a:solidFill>
                        </a:rPr>
                        <a:t>1</a:t>
                      </a:r>
                      <a:r>
                        <a:rPr lang="en-US" sz="1600" dirty="0" smtClean="0">
                          <a:solidFill>
                            <a:schemeClr val="tx1"/>
                          </a:solidFill>
                        </a:rPr>
                        <a:t>d</a:t>
                      </a:r>
                      <a:r>
                        <a:rPr lang="en-US" sz="1600" baseline="-25000" dirty="0" smtClean="0">
                          <a:solidFill>
                            <a:schemeClr val="tx1"/>
                          </a:solidFill>
                        </a:rPr>
                        <a:t>1</a:t>
                      </a:r>
                      <a:endParaRPr lang="en-IN" sz="1600" baseline="-25000" dirty="0" smtClean="0">
                        <a:solidFill>
                          <a:schemeClr val="tx1"/>
                        </a:solidFill>
                      </a:endParaRPr>
                    </a:p>
                  </a:txBody>
                  <a:tcPr/>
                </a:tc>
              </a:tr>
              <a:tr h="289059">
                <a:tc>
                  <a:txBody>
                    <a:bodyPr/>
                    <a:lstStyle/>
                    <a:p>
                      <a:pPr algn="ctr"/>
                      <a:r>
                        <a:rPr lang="en-US" sz="1600" dirty="0" smtClean="0">
                          <a:solidFill>
                            <a:schemeClr val="tx1"/>
                          </a:solidFill>
                        </a:rPr>
                        <a:t>X</a:t>
                      </a:r>
                      <a:r>
                        <a:rPr lang="en-US" sz="1600" baseline="-25000" dirty="0" smtClean="0">
                          <a:solidFill>
                            <a:schemeClr val="tx1"/>
                          </a:solidFill>
                        </a:rPr>
                        <a:t>2</a:t>
                      </a:r>
                      <a:endParaRPr lang="en-IN" sz="1600" baseline="-25000" dirty="0">
                        <a:solidFill>
                          <a:schemeClr val="tx1"/>
                        </a:solidFill>
                      </a:endParaRPr>
                    </a:p>
                  </a:txBody>
                  <a:tcPr/>
                </a:tc>
                <a:tc>
                  <a:txBody>
                    <a:bodyPr/>
                    <a:lstStyle/>
                    <a:p>
                      <a:pPr algn="ctr"/>
                      <a:r>
                        <a:rPr lang="en-US" sz="1600" dirty="0" smtClean="0">
                          <a:solidFill>
                            <a:schemeClr val="tx1"/>
                          </a:solidFill>
                        </a:rPr>
                        <a:t>f</a:t>
                      </a:r>
                      <a:r>
                        <a:rPr lang="en-US" sz="1600" baseline="-25000" dirty="0" smtClean="0">
                          <a:solidFill>
                            <a:schemeClr val="tx1"/>
                          </a:solidFill>
                        </a:rPr>
                        <a:t>2</a:t>
                      </a:r>
                      <a:endParaRPr lang="en-IN" sz="1600" baseline="-250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f</a:t>
                      </a:r>
                      <a:r>
                        <a:rPr lang="en-US" sz="1600" baseline="-25000" dirty="0" smtClean="0">
                          <a:solidFill>
                            <a:schemeClr val="tx1"/>
                          </a:solidFill>
                        </a:rPr>
                        <a:t>2</a:t>
                      </a:r>
                      <a:r>
                        <a:rPr lang="en-US" sz="1600" dirty="0" smtClean="0">
                          <a:solidFill>
                            <a:schemeClr val="tx1"/>
                          </a:solidFill>
                        </a:rPr>
                        <a:t>x</a:t>
                      </a:r>
                      <a:r>
                        <a:rPr lang="en-US" sz="1600" baseline="-25000" dirty="0" smtClean="0">
                          <a:solidFill>
                            <a:schemeClr val="tx1"/>
                          </a:solidFill>
                        </a:rPr>
                        <a:t>2</a:t>
                      </a:r>
                      <a:endParaRPr lang="en-IN" sz="1600" baseline="-250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d</a:t>
                      </a:r>
                      <a:r>
                        <a:rPr lang="en-US" sz="1600" baseline="-25000" dirty="0" smtClean="0">
                          <a:solidFill>
                            <a:schemeClr val="tx1"/>
                          </a:solidFill>
                        </a:rPr>
                        <a:t>2</a:t>
                      </a:r>
                      <a:r>
                        <a:rPr lang="en-US" sz="1600" dirty="0" smtClean="0">
                          <a:solidFill>
                            <a:schemeClr val="tx1"/>
                          </a:solidFill>
                        </a:rPr>
                        <a:t> = x</a:t>
                      </a:r>
                      <a:r>
                        <a:rPr lang="en-US" sz="1600" baseline="-25000" dirty="0" smtClean="0">
                          <a:solidFill>
                            <a:schemeClr val="tx1"/>
                          </a:solidFill>
                        </a:rPr>
                        <a:t>2</a:t>
                      </a:r>
                      <a:r>
                        <a:rPr lang="en-US" sz="1600" dirty="0" smtClean="0">
                          <a:solidFill>
                            <a:schemeClr val="tx1"/>
                          </a:solidFill>
                        </a:rPr>
                        <a:t> -a</a:t>
                      </a:r>
                      <a:endParaRPr lang="en-IN" sz="16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f</a:t>
                      </a:r>
                      <a:r>
                        <a:rPr lang="en-US" sz="1600" baseline="-25000" dirty="0" smtClean="0">
                          <a:solidFill>
                            <a:schemeClr val="tx1"/>
                          </a:solidFill>
                        </a:rPr>
                        <a:t>2</a:t>
                      </a:r>
                      <a:r>
                        <a:rPr lang="en-US" sz="1600" dirty="0" smtClean="0">
                          <a:solidFill>
                            <a:schemeClr val="tx1"/>
                          </a:solidFill>
                        </a:rPr>
                        <a:t>d</a:t>
                      </a:r>
                      <a:r>
                        <a:rPr lang="en-US" sz="1600" baseline="-25000" dirty="0" smtClean="0">
                          <a:solidFill>
                            <a:schemeClr val="tx1"/>
                          </a:solidFill>
                        </a:rPr>
                        <a:t>2</a:t>
                      </a:r>
                      <a:endParaRPr lang="en-IN" sz="1600" baseline="-25000" dirty="0" smtClean="0">
                        <a:solidFill>
                          <a:schemeClr val="tx1"/>
                        </a:solidFill>
                      </a:endParaRPr>
                    </a:p>
                  </a:txBody>
                  <a:tcPr/>
                </a:tc>
              </a:tr>
              <a:tr h="289059">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r>
              <a:tr h="289059">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c>
                  <a:txBody>
                    <a:bodyPr/>
                    <a:lstStyle/>
                    <a:p>
                      <a:pPr algn="ctr"/>
                      <a:r>
                        <a:rPr lang="en-US" sz="1600" dirty="0" smtClean="0">
                          <a:solidFill>
                            <a:schemeClr val="tx1"/>
                          </a:solidFill>
                        </a:rPr>
                        <a:t>.</a:t>
                      </a:r>
                      <a:endParaRPr lang="en-IN" sz="1600" dirty="0">
                        <a:solidFill>
                          <a:schemeClr val="tx1"/>
                        </a:solidFill>
                      </a:endParaRPr>
                    </a:p>
                  </a:txBody>
                  <a:tcPr/>
                </a:tc>
              </a:tr>
              <a:tr h="289059">
                <a:tc>
                  <a:txBody>
                    <a:bodyPr/>
                    <a:lstStyle/>
                    <a:p>
                      <a:pPr algn="ctr"/>
                      <a:r>
                        <a:rPr lang="en-US" sz="1600" dirty="0" err="1" smtClean="0">
                          <a:solidFill>
                            <a:schemeClr val="tx1"/>
                          </a:solidFill>
                        </a:rPr>
                        <a:t>x</a:t>
                      </a:r>
                      <a:r>
                        <a:rPr lang="en-US" sz="1600" baseline="-25000" dirty="0" err="1" smtClean="0">
                          <a:solidFill>
                            <a:schemeClr val="tx1"/>
                          </a:solidFill>
                        </a:rPr>
                        <a:t>n</a:t>
                      </a:r>
                      <a:endParaRPr lang="en-IN" sz="1600" baseline="-25000" dirty="0">
                        <a:solidFill>
                          <a:schemeClr val="tx1"/>
                        </a:solidFill>
                      </a:endParaRPr>
                    </a:p>
                  </a:txBody>
                  <a:tcPr/>
                </a:tc>
                <a:tc>
                  <a:txBody>
                    <a:bodyPr/>
                    <a:lstStyle/>
                    <a:p>
                      <a:pPr algn="ctr"/>
                      <a:r>
                        <a:rPr lang="en-US" sz="1600" dirty="0" smtClean="0">
                          <a:solidFill>
                            <a:schemeClr val="tx1"/>
                          </a:solidFill>
                        </a:rPr>
                        <a:t>f</a:t>
                      </a:r>
                      <a:r>
                        <a:rPr lang="en-US" sz="1600" baseline="-25000" dirty="0" smtClean="0">
                          <a:solidFill>
                            <a:schemeClr val="tx1"/>
                          </a:solidFill>
                        </a:rPr>
                        <a:t>n</a:t>
                      </a:r>
                      <a:endParaRPr lang="en-IN" sz="1600" baseline="-250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err="1" smtClean="0">
                          <a:solidFill>
                            <a:schemeClr val="tx1"/>
                          </a:solidFill>
                        </a:rPr>
                        <a:t>f</a:t>
                      </a:r>
                      <a:r>
                        <a:rPr lang="en-US" sz="1600" baseline="-25000" dirty="0" err="1" smtClean="0">
                          <a:solidFill>
                            <a:schemeClr val="tx1"/>
                          </a:solidFill>
                        </a:rPr>
                        <a:t>n</a:t>
                      </a:r>
                      <a:r>
                        <a:rPr lang="en-US" sz="1600" dirty="0" err="1" smtClean="0">
                          <a:solidFill>
                            <a:schemeClr val="tx1"/>
                          </a:solidFill>
                        </a:rPr>
                        <a:t>x</a:t>
                      </a:r>
                      <a:r>
                        <a:rPr lang="en-US" sz="1600" baseline="-25000" dirty="0" err="1" smtClean="0">
                          <a:solidFill>
                            <a:schemeClr val="tx1"/>
                          </a:solidFill>
                        </a:rPr>
                        <a:t>n</a:t>
                      </a:r>
                      <a:endParaRPr lang="en-IN" sz="1600" baseline="-250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err="1" smtClean="0">
                          <a:solidFill>
                            <a:schemeClr val="tx1"/>
                          </a:solidFill>
                        </a:rPr>
                        <a:t>d</a:t>
                      </a:r>
                      <a:r>
                        <a:rPr lang="en-US" sz="1600" baseline="-25000" dirty="0" err="1" smtClean="0">
                          <a:solidFill>
                            <a:schemeClr val="tx1"/>
                          </a:solidFill>
                        </a:rPr>
                        <a:t>n</a:t>
                      </a:r>
                      <a:r>
                        <a:rPr lang="en-US" sz="1600" dirty="0" smtClean="0">
                          <a:solidFill>
                            <a:schemeClr val="tx1"/>
                          </a:solidFill>
                        </a:rPr>
                        <a:t> = </a:t>
                      </a:r>
                      <a:r>
                        <a:rPr lang="en-US" sz="1600" dirty="0" err="1" smtClean="0">
                          <a:solidFill>
                            <a:schemeClr val="tx1"/>
                          </a:solidFill>
                        </a:rPr>
                        <a:t>x</a:t>
                      </a:r>
                      <a:r>
                        <a:rPr lang="en-US" sz="1600" baseline="-25000" dirty="0" err="1" smtClean="0">
                          <a:solidFill>
                            <a:schemeClr val="tx1"/>
                          </a:solidFill>
                        </a:rPr>
                        <a:t>n</a:t>
                      </a:r>
                      <a:r>
                        <a:rPr lang="en-US" sz="1600" dirty="0" smtClean="0">
                          <a:solidFill>
                            <a:schemeClr val="tx1"/>
                          </a:solidFill>
                        </a:rPr>
                        <a:t> -a</a:t>
                      </a:r>
                      <a:endParaRPr lang="en-IN" sz="16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err="1" smtClean="0">
                          <a:solidFill>
                            <a:schemeClr val="tx1"/>
                          </a:solidFill>
                        </a:rPr>
                        <a:t>f</a:t>
                      </a:r>
                      <a:r>
                        <a:rPr lang="en-US" sz="1600" baseline="-25000" dirty="0" err="1" smtClean="0">
                          <a:solidFill>
                            <a:schemeClr val="tx1"/>
                          </a:solidFill>
                        </a:rPr>
                        <a:t>n</a:t>
                      </a:r>
                      <a:r>
                        <a:rPr lang="en-US" sz="1600" dirty="0" err="1" smtClean="0">
                          <a:solidFill>
                            <a:schemeClr val="tx1"/>
                          </a:solidFill>
                        </a:rPr>
                        <a:t>d</a:t>
                      </a:r>
                      <a:r>
                        <a:rPr lang="en-US" sz="1600" baseline="-25000" dirty="0" err="1" smtClean="0">
                          <a:solidFill>
                            <a:schemeClr val="tx1"/>
                          </a:solidFill>
                        </a:rPr>
                        <a:t>n</a:t>
                      </a:r>
                      <a:endParaRPr lang="en-IN" sz="1600" baseline="-25000" dirty="0" smtClean="0">
                        <a:solidFill>
                          <a:schemeClr val="tx1"/>
                        </a:solidFill>
                      </a:endParaRPr>
                    </a:p>
                  </a:txBody>
                  <a:tcPr/>
                </a:tc>
              </a:tr>
              <a:tr h="289059">
                <a:tc>
                  <a:txBody>
                    <a:bodyPr/>
                    <a:lstStyle/>
                    <a:p>
                      <a:pPr algn="ctr"/>
                      <a:endParaRPr lang="en-IN" sz="1600" b="1" dirty="0">
                        <a:solidFill>
                          <a:schemeClr val="tx1"/>
                        </a:solidFill>
                      </a:endParaRPr>
                    </a:p>
                  </a:txBody>
                  <a:tcPr>
                    <a:solidFill>
                      <a:schemeClr val="accent6">
                        <a:lumMod val="60000"/>
                        <a:lumOff val="40000"/>
                      </a:schemeClr>
                    </a:solidFill>
                  </a:tcPr>
                </a:tc>
                <a:tc>
                  <a:txBody>
                    <a:bodyPr/>
                    <a:lstStyle/>
                    <a:p>
                      <a:pPr algn="ctr"/>
                      <a:r>
                        <a:rPr lang="en-US" sz="1600" b="1" dirty="0" smtClean="0">
                          <a:solidFill>
                            <a:schemeClr val="tx1"/>
                          </a:solidFill>
                          <a:sym typeface="Symbol"/>
                        </a:rPr>
                        <a:t></a:t>
                      </a:r>
                      <a:r>
                        <a:rPr lang="en-US" sz="1600" b="1" dirty="0" smtClean="0">
                          <a:solidFill>
                            <a:schemeClr val="tx1"/>
                          </a:solidFill>
                        </a:rPr>
                        <a:t>f = N</a:t>
                      </a:r>
                      <a:endParaRPr lang="en-IN" sz="1600" b="1" dirty="0">
                        <a:solidFill>
                          <a:schemeClr val="tx1"/>
                        </a:solidFill>
                      </a:endParaRPr>
                    </a:p>
                  </a:txBody>
                  <a:tcPr>
                    <a:solidFill>
                      <a:schemeClr val="accent6">
                        <a:lumMod val="60000"/>
                        <a:lumOff val="40000"/>
                      </a:schemeClr>
                    </a:solidFill>
                  </a:tcPr>
                </a:tc>
                <a:tc>
                  <a:txBody>
                    <a:bodyPr/>
                    <a:lstStyle/>
                    <a:p>
                      <a:pPr algn="ctr"/>
                      <a:r>
                        <a:rPr lang="en-US" sz="1600" b="1" dirty="0" smtClean="0">
                          <a:solidFill>
                            <a:schemeClr val="tx1"/>
                          </a:solidFill>
                          <a:sym typeface="Symbol"/>
                        </a:rPr>
                        <a:t></a:t>
                      </a:r>
                      <a:r>
                        <a:rPr lang="en-US" sz="1600" b="1" dirty="0" err="1" smtClean="0">
                          <a:solidFill>
                            <a:schemeClr val="tx1"/>
                          </a:solidFill>
                        </a:rPr>
                        <a:t>fX</a:t>
                      </a:r>
                      <a:endParaRPr lang="en-IN" sz="1600" b="1" dirty="0">
                        <a:solidFill>
                          <a:schemeClr val="tx1"/>
                        </a:solidFill>
                      </a:endParaRPr>
                    </a:p>
                  </a:txBody>
                  <a:tcPr>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IN" sz="1600" b="1" dirty="0" smtClean="0">
                        <a:solidFill>
                          <a:schemeClr val="tx1"/>
                        </a:solidFill>
                      </a:endParaRPr>
                    </a:p>
                  </a:txBody>
                  <a:tcPr>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tx1"/>
                          </a:solidFill>
                          <a:sym typeface="Symbol"/>
                        </a:rPr>
                        <a:t></a:t>
                      </a:r>
                      <a:r>
                        <a:rPr lang="en-US" sz="1600" b="1" dirty="0" err="1" smtClean="0">
                          <a:solidFill>
                            <a:schemeClr val="tx1"/>
                          </a:solidFill>
                          <a:sym typeface="Symbol"/>
                        </a:rPr>
                        <a:t>f</a:t>
                      </a:r>
                      <a:r>
                        <a:rPr lang="en-US" sz="1600" b="1" dirty="0" err="1" smtClean="0">
                          <a:solidFill>
                            <a:schemeClr val="tx1"/>
                          </a:solidFill>
                        </a:rPr>
                        <a:t>d</a:t>
                      </a:r>
                      <a:endParaRPr lang="en-IN" sz="1600" b="1" dirty="0" smtClean="0">
                        <a:solidFill>
                          <a:schemeClr val="tx1"/>
                        </a:solidFill>
                      </a:endParaRPr>
                    </a:p>
                  </a:txBody>
                  <a:tcPr>
                    <a:solidFill>
                      <a:schemeClr val="accent6">
                        <a:lumMod val="60000"/>
                        <a:lumOff val="40000"/>
                      </a:schemeClr>
                    </a:solid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214282" y="214290"/>
            <a:ext cx="8777318" cy="6429420"/>
          </a:xfrm>
          <a:prstGeom prst="rect">
            <a:avLst/>
          </a:prstGeom>
        </p:spPr>
        <p:txBody>
          <a:bodyPr/>
          <a:lstStyle/>
          <a:p>
            <a:pPr algn="just">
              <a:spcBef>
                <a:spcPct val="20000"/>
              </a:spcBef>
              <a:buClr>
                <a:schemeClr val="accent1"/>
              </a:buClr>
              <a:buSzPct val="70000"/>
            </a:pPr>
            <a:r>
              <a:rPr lang="en-US" sz="2400" b="1" dirty="0" smtClean="0">
                <a:solidFill>
                  <a:srgbClr val="FF0000"/>
                </a:solidFill>
              </a:rPr>
              <a:t>In case of continuous frequency distribution: </a:t>
            </a:r>
            <a:r>
              <a:rPr lang="en-US" sz="2000" dirty="0" smtClean="0">
                <a:solidFill>
                  <a:srgbClr val="C00000"/>
                </a:solidFill>
              </a:rPr>
              <a:t>If C</a:t>
            </a:r>
            <a:r>
              <a:rPr lang="en-US" sz="2000" baseline="-25000" dirty="0" smtClean="0">
                <a:solidFill>
                  <a:srgbClr val="C00000"/>
                </a:solidFill>
              </a:rPr>
              <a:t>1</a:t>
            </a:r>
            <a:r>
              <a:rPr lang="en-US" sz="2000" dirty="0" smtClean="0">
                <a:solidFill>
                  <a:srgbClr val="C00000"/>
                </a:solidFill>
              </a:rPr>
              <a:t>–C</a:t>
            </a:r>
            <a:r>
              <a:rPr lang="en-US" sz="2000" baseline="-25000" dirty="0" smtClean="0">
                <a:solidFill>
                  <a:srgbClr val="C00000"/>
                </a:solidFill>
              </a:rPr>
              <a:t>2</a:t>
            </a:r>
            <a:r>
              <a:rPr lang="en-US" sz="2000" dirty="0" smtClean="0">
                <a:solidFill>
                  <a:srgbClr val="C00000"/>
                </a:solidFill>
              </a:rPr>
              <a:t>,C</a:t>
            </a:r>
            <a:r>
              <a:rPr lang="en-US" sz="2000" baseline="-25000" dirty="0" smtClean="0">
                <a:solidFill>
                  <a:srgbClr val="C00000"/>
                </a:solidFill>
              </a:rPr>
              <a:t>2</a:t>
            </a:r>
            <a:r>
              <a:rPr lang="en-US" sz="2000" dirty="0" smtClean="0">
                <a:solidFill>
                  <a:srgbClr val="C00000"/>
                </a:solidFill>
              </a:rPr>
              <a:t>–C</a:t>
            </a:r>
            <a:r>
              <a:rPr lang="en-US" sz="2000" baseline="-25000" dirty="0" smtClean="0">
                <a:solidFill>
                  <a:srgbClr val="C00000"/>
                </a:solidFill>
              </a:rPr>
              <a:t>3</a:t>
            </a:r>
            <a:r>
              <a:rPr lang="en-US" sz="2000" dirty="0" smtClean="0">
                <a:solidFill>
                  <a:srgbClr val="C00000"/>
                </a:solidFill>
              </a:rPr>
              <a:t>,……,C</a:t>
            </a:r>
            <a:r>
              <a:rPr lang="en-US" sz="2000" baseline="-25000" dirty="0" smtClean="0">
                <a:solidFill>
                  <a:srgbClr val="C00000"/>
                </a:solidFill>
              </a:rPr>
              <a:t>n</a:t>
            </a:r>
            <a:r>
              <a:rPr lang="en-US" sz="2000" dirty="0" smtClean="0">
                <a:solidFill>
                  <a:srgbClr val="C00000"/>
                </a:solidFill>
              </a:rPr>
              <a:t>–C</a:t>
            </a:r>
            <a:r>
              <a:rPr lang="en-US" sz="2000" baseline="-25000" dirty="0" smtClean="0">
                <a:solidFill>
                  <a:srgbClr val="C00000"/>
                </a:solidFill>
              </a:rPr>
              <a:t>n+1</a:t>
            </a:r>
            <a:r>
              <a:rPr lang="en-US" sz="2000" dirty="0" smtClean="0">
                <a:solidFill>
                  <a:srgbClr val="C00000"/>
                </a:solidFill>
              </a:rPr>
              <a:t> are class intervals of data with corresponding frequencies f</a:t>
            </a:r>
            <a:r>
              <a:rPr lang="en-US" sz="2000" baseline="-25000" dirty="0" smtClean="0">
                <a:solidFill>
                  <a:srgbClr val="C00000"/>
                </a:solidFill>
              </a:rPr>
              <a:t>1</a:t>
            </a:r>
            <a:r>
              <a:rPr lang="en-US" sz="2000" dirty="0" smtClean="0">
                <a:solidFill>
                  <a:srgbClr val="C00000"/>
                </a:solidFill>
              </a:rPr>
              <a:t>,f</a:t>
            </a:r>
            <a:r>
              <a:rPr lang="en-US" sz="2000" baseline="-25000" dirty="0" smtClean="0">
                <a:solidFill>
                  <a:srgbClr val="C00000"/>
                </a:solidFill>
              </a:rPr>
              <a:t>2</a:t>
            </a:r>
            <a:r>
              <a:rPr lang="en-US" sz="2000" dirty="0" smtClean="0">
                <a:solidFill>
                  <a:srgbClr val="C00000"/>
                </a:solidFill>
              </a:rPr>
              <a:t>,f</a:t>
            </a:r>
            <a:r>
              <a:rPr lang="en-US" sz="2000" baseline="-25000" dirty="0" smtClean="0">
                <a:solidFill>
                  <a:srgbClr val="C00000"/>
                </a:solidFill>
              </a:rPr>
              <a:t>3</a:t>
            </a:r>
            <a:r>
              <a:rPr lang="en-US" sz="2000" dirty="0" smtClean="0">
                <a:solidFill>
                  <a:srgbClr val="C00000"/>
                </a:solidFill>
              </a:rPr>
              <a:t>,………………., f</a:t>
            </a:r>
            <a:r>
              <a:rPr lang="en-US" sz="2000" baseline="-25000" dirty="0" smtClean="0">
                <a:solidFill>
                  <a:srgbClr val="C00000"/>
                </a:solidFill>
              </a:rPr>
              <a:t>n</a:t>
            </a:r>
            <a:r>
              <a:rPr lang="en-US" sz="2000" dirty="0" smtClean="0">
                <a:solidFill>
                  <a:srgbClr val="C00000"/>
                </a:solidFill>
              </a:rPr>
              <a:t>, respectively. Then the Arithmetic Mean (A.M.) is calculated by two methods (Direct or Shortcut) –</a:t>
            </a:r>
            <a:endParaRPr lang="en-US" sz="2300" dirty="0" smtClean="0">
              <a:solidFill>
                <a:srgbClr val="C00000"/>
              </a:solidFill>
            </a:endParaRPr>
          </a:p>
          <a:p>
            <a:pPr algn="just">
              <a:spcBef>
                <a:spcPct val="20000"/>
              </a:spcBef>
              <a:buClr>
                <a:schemeClr val="accent1"/>
              </a:buClr>
              <a:buSzPct val="70000"/>
            </a:pPr>
            <a:r>
              <a:rPr lang="en-US" sz="2400" dirty="0" smtClean="0">
                <a:solidFill>
                  <a:srgbClr val="FF0000"/>
                </a:solidFill>
              </a:rPr>
              <a:t>(</a:t>
            </a:r>
            <a:r>
              <a:rPr lang="en-US" sz="2400" dirty="0" err="1" smtClean="0">
                <a:solidFill>
                  <a:srgbClr val="FF0000"/>
                </a:solidFill>
              </a:rPr>
              <a:t>i</a:t>
            </a:r>
            <a:r>
              <a:rPr lang="en-US" sz="2400" dirty="0" smtClean="0">
                <a:solidFill>
                  <a:srgbClr val="FF0000"/>
                </a:solidFill>
              </a:rPr>
              <a:t>) </a:t>
            </a:r>
            <a:r>
              <a:rPr lang="en-US" sz="2400" b="1" dirty="0" smtClean="0">
                <a:solidFill>
                  <a:srgbClr val="FF0000"/>
                </a:solidFill>
              </a:rPr>
              <a:t>Direct method:</a:t>
            </a:r>
          </a:p>
          <a:p>
            <a:pPr lvl="0" algn="just">
              <a:spcBef>
                <a:spcPct val="20000"/>
              </a:spcBef>
              <a:buClr>
                <a:schemeClr val="accent1"/>
              </a:buClr>
              <a:buSzPct val="70000"/>
            </a:pPr>
            <a:endParaRPr lang="en-US" sz="2400" dirty="0" smtClean="0">
              <a:solidFill>
                <a:srgbClr val="C00000"/>
              </a:solidFill>
            </a:endParaRPr>
          </a:p>
          <a:p>
            <a:pPr lvl="0" algn="just">
              <a:spcBef>
                <a:spcPct val="20000"/>
              </a:spcBef>
              <a:buClr>
                <a:schemeClr val="accent1"/>
              </a:buClr>
              <a:buSzPct val="70000"/>
            </a:pPr>
            <a:endParaRPr lang="en-US" sz="1000" dirty="0" smtClean="0">
              <a:solidFill>
                <a:srgbClr val="C00000"/>
              </a:solidFill>
            </a:endParaRPr>
          </a:p>
          <a:p>
            <a:pPr algn="just">
              <a:spcBef>
                <a:spcPct val="20000"/>
              </a:spcBef>
              <a:buClr>
                <a:schemeClr val="accent1"/>
              </a:buClr>
              <a:buSzPct val="70000"/>
            </a:pPr>
            <a:r>
              <a:rPr lang="en-US" sz="2400" dirty="0" smtClean="0">
                <a:solidFill>
                  <a:srgbClr val="FF0000"/>
                </a:solidFill>
              </a:rPr>
              <a:t>(ii) </a:t>
            </a:r>
            <a:r>
              <a:rPr lang="en-US" sz="2400" b="1" dirty="0" smtClean="0">
                <a:solidFill>
                  <a:srgbClr val="FF0000"/>
                </a:solidFill>
              </a:rPr>
              <a:t>Shortcut method:</a:t>
            </a:r>
          </a:p>
          <a:p>
            <a:pPr algn="just">
              <a:spcBef>
                <a:spcPct val="20000"/>
              </a:spcBef>
              <a:buClr>
                <a:schemeClr val="accent1"/>
              </a:buClr>
              <a:buSzPct val="70000"/>
            </a:pPr>
            <a:endParaRPr lang="en-US" sz="2400" b="1" dirty="0" smtClean="0">
              <a:solidFill>
                <a:srgbClr val="FF0000"/>
              </a:solidFill>
            </a:endParaRPr>
          </a:p>
          <a:p>
            <a:pPr algn="just">
              <a:spcBef>
                <a:spcPct val="20000"/>
              </a:spcBef>
              <a:buClr>
                <a:schemeClr val="accent1"/>
              </a:buClr>
              <a:buSzPct val="70000"/>
            </a:pPr>
            <a:endParaRPr lang="en-US" sz="500" b="1" dirty="0" smtClean="0">
              <a:solidFill>
                <a:srgbClr val="FF0000"/>
              </a:solidFill>
            </a:endParaRPr>
          </a:p>
          <a:p>
            <a:pPr algn="just">
              <a:spcBef>
                <a:spcPct val="20000"/>
              </a:spcBef>
              <a:buClr>
                <a:schemeClr val="accent1"/>
              </a:buClr>
              <a:buSzPct val="70000"/>
            </a:pPr>
            <a:r>
              <a:rPr lang="en-US" sz="2000" b="1" dirty="0" smtClean="0">
                <a:solidFill>
                  <a:srgbClr val="C00000"/>
                </a:solidFill>
              </a:rPr>
              <a:t>		Here, m = Mid-value; d = m – a; a = Assumed mean </a:t>
            </a:r>
          </a:p>
          <a:p>
            <a:pPr lvl="0" algn="just">
              <a:spcBef>
                <a:spcPct val="20000"/>
              </a:spcBef>
              <a:buClr>
                <a:schemeClr val="accent1"/>
              </a:buClr>
              <a:buSzPct val="70000"/>
            </a:pPr>
            <a:endParaRPr lang="en-US" sz="2400" dirty="0" smtClean="0">
              <a:solidFill>
                <a:srgbClr val="C00000"/>
              </a:solidFill>
            </a:endParaRPr>
          </a:p>
          <a:p>
            <a:pPr algn="just">
              <a:spcBef>
                <a:spcPct val="20000"/>
              </a:spcBef>
              <a:buClr>
                <a:schemeClr val="accent1"/>
              </a:buClr>
              <a:buSzPct val="70000"/>
            </a:pPr>
            <a:endParaRPr lang="en-US" sz="2400" dirty="0" smtClean="0">
              <a:solidFill>
                <a:srgbClr val="FF0000"/>
              </a:solidFill>
            </a:endParaRPr>
          </a:p>
          <a:p>
            <a:pPr lvl="0" algn="just">
              <a:spcBef>
                <a:spcPct val="20000"/>
              </a:spcBef>
              <a:buClr>
                <a:schemeClr val="accent1"/>
              </a:buClr>
              <a:buSzPct val="70000"/>
            </a:pPr>
            <a:endParaRPr lang="en-US" sz="3200" dirty="0" smtClean="0">
              <a:solidFill>
                <a:srgbClr val="C00000"/>
              </a:solidFill>
            </a:endParaRPr>
          </a:p>
          <a:p>
            <a:pPr lvl="0" algn="ctr">
              <a:spcBef>
                <a:spcPct val="20000"/>
              </a:spcBef>
              <a:buClr>
                <a:schemeClr val="accent1"/>
              </a:buClr>
              <a:buSzPct val="70000"/>
            </a:pPr>
            <a:endParaRPr lang="en-US" sz="3200" b="1" dirty="0" smtClean="0">
              <a:solidFill>
                <a:srgbClr val="C00000"/>
              </a:solidFill>
            </a:endParaRPr>
          </a:p>
          <a:p>
            <a:pPr lvl="0" algn="just">
              <a:spcBef>
                <a:spcPct val="20000"/>
              </a:spcBef>
              <a:buClr>
                <a:schemeClr val="accent1"/>
              </a:buClr>
              <a:buSzPct val="70000"/>
            </a:pPr>
            <a:endParaRPr lang="en-IN" sz="3200" b="1" dirty="0" smtClean="0">
              <a:solidFill>
                <a:srgbClr val="C00000"/>
              </a:solidFill>
            </a:endParaRPr>
          </a:p>
          <a:p>
            <a:pPr lvl="0" algn="just">
              <a:spcBef>
                <a:spcPct val="20000"/>
              </a:spcBef>
              <a:buClr>
                <a:srgbClr val="002060"/>
              </a:buClr>
              <a:buSzPct val="70000"/>
            </a:pPr>
            <a:endParaRPr kumimoji="0" lang="en-US" sz="2800" b="1" i="0" u="none" strike="noStrike" kern="1200" cap="none" spc="0" normalizeH="0" baseline="0" noProof="0" dirty="0">
              <a:ln>
                <a:noFill/>
              </a:ln>
              <a:solidFill>
                <a:srgbClr val="002060"/>
              </a:solidFill>
              <a:effectLst/>
              <a:uLnTx/>
              <a:uFillTx/>
              <a:latin typeface="Aharoni" pitchFamily="2" charset="-79"/>
              <a:cs typeface="Aharoni" pitchFamily="2" charset="-79"/>
            </a:endParaRPr>
          </a:p>
        </p:txBody>
      </p:sp>
      <p:graphicFrame>
        <p:nvGraphicFramePr>
          <p:cNvPr id="75779" name="Object 3"/>
          <p:cNvGraphicFramePr>
            <a:graphicFrameLocks noChangeAspect="1"/>
          </p:cNvGraphicFramePr>
          <p:nvPr/>
        </p:nvGraphicFramePr>
        <p:xfrm>
          <a:off x="2357422" y="2000240"/>
          <a:ext cx="3514725" cy="500062"/>
        </p:xfrm>
        <a:graphic>
          <a:graphicData uri="http://schemas.openxmlformats.org/presentationml/2006/ole">
            <p:oleObj spid="_x0000_s75779" name="Equation" r:id="rId3" imgW="2920680" imgH="482400" progId="Equation.3">
              <p:embed/>
            </p:oleObj>
          </a:graphicData>
        </a:graphic>
      </p:graphicFrame>
      <p:graphicFrame>
        <p:nvGraphicFramePr>
          <p:cNvPr id="75780" name="Object 4"/>
          <p:cNvGraphicFramePr>
            <a:graphicFrameLocks noChangeAspect="1"/>
          </p:cNvGraphicFramePr>
          <p:nvPr/>
        </p:nvGraphicFramePr>
        <p:xfrm>
          <a:off x="2214546" y="3000372"/>
          <a:ext cx="4479925" cy="571500"/>
        </p:xfrm>
        <a:graphic>
          <a:graphicData uri="http://schemas.openxmlformats.org/presentationml/2006/ole">
            <p:oleObj spid="_x0000_s75780" name="Equation" r:id="rId4" imgW="3251160" imgH="482400" progId="Equation.3">
              <p:embed/>
            </p:oleObj>
          </a:graphicData>
        </a:graphic>
      </p:graphicFrame>
      <p:graphicFrame>
        <p:nvGraphicFramePr>
          <p:cNvPr id="6" name="Table 5"/>
          <p:cNvGraphicFramePr>
            <a:graphicFrameLocks noGrp="1"/>
          </p:cNvGraphicFramePr>
          <p:nvPr/>
        </p:nvGraphicFramePr>
        <p:xfrm>
          <a:off x="1285852" y="4071942"/>
          <a:ext cx="6500857" cy="2346960"/>
        </p:xfrm>
        <a:graphic>
          <a:graphicData uri="http://schemas.openxmlformats.org/drawingml/2006/table">
            <a:tbl>
              <a:tblPr firstRow="1" bandRow="1">
                <a:tableStyleId>{5C22544A-7EE6-4342-B048-85BDC9FD1C3A}</a:tableStyleId>
              </a:tblPr>
              <a:tblGrid>
                <a:gridCol w="857256"/>
                <a:gridCol w="785818"/>
                <a:gridCol w="1285884"/>
                <a:gridCol w="681009"/>
                <a:gridCol w="1554561"/>
                <a:gridCol w="1336329"/>
              </a:tblGrid>
              <a:tr h="357190">
                <a:tc>
                  <a:txBody>
                    <a:bodyPr/>
                    <a:lstStyle/>
                    <a:p>
                      <a:pPr algn="ctr"/>
                      <a:r>
                        <a:rPr lang="en-US" sz="1400" dirty="0" smtClean="0">
                          <a:solidFill>
                            <a:schemeClr val="tx1"/>
                          </a:solidFill>
                        </a:rPr>
                        <a:t>Class interval</a:t>
                      </a:r>
                      <a:endParaRPr lang="en-IN" sz="1400" dirty="0">
                        <a:solidFill>
                          <a:schemeClr val="tx1"/>
                        </a:solidFill>
                      </a:endParaRPr>
                    </a:p>
                  </a:txBody>
                  <a:tcPr/>
                </a:tc>
                <a:tc>
                  <a:txBody>
                    <a:bodyPr/>
                    <a:lstStyle/>
                    <a:p>
                      <a:pPr algn="ctr"/>
                      <a:r>
                        <a:rPr lang="en-US" sz="1400" dirty="0" smtClean="0">
                          <a:solidFill>
                            <a:schemeClr val="tx1"/>
                          </a:solidFill>
                        </a:rPr>
                        <a:t>f</a:t>
                      </a:r>
                      <a:endParaRPr lang="en-IN" sz="1400" dirty="0">
                        <a:solidFill>
                          <a:schemeClr val="tx1"/>
                        </a:solidFill>
                      </a:endParaRPr>
                    </a:p>
                  </a:txBody>
                  <a:tcPr/>
                </a:tc>
                <a:tc>
                  <a:txBody>
                    <a:bodyPr/>
                    <a:lstStyle/>
                    <a:p>
                      <a:pPr algn="ctr"/>
                      <a:r>
                        <a:rPr lang="en-US" sz="1400" dirty="0" smtClean="0">
                          <a:solidFill>
                            <a:schemeClr val="tx1"/>
                          </a:solidFill>
                        </a:rPr>
                        <a:t>m = Mid value</a:t>
                      </a:r>
                      <a:endParaRPr lang="en-IN" sz="1400" dirty="0">
                        <a:solidFill>
                          <a:schemeClr val="tx1"/>
                        </a:solidFill>
                      </a:endParaRPr>
                    </a:p>
                  </a:txBody>
                  <a:tcPr/>
                </a:tc>
                <a:tc>
                  <a:txBody>
                    <a:bodyPr/>
                    <a:lstStyle/>
                    <a:p>
                      <a:pPr algn="ctr"/>
                      <a:r>
                        <a:rPr lang="en-US" sz="1400" dirty="0" smtClean="0">
                          <a:solidFill>
                            <a:schemeClr val="tx1"/>
                          </a:solidFill>
                        </a:rPr>
                        <a:t>fm</a:t>
                      </a:r>
                      <a:endParaRPr lang="en-IN" sz="1400" dirty="0">
                        <a:solidFill>
                          <a:schemeClr val="tx1"/>
                        </a:solidFill>
                      </a:endParaRPr>
                    </a:p>
                  </a:txBody>
                  <a:tcPr/>
                </a:tc>
                <a:tc>
                  <a:txBody>
                    <a:bodyPr/>
                    <a:lstStyle/>
                    <a:p>
                      <a:pPr algn="ctr"/>
                      <a:r>
                        <a:rPr lang="en-US" sz="1400" dirty="0" smtClean="0">
                          <a:solidFill>
                            <a:schemeClr val="tx1"/>
                          </a:solidFill>
                        </a:rPr>
                        <a:t>a = ? </a:t>
                      </a:r>
                    </a:p>
                    <a:p>
                      <a:pPr algn="ctr"/>
                      <a:r>
                        <a:rPr lang="en-US" sz="1400" dirty="0" smtClean="0">
                          <a:solidFill>
                            <a:schemeClr val="tx1"/>
                          </a:solidFill>
                        </a:rPr>
                        <a:t>d = m –a</a:t>
                      </a:r>
                      <a:endParaRPr lang="en-IN" sz="1400" dirty="0">
                        <a:solidFill>
                          <a:schemeClr val="tx1"/>
                        </a:solidFill>
                      </a:endParaRPr>
                    </a:p>
                  </a:txBody>
                  <a:tcPr/>
                </a:tc>
                <a:tc>
                  <a:txBody>
                    <a:bodyPr/>
                    <a:lstStyle/>
                    <a:p>
                      <a:pPr algn="ctr"/>
                      <a:r>
                        <a:rPr lang="en-US" sz="1400" dirty="0" err="1" smtClean="0">
                          <a:solidFill>
                            <a:schemeClr val="tx1"/>
                          </a:solidFill>
                        </a:rPr>
                        <a:t>fd</a:t>
                      </a:r>
                      <a:endParaRPr lang="en-IN" sz="1400" dirty="0">
                        <a:solidFill>
                          <a:schemeClr val="tx1"/>
                        </a:solidFill>
                      </a:endParaRPr>
                    </a:p>
                  </a:txBody>
                  <a:tcPr/>
                </a:tc>
              </a:tr>
              <a:tr h="278330">
                <a:tc>
                  <a:txBody>
                    <a:bodyPr/>
                    <a:lstStyle/>
                    <a:p>
                      <a:pPr algn="ctr"/>
                      <a:r>
                        <a:rPr lang="en-US" sz="1400" dirty="0" smtClean="0">
                          <a:solidFill>
                            <a:schemeClr val="tx1"/>
                          </a:solidFill>
                        </a:rPr>
                        <a:t>C</a:t>
                      </a:r>
                      <a:r>
                        <a:rPr lang="en-US" sz="1400" baseline="-25000" dirty="0" smtClean="0">
                          <a:solidFill>
                            <a:schemeClr val="tx1"/>
                          </a:solidFill>
                        </a:rPr>
                        <a:t>1</a:t>
                      </a:r>
                      <a:r>
                        <a:rPr lang="en-US" sz="1400" dirty="0" smtClean="0">
                          <a:solidFill>
                            <a:schemeClr val="tx1"/>
                          </a:solidFill>
                        </a:rPr>
                        <a:t> – C</a:t>
                      </a:r>
                      <a:r>
                        <a:rPr lang="en-US" sz="1400" baseline="-25000" dirty="0" smtClean="0">
                          <a:solidFill>
                            <a:schemeClr val="tx1"/>
                          </a:solidFill>
                        </a:rPr>
                        <a:t>2</a:t>
                      </a:r>
                      <a:endParaRPr lang="en-IN" sz="1400" baseline="-25000" dirty="0">
                        <a:solidFill>
                          <a:schemeClr val="tx1"/>
                        </a:solidFill>
                      </a:endParaRPr>
                    </a:p>
                  </a:txBody>
                  <a:tcPr/>
                </a:tc>
                <a:tc>
                  <a:txBody>
                    <a:bodyPr/>
                    <a:lstStyle/>
                    <a:p>
                      <a:pPr algn="ctr"/>
                      <a:r>
                        <a:rPr lang="en-US" sz="1400" dirty="0" smtClean="0">
                          <a:solidFill>
                            <a:schemeClr val="tx1"/>
                          </a:solidFill>
                        </a:rPr>
                        <a:t>f</a:t>
                      </a:r>
                      <a:r>
                        <a:rPr lang="en-US" sz="1400" baseline="-25000" dirty="0" smtClean="0">
                          <a:solidFill>
                            <a:schemeClr val="tx1"/>
                          </a:solidFill>
                        </a:rPr>
                        <a:t>1</a:t>
                      </a:r>
                      <a:endParaRPr lang="en-IN" sz="1400" baseline="-25000" dirty="0">
                        <a:solidFill>
                          <a:schemeClr val="tx1"/>
                        </a:solidFill>
                      </a:endParaRPr>
                    </a:p>
                  </a:txBody>
                  <a:tcPr/>
                </a:tc>
                <a:tc>
                  <a:txBody>
                    <a:bodyPr/>
                    <a:lstStyle/>
                    <a:p>
                      <a:pPr algn="ctr"/>
                      <a:r>
                        <a:rPr lang="en-US" sz="1400" dirty="0" smtClean="0">
                          <a:solidFill>
                            <a:schemeClr val="tx1"/>
                          </a:solidFill>
                        </a:rPr>
                        <a:t>m</a:t>
                      </a:r>
                      <a:r>
                        <a:rPr lang="en-US" sz="1400" baseline="-25000" dirty="0" smtClean="0">
                          <a:solidFill>
                            <a:schemeClr val="tx1"/>
                          </a:solidFill>
                        </a:rPr>
                        <a:t>1</a:t>
                      </a:r>
                      <a:endParaRPr lang="en-IN" sz="1400" baseline="-250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f</a:t>
                      </a:r>
                      <a:r>
                        <a:rPr lang="en-US" sz="1400" baseline="-25000" dirty="0" smtClean="0">
                          <a:solidFill>
                            <a:schemeClr val="tx1"/>
                          </a:solidFill>
                        </a:rPr>
                        <a:t>1</a:t>
                      </a:r>
                      <a:r>
                        <a:rPr lang="en-US" sz="1400" dirty="0" smtClean="0">
                          <a:solidFill>
                            <a:schemeClr val="tx1"/>
                          </a:solidFill>
                        </a:rPr>
                        <a:t>m</a:t>
                      </a:r>
                      <a:r>
                        <a:rPr lang="en-US" sz="1400" baseline="-25000" dirty="0" smtClean="0">
                          <a:solidFill>
                            <a:schemeClr val="tx1"/>
                          </a:solidFill>
                        </a:rPr>
                        <a:t>1</a:t>
                      </a:r>
                      <a:endParaRPr lang="en-IN" sz="1400" baseline="-25000" dirty="0" smtClean="0">
                        <a:solidFill>
                          <a:schemeClr val="tx1"/>
                        </a:solidFill>
                      </a:endParaRPr>
                    </a:p>
                  </a:txBody>
                  <a:tcPr/>
                </a:tc>
                <a:tc>
                  <a:txBody>
                    <a:bodyPr/>
                    <a:lstStyle/>
                    <a:p>
                      <a:pPr algn="ctr"/>
                      <a:r>
                        <a:rPr lang="en-US" sz="1400" dirty="0" smtClean="0">
                          <a:solidFill>
                            <a:schemeClr val="tx1"/>
                          </a:solidFill>
                        </a:rPr>
                        <a:t>d</a:t>
                      </a:r>
                      <a:r>
                        <a:rPr lang="en-US" sz="1400" baseline="-25000" dirty="0" smtClean="0">
                          <a:solidFill>
                            <a:schemeClr val="tx1"/>
                          </a:solidFill>
                        </a:rPr>
                        <a:t>1</a:t>
                      </a:r>
                      <a:r>
                        <a:rPr lang="en-US" sz="1400" dirty="0" smtClean="0">
                          <a:solidFill>
                            <a:schemeClr val="tx1"/>
                          </a:solidFill>
                        </a:rPr>
                        <a:t> = m</a:t>
                      </a:r>
                      <a:r>
                        <a:rPr lang="en-US" sz="1400" baseline="-25000" dirty="0" smtClean="0">
                          <a:solidFill>
                            <a:schemeClr val="tx1"/>
                          </a:solidFill>
                        </a:rPr>
                        <a:t>1</a:t>
                      </a:r>
                      <a:r>
                        <a:rPr lang="en-US" sz="1400" dirty="0" smtClean="0">
                          <a:solidFill>
                            <a:schemeClr val="tx1"/>
                          </a:solidFill>
                        </a:rPr>
                        <a:t> -a</a:t>
                      </a:r>
                      <a:endParaRPr lang="en-IN" sz="14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f</a:t>
                      </a:r>
                      <a:r>
                        <a:rPr lang="en-US" sz="1400" baseline="-25000" dirty="0" smtClean="0">
                          <a:solidFill>
                            <a:schemeClr val="tx1"/>
                          </a:solidFill>
                        </a:rPr>
                        <a:t>1</a:t>
                      </a:r>
                      <a:r>
                        <a:rPr lang="en-US" sz="1400" dirty="0" smtClean="0">
                          <a:solidFill>
                            <a:schemeClr val="tx1"/>
                          </a:solidFill>
                        </a:rPr>
                        <a:t>d</a:t>
                      </a:r>
                      <a:r>
                        <a:rPr lang="en-US" sz="1400" baseline="-25000" dirty="0" smtClean="0">
                          <a:solidFill>
                            <a:schemeClr val="tx1"/>
                          </a:solidFill>
                        </a:rPr>
                        <a:t>1</a:t>
                      </a:r>
                      <a:endParaRPr lang="en-IN" sz="1400" baseline="-25000" dirty="0" smtClean="0">
                        <a:solidFill>
                          <a:schemeClr val="tx1"/>
                        </a:solidFill>
                      </a:endParaRPr>
                    </a:p>
                  </a:txBody>
                  <a:tcPr/>
                </a:tc>
              </a:tr>
              <a:tr h="278330">
                <a:tc>
                  <a:txBody>
                    <a:bodyPr/>
                    <a:lstStyle/>
                    <a:p>
                      <a:pPr algn="ctr"/>
                      <a:r>
                        <a:rPr lang="en-US" sz="1400" dirty="0" smtClean="0">
                          <a:solidFill>
                            <a:schemeClr val="tx1"/>
                          </a:solidFill>
                        </a:rPr>
                        <a:t>C</a:t>
                      </a:r>
                      <a:r>
                        <a:rPr lang="en-US" sz="1400" baseline="-25000" dirty="0" smtClean="0">
                          <a:solidFill>
                            <a:schemeClr val="tx1"/>
                          </a:solidFill>
                        </a:rPr>
                        <a:t>2</a:t>
                      </a:r>
                      <a:r>
                        <a:rPr lang="en-US" sz="1400" dirty="0" smtClean="0">
                          <a:solidFill>
                            <a:schemeClr val="tx1"/>
                          </a:solidFill>
                        </a:rPr>
                        <a:t> – C</a:t>
                      </a:r>
                      <a:r>
                        <a:rPr lang="en-US" sz="1400" baseline="-25000" dirty="0" smtClean="0">
                          <a:solidFill>
                            <a:schemeClr val="tx1"/>
                          </a:solidFill>
                        </a:rPr>
                        <a:t>3</a:t>
                      </a:r>
                      <a:endParaRPr lang="en-IN" sz="1400" baseline="-25000" dirty="0">
                        <a:solidFill>
                          <a:schemeClr val="tx1"/>
                        </a:solidFill>
                      </a:endParaRPr>
                    </a:p>
                  </a:txBody>
                  <a:tcPr/>
                </a:tc>
                <a:tc>
                  <a:txBody>
                    <a:bodyPr/>
                    <a:lstStyle/>
                    <a:p>
                      <a:pPr algn="ctr"/>
                      <a:r>
                        <a:rPr lang="en-US" sz="1400" dirty="0" smtClean="0">
                          <a:solidFill>
                            <a:schemeClr val="tx1"/>
                          </a:solidFill>
                        </a:rPr>
                        <a:t>f</a:t>
                      </a:r>
                      <a:r>
                        <a:rPr lang="en-US" sz="1400" baseline="-25000" dirty="0" smtClean="0">
                          <a:solidFill>
                            <a:schemeClr val="tx1"/>
                          </a:solidFill>
                        </a:rPr>
                        <a:t>2</a:t>
                      </a:r>
                      <a:endParaRPr lang="en-IN" sz="1400" baseline="-25000" dirty="0">
                        <a:solidFill>
                          <a:schemeClr val="tx1"/>
                        </a:solidFill>
                      </a:endParaRPr>
                    </a:p>
                  </a:txBody>
                  <a:tcPr/>
                </a:tc>
                <a:tc>
                  <a:txBody>
                    <a:bodyPr/>
                    <a:lstStyle/>
                    <a:p>
                      <a:pPr algn="ctr"/>
                      <a:r>
                        <a:rPr lang="en-US" sz="1400" dirty="0" smtClean="0">
                          <a:solidFill>
                            <a:schemeClr val="tx1"/>
                          </a:solidFill>
                        </a:rPr>
                        <a:t>m</a:t>
                      </a:r>
                      <a:r>
                        <a:rPr lang="en-US" sz="1400" baseline="-25000" dirty="0" smtClean="0">
                          <a:solidFill>
                            <a:schemeClr val="tx1"/>
                          </a:solidFill>
                        </a:rPr>
                        <a:t>2</a:t>
                      </a:r>
                      <a:endParaRPr lang="en-IN" sz="1400" baseline="-250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f</a:t>
                      </a:r>
                      <a:r>
                        <a:rPr lang="en-US" sz="1400" baseline="-25000" dirty="0" smtClean="0">
                          <a:solidFill>
                            <a:schemeClr val="tx1"/>
                          </a:solidFill>
                        </a:rPr>
                        <a:t>2</a:t>
                      </a:r>
                      <a:r>
                        <a:rPr lang="en-US" sz="1400" dirty="0" smtClean="0">
                          <a:solidFill>
                            <a:schemeClr val="tx1"/>
                          </a:solidFill>
                        </a:rPr>
                        <a:t>m</a:t>
                      </a:r>
                      <a:r>
                        <a:rPr lang="en-US" sz="1400" baseline="-25000" dirty="0" smtClean="0">
                          <a:solidFill>
                            <a:schemeClr val="tx1"/>
                          </a:solidFill>
                        </a:rPr>
                        <a:t>2</a:t>
                      </a:r>
                      <a:endParaRPr lang="en-IN" sz="1400" baseline="-250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d</a:t>
                      </a:r>
                      <a:r>
                        <a:rPr lang="en-US" sz="1400" baseline="-25000" dirty="0" smtClean="0">
                          <a:solidFill>
                            <a:schemeClr val="tx1"/>
                          </a:solidFill>
                        </a:rPr>
                        <a:t>2</a:t>
                      </a:r>
                      <a:r>
                        <a:rPr lang="en-US" sz="1400" dirty="0" smtClean="0">
                          <a:solidFill>
                            <a:schemeClr val="tx1"/>
                          </a:solidFill>
                        </a:rPr>
                        <a:t> = m</a:t>
                      </a:r>
                      <a:r>
                        <a:rPr lang="en-US" sz="1400" baseline="-25000" dirty="0" smtClean="0">
                          <a:solidFill>
                            <a:schemeClr val="tx1"/>
                          </a:solidFill>
                        </a:rPr>
                        <a:t>2</a:t>
                      </a:r>
                      <a:r>
                        <a:rPr lang="en-US" sz="1400" dirty="0" smtClean="0">
                          <a:solidFill>
                            <a:schemeClr val="tx1"/>
                          </a:solidFill>
                        </a:rPr>
                        <a:t> -a</a:t>
                      </a:r>
                      <a:endParaRPr lang="en-IN" sz="14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f</a:t>
                      </a:r>
                      <a:r>
                        <a:rPr lang="en-US" sz="1400" baseline="-25000" dirty="0" smtClean="0">
                          <a:solidFill>
                            <a:schemeClr val="tx1"/>
                          </a:solidFill>
                        </a:rPr>
                        <a:t>2</a:t>
                      </a:r>
                      <a:r>
                        <a:rPr lang="en-US" sz="1400" dirty="0" smtClean="0">
                          <a:solidFill>
                            <a:schemeClr val="tx1"/>
                          </a:solidFill>
                        </a:rPr>
                        <a:t>d</a:t>
                      </a:r>
                      <a:r>
                        <a:rPr lang="en-US" sz="1400" baseline="-25000" dirty="0" smtClean="0">
                          <a:solidFill>
                            <a:schemeClr val="tx1"/>
                          </a:solidFill>
                        </a:rPr>
                        <a:t>2</a:t>
                      </a:r>
                      <a:endParaRPr lang="en-IN" sz="1400" baseline="-25000" dirty="0" smtClean="0">
                        <a:solidFill>
                          <a:schemeClr val="tx1"/>
                        </a:solidFill>
                      </a:endParaRPr>
                    </a:p>
                  </a:txBody>
                  <a:tcPr/>
                </a:tc>
              </a:tr>
              <a:tr h="278330">
                <a:tc>
                  <a:txBody>
                    <a:bodyPr/>
                    <a:lstStyle/>
                    <a:p>
                      <a:pPr algn="ctr"/>
                      <a:r>
                        <a:rPr lang="en-US" sz="1400" dirty="0" smtClean="0">
                          <a:solidFill>
                            <a:schemeClr val="tx1"/>
                          </a:solidFill>
                        </a:rPr>
                        <a:t>.</a:t>
                      </a:r>
                      <a:endParaRPr lang="en-IN" sz="1400" dirty="0">
                        <a:solidFill>
                          <a:schemeClr val="tx1"/>
                        </a:solidFill>
                      </a:endParaRPr>
                    </a:p>
                  </a:txBody>
                  <a:tcPr/>
                </a:tc>
                <a:tc>
                  <a:txBody>
                    <a:bodyPr/>
                    <a:lstStyle/>
                    <a:p>
                      <a:pPr algn="ctr"/>
                      <a:r>
                        <a:rPr lang="en-US" sz="1400" dirty="0" smtClean="0">
                          <a:solidFill>
                            <a:schemeClr val="tx1"/>
                          </a:solidFill>
                        </a:rPr>
                        <a:t>.</a:t>
                      </a:r>
                      <a:endParaRPr lang="en-IN" sz="1400" dirty="0">
                        <a:solidFill>
                          <a:schemeClr val="tx1"/>
                        </a:solidFill>
                      </a:endParaRPr>
                    </a:p>
                  </a:txBody>
                  <a:tcPr/>
                </a:tc>
                <a:tc>
                  <a:txBody>
                    <a:bodyPr/>
                    <a:lstStyle/>
                    <a:p>
                      <a:pPr algn="ctr"/>
                      <a:r>
                        <a:rPr lang="en-US" sz="1400" dirty="0" smtClean="0">
                          <a:solidFill>
                            <a:schemeClr val="tx1"/>
                          </a:solidFill>
                        </a:rPr>
                        <a:t>.</a:t>
                      </a:r>
                      <a:endParaRPr lang="en-IN" sz="1400" dirty="0">
                        <a:solidFill>
                          <a:schemeClr val="tx1"/>
                        </a:solidFill>
                      </a:endParaRPr>
                    </a:p>
                  </a:txBody>
                  <a:tcPr/>
                </a:tc>
                <a:tc>
                  <a:txBody>
                    <a:bodyPr/>
                    <a:lstStyle/>
                    <a:p>
                      <a:pPr algn="ctr"/>
                      <a:r>
                        <a:rPr lang="en-US" sz="1400" dirty="0" smtClean="0">
                          <a:solidFill>
                            <a:schemeClr val="tx1"/>
                          </a:solidFill>
                        </a:rPr>
                        <a:t>.</a:t>
                      </a:r>
                      <a:endParaRPr lang="en-IN" sz="1400" dirty="0">
                        <a:solidFill>
                          <a:schemeClr val="tx1"/>
                        </a:solidFill>
                      </a:endParaRPr>
                    </a:p>
                  </a:txBody>
                  <a:tcPr/>
                </a:tc>
                <a:tc>
                  <a:txBody>
                    <a:bodyPr/>
                    <a:lstStyle/>
                    <a:p>
                      <a:pPr algn="ctr"/>
                      <a:r>
                        <a:rPr lang="en-US" sz="1400" dirty="0" smtClean="0">
                          <a:solidFill>
                            <a:schemeClr val="tx1"/>
                          </a:solidFill>
                        </a:rPr>
                        <a:t>.</a:t>
                      </a:r>
                      <a:endParaRPr lang="en-IN" sz="1400" dirty="0">
                        <a:solidFill>
                          <a:schemeClr val="tx1"/>
                        </a:solidFill>
                      </a:endParaRPr>
                    </a:p>
                  </a:txBody>
                  <a:tcPr/>
                </a:tc>
                <a:tc>
                  <a:txBody>
                    <a:bodyPr/>
                    <a:lstStyle/>
                    <a:p>
                      <a:pPr algn="ctr"/>
                      <a:r>
                        <a:rPr lang="en-US" sz="1400" dirty="0" smtClean="0">
                          <a:solidFill>
                            <a:schemeClr val="tx1"/>
                          </a:solidFill>
                        </a:rPr>
                        <a:t>.</a:t>
                      </a:r>
                      <a:endParaRPr lang="en-IN" sz="1400" dirty="0">
                        <a:solidFill>
                          <a:schemeClr val="tx1"/>
                        </a:solidFill>
                      </a:endParaRPr>
                    </a:p>
                  </a:txBody>
                  <a:tcPr/>
                </a:tc>
              </a:tr>
              <a:tr h="278330">
                <a:tc>
                  <a:txBody>
                    <a:bodyPr/>
                    <a:lstStyle/>
                    <a:p>
                      <a:pPr algn="ctr"/>
                      <a:r>
                        <a:rPr lang="en-US" sz="1400" dirty="0" smtClean="0">
                          <a:solidFill>
                            <a:schemeClr val="tx1"/>
                          </a:solidFill>
                        </a:rPr>
                        <a:t>.</a:t>
                      </a:r>
                      <a:endParaRPr lang="en-IN" sz="1400" dirty="0">
                        <a:solidFill>
                          <a:schemeClr val="tx1"/>
                        </a:solidFill>
                      </a:endParaRPr>
                    </a:p>
                  </a:txBody>
                  <a:tcPr/>
                </a:tc>
                <a:tc>
                  <a:txBody>
                    <a:bodyPr/>
                    <a:lstStyle/>
                    <a:p>
                      <a:pPr algn="ctr"/>
                      <a:r>
                        <a:rPr lang="en-US" sz="1400" dirty="0" smtClean="0">
                          <a:solidFill>
                            <a:schemeClr val="tx1"/>
                          </a:solidFill>
                        </a:rPr>
                        <a:t>.</a:t>
                      </a:r>
                      <a:endParaRPr lang="en-IN" sz="1400" dirty="0">
                        <a:solidFill>
                          <a:schemeClr val="tx1"/>
                        </a:solidFill>
                      </a:endParaRPr>
                    </a:p>
                  </a:txBody>
                  <a:tcPr/>
                </a:tc>
                <a:tc>
                  <a:txBody>
                    <a:bodyPr/>
                    <a:lstStyle/>
                    <a:p>
                      <a:pPr algn="ctr"/>
                      <a:r>
                        <a:rPr lang="en-US" sz="1400" dirty="0" smtClean="0">
                          <a:solidFill>
                            <a:schemeClr val="tx1"/>
                          </a:solidFill>
                        </a:rPr>
                        <a:t>.</a:t>
                      </a:r>
                      <a:endParaRPr lang="en-IN" sz="1400" dirty="0">
                        <a:solidFill>
                          <a:schemeClr val="tx1"/>
                        </a:solidFill>
                      </a:endParaRPr>
                    </a:p>
                  </a:txBody>
                  <a:tcPr/>
                </a:tc>
                <a:tc>
                  <a:txBody>
                    <a:bodyPr/>
                    <a:lstStyle/>
                    <a:p>
                      <a:pPr algn="ctr"/>
                      <a:r>
                        <a:rPr lang="en-US" sz="1400" dirty="0" smtClean="0">
                          <a:solidFill>
                            <a:schemeClr val="tx1"/>
                          </a:solidFill>
                        </a:rPr>
                        <a:t>.</a:t>
                      </a:r>
                      <a:endParaRPr lang="en-IN" sz="1400" dirty="0">
                        <a:solidFill>
                          <a:schemeClr val="tx1"/>
                        </a:solidFill>
                      </a:endParaRPr>
                    </a:p>
                  </a:txBody>
                  <a:tcPr/>
                </a:tc>
                <a:tc>
                  <a:txBody>
                    <a:bodyPr/>
                    <a:lstStyle/>
                    <a:p>
                      <a:pPr algn="ctr"/>
                      <a:r>
                        <a:rPr lang="en-US" sz="1400" dirty="0" smtClean="0">
                          <a:solidFill>
                            <a:schemeClr val="tx1"/>
                          </a:solidFill>
                        </a:rPr>
                        <a:t>.</a:t>
                      </a:r>
                      <a:endParaRPr lang="en-IN" sz="1400" dirty="0">
                        <a:solidFill>
                          <a:schemeClr val="tx1"/>
                        </a:solidFill>
                      </a:endParaRPr>
                    </a:p>
                  </a:txBody>
                  <a:tcPr/>
                </a:tc>
                <a:tc>
                  <a:txBody>
                    <a:bodyPr/>
                    <a:lstStyle/>
                    <a:p>
                      <a:pPr algn="ctr"/>
                      <a:r>
                        <a:rPr lang="en-US" sz="1400" dirty="0" smtClean="0">
                          <a:solidFill>
                            <a:schemeClr val="tx1"/>
                          </a:solidFill>
                        </a:rPr>
                        <a:t>.</a:t>
                      </a:r>
                      <a:endParaRPr lang="en-IN" sz="1400" dirty="0">
                        <a:solidFill>
                          <a:schemeClr val="tx1"/>
                        </a:solidFill>
                      </a:endParaRPr>
                    </a:p>
                  </a:txBody>
                  <a:tcPr/>
                </a:tc>
              </a:tr>
              <a:tr h="278330">
                <a:tc>
                  <a:txBody>
                    <a:bodyPr/>
                    <a:lstStyle/>
                    <a:p>
                      <a:pPr algn="ctr"/>
                      <a:r>
                        <a:rPr lang="en-US" sz="1400" dirty="0" err="1" smtClean="0">
                          <a:solidFill>
                            <a:schemeClr val="tx1"/>
                          </a:solidFill>
                        </a:rPr>
                        <a:t>C</a:t>
                      </a:r>
                      <a:r>
                        <a:rPr lang="en-US" sz="1400" baseline="-25000" dirty="0" err="1" smtClean="0">
                          <a:solidFill>
                            <a:schemeClr val="tx1"/>
                          </a:solidFill>
                        </a:rPr>
                        <a:t>n</a:t>
                      </a:r>
                      <a:r>
                        <a:rPr lang="en-US" sz="1400" dirty="0" smtClean="0">
                          <a:solidFill>
                            <a:schemeClr val="tx1"/>
                          </a:solidFill>
                        </a:rPr>
                        <a:t> – C</a:t>
                      </a:r>
                      <a:r>
                        <a:rPr lang="en-US" sz="1400" baseline="-25000" dirty="0" smtClean="0">
                          <a:solidFill>
                            <a:schemeClr val="tx1"/>
                          </a:solidFill>
                        </a:rPr>
                        <a:t>n+1</a:t>
                      </a:r>
                      <a:endParaRPr lang="en-IN" sz="1400" baseline="-25000" dirty="0">
                        <a:solidFill>
                          <a:schemeClr val="tx1"/>
                        </a:solidFill>
                      </a:endParaRPr>
                    </a:p>
                  </a:txBody>
                  <a:tcPr/>
                </a:tc>
                <a:tc>
                  <a:txBody>
                    <a:bodyPr/>
                    <a:lstStyle/>
                    <a:p>
                      <a:pPr algn="ctr"/>
                      <a:r>
                        <a:rPr lang="en-US" sz="1400" dirty="0" smtClean="0">
                          <a:solidFill>
                            <a:schemeClr val="tx1"/>
                          </a:solidFill>
                        </a:rPr>
                        <a:t>f</a:t>
                      </a:r>
                      <a:r>
                        <a:rPr lang="en-US" sz="1400" baseline="-25000" dirty="0" smtClean="0">
                          <a:solidFill>
                            <a:schemeClr val="tx1"/>
                          </a:solidFill>
                        </a:rPr>
                        <a:t>n</a:t>
                      </a:r>
                      <a:endParaRPr lang="en-IN" sz="1400" baseline="-25000" dirty="0">
                        <a:solidFill>
                          <a:schemeClr val="tx1"/>
                        </a:solidFill>
                      </a:endParaRPr>
                    </a:p>
                  </a:txBody>
                  <a:tcPr/>
                </a:tc>
                <a:tc>
                  <a:txBody>
                    <a:bodyPr/>
                    <a:lstStyle/>
                    <a:p>
                      <a:pPr algn="ctr"/>
                      <a:r>
                        <a:rPr lang="en-US" sz="1400" dirty="0" err="1" smtClean="0">
                          <a:solidFill>
                            <a:schemeClr val="tx1"/>
                          </a:solidFill>
                        </a:rPr>
                        <a:t>m</a:t>
                      </a:r>
                      <a:r>
                        <a:rPr lang="en-US" sz="1400" baseline="-25000" dirty="0" err="1" smtClean="0">
                          <a:solidFill>
                            <a:schemeClr val="tx1"/>
                          </a:solidFill>
                        </a:rPr>
                        <a:t>n</a:t>
                      </a:r>
                      <a:endParaRPr lang="en-IN" sz="1400" baseline="-250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err="1" smtClean="0">
                          <a:solidFill>
                            <a:schemeClr val="tx1"/>
                          </a:solidFill>
                        </a:rPr>
                        <a:t>f</a:t>
                      </a:r>
                      <a:r>
                        <a:rPr lang="en-US" sz="1400" baseline="-25000" dirty="0" err="1" smtClean="0">
                          <a:solidFill>
                            <a:schemeClr val="tx1"/>
                          </a:solidFill>
                        </a:rPr>
                        <a:t>n</a:t>
                      </a:r>
                      <a:r>
                        <a:rPr lang="en-US" sz="1400" dirty="0" err="1" smtClean="0">
                          <a:solidFill>
                            <a:schemeClr val="tx1"/>
                          </a:solidFill>
                        </a:rPr>
                        <a:t>m</a:t>
                      </a:r>
                      <a:r>
                        <a:rPr lang="en-US" sz="1400" baseline="-25000" dirty="0" err="1" smtClean="0">
                          <a:solidFill>
                            <a:schemeClr val="tx1"/>
                          </a:solidFill>
                        </a:rPr>
                        <a:t>n</a:t>
                      </a:r>
                      <a:endParaRPr lang="en-IN" sz="1400" baseline="-250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err="1" smtClean="0">
                          <a:solidFill>
                            <a:schemeClr val="tx1"/>
                          </a:solidFill>
                        </a:rPr>
                        <a:t>d</a:t>
                      </a:r>
                      <a:r>
                        <a:rPr lang="en-US" sz="1400" baseline="-25000" dirty="0" err="1" smtClean="0">
                          <a:solidFill>
                            <a:schemeClr val="tx1"/>
                          </a:solidFill>
                        </a:rPr>
                        <a:t>n</a:t>
                      </a:r>
                      <a:r>
                        <a:rPr lang="en-US" sz="1400" dirty="0" smtClean="0">
                          <a:solidFill>
                            <a:schemeClr val="tx1"/>
                          </a:solidFill>
                        </a:rPr>
                        <a:t> = </a:t>
                      </a:r>
                      <a:r>
                        <a:rPr lang="en-US" sz="1400" dirty="0" err="1" smtClean="0">
                          <a:solidFill>
                            <a:schemeClr val="tx1"/>
                          </a:solidFill>
                        </a:rPr>
                        <a:t>m</a:t>
                      </a:r>
                      <a:r>
                        <a:rPr lang="en-US" sz="1400" baseline="-25000" dirty="0" err="1" smtClean="0">
                          <a:solidFill>
                            <a:schemeClr val="tx1"/>
                          </a:solidFill>
                        </a:rPr>
                        <a:t>n</a:t>
                      </a:r>
                      <a:r>
                        <a:rPr lang="en-US" sz="1400" dirty="0" smtClean="0">
                          <a:solidFill>
                            <a:schemeClr val="tx1"/>
                          </a:solidFill>
                        </a:rPr>
                        <a:t> -a</a:t>
                      </a:r>
                      <a:endParaRPr lang="en-IN" sz="14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err="1" smtClean="0">
                          <a:solidFill>
                            <a:schemeClr val="tx1"/>
                          </a:solidFill>
                        </a:rPr>
                        <a:t>f</a:t>
                      </a:r>
                      <a:r>
                        <a:rPr lang="en-US" sz="1400" baseline="-25000" dirty="0" err="1" smtClean="0">
                          <a:solidFill>
                            <a:schemeClr val="tx1"/>
                          </a:solidFill>
                        </a:rPr>
                        <a:t>n</a:t>
                      </a:r>
                      <a:r>
                        <a:rPr lang="en-US" sz="1400" dirty="0" err="1" smtClean="0">
                          <a:solidFill>
                            <a:schemeClr val="tx1"/>
                          </a:solidFill>
                        </a:rPr>
                        <a:t>d</a:t>
                      </a:r>
                      <a:r>
                        <a:rPr lang="en-US" sz="1400" baseline="-25000" dirty="0" err="1" smtClean="0">
                          <a:solidFill>
                            <a:schemeClr val="tx1"/>
                          </a:solidFill>
                        </a:rPr>
                        <a:t>n</a:t>
                      </a:r>
                      <a:endParaRPr lang="en-IN" sz="1400" baseline="-25000" dirty="0" smtClean="0">
                        <a:solidFill>
                          <a:schemeClr val="tx1"/>
                        </a:solidFill>
                      </a:endParaRPr>
                    </a:p>
                  </a:txBody>
                  <a:tcPr/>
                </a:tc>
              </a:tr>
              <a:tr h="278330">
                <a:tc>
                  <a:txBody>
                    <a:bodyPr/>
                    <a:lstStyle/>
                    <a:p>
                      <a:pPr algn="ctr"/>
                      <a:endParaRPr lang="en-IN" sz="1400" b="1" dirty="0">
                        <a:solidFill>
                          <a:schemeClr val="tx1"/>
                        </a:solidFill>
                      </a:endParaRPr>
                    </a:p>
                  </a:txBody>
                  <a:tcPr>
                    <a:solidFill>
                      <a:schemeClr val="accent6">
                        <a:lumMod val="60000"/>
                        <a:lumOff val="40000"/>
                      </a:schemeClr>
                    </a:solidFill>
                  </a:tcPr>
                </a:tc>
                <a:tc>
                  <a:txBody>
                    <a:bodyPr/>
                    <a:lstStyle/>
                    <a:p>
                      <a:pPr algn="ctr"/>
                      <a:r>
                        <a:rPr lang="en-US" sz="1400" b="1" dirty="0" smtClean="0">
                          <a:solidFill>
                            <a:schemeClr val="tx1"/>
                          </a:solidFill>
                          <a:sym typeface="Symbol"/>
                        </a:rPr>
                        <a:t></a:t>
                      </a:r>
                      <a:r>
                        <a:rPr lang="en-US" sz="1400" b="1" dirty="0" smtClean="0">
                          <a:solidFill>
                            <a:schemeClr val="tx1"/>
                          </a:solidFill>
                        </a:rPr>
                        <a:t>f = N</a:t>
                      </a:r>
                      <a:endParaRPr lang="en-IN" sz="1400" b="1" dirty="0">
                        <a:solidFill>
                          <a:schemeClr val="tx1"/>
                        </a:solidFill>
                      </a:endParaRPr>
                    </a:p>
                  </a:txBody>
                  <a:tcPr>
                    <a:solidFill>
                      <a:schemeClr val="accent6">
                        <a:lumMod val="60000"/>
                        <a:lumOff val="40000"/>
                      </a:schemeClr>
                    </a:solidFill>
                  </a:tcPr>
                </a:tc>
                <a:tc>
                  <a:txBody>
                    <a:bodyPr/>
                    <a:lstStyle/>
                    <a:p>
                      <a:pPr algn="ctr"/>
                      <a:endParaRPr lang="en-IN" sz="1400" b="1" dirty="0">
                        <a:solidFill>
                          <a:schemeClr val="tx1"/>
                        </a:solidFill>
                      </a:endParaRPr>
                    </a:p>
                  </a:txBody>
                  <a:tcPr>
                    <a:solidFill>
                      <a:schemeClr val="accent6">
                        <a:lumMod val="60000"/>
                        <a:lumOff val="40000"/>
                      </a:schemeClr>
                    </a:solidFill>
                  </a:tcPr>
                </a:tc>
                <a:tc>
                  <a:txBody>
                    <a:bodyPr/>
                    <a:lstStyle/>
                    <a:p>
                      <a:pPr algn="ctr"/>
                      <a:r>
                        <a:rPr lang="en-US" sz="1400" b="1" dirty="0" smtClean="0">
                          <a:solidFill>
                            <a:schemeClr val="tx1"/>
                          </a:solidFill>
                          <a:sym typeface="Symbol"/>
                        </a:rPr>
                        <a:t></a:t>
                      </a:r>
                      <a:r>
                        <a:rPr lang="en-US" sz="1400" b="1" dirty="0" smtClean="0">
                          <a:solidFill>
                            <a:schemeClr val="tx1"/>
                          </a:solidFill>
                        </a:rPr>
                        <a:t>fm</a:t>
                      </a:r>
                      <a:endParaRPr lang="en-IN" sz="1400" b="1" dirty="0">
                        <a:solidFill>
                          <a:schemeClr val="tx1"/>
                        </a:solidFill>
                      </a:endParaRPr>
                    </a:p>
                  </a:txBody>
                  <a:tcPr>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IN" sz="1400" b="1" dirty="0" smtClean="0">
                        <a:solidFill>
                          <a:schemeClr val="tx1"/>
                        </a:solidFill>
                      </a:endParaRPr>
                    </a:p>
                  </a:txBody>
                  <a:tcPr>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sym typeface="Symbol"/>
                        </a:rPr>
                        <a:t></a:t>
                      </a:r>
                      <a:r>
                        <a:rPr lang="en-US" sz="1400" b="1" dirty="0" err="1" smtClean="0">
                          <a:solidFill>
                            <a:schemeClr val="tx1"/>
                          </a:solidFill>
                          <a:sym typeface="Symbol"/>
                        </a:rPr>
                        <a:t>f</a:t>
                      </a:r>
                      <a:r>
                        <a:rPr lang="en-US" sz="1400" b="1" dirty="0" err="1" smtClean="0">
                          <a:solidFill>
                            <a:schemeClr val="tx1"/>
                          </a:solidFill>
                        </a:rPr>
                        <a:t>d</a:t>
                      </a:r>
                      <a:endParaRPr lang="en-IN" sz="1400" b="1" dirty="0" smtClean="0">
                        <a:solidFill>
                          <a:schemeClr val="tx1"/>
                        </a:solidFill>
                      </a:endParaRPr>
                    </a:p>
                  </a:txBody>
                  <a:tcPr>
                    <a:solidFill>
                      <a:schemeClr val="accent6">
                        <a:lumMod val="60000"/>
                        <a:lumOff val="40000"/>
                      </a:schemeClr>
                    </a:solid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228600" y="152400"/>
            <a:ext cx="8686800" cy="6553200"/>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anchor="ctr"/>
          <a:lstStyle/>
          <a:p>
            <a:r>
              <a:rPr lang="en-US" sz="2400" b="1" dirty="0" smtClean="0">
                <a:solidFill>
                  <a:srgbClr val="FF0000"/>
                </a:solidFill>
              </a:rPr>
              <a:t>Merits of Arithmetic Mean</a:t>
            </a:r>
            <a:r>
              <a:rPr lang="en-US" sz="2400" b="1" dirty="0" smtClean="0"/>
              <a:t> </a:t>
            </a:r>
            <a:endParaRPr lang="en-IN" sz="2400" b="1" dirty="0" smtClean="0"/>
          </a:p>
          <a:p>
            <a:pPr lvl="0">
              <a:buFont typeface="Wingdings" pitchFamily="2" charset="2"/>
              <a:buChar char="v"/>
            </a:pPr>
            <a:r>
              <a:rPr lang="en-US" sz="2400" b="1" dirty="0" smtClean="0"/>
              <a:t> </a:t>
            </a:r>
            <a:r>
              <a:rPr lang="en-US" sz="2400" dirty="0" smtClean="0"/>
              <a:t>It should be rigidly defined </a:t>
            </a:r>
            <a:r>
              <a:rPr lang="en-US" sz="2400" i="1" dirty="0" smtClean="0">
                <a:solidFill>
                  <a:srgbClr val="FF0000"/>
                </a:solidFill>
              </a:rPr>
              <a:t>i.e.</a:t>
            </a:r>
            <a:r>
              <a:rPr lang="en-US" sz="2400" dirty="0" smtClean="0"/>
              <a:t> it has a fixed and finite value</a:t>
            </a:r>
          </a:p>
          <a:p>
            <a:pPr lvl="0">
              <a:buFont typeface="Wingdings" pitchFamily="2" charset="2"/>
              <a:buChar char="v"/>
            </a:pPr>
            <a:r>
              <a:rPr lang="en-US" sz="2400" dirty="0" smtClean="0"/>
              <a:t> It should be easy to understand</a:t>
            </a:r>
          </a:p>
          <a:p>
            <a:pPr lvl="0">
              <a:buFont typeface="Wingdings" pitchFamily="2" charset="2"/>
              <a:buChar char="v"/>
            </a:pPr>
            <a:r>
              <a:rPr lang="en-US" sz="2400" dirty="0" smtClean="0"/>
              <a:t> It should be easy to calculate</a:t>
            </a:r>
          </a:p>
          <a:p>
            <a:pPr lvl="0">
              <a:buFont typeface="Wingdings" pitchFamily="2" charset="2"/>
              <a:buChar char="v"/>
            </a:pPr>
            <a:r>
              <a:rPr lang="en-US" sz="2400" dirty="0" smtClean="0"/>
              <a:t> Its calculation should be based on all the observations</a:t>
            </a:r>
          </a:p>
          <a:p>
            <a:pPr lvl="0">
              <a:buFont typeface="Wingdings" pitchFamily="2" charset="2"/>
              <a:buChar char="v"/>
            </a:pPr>
            <a:r>
              <a:rPr lang="en-US" sz="2400" dirty="0" smtClean="0"/>
              <a:t> It should be capable for further algebraic treatment</a:t>
            </a:r>
          </a:p>
          <a:p>
            <a:pPr lvl="0">
              <a:buFont typeface="Wingdings" pitchFamily="2" charset="2"/>
              <a:buChar char="v"/>
            </a:pPr>
            <a:r>
              <a:rPr lang="en-US" sz="2400" dirty="0" smtClean="0"/>
              <a:t> It should be least affected by fluctuations of sampling</a:t>
            </a:r>
            <a:endParaRPr lang="en-IN" sz="2400" dirty="0" smtClean="0"/>
          </a:p>
          <a:p>
            <a:endParaRPr lang="en-US" sz="1100" b="1" dirty="0" smtClean="0"/>
          </a:p>
          <a:p>
            <a:r>
              <a:rPr lang="en-US" sz="2400" b="1" dirty="0" smtClean="0">
                <a:solidFill>
                  <a:srgbClr val="FF0000"/>
                </a:solidFill>
              </a:rPr>
              <a:t>Demerits of Arithmetic Mean</a:t>
            </a:r>
            <a:r>
              <a:rPr lang="en-US" sz="2400" b="1" dirty="0" smtClean="0"/>
              <a:t> </a:t>
            </a:r>
            <a:endParaRPr lang="en-IN" sz="2400" b="1" dirty="0" smtClean="0"/>
          </a:p>
          <a:p>
            <a:pPr marL="360363" lvl="0" indent="-360363" algn="just">
              <a:buFont typeface="Wingdings" pitchFamily="2" charset="2"/>
              <a:buChar char="v"/>
            </a:pPr>
            <a:r>
              <a:rPr lang="en-US" sz="2400" dirty="0" smtClean="0"/>
              <a:t>It is very much affected by extreme values of the observations,  because it has a tendency towards the higher values of the given data.</a:t>
            </a:r>
          </a:p>
          <a:p>
            <a:pPr marL="360363" lvl="0" indent="-360363" algn="just">
              <a:buFont typeface="Wingdings" pitchFamily="2" charset="2"/>
              <a:buChar char="v"/>
            </a:pPr>
            <a:r>
              <a:rPr lang="en-US" sz="2400" dirty="0" smtClean="0"/>
              <a:t>If any observation is missing in the series, it can not be calculated. </a:t>
            </a:r>
          </a:p>
          <a:p>
            <a:pPr lvl="0">
              <a:buFont typeface="Wingdings" pitchFamily="2" charset="2"/>
              <a:buChar char="v"/>
            </a:pPr>
            <a:r>
              <a:rPr lang="en-US" sz="2400" dirty="0" smtClean="0"/>
              <a:t> It can be a value that does not exist in the series. </a:t>
            </a:r>
            <a:endParaRPr lang="en-IN" sz="2400" dirty="0" smtClean="0"/>
          </a:p>
          <a:p>
            <a:r>
              <a:rPr lang="en-US" sz="1050" b="1" dirty="0" smtClean="0"/>
              <a:t> </a:t>
            </a:r>
            <a:endParaRPr lang="en-IN" sz="1050" b="1" dirty="0" smtClean="0"/>
          </a:p>
          <a:p>
            <a:r>
              <a:rPr lang="en-US" sz="2400" b="1" dirty="0" smtClean="0">
                <a:solidFill>
                  <a:srgbClr val="FF0000"/>
                </a:solidFill>
              </a:rPr>
              <a:t>Uses of Arithmetic Mean</a:t>
            </a:r>
            <a:r>
              <a:rPr lang="en-US" sz="2400" b="1" dirty="0" smtClean="0"/>
              <a:t> </a:t>
            </a:r>
          </a:p>
          <a:p>
            <a:pPr algn="just"/>
            <a:r>
              <a:rPr lang="en-US" sz="2400" dirty="0" smtClean="0"/>
              <a:t>It is a common average and has a wide use in all the subjects of studies, like-Average production, average price, etc. </a:t>
            </a:r>
            <a:endParaRPr lang="en-IN" sz="24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4501</TotalTime>
  <Words>2816</Words>
  <Application>Microsoft Office PowerPoint</Application>
  <PresentationFormat>On-screen Show (4:3)</PresentationFormat>
  <Paragraphs>735</Paragraphs>
  <Slides>35</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37" baseType="lpstr">
      <vt:lpstr>Office Theme</vt:lpstr>
      <vt:lpstr>Equation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vector>
  </TitlesOfParts>
  <Company>Self 2007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Rishab Sharma</dc:creator>
  <cp:lastModifiedBy>hp</cp:lastModifiedBy>
  <cp:revision>689</cp:revision>
  <dcterms:created xsi:type="dcterms:W3CDTF">2020-10-13T09:29:09Z</dcterms:created>
  <dcterms:modified xsi:type="dcterms:W3CDTF">2023-07-13T05:39:47Z</dcterms:modified>
</cp:coreProperties>
</file>