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docx" ContentType="application/vnd.openxmlformats-officedocument.wordprocessingml.document"/>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299" r:id="rId3"/>
    <p:sldId id="300" r:id="rId4"/>
    <p:sldId id="301" r:id="rId5"/>
    <p:sldId id="302" r:id="rId6"/>
    <p:sldId id="336" r:id="rId7"/>
    <p:sldId id="338" r:id="rId8"/>
    <p:sldId id="303" r:id="rId9"/>
    <p:sldId id="304" r:id="rId10"/>
    <p:sldId id="328" r:id="rId11"/>
    <p:sldId id="327" r:id="rId12"/>
    <p:sldId id="339" r:id="rId13"/>
    <p:sldId id="305" r:id="rId14"/>
    <p:sldId id="306" r:id="rId15"/>
    <p:sldId id="325" r:id="rId16"/>
    <p:sldId id="326" r:id="rId17"/>
    <p:sldId id="340" r:id="rId18"/>
    <p:sldId id="307" r:id="rId19"/>
    <p:sldId id="308" r:id="rId20"/>
    <p:sldId id="309" r:id="rId21"/>
    <p:sldId id="310" r:id="rId22"/>
    <p:sldId id="311" r:id="rId23"/>
    <p:sldId id="312" r:id="rId24"/>
    <p:sldId id="313"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537B5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06" d="100"/>
          <a:sy n="106" d="100"/>
        </p:scale>
        <p:origin x="-168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69.wmf"/><Relationship Id="rId1" Type="http://schemas.openxmlformats.org/officeDocument/2006/relationships/image" Target="../media/image68.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70.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1.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2.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image" Target="../media/image15.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28.wmf"/><Relationship Id="rId2" Type="http://schemas.openxmlformats.org/officeDocument/2006/relationships/image" Target="../media/image27.wmf"/><Relationship Id="rId1" Type="http://schemas.openxmlformats.org/officeDocument/2006/relationships/image" Target="../media/image26.wmf"/><Relationship Id="rId4" Type="http://schemas.openxmlformats.org/officeDocument/2006/relationships/image" Target="../media/image29.e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33.wmf"/><Relationship Id="rId1" Type="http://schemas.openxmlformats.org/officeDocument/2006/relationships/image" Target="../media/image32.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45.wmf"/><Relationship Id="rId1" Type="http://schemas.openxmlformats.org/officeDocument/2006/relationships/image" Target="../media/image44.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52.wmf"/><Relationship Id="rId1" Type="http://schemas.openxmlformats.org/officeDocument/2006/relationships/image" Target="../media/image51.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29.emf"/><Relationship Id="rId2" Type="http://schemas.openxmlformats.org/officeDocument/2006/relationships/image" Target="../media/image67.wmf"/><Relationship Id="rId1" Type="http://schemas.openxmlformats.org/officeDocument/2006/relationships/image" Target="../media/image6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9094B28-82EA-4E9C-8CEC-EDF76591A300}" type="datetimeFigureOut">
              <a:rPr lang="en-US" smtClean="0"/>
              <a:pPr/>
              <a:t>7/13/2023</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AADD5B2-ADF6-4135-9B0D-71BD234FC4AF}"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B7472E9E-F6E7-4B44-8AAB-AA54B02F2082}" type="datetimeFigureOut">
              <a:rPr lang="en-US" smtClean="0"/>
              <a:pPr/>
              <a:t>7/13/2023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ED6B0F8-AEB4-4189-B31C-B7639F5B158C}"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B7472E9E-F6E7-4B44-8AAB-AA54B02F2082}" type="datetimeFigureOut">
              <a:rPr lang="en-US" smtClean="0"/>
              <a:pPr/>
              <a:t>7/13/2023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ED6B0F8-AEB4-4189-B31C-B7639F5B158C}"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B7472E9E-F6E7-4B44-8AAB-AA54B02F2082}" type="datetimeFigureOut">
              <a:rPr lang="en-US" smtClean="0"/>
              <a:pPr/>
              <a:t>7/13/2023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ED6B0F8-AEB4-4189-B31C-B7639F5B158C}"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B7472E9E-F6E7-4B44-8AAB-AA54B02F2082}" type="datetimeFigureOut">
              <a:rPr lang="en-US" smtClean="0"/>
              <a:pPr/>
              <a:t>7/13/2023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ED6B0F8-AEB4-4189-B31C-B7639F5B158C}"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7472E9E-F6E7-4B44-8AAB-AA54B02F2082}" type="datetimeFigureOut">
              <a:rPr lang="en-US" smtClean="0"/>
              <a:pPr/>
              <a:t>7/13/2023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ED6B0F8-AEB4-4189-B31C-B7639F5B158C}"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B7472E9E-F6E7-4B44-8AAB-AA54B02F2082}" type="datetimeFigureOut">
              <a:rPr lang="en-US" smtClean="0"/>
              <a:pPr/>
              <a:t>7/13/2023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ED6B0F8-AEB4-4189-B31C-B7639F5B158C}"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B7472E9E-F6E7-4B44-8AAB-AA54B02F2082}" type="datetimeFigureOut">
              <a:rPr lang="en-US" smtClean="0"/>
              <a:pPr/>
              <a:t>7/13/2023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DED6B0F8-AEB4-4189-B31C-B7639F5B158C}"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B7472E9E-F6E7-4B44-8AAB-AA54B02F2082}" type="datetimeFigureOut">
              <a:rPr lang="en-US" smtClean="0"/>
              <a:pPr/>
              <a:t>7/13/2023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DED6B0F8-AEB4-4189-B31C-B7639F5B158C}"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472E9E-F6E7-4B44-8AAB-AA54B02F2082}" type="datetimeFigureOut">
              <a:rPr lang="en-US" smtClean="0"/>
              <a:pPr/>
              <a:t>7/13/2023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DED6B0F8-AEB4-4189-B31C-B7639F5B158C}"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7472E9E-F6E7-4B44-8AAB-AA54B02F2082}" type="datetimeFigureOut">
              <a:rPr lang="en-US" smtClean="0"/>
              <a:pPr/>
              <a:t>7/13/2023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ED6B0F8-AEB4-4189-B31C-B7639F5B158C}"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7472E9E-F6E7-4B44-8AAB-AA54B02F2082}" type="datetimeFigureOut">
              <a:rPr lang="en-US" smtClean="0"/>
              <a:pPr/>
              <a:t>7/13/2023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ED6B0F8-AEB4-4189-B31C-B7639F5B158C}"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472E9E-F6E7-4B44-8AAB-AA54B02F2082}" type="datetimeFigureOut">
              <a:rPr lang="en-US" smtClean="0"/>
              <a:pPr/>
              <a:t>7/13/2023</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D6B0F8-AEB4-4189-B31C-B7639F5B158C}"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oleObject" Target="../embeddings/oleObject3.bin"/><Relationship Id="rId7" Type="http://schemas.openxmlformats.org/officeDocument/2006/relationships/image" Target="../media/image6.png"/><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oleObject" Target="../embeddings/oleObject4.bin"/><Relationship Id="rId9" Type="http://schemas.openxmlformats.org/officeDocument/2006/relationships/image" Target="../media/image8.png"/></Relationships>
</file>

<file path=ppt/slides/_rels/slide1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4.png"/><Relationship Id="rId3" Type="http://schemas.openxmlformats.org/officeDocument/2006/relationships/oleObject" Target="../embeddings/oleObject5.bin"/><Relationship Id="rId7" Type="http://schemas.openxmlformats.org/officeDocument/2006/relationships/image" Target="../media/image6.png"/><Relationship Id="rId12" Type="http://schemas.openxmlformats.org/officeDocument/2006/relationships/image" Target="../media/image13.png"/><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4.png"/><Relationship Id="rId11" Type="http://schemas.openxmlformats.org/officeDocument/2006/relationships/image" Target="../media/image12.png"/><Relationship Id="rId5" Type="http://schemas.openxmlformats.org/officeDocument/2006/relationships/image" Target="../media/image10.png"/><Relationship Id="rId10" Type="http://schemas.openxmlformats.org/officeDocument/2006/relationships/image" Target="../media/image11.png"/><Relationship Id="rId4" Type="http://schemas.openxmlformats.org/officeDocument/2006/relationships/oleObject" Target="../embeddings/oleObject6.bin"/><Relationship Id="rId9" Type="http://schemas.openxmlformats.org/officeDocument/2006/relationships/image" Target="../media/image8.png"/></Relationships>
</file>

<file path=ppt/slides/_rels/slide12.xml.rels><?xml version="1.0" encoding="UTF-8" standalone="yes"?>
<Relationships xmlns="http://schemas.openxmlformats.org/package/2006/relationships"><Relationship Id="rId8" Type="http://schemas.openxmlformats.org/officeDocument/2006/relationships/image" Target="../media/image20.png"/><Relationship Id="rId13" Type="http://schemas.openxmlformats.org/officeDocument/2006/relationships/image" Target="../media/image25.png"/><Relationship Id="rId3" Type="http://schemas.openxmlformats.org/officeDocument/2006/relationships/oleObject" Target="../embeddings/oleObject7.bin"/><Relationship Id="rId7" Type="http://schemas.openxmlformats.org/officeDocument/2006/relationships/image" Target="../media/image19.png"/><Relationship Id="rId12" Type="http://schemas.openxmlformats.org/officeDocument/2006/relationships/image" Target="../media/image24.png"/><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18.png"/><Relationship Id="rId11" Type="http://schemas.openxmlformats.org/officeDocument/2006/relationships/image" Target="../media/image23.png"/><Relationship Id="rId5" Type="http://schemas.openxmlformats.org/officeDocument/2006/relationships/image" Target="../media/image17.png"/><Relationship Id="rId10" Type="http://schemas.openxmlformats.org/officeDocument/2006/relationships/image" Target="../media/image22.png"/><Relationship Id="rId4" Type="http://schemas.openxmlformats.org/officeDocument/2006/relationships/oleObject" Target="../embeddings/oleObject8.bin"/><Relationship Id="rId9" Type="http://schemas.openxmlformats.org/officeDocument/2006/relationships/image" Target="../media/image2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8" Type="http://schemas.openxmlformats.org/officeDocument/2006/relationships/package" Target="../embeddings/Microsoft_Office_Word_Document1.docx"/><Relationship Id="rId3" Type="http://schemas.openxmlformats.org/officeDocument/2006/relationships/oleObject" Target="../embeddings/oleObject9.bin"/><Relationship Id="rId7" Type="http://schemas.openxmlformats.org/officeDocument/2006/relationships/image" Target="../media/image31.png"/><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image" Target="../media/image30.png"/><Relationship Id="rId5" Type="http://schemas.openxmlformats.org/officeDocument/2006/relationships/oleObject" Target="../embeddings/oleObject11.bin"/><Relationship Id="rId4" Type="http://schemas.openxmlformats.org/officeDocument/2006/relationships/oleObject" Target="../embeddings/oleObject10.bin"/></Relationships>
</file>

<file path=ppt/slides/_rels/slide15.xml.rels><?xml version="1.0" encoding="UTF-8" standalone="yes"?>
<Relationships xmlns="http://schemas.openxmlformats.org/package/2006/relationships"><Relationship Id="rId8" Type="http://schemas.openxmlformats.org/officeDocument/2006/relationships/image" Target="../media/image37.png"/><Relationship Id="rId13" Type="http://schemas.openxmlformats.org/officeDocument/2006/relationships/image" Target="../media/image42.png"/><Relationship Id="rId3" Type="http://schemas.openxmlformats.org/officeDocument/2006/relationships/oleObject" Target="../embeddings/oleObject12.bin"/><Relationship Id="rId7" Type="http://schemas.openxmlformats.org/officeDocument/2006/relationships/image" Target="../media/image36.png"/><Relationship Id="rId12" Type="http://schemas.openxmlformats.org/officeDocument/2006/relationships/image" Target="../media/image41.png"/><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image" Target="../media/image35.png"/><Relationship Id="rId11" Type="http://schemas.openxmlformats.org/officeDocument/2006/relationships/image" Target="../media/image40.png"/><Relationship Id="rId5" Type="http://schemas.openxmlformats.org/officeDocument/2006/relationships/oleObject" Target="../embeddings/oleObject13.bin"/><Relationship Id="rId10" Type="http://schemas.openxmlformats.org/officeDocument/2006/relationships/image" Target="../media/image39.png"/><Relationship Id="rId4" Type="http://schemas.openxmlformats.org/officeDocument/2006/relationships/image" Target="../media/image34.png"/><Relationship Id="rId9" Type="http://schemas.openxmlformats.org/officeDocument/2006/relationships/image" Target="../media/image38.png"/><Relationship Id="rId14" Type="http://schemas.openxmlformats.org/officeDocument/2006/relationships/image" Target="../media/image43.png"/></Relationships>
</file>

<file path=ppt/slides/_rels/slide16.xml.rels><?xml version="1.0" encoding="UTF-8" standalone="yes"?>
<Relationships xmlns="http://schemas.openxmlformats.org/package/2006/relationships"><Relationship Id="rId8" Type="http://schemas.openxmlformats.org/officeDocument/2006/relationships/image" Target="../media/image38.png"/><Relationship Id="rId13" Type="http://schemas.openxmlformats.org/officeDocument/2006/relationships/image" Target="../media/image46.png"/><Relationship Id="rId3" Type="http://schemas.openxmlformats.org/officeDocument/2006/relationships/oleObject" Target="../embeddings/oleObject14.bin"/><Relationship Id="rId7" Type="http://schemas.openxmlformats.org/officeDocument/2006/relationships/image" Target="../media/image37.png"/><Relationship Id="rId12" Type="http://schemas.openxmlformats.org/officeDocument/2006/relationships/image" Target="../media/image40.png"/><Relationship Id="rId17" Type="http://schemas.openxmlformats.org/officeDocument/2006/relationships/image" Target="../media/image50.png"/><Relationship Id="rId2" Type="http://schemas.openxmlformats.org/officeDocument/2006/relationships/slideLayout" Target="../slideLayouts/slideLayout7.xml"/><Relationship Id="rId16" Type="http://schemas.openxmlformats.org/officeDocument/2006/relationships/image" Target="../media/image49.png"/><Relationship Id="rId1" Type="http://schemas.openxmlformats.org/officeDocument/2006/relationships/vmlDrawing" Target="../drawings/vmlDrawing7.vml"/><Relationship Id="rId6" Type="http://schemas.openxmlformats.org/officeDocument/2006/relationships/image" Target="../media/image36.png"/><Relationship Id="rId11" Type="http://schemas.openxmlformats.org/officeDocument/2006/relationships/image" Target="../media/image39.png"/><Relationship Id="rId5" Type="http://schemas.openxmlformats.org/officeDocument/2006/relationships/image" Target="../media/image35.png"/><Relationship Id="rId15" Type="http://schemas.openxmlformats.org/officeDocument/2006/relationships/image" Target="../media/image48.png"/><Relationship Id="rId10" Type="http://schemas.openxmlformats.org/officeDocument/2006/relationships/image" Target="../media/image41.png"/><Relationship Id="rId4" Type="http://schemas.openxmlformats.org/officeDocument/2006/relationships/oleObject" Target="../embeddings/oleObject15.bin"/><Relationship Id="rId9" Type="http://schemas.openxmlformats.org/officeDocument/2006/relationships/image" Target="../media/image42.png"/><Relationship Id="rId14" Type="http://schemas.openxmlformats.org/officeDocument/2006/relationships/image" Target="../media/image47.png"/></Relationships>
</file>

<file path=ppt/slides/_rels/slide17.xml.rels><?xml version="1.0" encoding="UTF-8" standalone="yes"?>
<Relationships xmlns="http://schemas.openxmlformats.org/package/2006/relationships"><Relationship Id="rId8" Type="http://schemas.openxmlformats.org/officeDocument/2006/relationships/image" Target="../media/image56.png"/><Relationship Id="rId13" Type="http://schemas.openxmlformats.org/officeDocument/2006/relationships/image" Target="../media/image61.png"/><Relationship Id="rId3" Type="http://schemas.openxmlformats.org/officeDocument/2006/relationships/oleObject" Target="../embeddings/oleObject16.bin"/><Relationship Id="rId7" Type="http://schemas.openxmlformats.org/officeDocument/2006/relationships/image" Target="../media/image55.png"/><Relationship Id="rId12" Type="http://schemas.openxmlformats.org/officeDocument/2006/relationships/image" Target="../media/image60.png"/><Relationship Id="rId17" Type="http://schemas.openxmlformats.org/officeDocument/2006/relationships/image" Target="../media/image65.png"/><Relationship Id="rId2" Type="http://schemas.openxmlformats.org/officeDocument/2006/relationships/slideLayout" Target="../slideLayouts/slideLayout7.xml"/><Relationship Id="rId16" Type="http://schemas.openxmlformats.org/officeDocument/2006/relationships/image" Target="../media/image64.png"/><Relationship Id="rId1" Type="http://schemas.openxmlformats.org/officeDocument/2006/relationships/vmlDrawing" Target="../drawings/vmlDrawing8.vml"/><Relationship Id="rId6" Type="http://schemas.openxmlformats.org/officeDocument/2006/relationships/image" Target="../media/image54.png"/><Relationship Id="rId11" Type="http://schemas.openxmlformats.org/officeDocument/2006/relationships/image" Target="../media/image59.png"/><Relationship Id="rId5" Type="http://schemas.openxmlformats.org/officeDocument/2006/relationships/image" Target="../media/image53.png"/><Relationship Id="rId15" Type="http://schemas.openxmlformats.org/officeDocument/2006/relationships/image" Target="../media/image63.png"/><Relationship Id="rId10" Type="http://schemas.openxmlformats.org/officeDocument/2006/relationships/image" Target="../media/image58.png"/><Relationship Id="rId4" Type="http://schemas.openxmlformats.org/officeDocument/2006/relationships/oleObject" Target="../embeddings/oleObject17.bin"/><Relationship Id="rId9" Type="http://schemas.openxmlformats.org/officeDocument/2006/relationships/image" Target="../media/image57.png"/><Relationship Id="rId14" Type="http://schemas.openxmlformats.org/officeDocument/2006/relationships/image" Target="../media/image62.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7.xml"/><Relationship Id="rId1" Type="http://schemas.openxmlformats.org/officeDocument/2006/relationships/vmlDrawing" Target="../drawings/vmlDrawing9.vml"/><Relationship Id="rId5" Type="http://schemas.openxmlformats.org/officeDocument/2006/relationships/package" Target="../embeddings/Microsoft_Office_Word_Document2.docx"/><Relationship Id="rId4" Type="http://schemas.openxmlformats.org/officeDocument/2006/relationships/oleObject" Target="../embeddings/oleObject19.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Layout" Target="../slideLayouts/slideLayout7.xml"/><Relationship Id="rId1" Type="http://schemas.openxmlformats.org/officeDocument/2006/relationships/vmlDrawing" Target="../drawings/vmlDrawing10.vml"/><Relationship Id="rId4" Type="http://schemas.openxmlformats.org/officeDocument/2006/relationships/oleObject" Target="../embeddings/oleObject21.bin"/></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22.bin"/><Relationship Id="rId2" Type="http://schemas.openxmlformats.org/officeDocument/2006/relationships/slideLayout" Target="../slideLayouts/slideLayout7.xml"/><Relationship Id="rId1" Type="http://schemas.openxmlformats.org/officeDocument/2006/relationships/vmlDrawing" Target="../drawings/vmlDrawing11.v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oleObject2.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IN"/>
          </a:p>
        </p:txBody>
      </p:sp>
      <p:sp>
        <p:nvSpPr>
          <p:cNvPr id="4" name="Text Box 3"/>
          <p:cNvSpPr txBox="1">
            <a:spLocks noChangeArrowheads="1"/>
          </p:cNvSpPr>
          <p:nvPr/>
        </p:nvSpPr>
        <p:spPr bwMode="auto">
          <a:xfrm>
            <a:off x="304800" y="361890"/>
            <a:ext cx="8458200" cy="923330"/>
          </a:xfrm>
          <a:prstGeom prst="rect">
            <a:avLst/>
          </a:prstGeom>
          <a:ln w="25400" cap="flat" cmpd="sng" algn="ctr">
            <a:solidFill>
              <a:schemeClr val="accent2"/>
            </a:solidFill>
            <a:prstDash val="solid"/>
            <a:headEnd/>
            <a:tailEnd/>
          </a:ln>
        </p:spPr>
        <p:style>
          <a:lnRef idx="2">
            <a:schemeClr val="accent2"/>
          </a:lnRef>
          <a:fillRef idx="1">
            <a:schemeClr val="lt1"/>
          </a:fillRef>
          <a:effectRef idx="0">
            <a:schemeClr val="accent2"/>
          </a:effectRef>
          <a:fontRef idx="minor">
            <a:schemeClr val="dk1"/>
          </a:fontRef>
        </p:style>
        <p:txBody>
          <a:bodyPr vert="horz" lIns="91440" tIns="45720" rIns="91440" bIns="45720"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lvl="0" algn="ctr">
              <a:spcBef>
                <a:spcPct val="0"/>
              </a:spcBef>
              <a:defRPr/>
            </a:pPr>
            <a:r>
              <a:rPr lang="en-US" sz="5400" b="1" spc="50" dirty="0" smtClean="0">
                <a:ln w="11430"/>
                <a:solidFill>
                  <a:srgbClr val="FF0000"/>
                </a:solidFill>
                <a:effectLst>
                  <a:outerShdw blurRad="76200" dist="50800" dir="5400000" algn="tl" rotWithShape="0">
                    <a:srgbClr val="000000">
                      <a:alpha val="65000"/>
                    </a:srgbClr>
                  </a:outerShdw>
                </a:effectLst>
              </a:rPr>
              <a:t>MEASURES OF DISPERSION</a:t>
            </a:r>
            <a:endParaRPr lang="en-US" sz="5400" b="1" spc="50" dirty="0">
              <a:ln w="11430"/>
              <a:solidFill>
                <a:srgbClr val="FF0000"/>
              </a:solidFill>
              <a:effectLst>
                <a:outerShdw blurRad="76200" dist="50800" dir="5400000" algn="tl" rotWithShape="0">
                  <a:srgbClr val="000000">
                    <a:alpha val="65000"/>
                  </a:srgbClr>
                </a:outerShdw>
              </a:effectLst>
            </a:endParaRPr>
          </a:p>
        </p:txBody>
      </p:sp>
      <p:sp>
        <p:nvSpPr>
          <p:cNvPr id="6" name="Rectangle 7"/>
          <p:cNvSpPr>
            <a:spLocks noChangeArrowheads="1"/>
          </p:cNvSpPr>
          <p:nvPr/>
        </p:nvSpPr>
        <p:spPr bwMode="auto">
          <a:xfrm>
            <a:off x="228600" y="3810000"/>
            <a:ext cx="8686800" cy="2743200"/>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anchor="ctr"/>
          <a:lstStyle/>
          <a:p>
            <a:pPr algn="ctr">
              <a:spcBef>
                <a:spcPct val="0"/>
              </a:spcBef>
            </a:pPr>
            <a:r>
              <a:rPr lang="en-US" sz="3600" b="1" dirty="0" smtClean="0">
                <a:ln w="1905"/>
                <a:solidFill>
                  <a:srgbClr val="002060"/>
                </a:solidFill>
                <a:effectLst>
                  <a:innerShdw blurRad="69850" dist="43180" dir="5400000">
                    <a:srgbClr val="000000">
                      <a:alpha val="65000"/>
                    </a:srgbClr>
                  </a:innerShdw>
                </a:effectLst>
              </a:rPr>
              <a:t>RAKESH GOEL</a:t>
            </a:r>
          </a:p>
          <a:p>
            <a:pPr algn="ctr"/>
            <a:r>
              <a:rPr lang="en-US" sz="2400" b="1" dirty="0">
                <a:ln w="1905"/>
                <a:solidFill>
                  <a:srgbClr val="002060"/>
                </a:solidFill>
                <a:effectLst>
                  <a:innerShdw blurRad="69850" dist="43180" dir="5400000">
                    <a:srgbClr val="000000">
                      <a:alpha val="65000"/>
                    </a:srgbClr>
                  </a:innerShdw>
                </a:effectLst>
              </a:rPr>
              <a:t>Department of Animal Genetics &amp; Breeding, </a:t>
            </a:r>
          </a:p>
          <a:p>
            <a:pPr algn="ctr"/>
            <a:r>
              <a:rPr lang="en-US" sz="2400" b="1" dirty="0">
                <a:ln w="1905"/>
                <a:solidFill>
                  <a:srgbClr val="002060"/>
                </a:solidFill>
                <a:effectLst>
                  <a:innerShdw blurRad="69850" dist="43180" dir="5400000">
                    <a:srgbClr val="000000">
                      <a:alpha val="65000"/>
                    </a:srgbClr>
                  </a:innerShdw>
                </a:effectLst>
              </a:rPr>
              <a:t>College of Veterinary Science and Animal Husbandry, </a:t>
            </a:r>
          </a:p>
          <a:p>
            <a:pPr algn="ctr"/>
            <a:r>
              <a:rPr lang="en-US" sz="2400" b="1" dirty="0" smtClean="0">
                <a:ln w="1905"/>
                <a:solidFill>
                  <a:srgbClr val="002060"/>
                </a:solidFill>
                <a:effectLst>
                  <a:innerShdw blurRad="69850" dist="43180" dir="5400000">
                    <a:srgbClr val="000000">
                      <a:alpha val="65000"/>
                    </a:srgbClr>
                  </a:innerShdw>
                </a:effectLst>
              </a:rPr>
              <a:t>U.P. Pt</a:t>
            </a:r>
            <a:r>
              <a:rPr lang="en-US" sz="2400" b="1" dirty="0">
                <a:ln w="1905"/>
                <a:solidFill>
                  <a:srgbClr val="002060"/>
                </a:solidFill>
                <a:effectLst>
                  <a:innerShdw blurRad="69850" dist="43180" dir="5400000">
                    <a:srgbClr val="000000">
                      <a:alpha val="65000"/>
                    </a:srgbClr>
                  </a:innerShdw>
                </a:effectLst>
              </a:rPr>
              <a:t>. </a:t>
            </a:r>
            <a:r>
              <a:rPr lang="en-US" sz="2400" b="1" dirty="0" err="1">
                <a:ln w="1905"/>
                <a:solidFill>
                  <a:srgbClr val="002060"/>
                </a:solidFill>
                <a:effectLst>
                  <a:innerShdw blurRad="69850" dist="43180" dir="5400000">
                    <a:srgbClr val="000000">
                      <a:alpha val="65000"/>
                    </a:srgbClr>
                  </a:innerShdw>
                </a:effectLst>
              </a:rPr>
              <a:t>Deen</a:t>
            </a:r>
            <a:r>
              <a:rPr lang="en-US" sz="2400" b="1" dirty="0">
                <a:ln w="1905"/>
                <a:solidFill>
                  <a:srgbClr val="002060"/>
                </a:solidFill>
                <a:effectLst>
                  <a:innerShdw blurRad="69850" dist="43180" dir="5400000">
                    <a:srgbClr val="000000">
                      <a:alpha val="65000"/>
                    </a:srgbClr>
                  </a:innerShdw>
                </a:effectLst>
              </a:rPr>
              <a:t> </a:t>
            </a:r>
            <a:r>
              <a:rPr lang="en-US" sz="2400" b="1" dirty="0" err="1">
                <a:ln w="1905"/>
                <a:solidFill>
                  <a:srgbClr val="002060"/>
                </a:solidFill>
                <a:effectLst>
                  <a:innerShdw blurRad="69850" dist="43180" dir="5400000">
                    <a:srgbClr val="000000">
                      <a:alpha val="65000"/>
                    </a:srgbClr>
                  </a:innerShdw>
                </a:effectLst>
              </a:rPr>
              <a:t>Dayal</a:t>
            </a:r>
            <a:r>
              <a:rPr lang="en-US" sz="2400" b="1" dirty="0">
                <a:ln w="1905"/>
                <a:solidFill>
                  <a:srgbClr val="002060"/>
                </a:solidFill>
                <a:effectLst>
                  <a:innerShdw blurRad="69850" dist="43180" dir="5400000">
                    <a:srgbClr val="000000">
                      <a:alpha val="65000"/>
                    </a:srgbClr>
                  </a:innerShdw>
                </a:effectLst>
              </a:rPr>
              <a:t> </a:t>
            </a:r>
            <a:r>
              <a:rPr lang="en-US" sz="2400" b="1" dirty="0" err="1">
                <a:ln w="1905"/>
                <a:solidFill>
                  <a:srgbClr val="002060"/>
                </a:solidFill>
                <a:effectLst>
                  <a:innerShdw blurRad="69850" dist="43180" dir="5400000">
                    <a:srgbClr val="000000">
                      <a:alpha val="65000"/>
                    </a:srgbClr>
                  </a:innerShdw>
                </a:effectLst>
              </a:rPr>
              <a:t>Upadhyaya</a:t>
            </a:r>
            <a:r>
              <a:rPr lang="en-US" sz="2400" b="1" dirty="0">
                <a:ln w="1905"/>
                <a:solidFill>
                  <a:srgbClr val="002060"/>
                </a:solidFill>
                <a:effectLst>
                  <a:innerShdw blurRad="69850" dist="43180" dir="5400000">
                    <a:srgbClr val="000000">
                      <a:alpha val="65000"/>
                    </a:srgbClr>
                  </a:innerShdw>
                </a:effectLst>
              </a:rPr>
              <a:t> </a:t>
            </a:r>
            <a:r>
              <a:rPr lang="en-US" sz="2400" b="1" dirty="0" err="1">
                <a:ln w="1905"/>
                <a:solidFill>
                  <a:srgbClr val="002060"/>
                </a:solidFill>
                <a:effectLst>
                  <a:innerShdw blurRad="69850" dist="43180" dir="5400000">
                    <a:srgbClr val="000000">
                      <a:alpha val="65000"/>
                    </a:srgbClr>
                  </a:innerShdw>
                </a:effectLst>
              </a:rPr>
              <a:t>Pashu</a:t>
            </a:r>
            <a:r>
              <a:rPr lang="en-US" sz="2400" b="1" dirty="0">
                <a:ln w="1905"/>
                <a:solidFill>
                  <a:srgbClr val="002060"/>
                </a:solidFill>
                <a:effectLst>
                  <a:innerShdw blurRad="69850" dist="43180" dir="5400000">
                    <a:srgbClr val="000000">
                      <a:alpha val="65000"/>
                    </a:srgbClr>
                  </a:innerShdw>
                </a:effectLst>
              </a:rPr>
              <a:t> </a:t>
            </a:r>
            <a:r>
              <a:rPr lang="en-US" sz="2400" b="1" dirty="0" err="1">
                <a:ln w="1905"/>
                <a:solidFill>
                  <a:srgbClr val="002060"/>
                </a:solidFill>
                <a:effectLst>
                  <a:innerShdw blurRad="69850" dist="43180" dir="5400000">
                    <a:srgbClr val="000000">
                      <a:alpha val="65000"/>
                    </a:srgbClr>
                  </a:innerShdw>
                </a:effectLst>
              </a:rPr>
              <a:t>Chikitsa</a:t>
            </a:r>
            <a:r>
              <a:rPr lang="en-US" sz="2400" b="1" dirty="0">
                <a:ln w="1905"/>
                <a:solidFill>
                  <a:srgbClr val="002060"/>
                </a:solidFill>
                <a:effectLst>
                  <a:innerShdw blurRad="69850" dist="43180" dir="5400000">
                    <a:srgbClr val="000000">
                      <a:alpha val="65000"/>
                    </a:srgbClr>
                  </a:innerShdw>
                </a:effectLst>
              </a:rPr>
              <a:t> </a:t>
            </a:r>
            <a:r>
              <a:rPr lang="en-US" sz="2400" b="1" dirty="0" err="1">
                <a:ln w="1905"/>
                <a:solidFill>
                  <a:srgbClr val="002060"/>
                </a:solidFill>
                <a:effectLst>
                  <a:innerShdw blurRad="69850" dist="43180" dir="5400000">
                    <a:srgbClr val="000000">
                      <a:alpha val="65000"/>
                    </a:srgbClr>
                  </a:innerShdw>
                </a:effectLst>
              </a:rPr>
              <a:t>Vigyan</a:t>
            </a:r>
            <a:r>
              <a:rPr lang="en-US" sz="2400" b="1" dirty="0">
                <a:ln w="1905"/>
                <a:solidFill>
                  <a:srgbClr val="002060"/>
                </a:solidFill>
                <a:effectLst>
                  <a:innerShdw blurRad="69850" dist="43180" dir="5400000">
                    <a:srgbClr val="000000">
                      <a:alpha val="65000"/>
                    </a:srgbClr>
                  </a:innerShdw>
                </a:effectLst>
              </a:rPr>
              <a:t> </a:t>
            </a:r>
            <a:r>
              <a:rPr lang="en-US" sz="2400" b="1" dirty="0" err="1">
                <a:ln w="1905"/>
                <a:solidFill>
                  <a:srgbClr val="002060"/>
                </a:solidFill>
                <a:effectLst>
                  <a:innerShdw blurRad="69850" dist="43180" dir="5400000">
                    <a:srgbClr val="000000">
                      <a:alpha val="65000"/>
                    </a:srgbClr>
                  </a:innerShdw>
                </a:effectLst>
              </a:rPr>
              <a:t>Vishwavidyalaya</a:t>
            </a:r>
            <a:r>
              <a:rPr lang="en-US" sz="2400" b="1" dirty="0">
                <a:ln w="1905"/>
                <a:solidFill>
                  <a:srgbClr val="002060"/>
                </a:solidFill>
                <a:effectLst>
                  <a:innerShdw blurRad="69850" dist="43180" dir="5400000">
                    <a:srgbClr val="000000">
                      <a:alpha val="65000"/>
                    </a:srgbClr>
                  </a:innerShdw>
                </a:effectLst>
              </a:rPr>
              <a:t> </a:t>
            </a:r>
            <a:r>
              <a:rPr lang="en-US" sz="2400" b="1" dirty="0" err="1">
                <a:ln w="1905"/>
                <a:solidFill>
                  <a:srgbClr val="002060"/>
                </a:solidFill>
                <a:effectLst>
                  <a:innerShdw blurRad="69850" dist="43180" dir="5400000">
                    <a:srgbClr val="000000">
                      <a:alpha val="65000"/>
                    </a:srgbClr>
                  </a:innerShdw>
                </a:effectLst>
              </a:rPr>
              <a:t>Evam</a:t>
            </a:r>
            <a:r>
              <a:rPr lang="en-US" sz="2400" b="1" dirty="0">
                <a:ln w="1905"/>
                <a:solidFill>
                  <a:srgbClr val="002060"/>
                </a:solidFill>
                <a:effectLst>
                  <a:innerShdw blurRad="69850" dist="43180" dir="5400000">
                    <a:srgbClr val="000000">
                      <a:alpha val="65000"/>
                    </a:srgbClr>
                  </a:innerShdw>
                </a:effectLst>
              </a:rPr>
              <a:t> Go-</a:t>
            </a:r>
            <a:r>
              <a:rPr lang="en-US" sz="2400" b="1" dirty="0" err="1">
                <a:ln w="1905"/>
                <a:solidFill>
                  <a:srgbClr val="002060"/>
                </a:solidFill>
                <a:effectLst>
                  <a:innerShdw blurRad="69850" dist="43180" dir="5400000">
                    <a:srgbClr val="000000">
                      <a:alpha val="65000"/>
                    </a:srgbClr>
                  </a:innerShdw>
                </a:effectLst>
              </a:rPr>
              <a:t>Anusandhan</a:t>
            </a:r>
            <a:r>
              <a:rPr lang="en-US" sz="2400" b="1" dirty="0">
                <a:ln w="1905"/>
                <a:solidFill>
                  <a:srgbClr val="002060"/>
                </a:solidFill>
                <a:effectLst>
                  <a:innerShdw blurRad="69850" dist="43180" dir="5400000">
                    <a:srgbClr val="000000">
                      <a:alpha val="65000"/>
                    </a:srgbClr>
                  </a:innerShdw>
                </a:effectLst>
              </a:rPr>
              <a:t> </a:t>
            </a:r>
            <a:r>
              <a:rPr lang="en-US" sz="2400" b="1" dirty="0" err="1">
                <a:ln w="1905"/>
                <a:solidFill>
                  <a:srgbClr val="002060"/>
                </a:solidFill>
                <a:effectLst>
                  <a:innerShdw blurRad="69850" dist="43180" dir="5400000">
                    <a:srgbClr val="000000">
                      <a:alpha val="65000"/>
                    </a:srgbClr>
                  </a:innerShdw>
                </a:effectLst>
              </a:rPr>
              <a:t>Sansthan</a:t>
            </a:r>
            <a:r>
              <a:rPr lang="en-US" sz="2400" b="1" dirty="0">
                <a:ln w="1905"/>
                <a:solidFill>
                  <a:srgbClr val="002060"/>
                </a:solidFill>
                <a:effectLst>
                  <a:innerShdw blurRad="69850" dist="43180" dir="5400000">
                    <a:srgbClr val="000000">
                      <a:alpha val="65000"/>
                    </a:srgbClr>
                  </a:innerShdw>
                </a:effectLst>
              </a:rPr>
              <a:t>, </a:t>
            </a:r>
            <a:endParaRPr lang="en-US" sz="2400" b="1" dirty="0" smtClean="0">
              <a:ln w="1905"/>
              <a:solidFill>
                <a:srgbClr val="002060"/>
              </a:solidFill>
              <a:effectLst>
                <a:innerShdw blurRad="69850" dist="43180" dir="5400000">
                  <a:srgbClr val="000000">
                    <a:alpha val="65000"/>
                  </a:srgbClr>
                </a:innerShdw>
              </a:effectLst>
            </a:endParaRPr>
          </a:p>
          <a:p>
            <a:pPr algn="ctr"/>
            <a:r>
              <a:rPr lang="en-US" sz="2400" b="1" dirty="0" smtClean="0">
                <a:ln w="1905"/>
                <a:solidFill>
                  <a:srgbClr val="002060"/>
                </a:solidFill>
                <a:effectLst>
                  <a:innerShdw blurRad="69850" dist="43180" dir="5400000">
                    <a:srgbClr val="000000">
                      <a:alpha val="65000"/>
                    </a:srgbClr>
                  </a:innerShdw>
                </a:effectLst>
              </a:rPr>
              <a:t>Mathura </a:t>
            </a:r>
            <a:r>
              <a:rPr lang="en-US" sz="2400" b="1" dirty="0">
                <a:ln w="1905"/>
                <a:solidFill>
                  <a:srgbClr val="002060"/>
                </a:solidFill>
                <a:effectLst>
                  <a:innerShdw blurRad="69850" dist="43180" dir="5400000">
                    <a:srgbClr val="000000">
                      <a:alpha val="65000"/>
                    </a:srgbClr>
                  </a:innerShdw>
                </a:effectLst>
              </a:rPr>
              <a:t>– 281001 (U.P.)</a:t>
            </a:r>
          </a:p>
          <a:p>
            <a:pPr>
              <a:spcBef>
                <a:spcPct val="0"/>
              </a:spcBef>
            </a:pPr>
            <a:r>
              <a:rPr lang="en-US" sz="1800" b="1" dirty="0" smtClean="0">
                <a:ln w="1905"/>
                <a:solidFill>
                  <a:srgbClr val="002060"/>
                </a:solidFill>
                <a:effectLst>
                  <a:innerShdw blurRad="69850" dist="43180" dir="5400000">
                    <a:srgbClr val="000000">
                      <a:alpha val="65000"/>
                    </a:srgbClr>
                  </a:innerShdw>
                </a:effectLst>
              </a:rPr>
              <a:t>E-mail : goelrakeshvet@gmail.com</a:t>
            </a:r>
            <a:endParaRPr lang="en-US" sz="1800" b="1" dirty="0">
              <a:ln w="1905"/>
              <a:solidFill>
                <a:srgbClr val="002060"/>
              </a:solidFill>
              <a:effectLst>
                <a:innerShdw blurRad="69850" dist="43180" dir="5400000">
                  <a:srgbClr val="000000">
                    <a:alpha val="65000"/>
                  </a:srgbClr>
                </a:innerShdw>
              </a:effectLst>
            </a:endParaRPr>
          </a:p>
        </p:txBody>
      </p:sp>
      <p:sp>
        <p:nvSpPr>
          <p:cNvPr id="7" name="Slide Number Placeholder 8"/>
          <p:cNvSpPr>
            <a:spLocks noGrp="1"/>
          </p:cNvSpPr>
          <p:nvPr>
            <p:ph type="sldNum" sz="quarter" idx="12"/>
          </p:nvPr>
        </p:nvSpPr>
        <p:spPr>
          <a:xfrm>
            <a:off x="8229600" y="6473952"/>
            <a:ext cx="758952" cy="246888"/>
          </a:xfrm>
        </p:spPr>
        <p:txBody>
          <a:bodyPr/>
          <a:lstStyle/>
          <a:p>
            <a:fld id="{4D096D0A-9701-41A0-8C38-6F5AC318C911}" type="slidenum">
              <a:rPr lang="en-US" smtClean="0"/>
              <a:pPr/>
              <a:t>1</a:t>
            </a:fld>
            <a:endParaRPr lang="en-US"/>
          </a:p>
        </p:txBody>
      </p:sp>
      <p:sp>
        <p:nvSpPr>
          <p:cNvPr id="8" name="Rectangle 7"/>
          <p:cNvSpPr>
            <a:spLocks noChangeArrowheads="1"/>
          </p:cNvSpPr>
          <p:nvPr/>
        </p:nvSpPr>
        <p:spPr bwMode="auto">
          <a:xfrm>
            <a:off x="285720" y="2143116"/>
            <a:ext cx="8686800" cy="857256"/>
          </a:xfrm>
          <a:prstGeom prst="rect">
            <a:avLst/>
          </a:prstGeom>
          <a:gradFill>
            <a:gsLst>
              <a:gs pos="0">
                <a:srgbClr val="FBEAC7"/>
              </a:gs>
              <a:gs pos="17999">
                <a:srgbClr val="FEE7F2"/>
              </a:gs>
              <a:gs pos="36000">
                <a:srgbClr val="FAC77D"/>
              </a:gs>
              <a:gs pos="61000">
                <a:srgbClr val="FBA97D"/>
              </a:gs>
              <a:gs pos="82001">
                <a:srgbClr val="FBD49C"/>
              </a:gs>
              <a:gs pos="100000">
                <a:srgbClr val="FEE7F2"/>
              </a:gs>
            </a:gsLst>
            <a:lin ang="16200000" scaled="0"/>
          </a:gradFill>
          <a:ln>
            <a:headEnd/>
            <a:tailEnd/>
          </a:ln>
        </p:spPr>
        <p:style>
          <a:lnRef idx="1">
            <a:schemeClr val="accent4"/>
          </a:lnRef>
          <a:fillRef idx="2">
            <a:schemeClr val="accent4"/>
          </a:fillRef>
          <a:effectRef idx="1">
            <a:schemeClr val="accent4"/>
          </a:effectRef>
          <a:fontRef idx="minor">
            <a:schemeClr val="dk1"/>
          </a:fontRef>
        </p:style>
        <p:txBody>
          <a:bodyPr anchor="ctr"/>
          <a:lstStyle/>
          <a:p>
            <a:pPr algn="ctr">
              <a:spcBef>
                <a:spcPct val="0"/>
              </a:spcBef>
            </a:pPr>
            <a:r>
              <a:rPr lang="en-US" sz="1800" b="1" dirty="0" smtClean="0">
                <a:ln w="1905"/>
                <a:solidFill>
                  <a:srgbClr val="002060"/>
                </a:solidFill>
                <a:effectLst>
                  <a:innerShdw blurRad="69850" dist="43180" dir="5400000">
                    <a:srgbClr val="000000">
                      <a:alpha val="65000"/>
                    </a:srgbClr>
                  </a:innerShdw>
                </a:effectLst>
              </a:rPr>
              <a:t>AGB (Unit –I)</a:t>
            </a:r>
          </a:p>
          <a:p>
            <a:pPr algn="ctr">
              <a:spcBef>
                <a:spcPct val="0"/>
              </a:spcBef>
            </a:pPr>
            <a:r>
              <a:rPr lang="en-US" b="1" dirty="0" smtClean="0">
                <a:ln w="1905"/>
                <a:solidFill>
                  <a:srgbClr val="002060"/>
                </a:solidFill>
                <a:effectLst>
                  <a:innerShdw blurRad="69850" dist="43180" dir="5400000">
                    <a:srgbClr val="000000">
                      <a:alpha val="65000"/>
                    </a:srgbClr>
                  </a:innerShdw>
                </a:effectLst>
              </a:rPr>
              <a:t>Biostatistics &amp; Computer Application</a:t>
            </a:r>
            <a:endParaRPr lang="en-US" sz="1800" b="1" dirty="0">
              <a:ln w="1905"/>
              <a:solidFill>
                <a:srgbClr val="002060"/>
              </a:solidFill>
              <a:effectLst>
                <a:innerShdw blurRad="69850" dist="43180" dir="5400000">
                  <a:srgbClr val="000000">
                    <a:alpha val="65000"/>
                  </a:srgbClr>
                </a:innerShd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304800" y="357166"/>
            <a:ext cx="8686800" cy="5738835"/>
          </a:xfrm>
          <a:prstGeom prst="rect">
            <a:avLst/>
          </a:prstGeom>
        </p:spPr>
        <p:txBody>
          <a:bodyPr/>
          <a:lstStyle/>
          <a:p>
            <a:pPr lvl="0" algn="just">
              <a:spcBef>
                <a:spcPct val="20000"/>
              </a:spcBef>
              <a:buClr>
                <a:schemeClr val="accent1"/>
              </a:buClr>
              <a:buSzPct val="70000"/>
            </a:pPr>
            <a:r>
              <a:rPr lang="en-US" b="1" dirty="0" smtClean="0">
                <a:solidFill>
                  <a:srgbClr val="002060"/>
                </a:solidFill>
              </a:rPr>
              <a:t>Computation of Mean Deviation</a:t>
            </a:r>
          </a:p>
          <a:p>
            <a:pPr algn="just">
              <a:spcBef>
                <a:spcPct val="20000"/>
              </a:spcBef>
              <a:buClr>
                <a:schemeClr val="accent1"/>
              </a:buClr>
              <a:buSzPct val="70000"/>
            </a:pPr>
            <a:r>
              <a:rPr lang="en-US" b="1" dirty="0" smtClean="0">
                <a:solidFill>
                  <a:srgbClr val="FF0000"/>
                </a:solidFill>
              </a:rPr>
              <a:t>In case of individual values: </a:t>
            </a:r>
            <a:r>
              <a:rPr lang="en-US" dirty="0" smtClean="0">
                <a:solidFill>
                  <a:srgbClr val="C00000"/>
                </a:solidFill>
              </a:rPr>
              <a:t>If x</a:t>
            </a:r>
            <a:r>
              <a:rPr lang="en-US" baseline="-25000" dirty="0" smtClean="0">
                <a:solidFill>
                  <a:srgbClr val="C00000"/>
                </a:solidFill>
              </a:rPr>
              <a:t>1</a:t>
            </a:r>
            <a:r>
              <a:rPr lang="en-US" dirty="0" smtClean="0">
                <a:solidFill>
                  <a:srgbClr val="C00000"/>
                </a:solidFill>
              </a:rPr>
              <a:t>, x</a:t>
            </a:r>
            <a:r>
              <a:rPr lang="en-US" baseline="-25000" dirty="0" smtClean="0">
                <a:solidFill>
                  <a:srgbClr val="C00000"/>
                </a:solidFill>
              </a:rPr>
              <a:t>2</a:t>
            </a:r>
            <a:r>
              <a:rPr lang="en-US" dirty="0" smtClean="0">
                <a:solidFill>
                  <a:srgbClr val="C00000"/>
                </a:solidFill>
              </a:rPr>
              <a:t>,  x</a:t>
            </a:r>
            <a:r>
              <a:rPr lang="en-US" baseline="-25000" dirty="0" smtClean="0">
                <a:solidFill>
                  <a:srgbClr val="C00000"/>
                </a:solidFill>
              </a:rPr>
              <a:t>3,</a:t>
            </a:r>
            <a:r>
              <a:rPr lang="en-US" dirty="0" smtClean="0">
                <a:solidFill>
                  <a:srgbClr val="C00000"/>
                </a:solidFill>
              </a:rPr>
              <a:t>…………,</a:t>
            </a:r>
            <a:r>
              <a:rPr lang="en-US" dirty="0" err="1" smtClean="0">
                <a:solidFill>
                  <a:srgbClr val="C00000"/>
                </a:solidFill>
              </a:rPr>
              <a:t>x</a:t>
            </a:r>
            <a:r>
              <a:rPr lang="en-US" baseline="-25000" dirty="0" err="1" smtClean="0">
                <a:solidFill>
                  <a:srgbClr val="C00000"/>
                </a:solidFill>
              </a:rPr>
              <a:t>n</a:t>
            </a:r>
            <a:r>
              <a:rPr lang="en-US" dirty="0" smtClean="0">
                <a:solidFill>
                  <a:srgbClr val="C00000"/>
                </a:solidFill>
              </a:rPr>
              <a:t> are n observations in a series. Then, </a:t>
            </a:r>
            <a:r>
              <a:rPr lang="en-US" dirty="0" smtClean="0">
                <a:solidFill>
                  <a:srgbClr val="002060"/>
                </a:solidFill>
              </a:rPr>
              <a:t>Mean Deviation (M.D.)</a:t>
            </a:r>
            <a:r>
              <a:rPr lang="en-US" dirty="0" smtClean="0">
                <a:solidFill>
                  <a:srgbClr val="C00000"/>
                </a:solidFill>
              </a:rPr>
              <a:t> is calculated by-</a:t>
            </a:r>
          </a:p>
          <a:p>
            <a:pPr algn="just">
              <a:spcBef>
                <a:spcPct val="20000"/>
              </a:spcBef>
              <a:buClr>
                <a:schemeClr val="accent1"/>
              </a:buClr>
              <a:buSzPct val="70000"/>
            </a:pPr>
            <a:endParaRPr lang="en-US" dirty="0" smtClean="0">
              <a:solidFill>
                <a:srgbClr val="C00000"/>
              </a:solidFill>
            </a:endParaRPr>
          </a:p>
          <a:p>
            <a:pPr algn="just">
              <a:spcBef>
                <a:spcPct val="20000"/>
              </a:spcBef>
              <a:buClr>
                <a:schemeClr val="accent1"/>
              </a:buClr>
              <a:buSzPct val="70000"/>
            </a:pPr>
            <a:endParaRPr lang="en-US" dirty="0" smtClean="0">
              <a:solidFill>
                <a:srgbClr val="C00000"/>
              </a:solidFill>
            </a:endParaRPr>
          </a:p>
          <a:p>
            <a:pPr algn="just">
              <a:spcBef>
                <a:spcPct val="20000"/>
              </a:spcBef>
              <a:buClr>
                <a:schemeClr val="accent1"/>
              </a:buClr>
              <a:buSzPct val="70000"/>
            </a:pPr>
            <a:endParaRPr lang="en-US" dirty="0" smtClean="0">
              <a:solidFill>
                <a:srgbClr val="C00000"/>
              </a:solidFill>
            </a:endParaRPr>
          </a:p>
          <a:p>
            <a:pPr algn="just">
              <a:spcBef>
                <a:spcPct val="20000"/>
              </a:spcBef>
              <a:buClr>
                <a:schemeClr val="accent1"/>
              </a:buClr>
              <a:buSzPct val="70000"/>
            </a:pPr>
            <a:endParaRPr lang="en-US" dirty="0" smtClean="0">
              <a:solidFill>
                <a:srgbClr val="C00000"/>
              </a:solidFill>
            </a:endParaRPr>
          </a:p>
          <a:p>
            <a:pPr algn="just">
              <a:spcBef>
                <a:spcPct val="20000"/>
              </a:spcBef>
              <a:buClr>
                <a:schemeClr val="accent1"/>
              </a:buClr>
              <a:buSzPct val="70000"/>
            </a:pPr>
            <a:endParaRPr lang="en-US" dirty="0" smtClean="0">
              <a:solidFill>
                <a:srgbClr val="C00000"/>
              </a:solidFill>
            </a:endParaRPr>
          </a:p>
          <a:p>
            <a:pPr algn="just">
              <a:spcBef>
                <a:spcPct val="20000"/>
              </a:spcBef>
              <a:buClr>
                <a:schemeClr val="accent1"/>
              </a:buClr>
              <a:buSzPct val="70000"/>
            </a:pPr>
            <a:endParaRPr lang="en-US" dirty="0" smtClean="0">
              <a:solidFill>
                <a:srgbClr val="C00000"/>
              </a:solidFill>
            </a:endParaRPr>
          </a:p>
          <a:p>
            <a:pPr algn="just">
              <a:spcBef>
                <a:spcPct val="20000"/>
              </a:spcBef>
              <a:buClr>
                <a:schemeClr val="accent1"/>
              </a:buClr>
              <a:buSzPct val="70000"/>
            </a:pPr>
            <a:r>
              <a:rPr lang="en-US" dirty="0" smtClean="0">
                <a:solidFill>
                  <a:srgbClr val="C00000"/>
                </a:solidFill>
              </a:rPr>
              <a:t>		</a:t>
            </a:r>
            <a:endParaRPr lang="en-US" baseline="-25000" dirty="0" smtClean="0">
              <a:solidFill>
                <a:srgbClr val="002060"/>
              </a:solidFill>
            </a:endParaRPr>
          </a:p>
          <a:p>
            <a:pPr algn="just">
              <a:spcBef>
                <a:spcPct val="0"/>
              </a:spcBef>
            </a:pPr>
            <a:endParaRPr lang="en-US" dirty="0" smtClean="0">
              <a:solidFill>
                <a:srgbClr val="FF0000"/>
              </a:solidFill>
            </a:endParaRPr>
          </a:p>
          <a:p>
            <a:pPr algn="just"/>
            <a:endParaRPr lang="en-US" b="1" dirty="0" smtClean="0">
              <a:solidFill>
                <a:srgbClr val="0070C0"/>
              </a:solidFill>
            </a:endParaRPr>
          </a:p>
          <a:p>
            <a:pPr algn="just"/>
            <a:endParaRPr lang="en-IN" dirty="0" smtClean="0">
              <a:solidFill>
                <a:srgbClr val="FF0000"/>
              </a:solidFill>
            </a:endParaRPr>
          </a:p>
          <a:p>
            <a:pPr lvl="0" algn="ctr">
              <a:spcBef>
                <a:spcPct val="20000"/>
              </a:spcBef>
              <a:buClr>
                <a:schemeClr val="accent1"/>
              </a:buClr>
              <a:buSzPct val="70000"/>
            </a:pPr>
            <a:endParaRPr lang="en-US" sz="2400" dirty="0" smtClean="0">
              <a:solidFill>
                <a:srgbClr val="C00000"/>
              </a:solidFill>
            </a:endParaRPr>
          </a:p>
          <a:p>
            <a:pPr lvl="0" algn="just">
              <a:spcBef>
                <a:spcPct val="20000"/>
              </a:spcBef>
              <a:buClr>
                <a:schemeClr val="accent1"/>
              </a:buClr>
              <a:buSzPct val="70000"/>
            </a:pPr>
            <a:endParaRPr lang="en-IN" sz="2400" dirty="0" smtClean="0">
              <a:solidFill>
                <a:srgbClr val="C00000"/>
              </a:solidFill>
            </a:endParaRPr>
          </a:p>
          <a:p>
            <a:pPr lvl="0" algn="just">
              <a:spcBef>
                <a:spcPct val="20000"/>
              </a:spcBef>
              <a:buClr>
                <a:srgbClr val="002060"/>
              </a:buClr>
              <a:buSzPct val="70000"/>
            </a:pPr>
            <a:endParaRPr kumimoji="0" lang="en-US" sz="2400" i="0" u="none" strike="noStrike" kern="1200" cap="none" spc="0" normalizeH="0" baseline="0" noProof="0" dirty="0">
              <a:ln>
                <a:noFill/>
              </a:ln>
              <a:solidFill>
                <a:srgbClr val="002060"/>
              </a:solidFill>
              <a:effectLst/>
              <a:uLnTx/>
              <a:uFillTx/>
              <a:latin typeface="Aharoni" pitchFamily="2" charset="-79"/>
              <a:cs typeface="Aharoni" pitchFamily="2" charset="-79"/>
            </a:endParaRPr>
          </a:p>
        </p:txBody>
      </p:sp>
      <p:graphicFrame>
        <p:nvGraphicFramePr>
          <p:cNvPr id="132098" name="Object 2"/>
          <p:cNvGraphicFramePr>
            <a:graphicFrameLocks noChangeAspect="1"/>
          </p:cNvGraphicFramePr>
          <p:nvPr/>
        </p:nvGraphicFramePr>
        <p:xfrm>
          <a:off x="2428860" y="1357298"/>
          <a:ext cx="3000375" cy="500062"/>
        </p:xfrm>
        <a:graphic>
          <a:graphicData uri="http://schemas.openxmlformats.org/presentationml/2006/ole">
            <p:oleObj spid="_x0000_s132098" name="Equation" r:id="rId3" imgW="2450880" imgH="444240" progId="Equation.3">
              <p:embed/>
            </p:oleObj>
          </a:graphicData>
        </a:graphic>
      </p:graphicFrame>
      <p:graphicFrame>
        <p:nvGraphicFramePr>
          <p:cNvPr id="5" name="Table 4"/>
          <p:cNvGraphicFramePr>
            <a:graphicFrameLocks noGrp="1"/>
          </p:cNvGraphicFramePr>
          <p:nvPr/>
        </p:nvGraphicFramePr>
        <p:xfrm>
          <a:off x="1071538" y="2714620"/>
          <a:ext cx="6096000" cy="2286018"/>
        </p:xfrm>
        <a:graphic>
          <a:graphicData uri="http://schemas.openxmlformats.org/drawingml/2006/table">
            <a:tbl>
              <a:tblPr firstRow="1" bandRow="1">
                <a:tableStyleId>{5C22544A-7EE6-4342-B048-85BDC9FD1C3A}</a:tableStyleId>
              </a:tblPr>
              <a:tblGrid>
                <a:gridCol w="3048000"/>
                <a:gridCol w="3048000"/>
              </a:tblGrid>
              <a:tr h="326574">
                <a:tc>
                  <a:txBody>
                    <a:bodyPr/>
                    <a:lstStyle/>
                    <a:p>
                      <a:pPr algn="ctr"/>
                      <a:r>
                        <a:rPr lang="en-US" dirty="0" smtClean="0">
                          <a:solidFill>
                            <a:schemeClr val="tx1"/>
                          </a:solidFill>
                        </a:rPr>
                        <a:t>X</a:t>
                      </a:r>
                      <a:endParaRPr lang="en-IN" dirty="0">
                        <a:solidFill>
                          <a:schemeClr val="tx1"/>
                        </a:solidFill>
                      </a:endParaRPr>
                    </a:p>
                  </a:txBody>
                  <a:tcPr marT="0" marB="0">
                    <a:solidFill>
                      <a:srgbClr val="FFFF00"/>
                    </a:solidFill>
                  </a:tcPr>
                </a:tc>
                <a:tc>
                  <a:txBody>
                    <a:bodyPr/>
                    <a:lstStyle/>
                    <a:p>
                      <a:pPr algn="ctr"/>
                      <a:endParaRPr lang="en-IN" dirty="0">
                        <a:solidFill>
                          <a:schemeClr val="tx1"/>
                        </a:solidFill>
                      </a:endParaRPr>
                    </a:p>
                  </a:txBody>
                  <a:tcPr marT="0" marB="0">
                    <a:solidFill>
                      <a:srgbClr val="FFFF00"/>
                    </a:solidFill>
                  </a:tcPr>
                </a:tc>
              </a:tr>
              <a:tr h="326574">
                <a:tc>
                  <a:txBody>
                    <a:bodyPr/>
                    <a:lstStyle/>
                    <a:p>
                      <a:pPr algn="ctr"/>
                      <a:r>
                        <a:rPr lang="en-US" dirty="0" smtClean="0">
                          <a:solidFill>
                            <a:schemeClr val="tx1"/>
                          </a:solidFill>
                        </a:rPr>
                        <a:t>x</a:t>
                      </a:r>
                      <a:r>
                        <a:rPr lang="en-US" baseline="-25000" dirty="0" smtClean="0">
                          <a:solidFill>
                            <a:schemeClr val="tx1"/>
                          </a:solidFill>
                        </a:rPr>
                        <a:t>1</a:t>
                      </a:r>
                      <a:endParaRPr lang="en-IN" baseline="-25000" dirty="0">
                        <a:solidFill>
                          <a:schemeClr val="tx1"/>
                        </a:solidFill>
                      </a:endParaRPr>
                    </a:p>
                  </a:txBody>
                  <a:tcPr marT="0" marB="0"/>
                </a:tc>
                <a:tc>
                  <a:txBody>
                    <a:bodyPr/>
                    <a:lstStyle/>
                    <a:p>
                      <a:pPr algn="ctr"/>
                      <a:r>
                        <a:rPr lang="en-US" dirty="0" smtClean="0">
                          <a:solidFill>
                            <a:schemeClr val="tx1"/>
                          </a:solidFill>
                        </a:rPr>
                        <a:t> </a:t>
                      </a:r>
                      <a:endParaRPr lang="en-IN" dirty="0">
                        <a:solidFill>
                          <a:schemeClr val="tx1"/>
                        </a:solidFill>
                      </a:endParaRPr>
                    </a:p>
                  </a:txBody>
                  <a:tcPr marT="0" marB="0"/>
                </a:tc>
              </a:tr>
              <a:tr h="326574">
                <a:tc>
                  <a:txBody>
                    <a:bodyPr/>
                    <a:lstStyle/>
                    <a:p>
                      <a:pPr algn="ctr"/>
                      <a:r>
                        <a:rPr lang="en-US" dirty="0" smtClean="0">
                          <a:solidFill>
                            <a:schemeClr val="tx1"/>
                          </a:solidFill>
                        </a:rPr>
                        <a:t>X</a:t>
                      </a:r>
                      <a:r>
                        <a:rPr lang="en-US" baseline="-25000" dirty="0" smtClean="0">
                          <a:solidFill>
                            <a:schemeClr val="tx1"/>
                          </a:solidFill>
                        </a:rPr>
                        <a:t>2</a:t>
                      </a:r>
                      <a:endParaRPr lang="en-IN" baseline="-25000" dirty="0">
                        <a:solidFill>
                          <a:schemeClr val="tx1"/>
                        </a:solidFill>
                      </a:endParaRPr>
                    </a:p>
                  </a:txBody>
                  <a:tcPr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 </a:t>
                      </a:r>
                      <a:endParaRPr lang="en-IN" dirty="0" smtClean="0">
                        <a:solidFill>
                          <a:schemeClr val="tx1"/>
                        </a:solidFill>
                      </a:endParaRPr>
                    </a:p>
                  </a:txBody>
                  <a:tcPr marT="0" marB="0"/>
                </a:tc>
              </a:tr>
              <a:tr h="326574">
                <a:tc>
                  <a:txBody>
                    <a:bodyPr/>
                    <a:lstStyle/>
                    <a:p>
                      <a:pPr algn="ctr"/>
                      <a:r>
                        <a:rPr lang="en-US" dirty="0" smtClean="0">
                          <a:solidFill>
                            <a:schemeClr val="tx1"/>
                          </a:solidFill>
                        </a:rPr>
                        <a:t>.</a:t>
                      </a:r>
                      <a:endParaRPr lang="en-IN" dirty="0">
                        <a:solidFill>
                          <a:schemeClr val="tx1"/>
                        </a:solidFill>
                      </a:endParaRPr>
                    </a:p>
                  </a:txBody>
                  <a:tcPr marT="0" marB="0"/>
                </a:tc>
                <a:tc>
                  <a:txBody>
                    <a:bodyPr/>
                    <a:lstStyle/>
                    <a:p>
                      <a:pPr algn="ctr"/>
                      <a:r>
                        <a:rPr lang="en-US" dirty="0" smtClean="0">
                          <a:solidFill>
                            <a:schemeClr val="tx1"/>
                          </a:solidFill>
                        </a:rPr>
                        <a:t>.</a:t>
                      </a:r>
                      <a:endParaRPr lang="en-IN" dirty="0">
                        <a:solidFill>
                          <a:schemeClr val="tx1"/>
                        </a:solidFill>
                      </a:endParaRPr>
                    </a:p>
                  </a:txBody>
                  <a:tcPr marT="0" marB="0"/>
                </a:tc>
              </a:tr>
              <a:tr h="326574">
                <a:tc>
                  <a:txBody>
                    <a:bodyPr/>
                    <a:lstStyle/>
                    <a:p>
                      <a:pPr algn="ctr"/>
                      <a:r>
                        <a:rPr lang="en-US" dirty="0" smtClean="0">
                          <a:solidFill>
                            <a:schemeClr val="tx1"/>
                          </a:solidFill>
                        </a:rPr>
                        <a:t>.</a:t>
                      </a:r>
                      <a:endParaRPr lang="en-IN" dirty="0">
                        <a:solidFill>
                          <a:schemeClr val="tx1"/>
                        </a:solidFill>
                      </a:endParaRPr>
                    </a:p>
                  </a:txBody>
                  <a:tcPr marT="0" marB="0"/>
                </a:tc>
                <a:tc>
                  <a:txBody>
                    <a:bodyPr/>
                    <a:lstStyle/>
                    <a:p>
                      <a:pPr algn="ctr"/>
                      <a:r>
                        <a:rPr lang="en-US" dirty="0" smtClean="0">
                          <a:solidFill>
                            <a:schemeClr val="tx1"/>
                          </a:solidFill>
                        </a:rPr>
                        <a:t>.</a:t>
                      </a:r>
                      <a:endParaRPr lang="en-IN" dirty="0">
                        <a:solidFill>
                          <a:schemeClr val="tx1"/>
                        </a:solidFill>
                      </a:endParaRPr>
                    </a:p>
                  </a:txBody>
                  <a:tcPr marT="0" marB="0"/>
                </a:tc>
              </a:tr>
              <a:tr h="326574">
                <a:tc>
                  <a:txBody>
                    <a:bodyPr/>
                    <a:lstStyle/>
                    <a:p>
                      <a:pPr algn="ctr"/>
                      <a:r>
                        <a:rPr lang="en-US" dirty="0" err="1" smtClean="0">
                          <a:solidFill>
                            <a:schemeClr val="tx1"/>
                          </a:solidFill>
                        </a:rPr>
                        <a:t>x</a:t>
                      </a:r>
                      <a:r>
                        <a:rPr lang="en-US" baseline="-25000" dirty="0" err="1" smtClean="0">
                          <a:solidFill>
                            <a:schemeClr val="tx1"/>
                          </a:solidFill>
                        </a:rPr>
                        <a:t>n</a:t>
                      </a:r>
                      <a:endParaRPr lang="en-IN" baseline="-25000" dirty="0">
                        <a:solidFill>
                          <a:schemeClr val="tx1"/>
                        </a:solidFill>
                      </a:endParaRPr>
                    </a:p>
                  </a:txBody>
                  <a:tcPr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IN" dirty="0" smtClean="0">
                        <a:solidFill>
                          <a:schemeClr val="tx1"/>
                        </a:solidFill>
                      </a:endParaRPr>
                    </a:p>
                  </a:txBody>
                  <a:tcPr marT="0" marB="0"/>
                </a:tc>
              </a:tr>
              <a:tr h="326574">
                <a:tc>
                  <a:txBody>
                    <a:bodyPr/>
                    <a:lstStyle/>
                    <a:p>
                      <a:pPr algn="ctr"/>
                      <a:r>
                        <a:rPr lang="en-IN" b="1" dirty="0" smtClean="0">
                          <a:solidFill>
                            <a:schemeClr val="tx1"/>
                          </a:solidFill>
                          <a:sym typeface="Symbol"/>
                        </a:rPr>
                        <a:t>X</a:t>
                      </a:r>
                      <a:endParaRPr lang="en-IN" b="1" dirty="0">
                        <a:solidFill>
                          <a:schemeClr val="tx1"/>
                        </a:solidFill>
                      </a:endParaRPr>
                    </a:p>
                  </a:txBody>
                  <a:tcPr marT="0" marB="0">
                    <a:solidFill>
                      <a:schemeClr val="accent6">
                        <a:lumMod val="60000"/>
                        <a:lumOff val="4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solidFill>
                            <a:schemeClr val="tx1"/>
                          </a:solidFill>
                          <a:sym typeface="Symbol"/>
                        </a:rPr>
                        <a:t>                        </a:t>
                      </a:r>
                      <a:r>
                        <a:rPr lang="en-US" b="1" baseline="0" dirty="0" smtClean="0">
                          <a:solidFill>
                            <a:schemeClr val="tx1"/>
                          </a:solidFill>
                          <a:sym typeface="Symbol"/>
                        </a:rPr>
                        <a:t> </a:t>
                      </a:r>
                      <a:endParaRPr lang="en-IN" b="1" dirty="0" smtClean="0">
                        <a:solidFill>
                          <a:schemeClr val="tx1"/>
                        </a:solidFill>
                      </a:endParaRPr>
                    </a:p>
                  </a:txBody>
                  <a:tcPr marT="0" marB="0">
                    <a:solidFill>
                      <a:schemeClr val="accent6">
                        <a:lumMod val="60000"/>
                        <a:lumOff val="40000"/>
                      </a:schemeClr>
                    </a:solidFill>
                  </a:tcPr>
                </a:tc>
              </a:tr>
            </a:tbl>
          </a:graphicData>
        </a:graphic>
      </p:graphicFrame>
      <p:graphicFrame>
        <p:nvGraphicFramePr>
          <p:cNvPr id="132100" name="Object 4"/>
          <p:cNvGraphicFramePr>
            <a:graphicFrameLocks noChangeAspect="1"/>
          </p:cNvGraphicFramePr>
          <p:nvPr/>
        </p:nvGraphicFramePr>
        <p:xfrm>
          <a:off x="3336925" y="2000250"/>
          <a:ext cx="612775" cy="500063"/>
        </p:xfrm>
        <a:graphic>
          <a:graphicData uri="http://schemas.openxmlformats.org/presentationml/2006/ole">
            <p:oleObj spid="_x0000_s132100" name="Equation" r:id="rId4" imgW="622080" imgH="431640" progId="Equation.3">
              <p:embed/>
            </p:oleObj>
          </a:graphicData>
        </a:graphic>
      </p:graphicFrame>
      <p:sp>
        <p:nvSpPr>
          <p:cNvPr id="132104"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IN"/>
          </a:p>
        </p:txBody>
      </p:sp>
      <p:sp>
        <p:nvSpPr>
          <p:cNvPr id="132106" name="Rectangle 10"/>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IN"/>
          </a:p>
        </p:txBody>
      </p:sp>
      <p:sp>
        <p:nvSpPr>
          <p:cNvPr id="132108" name="Rectangle 1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IN"/>
          </a:p>
        </p:txBody>
      </p:sp>
      <p:sp>
        <p:nvSpPr>
          <p:cNvPr id="132110" name="Rectangle 1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IN"/>
          </a:p>
        </p:txBody>
      </p:sp>
      <p:pic>
        <p:nvPicPr>
          <p:cNvPr id="132109" name="Picture 13"/>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5286380" y="2803917"/>
            <a:ext cx="642942" cy="267893"/>
          </a:xfrm>
          <a:prstGeom prst="rect">
            <a:avLst/>
          </a:prstGeom>
          <a:noFill/>
        </p:spPr>
      </p:pic>
      <p:sp>
        <p:nvSpPr>
          <p:cNvPr id="132112" name="Rectangle 1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IN"/>
          </a:p>
        </p:txBody>
      </p:sp>
      <p:pic>
        <p:nvPicPr>
          <p:cNvPr id="132111" name="Picture 15"/>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5214942" y="4714884"/>
            <a:ext cx="714380" cy="250660"/>
          </a:xfrm>
          <a:prstGeom prst="rect">
            <a:avLst/>
          </a:prstGeom>
          <a:noFill/>
        </p:spPr>
      </p:pic>
      <p:sp>
        <p:nvSpPr>
          <p:cNvPr id="132114" name="Rectangle 1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IN"/>
          </a:p>
        </p:txBody>
      </p:sp>
      <p:sp>
        <p:nvSpPr>
          <p:cNvPr id="132115" name="Rectangle 19"/>
          <p:cNvSpPr>
            <a:spLocks noChangeArrowheads="1"/>
          </p:cNvSpPr>
          <p:nvPr/>
        </p:nvSpPr>
        <p:spPr bwMode="auto">
          <a:xfrm>
            <a:off x="0" y="6477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32102"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IN"/>
          </a:p>
        </p:txBody>
      </p:sp>
      <p:pic>
        <p:nvPicPr>
          <p:cNvPr id="132101" name="Picture 5"/>
          <p:cNvPicPr>
            <a:picLocks noChangeAspect="1" noChangeArrowheads="1"/>
          </p:cNvPicPr>
          <p:nvPr/>
        </p:nvPicPr>
        <p:blipFill>
          <a:blip r:embed="rId7">
            <a:clrChange>
              <a:clrFrom>
                <a:srgbClr val="FFFFFF"/>
              </a:clrFrom>
              <a:clrTo>
                <a:srgbClr val="FFFFFF">
                  <a:alpha val="0"/>
                </a:srgbClr>
              </a:clrTo>
            </a:clrChange>
          </a:blip>
          <a:srcRect/>
          <a:stretch>
            <a:fillRect/>
          </a:stretch>
        </p:blipFill>
        <p:spPr bwMode="auto">
          <a:xfrm>
            <a:off x="5286380" y="3143248"/>
            <a:ext cx="566738" cy="214314"/>
          </a:xfrm>
          <a:prstGeom prst="rect">
            <a:avLst/>
          </a:prstGeom>
          <a:noFill/>
        </p:spPr>
      </p:pic>
      <p:sp>
        <p:nvSpPr>
          <p:cNvPr id="3"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IN"/>
          </a:p>
        </p:txBody>
      </p:sp>
      <p:pic>
        <p:nvPicPr>
          <p:cNvPr id="132103" name="Picture 7"/>
          <p:cNvPicPr>
            <a:picLocks noChangeAspect="1" noChangeArrowheads="1"/>
          </p:cNvPicPr>
          <p:nvPr/>
        </p:nvPicPr>
        <p:blipFill>
          <a:blip r:embed="rId8">
            <a:clrChange>
              <a:clrFrom>
                <a:srgbClr val="FFFFFF"/>
              </a:clrFrom>
              <a:clrTo>
                <a:srgbClr val="FFFFFF">
                  <a:alpha val="0"/>
                </a:srgbClr>
              </a:clrTo>
            </a:clrChange>
          </a:blip>
          <a:srcRect/>
          <a:stretch>
            <a:fillRect/>
          </a:stretch>
        </p:blipFill>
        <p:spPr bwMode="auto">
          <a:xfrm>
            <a:off x="5286380" y="3429000"/>
            <a:ext cx="566738" cy="214314"/>
          </a:xfrm>
          <a:prstGeom prst="rect">
            <a:avLst/>
          </a:prstGeom>
          <a:noFill/>
        </p:spPr>
      </p:pic>
      <p:sp>
        <p:nvSpPr>
          <p:cNvPr id="4"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IN"/>
          </a:p>
        </p:txBody>
      </p:sp>
      <p:pic>
        <p:nvPicPr>
          <p:cNvPr id="132105" name="Picture 9"/>
          <p:cNvPicPr>
            <a:picLocks noChangeAspect="1" noChangeArrowheads="1"/>
          </p:cNvPicPr>
          <p:nvPr/>
        </p:nvPicPr>
        <p:blipFill>
          <a:blip r:embed="rId9">
            <a:clrChange>
              <a:clrFrom>
                <a:srgbClr val="FFFFFF"/>
              </a:clrFrom>
              <a:clrTo>
                <a:srgbClr val="FFFFFF">
                  <a:alpha val="0"/>
                </a:srgbClr>
              </a:clrTo>
            </a:clrChange>
          </a:blip>
          <a:srcRect/>
          <a:stretch>
            <a:fillRect/>
          </a:stretch>
        </p:blipFill>
        <p:spPr bwMode="auto">
          <a:xfrm>
            <a:off x="5286380" y="4403970"/>
            <a:ext cx="571504" cy="215662"/>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304800" y="285728"/>
            <a:ext cx="8686800" cy="5810273"/>
          </a:xfrm>
          <a:prstGeom prst="rect">
            <a:avLst/>
          </a:prstGeom>
        </p:spPr>
        <p:txBody>
          <a:bodyPr/>
          <a:lstStyle/>
          <a:p>
            <a:pPr lvl="0" algn="just">
              <a:spcBef>
                <a:spcPct val="20000"/>
              </a:spcBef>
              <a:buClr>
                <a:schemeClr val="accent1"/>
              </a:buClr>
              <a:buSzPct val="70000"/>
            </a:pPr>
            <a:r>
              <a:rPr lang="en-US" b="1" dirty="0" smtClean="0">
                <a:solidFill>
                  <a:srgbClr val="FF0000"/>
                </a:solidFill>
              </a:rPr>
              <a:t>In case of discrete frequency distribution: </a:t>
            </a:r>
            <a:r>
              <a:rPr lang="en-US" dirty="0" smtClean="0">
                <a:solidFill>
                  <a:srgbClr val="C00000"/>
                </a:solidFill>
              </a:rPr>
              <a:t>If x</a:t>
            </a:r>
            <a:r>
              <a:rPr lang="en-US" baseline="-25000" dirty="0" smtClean="0">
                <a:solidFill>
                  <a:srgbClr val="C00000"/>
                </a:solidFill>
              </a:rPr>
              <a:t>1</a:t>
            </a:r>
            <a:r>
              <a:rPr lang="en-US" dirty="0" smtClean="0">
                <a:solidFill>
                  <a:srgbClr val="C00000"/>
                </a:solidFill>
              </a:rPr>
              <a:t>, x</a:t>
            </a:r>
            <a:r>
              <a:rPr lang="en-US" baseline="-25000" dirty="0" smtClean="0">
                <a:solidFill>
                  <a:srgbClr val="C00000"/>
                </a:solidFill>
              </a:rPr>
              <a:t>2</a:t>
            </a:r>
            <a:r>
              <a:rPr lang="en-US" dirty="0" smtClean="0">
                <a:solidFill>
                  <a:srgbClr val="C00000"/>
                </a:solidFill>
              </a:rPr>
              <a:t>,  x</a:t>
            </a:r>
            <a:r>
              <a:rPr lang="en-US" baseline="-25000" dirty="0" smtClean="0">
                <a:solidFill>
                  <a:srgbClr val="C00000"/>
                </a:solidFill>
              </a:rPr>
              <a:t>3,</a:t>
            </a:r>
            <a:r>
              <a:rPr lang="en-US" dirty="0" smtClean="0">
                <a:solidFill>
                  <a:srgbClr val="C00000"/>
                </a:solidFill>
              </a:rPr>
              <a:t>…………,</a:t>
            </a:r>
            <a:r>
              <a:rPr lang="en-US" dirty="0" err="1" smtClean="0">
                <a:solidFill>
                  <a:srgbClr val="C00000"/>
                </a:solidFill>
              </a:rPr>
              <a:t>x</a:t>
            </a:r>
            <a:r>
              <a:rPr lang="en-US" baseline="-25000" dirty="0" err="1" smtClean="0">
                <a:solidFill>
                  <a:srgbClr val="C00000"/>
                </a:solidFill>
              </a:rPr>
              <a:t>n</a:t>
            </a:r>
            <a:r>
              <a:rPr lang="en-US" dirty="0" smtClean="0">
                <a:solidFill>
                  <a:srgbClr val="C00000"/>
                </a:solidFill>
              </a:rPr>
              <a:t> are n observations with corresponding frequencies f</a:t>
            </a:r>
            <a:r>
              <a:rPr lang="en-US" baseline="-25000" dirty="0" smtClean="0">
                <a:solidFill>
                  <a:srgbClr val="C00000"/>
                </a:solidFill>
              </a:rPr>
              <a:t>1</a:t>
            </a:r>
            <a:r>
              <a:rPr lang="en-US" dirty="0" smtClean="0">
                <a:solidFill>
                  <a:srgbClr val="C00000"/>
                </a:solidFill>
              </a:rPr>
              <a:t>,f</a:t>
            </a:r>
            <a:r>
              <a:rPr lang="en-US" baseline="-25000" dirty="0" smtClean="0">
                <a:solidFill>
                  <a:srgbClr val="C00000"/>
                </a:solidFill>
              </a:rPr>
              <a:t>2</a:t>
            </a:r>
            <a:r>
              <a:rPr lang="en-US" dirty="0" smtClean="0">
                <a:solidFill>
                  <a:srgbClr val="C00000"/>
                </a:solidFill>
              </a:rPr>
              <a:t>,f</a:t>
            </a:r>
            <a:r>
              <a:rPr lang="en-US" baseline="-25000" dirty="0" smtClean="0">
                <a:solidFill>
                  <a:srgbClr val="C00000"/>
                </a:solidFill>
              </a:rPr>
              <a:t>3</a:t>
            </a:r>
            <a:r>
              <a:rPr lang="en-US" dirty="0" smtClean="0">
                <a:solidFill>
                  <a:srgbClr val="C00000"/>
                </a:solidFill>
              </a:rPr>
              <a:t>,………………., f</a:t>
            </a:r>
            <a:r>
              <a:rPr lang="en-US" baseline="-25000" dirty="0" smtClean="0">
                <a:solidFill>
                  <a:srgbClr val="C00000"/>
                </a:solidFill>
              </a:rPr>
              <a:t>n</a:t>
            </a:r>
            <a:r>
              <a:rPr lang="en-US" dirty="0" smtClean="0">
                <a:solidFill>
                  <a:srgbClr val="C00000"/>
                </a:solidFill>
              </a:rPr>
              <a:t>, respectively. Then Mean Deviation (M.D.) is calculated by –</a:t>
            </a:r>
          </a:p>
          <a:p>
            <a:pPr lvl="0" algn="just">
              <a:spcBef>
                <a:spcPct val="20000"/>
              </a:spcBef>
              <a:buClr>
                <a:schemeClr val="accent1"/>
              </a:buClr>
              <a:buSzPct val="70000"/>
            </a:pPr>
            <a:endParaRPr lang="en-US" dirty="0" smtClean="0">
              <a:solidFill>
                <a:srgbClr val="C00000"/>
              </a:solidFill>
            </a:endParaRPr>
          </a:p>
          <a:p>
            <a:pPr lvl="0" algn="just">
              <a:spcBef>
                <a:spcPct val="20000"/>
              </a:spcBef>
              <a:buClr>
                <a:schemeClr val="accent1"/>
              </a:buClr>
              <a:buSzPct val="70000"/>
            </a:pPr>
            <a:endParaRPr lang="en-US" dirty="0" smtClean="0">
              <a:solidFill>
                <a:srgbClr val="C00000"/>
              </a:solidFill>
            </a:endParaRPr>
          </a:p>
          <a:p>
            <a:pPr lvl="0" algn="just">
              <a:spcBef>
                <a:spcPct val="20000"/>
              </a:spcBef>
              <a:buClr>
                <a:schemeClr val="accent1"/>
              </a:buClr>
              <a:buSzPct val="70000"/>
            </a:pPr>
            <a:endParaRPr lang="en-US" dirty="0" smtClean="0">
              <a:solidFill>
                <a:srgbClr val="C00000"/>
              </a:solidFill>
            </a:endParaRPr>
          </a:p>
          <a:p>
            <a:pPr lvl="0" algn="just">
              <a:spcBef>
                <a:spcPct val="20000"/>
              </a:spcBef>
              <a:buClr>
                <a:schemeClr val="accent1"/>
              </a:buClr>
              <a:buSzPct val="70000"/>
            </a:pPr>
            <a:r>
              <a:rPr lang="en-US" dirty="0" smtClean="0">
                <a:solidFill>
                  <a:srgbClr val="C00000"/>
                </a:solidFill>
              </a:rPr>
              <a:t>Here, N = f</a:t>
            </a:r>
            <a:r>
              <a:rPr lang="en-US" baseline="-25000" dirty="0" smtClean="0">
                <a:solidFill>
                  <a:srgbClr val="C00000"/>
                </a:solidFill>
              </a:rPr>
              <a:t>1</a:t>
            </a:r>
            <a:r>
              <a:rPr lang="en-US" dirty="0" smtClean="0">
                <a:solidFill>
                  <a:srgbClr val="C00000"/>
                </a:solidFill>
              </a:rPr>
              <a:t>+f</a:t>
            </a:r>
            <a:r>
              <a:rPr lang="en-US" baseline="-25000" dirty="0" smtClean="0">
                <a:solidFill>
                  <a:srgbClr val="C00000"/>
                </a:solidFill>
              </a:rPr>
              <a:t>2</a:t>
            </a:r>
            <a:r>
              <a:rPr lang="en-US" dirty="0" smtClean="0">
                <a:solidFill>
                  <a:srgbClr val="C00000"/>
                </a:solidFill>
              </a:rPr>
              <a:t>+……….+ f</a:t>
            </a:r>
            <a:r>
              <a:rPr lang="en-US" baseline="-25000" dirty="0" smtClean="0">
                <a:solidFill>
                  <a:srgbClr val="C00000"/>
                </a:solidFill>
              </a:rPr>
              <a:t>n </a:t>
            </a:r>
          </a:p>
          <a:p>
            <a:pPr lvl="0" algn="just">
              <a:spcBef>
                <a:spcPct val="20000"/>
              </a:spcBef>
              <a:buClr>
                <a:schemeClr val="accent1"/>
              </a:buClr>
              <a:buSzPct val="70000"/>
            </a:pPr>
            <a:endParaRPr lang="en-US" baseline="30000" dirty="0" smtClean="0">
              <a:solidFill>
                <a:srgbClr val="C00000"/>
              </a:solidFill>
            </a:endParaRPr>
          </a:p>
          <a:p>
            <a:pPr algn="just"/>
            <a:endParaRPr lang="en-US" sz="2400" dirty="0" smtClean="0">
              <a:solidFill>
                <a:srgbClr val="FF0000"/>
              </a:solidFill>
            </a:endParaRPr>
          </a:p>
          <a:p>
            <a:pPr algn="just"/>
            <a:endParaRPr lang="en-US" sz="2400" dirty="0" smtClean="0">
              <a:solidFill>
                <a:srgbClr val="FF0000"/>
              </a:solidFill>
            </a:endParaRPr>
          </a:p>
          <a:p>
            <a:pPr algn="just"/>
            <a:endParaRPr lang="en-IN" sz="2400" dirty="0" smtClean="0">
              <a:solidFill>
                <a:srgbClr val="FF0000"/>
              </a:solidFill>
            </a:endParaRPr>
          </a:p>
          <a:p>
            <a:pPr lvl="0" algn="ctr">
              <a:spcBef>
                <a:spcPct val="20000"/>
              </a:spcBef>
              <a:buClr>
                <a:schemeClr val="accent1"/>
              </a:buClr>
              <a:buSzPct val="70000"/>
            </a:pPr>
            <a:endParaRPr lang="en-US" sz="2400" dirty="0" smtClean="0">
              <a:solidFill>
                <a:srgbClr val="C00000"/>
              </a:solidFill>
            </a:endParaRPr>
          </a:p>
          <a:p>
            <a:pPr lvl="0" algn="just">
              <a:spcBef>
                <a:spcPct val="20000"/>
              </a:spcBef>
              <a:buClr>
                <a:schemeClr val="accent1"/>
              </a:buClr>
              <a:buSzPct val="70000"/>
            </a:pPr>
            <a:endParaRPr lang="en-IN" sz="2400" dirty="0" smtClean="0">
              <a:solidFill>
                <a:srgbClr val="C00000"/>
              </a:solidFill>
            </a:endParaRPr>
          </a:p>
          <a:p>
            <a:pPr lvl="0" algn="just">
              <a:spcBef>
                <a:spcPct val="20000"/>
              </a:spcBef>
              <a:buClr>
                <a:srgbClr val="002060"/>
              </a:buClr>
              <a:buSzPct val="70000"/>
            </a:pPr>
            <a:endParaRPr kumimoji="0" lang="en-US" sz="2400" i="0" u="none" strike="noStrike" kern="1200" cap="none" spc="0" normalizeH="0" baseline="0" noProof="0" dirty="0">
              <a:ln>
                <a:noFill/>
              </a:ln>
              <a:solidFill>
                <a:srgbClr val="002060"/>
              </a:solidFill>
              <a:effectLst/>
              <a:uLnTx/>
              <a:uFillTx/>
              <a:latin typeface="Aharoni" pitchFamily="2" charset="-79"/>
              <a:cs typeface="Aharoni" pitchFamily="2" charset="-79"/>
            </a:endParaRPr>
          </a:p>
        </p:txBody>
      </p:sp>
      <p:graphicFrame>
        <p:nvGraphicFramePr>
          <p:cNvPr id="133123" name="Object 3"/>
          <p:cNvGraphicFramePr>
            <a:graphicFrameLocks noChangeAspect="1"/>
          </p:cNvGraphicFramePr>
          <p:nvPr/>
        </p:nvGraphicFramePr>
        <p:xfrm>
          <a:off x="2857488" y="1142984"/>
          <a:ext cx="3000396" cy="500062"/>
        </p:xfrm>
        <a:graphic>
          <a:graphicData uri="http://schemas.openxmlformats.org/presentationml/2006/ole">
            <p:oleObj spid="_x0000_s133123" name="Equation" r:id="rId3" imgW="2603160" imgH="444240" progId="Equation.3">
              <p:embed/>
            </p:oleObj>
          </a:graphicData>
        </a:graphic>
      </p:graphicFrame>
      <p:graphicFrame>
        <p:nvGraphicFramePr>
          <p:cNvPr id="5" name="Table 4"/>
          <p:cNvGraphicFramePr>
            <a:graphicFrameLocks noGrp="1"/>
          </p:cNvGraphicFramePr>
          <p:nvPr/>
        </p:nvGraphicFramePr>
        <p:xfrm>
          <a:off x="1500166" y="2643182"/>
          <a:ext cx="5857915" cy="2500328"/>
        </p:xfrm>
        <a:graphic>
          <a:graphicData uri="http://schemas.openxmlformats.org/drawingml/2006/table">
            <a:tbl>
              <a:tblPr firstRow="1" bandRow="1">
                <a:tableStyleId>{5C22544A-7EE6-4342-B048-85BDC9FD1C3A}</a:tableStyleId>
              </a:tblPr>
              <a:tblGrid>
                <a:gridCol w="1030559"/>
                <a:gridCol w="976319"/>
                <a:gridCol w="993518"/>
                <a:gridCol w="1357322"/>
                <a:gridCol w="1500197"/>
              </a:tblGrid>
              <a:tr h="377012">
                <a:tc>
                  <a:txBody>
                    <a:bodyPr/>
                    <a:lstStyle/>
                    <a:p>
                      <a:pPr algn="ctr"/>
                      <a:r>
                        <a:rPr lang="en-US" sz="1600" dirty="0" smtClean="0">
                          <a:solidFill>
                            <a:schemeClr val="tx1"/>
                          </a:solidFill>
                        </a:rPr>
                        <a:t>X</a:t>
                      </a:r>
                      <a:endParaRPr lang="en-IN" sz="1600" dirty="0">
                        <a:solidFill>
                          <a:schemeClr val="tx1"/>
                        </a:solidFill>
                      </a:endParaRPr>
                    </a:p>
                  </a:txBody>
                  <a:tcPr>
                    <a:solidFill>
                      <a:srgbClr val="FFC000"/>
                    </a:solidFill>
                  </a:tcPr>
                </a:tc>
                <a:tc>
                  <a:txBody>
                    <a:bodyPr/>
                    <a:lstStyle/>
                    <a:p>
                      <a:pPr algn="ctr"/>
                      <a:r>
                        <a:rPr lang="en-US" sz="1600" dirty="0" smtClean="0">
                          <a:solidFill>
                            <a:schemeClr val="tx1"/>
                          </a:solidFill>
                        </a:rPr>
                        <a:t>f</a:t>
                      </a:r>
                      <a:endParaRPr lang="en-IN" sz="1600" dirty="0">
                        <a:solidFill>
                          <a:schemeClr val="tx1"/>
                        </a:solidFill>
                      </a:endParaRPr>
                    </a:p>
                  </a:txBody>
                  <a:tcPr>
                    <a:solidFill>
                      <a:srgbClr val="FFC000"/>
                    </a:solidFill>
                  </a:tcPr>
                </a:tc>
                <a:tc>
                  <a:txBody>
                    <a:bodyPr/>
                    <a:lstStyle/>
                    <a:p>
                      <a:pPr algn="ctr"/>
                      <a:r>
                        <a:rPr lang="en-US" sz="1600" dirty="0" err="1" smtClean="0">
                          <a:solidFill>
                            <a:schemeClr val="tx1"/>
                          </a:solidFill>
                        </a:rPr>
                        <a:t>fX</a:t>
                      </a:r>
                      <a:endParaRPr lang="en-IN" sz="1600" dirty="0">
                        <a:solidFill>
                          <a:schemeClr val="tx1"/>
                        </a:solidFill>
                      </a:endParaRPr>
                    </a:p>
                  </a:txBody>
                  <a:tcPr>
                    <a:solidFill>
                      <a:srgbClr val="FFC000"/>
                    </a:solidFill>
                  </a:tcPr>
                </a:tc>
                <a:tc>
                  <a:txBody>
                    <a:bodyPr/>
                    <a:lstStyle/>
                    <a:p>
                      <a:pPr algn="ctr"/>
                      <a:endParaRPr lang="en-IN" sz="1600" dirty="0">
                        <a:solidFill>
                          <a:schemeClr val="tx1"/>
                        </a:solidFill>
                      </a:endParaRPr>
                    </a:p>
                  </a:txBody>
                  <a:tcPr>
                    <a:solidFill>
                      <a:srgbClr val="FFC000"/>
                    </a:solidFill>
                  </a:tcPr>
                </a:tc>
                <a:tc>
                  <a:txBody>
                    <a:bodyPr/>
                    <a:lstStyle/>
                    <a:p>
                      <a:pPr algn="ctr"/>
                      <a:endParaRPr lang="en-IN" sz="1600" dirty="0">
                        <a:solidFill>
                          <a:schemeClr val="tx1"/>
                        </a:solidFill>
                      </a:endParaRPr>
                    </a:p>
                  </a:txBody>
                  <a:tcPr>
                    <a:solidFill>
                      <a:srgbClr val="FFC000"/>
                    </a:solidFill>
                  </a:tcPr>
                </a:tc>
              </a:tr>
              <a:tr h="353886">
                <a:tc>
                  <a:txBody>
                    <a:bodyPr/>
                    <a:lstStyle/>
                    <a:p>
                      <a:pPr algn="ctr"/>
                      <a:r>
                        <a:rPr lang="en-US" sz="1600" dirty="0" smtClean="0">
                          <a:solidFill>
                            <a:schemeClr val="tx1"/>
                          </a:solidFill>
                        </a:rPr>
                        <a:t>x</a:t>
                      </a:r>
                      <a:r>
                        <a:rPr lang="en-US" sz="1600" baseline="-25000" dirty="0" smtClean="0">
                          <a:solidFill>
                            <a:schemeClr val="tx1"/>
                          </a:solidFill>
                        </a:rPr>
                        <a:t>1</a:t>
                      </a:r>
                      <a:endParaRPr lang="en-IN" sz="1600" baseline="-25000" dirty="0">
                        <a:solidFill>
                          <a:schemeClr val="tx1"/>
                        </a:solidFill>
                      </a:endParaRPr>
                    </a:p>
                  </a:txBody>
                  <a:tcPr/>
                </a:tc>
                <a:tc>
                  <a:txBody>
                    <a:bodyPr/>
                    <a:lstStyle/>
                    <a:p>
                      <a:pPr algn="ctr"/>
                      <a:r>
                        <a:rPr lang="en-US" sz="1600" dirty="0" smtClean="0">
                          <a:solidFill>
                            <a:schemeClr val="tx1"/>
                          </a:solidFill>
                        </a:rPr>
                        <a:t>f</a:t>
                      </a:r>
                      <a:r>
                        <a:rPr lang="en-US" sz="1600" baseline="-25000" dirty="0" smtClean="0">
                          <a:solidFill>
                            <a:schemeClr val="tx1"/>
                          </a:solidFill>
                        </a:rPr>
                        <a:t>1</a:t>
                      </a:r>
                      <a:endParaRPr lang="en-IN" sz="1600" baseline="-25000"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f</a:t>
                      </a:r>
                      <a:r>
                        <a:rPr lang="en-US" sz="1600" baseline="-25000" dirty="0" smtClean="0">
                          <a:solidFill>
                            <a:schemeClr val="tx1"/>
                          </a:solidFill>
                        </a:rPr>
                        <a:t>1</a:t>
                      </a:r>
                      <a:r>
                        <a:rPr lang="en-US" sz="1600" dirty="0" smtClean="0">
                          <a:solidFill>
                            <a:schemeClr val="tx1"/>
                          </a:solidFill>
                        </a:rPr>
                        <a:t>x</a:t>
                      </a:r>
                      <a:r>
                        <a:rPr lang="en-US" sz="1600" baseline="-25000" dirty="0" smtClean="0">
                          <a:solidFill>
                            <a:schemeClr val="tx1"/>
                          </a:solidFill>
                        </a:rPr>
                        <a:t>1</a:t>
                      </a:r>
                      <a:endParaRPr lang="en-IN" sz="1600" baseline="-25000" dirty="0" smtClean="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IN" sz="1600" baseline="-25000" dirty="0" smtClean="0">
                        <a:solidFill>
                          <a:schemeClr val="tx1"/>
                        </a:solidFill>
                      </a:endParaRPr>
                    </a:p>
                  </a:txBody>
                  <a:tcPr/>
                </a:tc>
                <a:tc>
                  <a:txBody>
                    <a:bodyPr/>
                    <a:lstStyle/>
                    <a:p>
                      <a:pPr algn="ctr"/>
                      <a:endParaRPr lang="en-IN" sz="1600" dirty="0">
                        <a:solidFill>
                          <a:schemeClr val="tx1"/>
                        </a:solidFill>
                      </a:endParaRPr>
                    </a:p>
                  </a:txBody>
                  <a:tcPr/>
                </a:tc>
              </a:tr>
              <a:tr h="353886">
                <a:tc>
                  <a:txBody>
                    <a:bodyPr/>
                    <a:lstStyle/>
                    <a:p>
                      <a:pPr algn="ctr"/>
                      <a:r>
                        <a:rPr lang="en-US" sz="1600" dirty="0" smtClean="0">
                          <a:solidFill>
                            <a:schemeClr val="tx1"/>
                          </a:solidFill>
                        </a:rPr>
                        <a:t>X</a:t>
                      </a:r>
                      <a:r>
                        <a:rPr lang="en-US" sz="1600" baseline="-25000" dirty="0" smtClean="0">
                          <a:solidFill>
                            <a:schemeClr val="tx1"/>
                          </a:solidFill>
                        </a:rPr>
                        <a:t>2</a:t>
                      </a:r>
                      <a:endParaRPr lang="en-IN" sz="1600" baseline="-25000" dirty="0">
                        <a:solidFill>
                          <a:schemeClr val="tx1"/>
                        </a:solidFill>
                      </a:endParaRPr>
                    </a:p>
                  </a:txBody>
                  <a:tcPr/>
                </a:tc>
                <a:tc>
                  <a:txBody>
                    <a:bodyPr/>
                    <a:lstStyle/>
                    <a:p>
                      <a:pPr algn="ctr"/>
                      <a:r>
                        <a:rPr lang="en-US" sz="1600" dirty="0" smtClean="0">
                          <a:solidFill>
                            <a:schemeClr val="tx1"/>
                          </a:solidFill>
                        </a:rPr>
                        <a:t>f</a:t>
                      </a:r>
                      <a:r>
                        <a:rPr lang="en-US" sz="1600" baseline="-25000" dirty="0" smtClean="0">
                          <a:solidFill>
                            <a:schemeClr val="tx1"/>
                          </a:solidFill>
                        </a:rPr>
                        <a:t>2</a:t>
                      </a:r>
                      <a:endParaRPr lang="en-IN" sz="1600" baseline="-25000"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f</a:t>
                      </a:r>
                      <a:r>
                        <a:rPr lang="en-US" sz="1600" baseline="-25000" dirty="0" smtClean="0">
                          <a:solidFill>
                            <a:schemeClr val="tx1"/>
                          </a:solidFill>
                        </a:rPr>
                        <a:t>2</a:t>
                      </a:r>
                      <a:r>
                        <a:rPr lang="en-US" sz="1600" dirty="0" smtClean="0">
                          <a:solidFill>
                            <a:schemeClr val="tx1"/>
                          </a:solidFill>
                        </a:rPr>
                        <a:t>x</a:t>
                      </a:r>
                      <a:r>
                        <a:rPr lang="en-US" sz="1600" baseline="-25000" dirty="0" smtClean="0">
                          <a:solidFill>
                            <a:schemeClr val="tx1"/>
                          </a:solidFill>
                        </a:rPr>
                        <a:t>2</a:t>
                      </a:r>
                      <a:endParaRPr lang="en-IN" sz="1600" baseline="-25000" dirty="0" smtClean="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IN" sz="1600" baseline="-25000" dirty="0" smtClean="0">
                        <a:solidFill>
                          <a:schemeClr val="tx1"/>
                        </a:solidFill>
                      </a:endParaRPr>
                    </a:p>
                  </a:txBody>
                  <a:tcPr/>
                </a:tc>
                <a:tc>
                  <a:txBody>
                    <a:bodyPr/>
                    <a:lstStyle/>
                    <a:p>
                      <a:pPr algn="ctr"/>
                      <a:endParaRPr lang="en-IN" sz="1600" dirty="0">
                        <a:solidFill>
                          <a:schemeClr val="tx1"/>
                        </a:solidFill>
                      </a:endParaRPr>
                    </a:p>
                  </a:txBody>
                  <a:tcPr/>
                </a:tc>
              </a:tr>
              <a:tr h="353886">
                <a:tc>
                  <a:txBody>
                    <a:bodyPr/>
                    <a:lstStyle/>
                    <a:p>
                      <a:pPr algn="ctr"/>
                      <a:r>
                        <a:rPr lang="en-US" sz="1600" dirty="0" smtClean="0">
                          <a:solidFill>
                            <a:schemeClr val="tx1"/>
                          </a:solidFill>
                        </a:rPr>
                        <a:t>.</a:t>
                      </a:r>
                      <a:endParaRPr lang="en-IN" sz="1600" dirty="0">
                        <a:solidFill>
                          <a:schemeClr val="tx1"/>
                        </a:solidFill>
                      </a:endParaRPr>
                    </a:p>
                  </a:txBody>
                  <a:tcPr/>
                </a:tc>
                <a:tc>
                  <a:txBody>
                    <a:bodyPr/>
                    <a:lstStyle/>
                    <a:p>
                      <a:pPr algn="ctr"/>
                      <a:r>
                        <a:rPr lang="en-US" sz="1600" dirty="0" smtClean="0">
                          <a:solidFill>
                            <a:schemeClr val="tx1"/>
                          </a:solidFill>
                        </a:rPr>
                        <a:t>.</a:t>
                      </a:r>
                      <a:endParaRPr lang="en-IN" sz="1600" dirty="0">
                        <a:solidFill>
                          <a:schemeClr val="tx1"/>
                        </a:solidFill>
                      </a:endParaRPr>
                    </a:p>
                  </a:txBody>
                  <a:tcPr/>
                </a:tc>
                <a:tc>
                  <a:txBody>
                    <a:bodyPr/>
                    <a:lstStyle/>
                    <a:p>
                      <a:pPr algn="ctr"/>
                      <a:r>
                        <a:rPr lang="en-US" sz="1600" dirty="0" smtClean="0">
                          <a:solidFill>
                            <a:schemeClr val="tx1"/>
                          </a:solidFill>
                        </a:rPr>
                        <a:t>.</a:t>
                      </a:r>
                      <a:endParaRPr lang="en-IN" sz="1600" dirty="0">
                        <a:solidFill>
                          <a:schemeClr val="tx1"/>
                        </a:solidFill>
                      </a:endParaRPr>
                    </a:p>
                  </a:txBody>
                  <a:tcPr/>
                </a:tc>
                <a:tc>
                  <a:txBody>
                    <a:bodyPr/>
                    <a:lstStyle/>
                    <a:p>
                      <a:pPr algn="ctr"/>
                      <a:r>
                        <a:rPr lang="en-US" sz="1600" dirty="0" smtClean="0">
                          <a:solidFill>
                            <a:schemeClr val="tx1"/>
                          </a:solidFill>
                        </a:rPr>
                        <a:t>.</a:t>
                      </a:r>
                      <a:endParaRPr lang="en-IN" sz="1600" dirty="0">
                        <a:solidFill>
                          <a:schemeClr val="tx1"/>
                        </a:solidFill>
                      </a:endParaRPr>
                    </a:p>
                  </a:txBody>
                  <a:tcPr/>
                </a:tc>
                <a:tc>
                  <a:txBody>
                    <a:bodyPr/>
                    <a:lstStyle/>
                    <a:p>
                      <a:pPr algn="ctr"/>
                      <a:r>
                        <a:rPr lang="en-US" sz="1600" dirty="0" smtClean="0">
                          <a:solidFill>
                            <a:schemeClr val="tx1"/>
                          </a:solidFill>
                        </a:rPr>
                        <a:t>.</a:t>
                      </a:r>
                      <a:endParaRPr lang="en-IN" sz="1600" dirty="0">
                        <a:solidFill>
                          <a:schemeClr val="tx1"/>
                        </a:solidFill>
                      </a:endParaRPr>
                    </a:p>
                  </a:txBody>
                  <a:tcPr/>
                </a:tc>
              </a:tr>
              <a:tr h="353886">
                <a:tc>
                  <a:txBody>
                    <a:bodyPr/>
                    <a:lstStyle/>
                    <a:p>
                      <a:pPr algn="ctr"/>
                      <a:r>
                        <a:rPr lang="en-US" sz="1600" dirty="0" smtClean="0">
                          <a:solidFill>
                            <a:schemeClr val="tx1"/>
                          </a:solidFill>
                        </a:rPr>
                        <a:t>.</a:t>
                      </a:r>
                      <a:endParaRPr lang="en-IN" sz="1600" dirty="0">
                        <a:solidFill>
                          <a:schemeClr val="tx1"/>
                        </a:solidFill>
                      </a:endParaRPr>
                    </a:p>
                  </a:txBody>
                  <a:tcPr/>
                </a:tc>
                <a:tc>
                  <a:txBody>
                    <a:bodyPr/>
                    <a:lstStyle/>
                    <a:p>
                      <a:pPr algn="ctr"/>
                      <a:r>
                        <a:rPr lang="en-US" sz="1600" dirty="0" smtClean="0">
                          <a:solidFill>
                            <a:schemeClr val="tx1"/>
                          </a:solidFill>
                        </a:rPr>
                        <a:t>.</a:t>
                      </a:r>
                      <a:endParaRPr lang="en-IN" sz="1600" dirty="0">
                        <a:solidFill>
                          <a:schemeClr val="tx1"/>
                        </a:solidFill>
                      </a:endParaRPr>
                    </a:p>
                  </a:txBody>
                  <a:tcPr/>
                </a:tc>
                <a:tc>
                  <a:txBody>
                    <a:bodyPr/>
                    <a:lstStyle/>
                    <a:p>
                      <a:pPr algn="ctr"/>
                      <a:r>
                        <a:rPr lang="en-US" sz="1600" dirty="0" smtClean="0">
                          <a:solidFill>
                            <a:schemeClr val="tx1"/>
                          </a:solidFill>
                        </a:rPr>
                        <a:t>.</a:t>
                      </a:r>
                      <a:endParaRPr lang="en-IN" sz="1600" dirty="0">
                        <a:solidFill>
                          <a:schemeClr val="tx1"/>
                        </a:solidFill>
                      </a:endParaRPr>
                    </a:p>
                  </a:txBody>
                  <a:tcPr/>
                </a:tc>
                <a:tc>
                  <a:txBody>
                    <a:bodyPr/>
                    <a:lstStyle/>
                    <a:p>
                      <a:pPr algn="ctr"/>
                      <a:r>
                        <a:rPr lang="en-US" sz="1600" dirty="0" smtClean="0">
                          <a:solidFill>
                            <a:schemeClr val="tx1"/>
                          </a:solidFill>
                        </a:rPr>
                        <a:t>.</a:t>
                      </a:r>
                      <a:endParaRPr lang="en-IN" sz="1600" dirty="0">
                        <a:solidFill>
                          <a:schemeClr val="tx1"/>
                        </a:solidFill>
                      </a:endParaRPr>
                    </a:p>
                  </a:txBody>
                  <a:tcPr/>
                </a:tc>
                <a:tc>
                  <a:txBody>
                    <a:bodyPr/>
                    <a:lstStyle/>
                    <a:p>
                      <a:pPr algn="ctr"/>
                      <a:r>
                        <a:rPr lang="en-US" sz="1600" dirty="0" smtClean="0">
                          <a:solidFill>
                            <a:schemeClr val="tx1"/>
                          </a:solidFill>
                        </a:rPr>
                        <a:t>.</a:t>
                      </a:r>
                      <a:endParaRPr lang="en-IN" sz="1600" dirty="0">
                        <a:solidFill>
                          <a:schemeClr val="tx1"/>
                        </a:solidFill>
                      </a:endParaRPr>
                    </a:p>
                  </a:txBody>
                  <a:tcPr/>
                </a:tc>
              </a:tr>
              <a:tr h="353886">
                <a:tc>
                  <a:txBody>
                    <a:bodyPr/>
                    <a:lstStyle/>
                    <a:p>
                      <a:pPr algn="ctr"/>
                      <a:r>
                        <a:rPr lang="en-US" sz="1600" dirty="0" err="1" smtClean="0">
                          <a:solidFill>
                            <a:schemeClr val="tx1"/>
                          </a:solidFill>
                        </a:rPr>
                        <a:t>x</a:t>
                      </a:r>
                      <a:r>
                        <a:rPr lang="en-US" sz="1600" baseline="-25000" dirty="0" err="1" smtClean="0">
                          <a:solidFill>
                            <a:schemeClr val="tx1"/>
                          </a:solidFill>
                        </a:rPr>
                        <a:t>n</a:t>
                      </a:r>
                      <a:endParaRPr lang="en-IN" sz="1600" baseline="-25000" dirty="0">
                        <a:solidFill>
                          <a:schemeClr val="tx1"/>
                        </a:solidFill>
                      </a:endParaRPr>
                    </a:p>
                  </a:txBody>
                  <a:tcPr/>
                </a:tc>
                <a:tc>
                  <a:txBody>
                    <a:bodyPr/>
                    <a:lstStyle/>
                    <a:p>
                      <a:pPr algn="ctr"/>
                      <a:r>
                        <a:rPr lang="en-US" sz="1600" dirty="0" smtClean="0">
                          <a:solidFill>
                            <a:schemeClr val="tx1"/>
                          </a:solidFill>
                        </a:rPr>
                        <a:t>f</a:t>
                      </a:r>
                      <a:r>
                        <a:rPr lang="en-US" sz="1600" baseline="-25000" dirty="0" smtClean="0">
                          <a:solidFill>
                            <a:schemeClr val="tx1"/>
                          </a:solidFill>
                        </a:rPr>
                        <a:t>n</a:t>
                      </a:r>
                      <a:endParaRPr lang="en-IN" sz="1600" baseline="-25000"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err="1" smtClean="0">
                          <a:solidFill>
                            <a:schemeClr val="tx1"/>
                          </a:solidFill>
                        </a:rPr>
                        <a:t>f</a:t>
                      </a:r>
                      <a:r>
                        <a:rPr lang="en-US" sz="1600" baseline="-25000" dirty="0" err="1" smtClean="0">
                          <a:solidFill>
                            <a:schemeClr val="tx1"/>
                          </a:solidFill>
                        </a:rPr>
                        <a:t>n</a:t>
                      </a:r>
                      <a:r>
                        <a:rPr lang="en-US" sz="1600" dirty="0" err="1" smtClean="0">
                          <a:solidFill>
                            <a:schemeClr val="tx1"/>
                          </a:solidFill>
                        </a:rPr>
                        <a:t>x</a:t>
                      </a:r>
                      <a:r>
                        <a:rPr lang="en-US" sz="1600" baseline="-25000" dirty="0" err="1" smtClean="0">
                          <a:solidFill>
                            <a:schemeClr val="tx1"/>
                          </a:solidFill>
                        </a:rPr>
                        <a:t>n</a:t>
                      </a:r>
                      <a:endParaRPr lang="en-IN" sz="1600" baseline="-25000" dirty="0" smtClean="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IN" sz="1600" baseline="-25000" dirty="0" smtClean="0">
                        <a:solidFill>
                          <a:schemeClr val="tx1"/>
                        </a:solidFill>
                      </a:endParaRPr>
                    </a:p>
                  </a:txBody>
                  <a:tcPr/>
                </a:tc>
                <a:tc>
                  <a:txBody>
                    <a:bodyPr/>
                    <a:lstStyle/>
                    <a:p>
                      <a:pPr algn="ctr"/>
                      <a:endParaRPr lang="en-IN" sz="1600" dirty="0">
                        <a:solidFill>
                          <a:schemeClr val="tx1"/>
                        </a:solidFill>
                      </a:endParaRPr>
                    </a:p>
                  </a:txBody>
                  <a:tcPr/>
                </a:tc>
              </a:tr>
              <a:tr h="353886">
                <a:tc>
                  <a:txBody>
                    <a:bodyPr/>
                    <a:lstStyle/>
                    <a:p>
                      <a:pPr algn="ctr"/>
                      <a:endParaRPr lang="en-IN" sz="1600" b="1" dirty="0">
                        <a:solidFill>
                          <a:schemeClr val="tx1"/>
                        </a:solidFill>
                      </a:endParaRPr>
                    </a:p>
                  </a:txBody>
                  <a:tcPr>
                    <a:solidFill>
                      <a:schemeClr val="accent6">
                        <a:lumMod val="60000"/>
                        <a:lumOff val="40000"/>
                      </a:schemeClr>
                    </a:solidFill>
                  </a:tcPr>
                </a:tc>
                <a:tc>
                  <a:txBody>
                    <a:bodyPr/>
                    <a:lstStyle/>
                    <a:p>
                      <a:pPr algn="ctr"/>
                      <a:r>
                        <a:rPr lang="en-US" sz="1600" b="1" dirty="0" smtClean="0">
                          <a:solidFill>
                            <a:schemeClr val="tx1"/>
                          </a:solidFill>
                          <a:sym typeface="Symbol"/>
                        </a:rPr>
                        <a:t></a:t>
                      </a:r>
                      <a:r>
                        <a:rPr lang="en-US" sz="1600" b="1" dirty="0" smtClean="0">
                          <a:solidFill>
                            <a:schemeClr val="tx1"/>
                          </a:solidFill>
                        </a:rPr>
                        <a:t>f = N</a:t>
                      </a:r>
                      <a:endParaRPr lang="en-IN" sz="1600" b="1" dirty="0">
                        <a:solidFill>
                          <a:schemeClr val="tx1"/>
                        </a:solidFill>
                      </a:endParaRPr>
                    </a:p>
                  </a:txBody>
                  <a:tcPr>
                    <a:solidFill>
                      <a:schemeClr val="accent6">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dirty="0" smtClean="0">
                          <a:solidFill>
                            <a:schemeClr val="tx1"/>
                          </a:solidFill>
                          <a:sym typeface="Symbol"/>
                        </a:rPr>
                        <a:t></a:t>
                      </a:r>
                      <a:r>
                        <a:rPr lang="en-US" sz="1600" b="1" dirty="0" smtClean="0">
                          <a:solidFill>
                            <a:schemeClr val="tx1"/>
                          </a:solidFill>
                        </a:rPr>
                        <a:t>f X</a:t>
                      </a:r>
                      <a:endParaRPr lang="en-IN" sz="1600" b="1" dirty="0" smtClean="0">
                        <a:solidFill>
                          <a:schemeClr val="tx1"/>
                        </a:solidFill>
                      </a:endParaRPr>
                    </a:p>
                  </a:txBody>
                  <a:tcPr>
                    <a:solidFill>
                      <a:schemeClr val="accent6">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IN" sz="1600" b="1" dirty="0" smtClean="0">
                        <a:solidFill>
                          <a:schemeClr val="tx1"/>
                        </a:solidFill>
                      </a:endParaRPr>
                    </a:p>
                  </a:txBody>
                  <a:tcPr>
                    <a:solidFill>
                      <a:schemeClr val="accent6">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IN" sz="1600" b="1" dirty="0" smtClean="0">
                        <a:solidFill>
                          <a:schemeClr val="tx1"/>
                        </a:solidFill>
                      </a:endParaRPr>
                    </a:p>
                  </a:txBody>
                  <a:tcPr>
                    <a:solidFill>
                      <a:schemeClr val="accent6">
                        <a:lumMod val="60000"/>
                        <a:lumOff val="40000"/>
                      </a:schemeClr>
                    </a:solidFill>
                  </a:tcPr>
                </a:tc>
              </a:tr>
            </a:tbl>
          </a:graphicData>
        </a:graphic>
      </p:graphicFrame>
      <p:graphicFrame>
        <p:nvGraphicFramePr>
          <p:cNvPr id="133124" name="Object 4"/>
          <p:cNvGraphicFramePr>
            <a:graphicFrameLocks noChangeAspect="1"/>
          </p:cNvGraphicFramePr>
          <p:nvPr/>
        </p:nvGraphicFramePr>
        <p:xfrm>
          <a:off x="3787775" y="1714488"/>
          <a:ext cx="784225" cy="428628"/>
        </p:xfrm>
        <a:graphic>
          <a:graphicData uri="http://schemas.openxmlformats.org/presentationml/2006/ole">
            <p:oleObj spid="_x0000_s133124" name="Equation" r:id="rId4" imgW="723600" imgH="431640" progId="Equation.3">
              <p:embed/>
            </p:oleObj>
          </a:graphicData>
        </a:graphic>
      </p:graphicFrame>
      <p:sp>
        <p:nvSpPr>
          <p:cNvPr id="133126"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IN"/>
          </a:p>
        </p:txBody>
      </p:sp>
      <p:sp>
        <p:nvSpPr>
          <p:cNvPr id="133128"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IN"/>
          </a:p>
        </p:txBody>
      </p:sp>
      <p:sp>
        <p:nvSpPr>
          <p:cNvPr id="133130"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IN"/>
          </a:p>
        </p:txBody>
      </p:sp>
      <p:sp>
        <p:nvSpPr>
          <p:cNvPr id="133132" name="Rectangle 1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IN"/>
          </a:p>
        </p:txBody>
      </p:sp>
      <p:sp>
        <p:nvSpPr>
          <p:cNvPr id="133134" name="Rectangle 1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IN"/>
          </a:p>
        </p:txBody>
      </p:sp>
      <p:sp>
        <p:nvSpPr>
          <p:cNvPr id="133136" name="Rectangle 1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IN"/>
          </a:p>
        </p:txBody>
      </p:sp>
      <p:sp>
        <p:nvSpPr>
          <p:cNvPr id="133138" name="Rectangle 1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IN"/>
          </a:p>
        </p:txBody>
      </p:sp>
      <p:sp>
        <p:nvSpPr>
          <p:cNvPr id="133140" name="Rectangle 2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IN"/>
          </a:p>
        </p:txBody>
      </p:sp>
      <p:pic>
        <p:nvPicPr>
          <p:cNvPr id="133139" name="Picture 19"/>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6215074" y="2714620"/>
            <a:ext cx="642942" cy="233797"/>
          </a:xfrm>
          <a:prstGeom prst="rect">
            <a:avLst/>
          </a:prstGeom>
          <a:noFill/>
        </p:spPr>
      </p:pic>
      <p:sp>
        <p:nvSpPr>
          <p:cNvPr id="133142" name="Rectangle 2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IN"/>
          </a:p>
        </p:txBody>
      </p:sp>
      <p:sp>
        <p:nvSpPr>
          <p:cNvPr id="133144" name="Rectangle 2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IN"/>
          </a:p>
        </p:txBody>
      </p:sp>
      <p:sp>
        <p:nvSpPr>
          <p:cNvPr id="133146" name="Rectangle 2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IN"/>
          </a:p>
        </p:txBody>
      </p:sp>
      <p:pic>
        <p:nvPicPr>
          <p:cNvPr id="22" name="Picture 13"/>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4786314" y="2714620"/>
            <a:ext cx="642942" cy="267893"/>
          </a:xfrm>
          <a:prstGeom prst="rect">
            <a:avLst/>
          </a:prstGeom>
          <a:noFill/>
        </p:spPr>
      </p:pic>
      <p:pic>
        <p:nvPicPr>
          <p:cNvPr id="23" name="Picture 5"/>
          <p:cNvPicPr>
            <a:picLocks noChangeAspect="1" noChangeArrowheads="1"/>
          </p:cNvPicPr>
          <p:nvPr/>
        </p:nvPicPr>
        <p:blipFill>
          <a:blip r:embed="rId7">
            <a:clrChange>
              <a:clrFrom>
                <a:srgbClr val="FFFFFF"/>
              </a:clrFrom>
              <a:clrTo>
                <a:srgbClr val="FFFFFF">
                  <a:alpha val="0"/>
                </a:srgbClr>
              </a:clrTo>
            </a:clrChange>
          </a:blip>
          <a:srcRect/>
          <a:stretch>
            <a:fillRect/>
          </a:stretch>
        </p:blipFill>
        <p:spPr bwMode="auto">
          <a:xfrm>
            <a:off x="4857752" y="3071810"/>
            <a:ext cx="566738" cy="214314"/>
          </a:xfrm>
          <a:prstGeom prst="rect">
            <a:avLst/>
          </a:prstGeom>
          <a:noFill/>
        </p:spPr>
      </p:pic>
      <p:pic>
        <p:nvPicPr>
          <p:cNvPr id="24" name="Picture 7"/>
          <p:cNvPicPr>
            <a:picLocks noChangeAspect="1" noChangeArrowheads="1"/>
          </p:cNvPicPr>
          <p:nvPr/>
        </p:nvPicPr>
        <p:blipFill>
          <a:blip r:embed="rId8">
            <a:clrChange>
              <a:clrFrom>
                <a:srgbClr val="FFFFFF"/>
              </a:clrFrom>
              <a:clrTo>
                <a:srgbClr val="FFFFFF">
                  <a:alpha val="0"/>
                </a:srgbClr>
              </a:clrTo>
            </a:clrChange>
          </a:blip>
          <a:srcRect/>
          <a:stretch>
            <a:fillRect/>
          </a:stretch>
        </p:blipFill>
        <p:spPr bwMode="auto">
          <a:xfrm>
            <a:off x="4857752" y="3429000"/>
            <a:ext cx="566738" cy="214314"/>
          </a:xfrm>
          <a:prstGeom prst="rect">
            <a:avLst/>
          </a:prstGeom>
          <a:noFill/>
        </p:spPr>
      </p:pic>
      <p:pic>
        <p:nvPicPr>
          <p:cNvPr id="25" name="Picture 9"/>
          <p:cNvPicPr>
            <a:picLocks noChangeAspect="1" noChangeArrowheads="1"/>
          </p:cNvPicPr>
          <p:nvPr/>
        </p:nvPicPr>
        <p:blipFill>
          <a:blip r:embed="rId9">
            <a:clrChange>
              <a:clrFrom>
                <a:srgbClr val="FFFFFF"/>
              </a:clrFrom>
              <a:clrTo>
                <a:srgbClr val="FFFFFF">
                  <a:alpha val="0"/>
                </a:srgbClr>
              </a:clrTo>
            </a:clrChange>
          </a:blip>
          <a:srcRect/>
          <a:stretch>
            <a:fillRect/>
          </a:stretch>
        </p:blipFill>
        <p:spPr bwMode="auto">
          <a:xfrm>
            <a:off x="4857752" y="4500570"/>
            <a:ext cx="571504" cy="215662"/>
          </a:xfrm>
          <a:prstGeom prst="rect">
            <a:avLst/>
          </a:prstGeom>
          <a:noFill/>
        </p:spPr>
      </p:pic>
      <p:sp>
        <p:nvSpPr>
          <p:cNvPr id="3"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IN"/>
          </a:p>
        </p:txBody>
      </p:sp>
      <p:sp>
        <p:nvSpPr>
          <p:cNvPr id="4"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IN"/>
          </a:p>
        </p:txBody>
      </p:sp>
      <p:pic>
        <p:nvPicPr>
          <p:cNvPr id="133127" name="Picture 7"/>
          <p:cNvPicPr>
            <a:picLocks noChangeAspect="1" noChangeArrowheads="1"/>
          </p:cNvPicPr>
          <p:nvPr/>
        </p:nvPicPr>
        <p:blipFill>
          <a:blip r:embed="rId10">
            <a:clrChange>
              <a:clrFrom>
                <a:srgbClr val="FFFFFF"/>
              </a:clrFrom>
              <a:clrTo>
                <a:srgbClr val="FFFFFF">
                  <a:alpha val="0"/>
                </a:srgbClr>
              </a:clrTo>
            </a:clrChange>
          </a:blip>
          <a:srcRect/>
          <a:stretch>
            <a:fillRect/>
          </a:stretch>
        </p:blipFill>
        <p:spPr bwMode="auto">
          <a:xfrm>
            <a:off x="6143636" y="4500570"/>
            <a:ext cx="819150" cy="247650"/>
          </a:xfrm>
          <a:prstGeom prst="rect">
            <a:avLst/>
          </a:prstGeom>
          <a:noFill/>
        </p:spPr>
      </p:pic>
      <p:sp>
        <p:nvSpPr>
          <p:cNvPr id="6"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IN"/>
          </a:p>
        </p:txBody>
      </p:sp>
      <p:sp>
        <p:nvSpPr>
          <p:cNvPr id="7" name="Rectangle 1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IN"/>
          </a:p>
        </p:txBody>
      </p:sp>
      <p:sp>
        <p:nvSpPr>
          <p:cNvPr id="8" name="Rectangle 1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IN"/>
          </a:p>
        </p:txBody>
      </p:sp>
      <p:pic>
        <p:nvPicPr>
          <p:cNvPr id="133133" name="Picture 13"/>
          <p:cNvPicPr>
            <a:picLocks noChangeAspect="1" noChangeArrowheads="1"/>
          </p:cNvPicPr>
          <p:nvPr/>
        </p:nvPicPr>
        <p:blipFill>
          <a:blip r:embed="rId11">
            <a:clrChange>
              <a:clrFrom>
                <a:srgbClr val="FFFFFF"/>
              </a:clrFrom>
              <a:clrTo>
                <a:srgbClr val="FFFFFF">
                  <a:alpha val="0"/>
                </a:srgbClr>
              </a:clrTo>
            </a:clrChange>
          </a:blip>
          <a:srcRect/>
          <a:stretch>
            <a:fillRect/>
          </a:stretch>
        </p:blipFill>
        <p:spPr bwMode="auto">
          <a:xfrm>
            <a:off x="6143636" y="3071810"/>
            <a:ext cx="800100" cy="247650"/>
          </a:xfrm>
          <a:prstGeom prst="rect">
            <a:avLst/>
          </a:prstGeom>
          <a:noFill/>
        </p:spPr>
      </p:pic>
      <p:sp>
        <p:nvSpPr>
          <p:cNvPr id="9" name="Rectangle 1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IN"/>
          </a:p>
        </p:txBody>
      </p:sp>
      <p:pic>
        <p:nvPicPr>
          <p:cNvPr id="133135" name="Picture 15"/>
          <p:cNvPicPr>
            <a:picLocks noChangeAspect="1" noChangeArrowheads="1"/>
          </p:cNvPicPr>
          <p:nvPr/>
        </p:nvPicPr>
        <p:blipFill>
          <a:blip r:embed="rId12">
            <a:clrChange>
              <a:clrFrom>
                <a:srgbClr val="FFFFFF"/>
              </a:clrFrom>
              <a:clrTo>
                <a:srgbClr val="FFFFFF">
                  <a:alpha val="0"/>
                </a:srgbClr>
              </a:clrTo>
            </a:clrChange>
          </a:blip>
          <a:srcRect/>
          <a:stretch>
            <a:fillRect/>
          </a:stretch>
        </p:blipFill>
        <p:spPr bwMode="auto">
          <a:xfrm>
            <a:off x="6143636" y="3429000"/>
            <a:ext cx="809625" cy="247650"/>
          </a:xfrm>
          <a:prstGeom prst="rect">
            <a:avLst/>
          </a:prstGeom>
          <a:noFill/>
        </p:spPr>
      </p:pic>
      <p:sp>
        <p:nvSpPr>
          <p:cNvPr id="10" name="Rectangle 1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IN"/>
          </a:p>
        </p:txBody>
      </p:sp>
      <p:pic>
        <p:nvPicPr>
          <p:cNvPr id="11" name="Picture 17"/>
          <p:cNvPicPr>
            <a:picLocks noChangeAspect="1" noChangeArrowheads="1"/>
          </p:cNvPicPr>
          <p:nvPr/>
        </p:nvPicPr>
        <p:blipFill>
          <a:blip r:embed="rId13">
            <a:clrChange>
              <a:clrFrom>
                <a:srgbClr val="FFFFFF"/>
              </a:clrFrom>
              <a:clrTo>
                <a:srgbClr val="FFFFFF">
                  <a:alpha val="0"/>
                </a:srgbClr>
              </a:clrTo>
            </a:clrChange>
          </a:blip>
          <a:srcRect/>
          <a:stretch>
            <a:fillRect/>
          </a:stretch>
        </p:blipFill>
        <p:spPr bwMode="auto">
          <a:xfrm>
            <a:off x="6072198" y="4786322"/>
            <a:ext cx="971550" cy="357190"/>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304800" y="285728"/>
            <a:ext cx="8686800" cy="5810273"/>
          </a:xfrm>
          <a:prstGeom prst="rect">
            <a:avLst/>
          </a:prstGeom>
        </p:spPr>
        <p:txBody>
          <a:bodyPr/>
          <a:lstStyle/>
          <a:p>
            <a:pPr algn="just">
              <a:spcBef>
                <a:spcPct val="20000"/>
              </a:spcBef>
              <a:buClr>
                <a:schemeClr val="accent1"/>
              </a:buClr>
              <a:buSzPct val="70000"/>
            </a:pPr>
            <a:r>
              <a:rPr lang="en-US" b="1" dirty="0" smtClean="0">
                <a:solidFill>
                  <a:srgbClr val="FF0000"/>
                </a:solidFill>
              </a:rPr>
              <a:t>In case of continuous frequency distribution: </a:t>
            </a:r>
            <a:r>
              <a:rPr lang="en-US" dirty="0" smtClean="0">
                <a:solidFill>
                  <a:srgbClr val="C00000"/>
                </a:solidFill>
              </a:rPr>
              <a:t>If C</a:t>
            </a:r>
            <a:r>
              <a:rPr lang="en-US" baseline="-25000" dirty="0" smtClean="0">
                <a:solidFill>
                  <a:srgbClr val="C00000"/>
                </a:solidFill>
              </a:rPr>
              <a:t>1</a:t>
            </a:r>
            <a:r>
              <a:rPr lang="en-US" dirty="0" smtClean="0">
                <a:solidFill>
                  <a:srgbClr val="C00000"/>
                </a:solidFill>
              </a:rPr>
              <a:t>–C</a:t>
            </a:r>
            <a:r>
              <a:rPr lang="en-US" baseline="-25000" dirty="0" smtClean="0">
                <a:solidFill>
                  <a:srgbClr val="C00000"/>
                </a:solidFill>
              </a:rPr>
              <a:t>2</a:t>
            </a:r>
            <a:r>
              <a:rPr lang="en-US" dirty="0" smtClean="0">
                <a:solidFill>
                  <a:srgbClr val="C00000"/>
                </a:solidFill>
              </a:rPr>
              <a:t>,C</a:t>
            </a:r>
            <a:r>
              <a:rPr lang="en-US" baseline="-25000" dirty="0" smtClean="0">
                <a:solidFill>
                  <a:srgbClr val="C00000"/>
                </a:solidFill>
              </a:rPr>
              <a:t>2</a:t>
            </a:r>
            <a:r>
              <a:rPr lang="en-US" dirty="0" smtClean="0">
                <a:solidFill>
                  <a:srgbClr val="C00000"/>
                </a:solidFill>
              </a:rPr>
              <a:t>–C</a:t>
            </a:r>
            <a:r>
              <a:rPr lang="en-US" baseline="-25000" dirty="0" smtClean="0">
                <a:solidFill>
                  <a:srgbClr val="C00000"/>
                </a:solidFill>
              </a:rPr>
              <a:t>3</a:t>
            </a:r>
            <a:r>
              <a:rPr lang="en-US" dirty="0" smtClean="0">
                <a:solidFill>
                  <a:srgbClr val="C00000"/>
                </a:solidFill>
              </a:rPr>
              <a:t>,……,C</a:t>
            </a:r>
            <a:r>
              <a:rPr lang="en-US" baseline="-25000" dirty="0" smtClean="0">
                <a:solidFill>
                  <a:srgbClr val="C00000"/>
                </a:solidFill>
              </a:rPr>
              <a:t>n</a:t>
            </a:r>
            <a:r>
              <a:rPr lang="en-US" dirty="0" smtClean="0">
                <a:solidFill>
                  <a:srgbClr val="C00000"/>
                </a:solidFill>
              </a:rPr>
              <a:t>–C</a:t>
            </a:r>
            <a:r>
              <a:rPr lang="en-US" baseline="-25000" dirty="0" smtClean="0">
                <a:solidFill>
                  <a:srgbClr val="C00000"/>
                </a:solidFill>
              </a:rPr>
              <a:t>n+1</a:t>
            </a:r>
            <a:r>
              <a:rPr lang="en-US" dirty="0" smtClean="0">
                <a:solidFill>
                  <a:srgbClr val="C00000"/>
                </a:solidFill>
              </a:rPr>
              <a:t> are class intervals of data with corresponding frequencies f</a:t>
            </a:r>
            <a:r>
              <a:rPr lang="en-US" baseline="-25000" dirty="0" smtClean="0">
                <a:solidFill>
                  <a:srgbClr val="C00000"/>
                </a:solidFill>
              </a:rPr>
              <a:t>1</a:t>
            </a:r>
            <a:r>
              <a:rPr lang="en-US" dirty="0" smtClean="0">
                <a:solidFill>
                  <a:srgbClr val="C00000"/>
                </a:solidFill>
              </a:rPr>
              <a:t>,f</a:t>
            </a:r>
            <a:r>
              <a:rPr lang="en-US" baseline="-25000" dirty="0" smtClean="0">
                <a:solidFill>
                  <a:srgbClr val="C00000"/>
                </a:solidFill>
              </a:rPr>
              <a:t>2</a:t>
            </a:r>
            <a:r>
              <a:rPr lang="en-US" dirty="0" smtClean="0">
                <a:solidFill>
                  <a:srgbClr val="C00000"/>
                </a:solidFill>
              </a:rPr>
              <a:t>,f</a:t>
            </a:r>
            <a:r>
              <a:rPr lang="en-US" baseline="-25000" dirty="0" smtClean="0">
                <a:solidFill>
                  <a:srgbClr val="C00000"/>
                </a:solidFill>
              </a:rPr>
              <a:t>3</a:t>
            </a:r>
            <a:r>
              <a:rPr lang="en-US" dirty="0" smtClean="0">
                <a:solidFill>
                  <a:srgbClr val="C00000"/>
                </a:solidFill>
              </a:rPr>
              <a:t>,………………., f</a:t>
            </a:r>
            <a:r>
              <a:rPr lang="en-US" baseline="-25000" dirty="0" smtClean="0">
                <a:solidFill>
                  <a:srgbClr val="C00000"/>
                </a:solidFill>
              </a:rPr>
              <a:t>n</a:t>
            </a:r>
            <a:r>
              <a:rPr lang="en-US" dirty="0" smtClean="0">
                <a:solidFill>
                  <a:srgbClr val="C00000"/>
                </a:solidFill>
              </a:rPr>
              <a:t>, respectively. Then Mean Deviation (M.D.) is calculated by –</a:t>
            </a:r>
            <a:endParaRPr lang="en-US" sz="2400" dirty="0" smtClean="0">
              <a:solidFill>
                <a:srgbClr val="C00000"/>
              </a:solidFill>
            </a:endParaRPr>
          </a:p>
          <a:p>
            <a:pPr lvl="0" algn="just">
              <a:spcBef>
                <a:spcPct val="20000"/>
              </a:spcBef>
              <a:buClr>
                <a:schemeClr val="accent1"/>
              </a:buClr>
              <a:buSzPct val="70000"/>
            </a:pPr>
            <a:endParaRPr lang="en-US" dirty="0" smtClean="0">
              <a:solidFill>
                <a:srgbClr val="C00000"/>
              </a:solidFill>
            </a:endParaRPr>
          </a:p>
          <a:p>
            <a:pPr lvl="0" algn="just">
              <a:spcBef>
                <a:spcPct val="20000"/>
              </a:spcBef>
              <a:buClr>
                <a:schemeClr val="accent1"/>
              </a:buClr>
              <a:buSzPct val="70000"/>
            </a:pPr>
            <a:endParaRPr lang="en-US" dirty="0" smtClean="0">
              <a:solidFill>
                <a:srgbClr val="C00000"/>
              </a:solidFill>
            </a:endParaRPr>
          </a:p>
          <a:p>
            <a:pPr lvl="0" algn="just">
              <a:spcBef>
                <a:spcPct val="20000"/>
              </a:spcBef>
              <a:buClr>
                <a:schemeClr val="accent1"/>
              </a:buClr>
              <a:buSzPct val="70000"/>
            </a:pPr>
            <a:endParaRPr lang="en-US" dirty="0" smtClean="0">
              <a:solidFill>
                <a:srgbClr val="C00000"/>
              </a:solidFill>
            </a:endParaRPr>
          </a:p>
          <a:p>
            <a:pPr lvl="0" algn="just">
              <a:spcBef>
                <a:spcPct val="20000"/>
              </a:spcBef>
              <a:buClr>
                <a:schemeClr val="accent1"/>
              </a:buClr>
              <a:buSzPct val="70000"/>
            </a:pPr>
            <a:r>
              <a:rPr lang="en-US" dirty="0" smtClean="0">
                <a:solidFill>
                  <a:srgbClr val="C00000"/>
                </a:solidFill>
              </a:rPr>
              <a:t>Here, N = f</a:t>
            </a:r>
            <a:r>
              <a:rPr lang="en-US" baseline="-25000" dirty="0" smtClean="0">
                <a:solidFill>
                  <a:srgbClr val="C00000"/>
                </a:solidFill>
              </a:rPr>
              <a:t>1</a:t>
            </a:r>
            <a:r>
              <a:rPr lang="en-US" dirty="0" smtClean="0">
                <a:solidFill>
                  <a:srgbClr val="C00000"/>
                </a:solidFill>
              </a:rPr>
              <a:t>+f</a:t>
            </a:r>
            <a:r>
              <a:rPr lang="en-US" baseline="-25000" dirty="0" smtClean="0">
                <a:solidFill>
                  <a:srgbClr val="C00000"/>
                </a:solidFill>
              </a:rPr>
              <a:t>2</a:t>
            </a:r>
            <a:r>
              <a:rPr lang="en-US" dirty="0" smtClean="0">
                <a:solidFill>
                  <a:srgbClr val="C00000"/>
                </a:solidFill>
              </a:rPr>
              <a:t>+……….+ f</a:t>
            </a:r>
            <a:r>
              <a:rPr lang="en-US" baseline="-25000" dirty="0" smtClean="0">
                <a:solidFill>
                  <a:srgbClr val="C00000"/>
                </a:solidFill>
              </a:rPr>
              <a:t>n </a:t>
            </a:r>
          </a:p>
          <a:p>
            <a:pPr lvl="0" algn="just">
              <a:spcBef>
                <a:spcPct val="20000"/>
              </a:spcBef>
              <a:buClr>
                <a:schemeClr val="accent1"/>
              </a:buClr>
              <a:buSzPct val="70000"/>
            </a:pPr>
            <a:endParaRPr lang="en-US" baseline="-25000" dirty="0" smtClean="0">
              <a:solidFill>
                <a:srgbClr val="C00000"/>
              </a:solidFill>
            </a:endParaRPr>
          </a:p>
          <a:p>
            <a:pPr lvl="0" algn="just">
              <a:spcBef>
                <a:spcPct val="20000"/>
              </a:spcBef>
              <a:buClr>
                <a:schemeClr val="accent1"/>
              </a:buClr>
              <a:buSzPct val="70000"/>
            </a:pPr>
            <a:endParaRPr lang="en-US" baseline="30000" dirty="0" smtClean="0">
              <a:solidFill>
                <a:srgbClr val="C00000"/>
              </a:solidFill>
            </a:endParaRPr>
          </a:p>
          <a:p>
            <a:pPr algn="just"/>
            <a:endParaRPr lang="en-US" sz="2400" dirty="0" smtClean="0">
              <a:solidFill>
                <a:srgbClr val="FF0000"/>
              </a:solidFill>
            </a:endParaRPr>
          </a:p>
          <a:p>
            <a:pPr algn="just"/>
            <a:endParaRPr lang="en-US" sz="2400" dirty="0" smtClean="0">
              <a:solidFill>
                <a:srgbClr val="FF0000"/>
              </a:solidFill>
            </a:endParaRPr>
          </a:p>
          <a:p>
            <a:pPr algn="just"/>
            <a:endParaRPr lang="en-IN" sz="2400" dirty="0" smtClean="0">
              <a:solidFill>
                <a:srgbClr val="FF0000"/>
              </a:solidFill>
            </a:endParaRPr>
          </a:p>
          <a:p>
            <a:pPr lvl="0" algn="ctr">
              <a:spcBef>
                <a:spcPct val="20000"/>
              </a:spcBef>
              <a:buClr>
                <a:schemeClr val="accent1"/>
              </a:buClr>
              <a:buSzPct val="70000"/>
            </a:pPr>
            <a:endParaRPr lang="en-US" sz="2400" dirty="0" smtClean="0">
              <a:solidFill>
                <a:srgbClr val="C00000"/>
              </a:solidFill>
            </a:endParaRPr>
          </a:p>
          <a:p>
            <a:pPr lvl="0" algn="just">
              <a:spcBef>
                <a:spcPct val="20000"/>
              </a:spcBef>
              <a:buClr>
                <a:schemeClr val="accent1"/>
              </a:buClr>
              <a:buSzPct val="70000"/>
            </a:pPr>
            <a:endParaRPr lang="en-IN" sz="2400" dirty="0" smtClean="0">
              <a:solidFill>
                <a:srgbClr val="C00000"/>
              </a:solidFill>
            </a:endParaRPr>
          </a:p>
          <a:p>
            <a:pPr lvl="0" algn="just">
              <a:spcBef>
                <a:spcPct val="20000"/>
              </a:spcBef>
              <a:buClr>
                <a:srgbClr val="002060"/>
              </a:buClr>
              <a:buSzPct val="70000"/>
            </a:pPr>
            <a:endParaRPr kumimoji="0" lang="en-US" sz="2400" i="0" u="none" strike="noStrike" kern="1200" cap="none" spc="0" normalizeH="0" baseline="0" noProof="0" dirty="0">
              <a:ln>
                <a:noFill/>
              </a:ln>
              <a:solidFill>
                <a:srgbClr val="002060"/>
              </a:solidFill>
              <a:effectLst/>
              <a:uLnTx/>
              <a:uFillTx/>
              <a:latin typeface="Aharoni" pitchFamily="2" charset="-79"/>
              <a:cs typeface="Aharoni" pitchFamily="2" charset="-79"/>
            </a:endParaRPr>
          </a:p>
        </p:txBody>
      </p:sp>
      <p:graphicFrame>
        <p:nvGraphicFramePr>
          <p:cNvPr id="169986" name="Object 2"/>
          <p:cNvGraphicFramePr>
            <a:graphicFrameLocks noChangeAspect="1"/>
          </p:cNvGraphicFramePr>
          <p:nvPr/>
        </p:nvGraphicFramePr>
        <p:xfrm>
          <a:off x="2835275" y="1143000"/>
          <a:ext cx="3044825" cy="500063"/>
        </p:xfrm>
        <a:graphic>
          <a:graphicData uri="http://schemas.openxmlformats.org/presentationml/2006/ole">
            <p:oleObj spid="_x0000_s169986" name="Equation" r:id="rId3" imgW="2641320" imgH="444240" progId="Equation.3">
              <p:embed/>
            </p:oleObj>
          </a:graphicData>
        </a:graphic>
      </p:graphicFrame>
      <p:graphicFrame>
        <p:nvGraphicFramePr>
          <p:cNvPr id="169987" name="Object 3"/>
          <p:cNvGraphicFramePr>
            <a:graphicFrameLocks noChangeAspect="1"/>
          </p:cNvGraphicFramePr>
          <p:nvPr/>
        </p:nvGraphicFramePr>
        <p:xfrm>
          <a:off x="3787775" y="1714500"/>
          <a:ext cx="712788" cy="500063"/>
        </p:xfrm>
        <a:graphic>
          <a:graphicData uri="http://schemas.openxmlformats.org/presentationml/2006/ole">
            <p:oleObj spid="_x0000_s169987" name="Equation" r:id="rId4" imgW="723600" imgH="431640" progId="Equation.3">
              <p:embed/>
            </p:oleObj>
          </a:graphicData>
        </a:graphic>
      </p:graphicFrame>
      <p:graphicFrame>
        <p:nvGraphicFramePr>
          <p:cNvPr id="5" name="Table 4"/>
          <p:cNvGraphicFramePr>
            <a:graphicFrameLocks noGrp="1"/>
          </p:cNvGraphicFramePr>
          <p:nvPr/>
        </p:nvGraphicFramePr>
        <p:xfrm>
          <a:off x="1500166" y="2643182"/>
          <a:ext cx="6286544" cy="2500328"/>
        </p:xfrm>
        <a:graphic>
          <a:graphicData uri="http://schemas.openxmlformats.org/drawingml/2006/table">
            <a:tbl>
              <a:tblPr firstRow="1" bandRow="1">
                <a:tableStyleId>{5C22544A-7EE6-4342-B048-85BDC9FD1C3A}</a:tableStyleId>
              </a:tblPr>
              <a:tblGrid>
                <a:gridCol w="797547"/>
                <a:gridCol w="797547"/>
                <a:gridCol w="1398501"/>
                <a:gridCol w="947224"/>
                <a:gridCol w="1202717"/>
                <a:gridCol w="1143008"/>
              </a:tblGrid>
              <a:tr h="377012">
                <a:tc>
                  <a:txBody>
                    <a:bodyPr/>
                    <a:lstStyle/>
                    <a:p>
                      <a:pPr algn="ctr"/>
                      <a:r>
                        <a:rPr lang="en-US" sz="1600" dirty="0" smtClean="0">
                          <a:solidFill>
                            <a:schemeClr val="tx1"/>
                          </a:solidFill>
                        </a:rPr>
                        <a:t>CI</a:t>
                      </a:r>
                      <a:endParaRPr lang="en-IN" sz="1600" dirty="0">
                        <a:solidFill>
                          <a:schemeClr val="tx1"/>
                        </a:solidFill>
                      </a:endParaRPr>
                    </a:p>
                  </a:txBody>
                  <a:tcPr>
                    <a:solidFill>
                      <a:srgbClr val="FFC000"/>
                    </a:solidFill>
                  </a:tcPr>
                </a:tc>
                <a:tc>
                  <a:txBody>
                    <a:bodyPr/>
                    <a:lstStyle/>
                    <a:p>
                      <a:pPr algn="ctr"/>
                      <a:r>
                        <a:rPr lang="en-US" sz="1600" dirty="0" smtClean="0">
                          <a:solidFill>
                            <a:schemeClr val="tx1"/>
                          </a:solidFill>
                        </a:rPr>
                        <a:t>f</a:t>
                      </a:r>
                      <a:endParaRPr lang="en-IN" sz="1600" dirty="0">
                        <a:solidFill>
                          <a:schemeClr val="tx1"/>
                        </a:solidFill>
                      </a:endParaRPr>
                    </a:p>
                  </a:txBody>
                  <a:tcPr>
                    <a:solidFill>
                      <a:srgbClr val="FFC000"/>
                    </a:solidFill>
                  </a:tcPr>
                </a:tc>
                <a:tc>
                  <a:txBody>
                    <a:bodyPr/>
                    <a:lstStyle/>
                    <a:p>
                      <a:pPr algn="ctr"/>
                      <a:r>
                        <a:rPr lang="en-US" sz="1400" dirty="0" smtClean="0">
                          <a:solidFill>
                            <a:schemeClr val="tx1"/>
                          </a:solidFill>
                        </a:rPr>
                        <a:t>m = Mid value</a:t>
                      </a:r>
                      <a:endParaRPr lang="en-IN" sz="1400" dirty="0">
                        <a:solidFill>
                          <a:schemeClr val="tx1"/>
                        </a:solidFill>
                      </a:endParaRPr>
                    </a:p>
                  </a:txBody>
                  <a:tcPr>
                    <a:solidFill>
                      <a:srgbClr val="FFC000"/>
                    </a:solidFill>
                  </a:tcPr>
                </a:tc>
                <a:tc>
                  <a:txBody>
                    <a:bodyPr/>
                    <a:lstStyle/>
                    <a:p>
                      <a:pPr algn="ctr"/>
                      <a:r>
                        <a:rPr lang="en-US" sz="1600" dirty="0" smtClean="0">
                          <a:solidFill>
                            <a:schemeClr val="tx1"/>
                          </a:solidFill>
                        </a:rPr>
                        <a:t>fm</a:t>
                      </a:r>
                      <a:endParaRPr lang="en-IN" sz="1600" dirty="0">
                        <a:solidFill>
                          <a:schemeClr val="tx1"/>
                        </a:solidFill>
                      </a:endParaRPr>
                    </a:p>
                  </a:txBody>
                  <a:tcPr>
                    <a:solidFill>
                      <a:srgbClr val="FFC000"/>
                    </a:solidFill>
                  </a:tcPr>
                </a:tc>
                <a:tc>
                  <a:txBody>
                    <a:bodyPr/>
                    <a:lstStyle/>
                    <a:p>
                      <a:pPr algn="ctr"/>
                      <a:endParaRPr lang="en-IN" sz="1600" dirty="0">
                        <a:solidFill>
                          <a:schemeClr val="tx1"/>
                        </a:solidFill>
                      </a:endParaRPr>
                    </a:p>
                  </a:txBody>
                  <a:tcPr>
                    <a:solidFill>
                      <a:srgbClr val="FFC000"/>
                    </a:solidFill>
                  </a:tcPr>
                </a:tc>
                <a:tc>
                  <a:txBody>
                    <a:bodyPr/>
                    <a:lstStyle/>
                    <a:p>
                      <a:pPr algn="ctr"/>
                      <a:endParaRPr lang="en-IN" sz="1600" dirty="0">
                        <a:solidFill>
                          <a:schemeClr val="tx1"/>
                        </a:solidFill>
                      </a:endParaRPr>
                    </a:p>
                  </a:txBody>
                  <a:tcPr>
                    <a:solidFill>
                      <a:srgbClr val="FFC000"/>
                    </a:solidFill>
                  </a:tcPr>
                </a:tc>
              </a:tr>
              <a:tr h="353886">
                <a:tc>
                  <a:txBody>
                    <a:bodyPr/>
                    <a:lstStyle/>
                    <a:p>
                      <a:pPr algn="ctr"/>
                      <a:r>
                        <a:rPr lang="en-US" sz="1600" dirty="0" smtClean="0">
                          <a:solidFill>
                            <a:schemeClr val="tx1"/>
                          </a:solidFill>
                        </a:rPr>
                        <a:t>C</a:t>
                      </a:r>
                      <a:r>
                        <a:rPr lang="en-US" sz="1600" baseline="-25000" dirty="0" smtClean="0">
                          <a:solidFill>
                            <a:schemeClr val="tx1"/>
                          </a:solidFill>
                        </a:rPr>
                        <a:t>1</a:t>
                      </a:r>
                      <a:r>
                        <a:rPr lang="en-US" sz="1600" dirty="0" smtClean="0">
                          <a:solidFill>
                            <a:schemeClr val="tx1"/>
                          </a:solidFill>
                        </a:rPr>
                        <a:t>-C</a:t>
                      </a:r>
                      <a:r>
                        <a:rPr lang="en-US" sz="1600" baseline="-25000" dirty="0" smtClean="0">
                          <a:solidFill>
                            <a:schemeClr val="tx1"/>
                          </a:solidFill>
                        </a:rPr>
                        <a:t>2</a:t>
                      </a:r>
                      <a:endParaRPr lang="en-IN" sz="1600" baseline="-25000" dirty="0">
                        <a:solidFill>
                          <a:schemeClr val="tx1"/>
                        </a:solidFill>
                      </a:endParaRPr>
                    </a:p>
                  </a:txBody>
                  <a:tcPr/>
                </a:tc>
                <a:tc>
                  <a:txBody>
                    <a:bodyPr/>
                    <a:lstStyle/>
                    <a:p>
                      <a:pPr algn="ctr"/>
                      <a:r>
                        <a:rPr lang="en-US" sz="1600" dirty="0" smtClean="0">
                          <a:solidFill>
                            <a:schemeClr val="tx1"/>
                          </a:solidFill>
                        </a:rPr>
                        <a:t>f</a:t>
                      </a:r>
                      <a:r>
                        <a:rPr lang="en-US" sz="1600" baseline="-25000" dirty="0" smtClean="0">
                          <a:solidFill>
                            <a:schemeClr val="tx1"/>
                          </a:solidFill>
                        </a:rPr>
                        <a:t>1</a:t>
                      </a:r>
                      <a:endParaRPr lang="en-IN" sz="1600" baseline="-25000"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m</a:t>
                      </a:r>
                      <a:r>
                        <a:rPr lang="en-US" sz="1600" baseline="-25000" dirty="0" smtClean="0">
                          <a:solidFill>
                            <a:schemeClr val="tx1"/>
                          </a:solidFill>
                        </a:rPr>
                        <a:t>1</a:t>
                      </a:r>
                      <a:endParaRPr lang="en-IN" sz="1600" baseline="-25000" dirty="0" smtClean="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f</a:t>
                      </a:r>
                      <a:r>
                        <a:rPr lang="en-US" sz="1600" baseline="-25000" dirty="0" smtClean="0">
                          <a:solidFill>
                            <a:schemeClr val="tx1"/>
                          </a:solidFill>
                        </a:rPr>
                        <a:t>1</a:t>
                      </a:r>
                      <a:r>
                        <a:rPr lang="en-US" sz="1600" dirty="0" smtClean="0">
                          <a:solidFill>
                            <a:schemeClr val="tx1"/>
                          </a:solidFill>
                        </a:rPr>
                        <a:t>m</a:t>
                      </a:r>
                      <a:r>
                        <a:rPr lang="en-US" sz="1600" baseline="-25000" dirty="0" smtClean="0">
                          <a:solidFill>
                            <a:schemeClr val="tx1"/>
                          </a:solidFill>
                        </a:rPr>
                        <a:t>1</a:t>
                      </a:r>
                      <a:endParaRPr lang="en-IN" sz="1600" baseline="-25000" dirty="0" smtClean="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IN" sz="1600" baseline="-25000" dirty="0" smtClean="0">
                        <a:solidFill>
                          <a:schemeClr val="tx1"/>
                        </a:solidFill>
                      </a:endParaRPr>
                    </a:p>
                  </a:txBody>
                  <a:tcPr/>
                </a:tc>
                <a:tc>
                  <a:txBody>
                    <a:bodyPr/>
                    <a:lstStyle/>
                    <a:p>
                      <a:pPr algn="ctr"/>
                      <a:endParaRPr lang="en-IN" sz="1600" dirty="0">
                        <a:solidFill>
                          <a:schemeClr val="tx1"/>
                        </a:solidFill>
                      </a:endParaRPr>
                    </a:p>
                  </a:txBody>
                  <a:tcPr/>
                </a:tc>
              </a:tr>
              <a:tr h="353886">
                <a:tc>
                  <a:txBody>
                    <a:bodyPr/>
                    <a:lstStyle/>
                    <a:p>
                      <a:pPr algn="ctr"/>
                      <a:r>
                        <a:rPr lang="en-US" sz="1600" dirty="0" smtClean="0">
                          <a:solidFill>
                            <a:schemeClr val="tx1"/>
                          </a:solidFill>
                        </a:rPr>
                        <a:t>C</a:t>
                      </a:r>
                      <a:r>
                        <a:rPr lang="en-US" sz="1600" baseline="-25000" dirty="0" smtClean="0">
                          <a:solidFill>
                            <a:schemeClr val="tx1"/>
                          </a:solidFill>
                        </a:rPr>
                        <a:t>2</a:t>
                      </a:r>
                      <a:r>
                        <a:rPr lang="en-US" sz="1600" dirty="0" smtClean="0">
                          <a:solidFill>
                            <a:schemeClr val="tx1"/>
                          </a:solidFill>
                        </a:rPr>
                        <a:t>-C</a:t>
                      </a:r>
                      <a:r>
                        <a:rPr lang="en-US" sz="1600" baseline="-25000" dirty="0" smtClean="0">
                          <a:solidFill>
                            <a:schemeClr val="tx1"/>
                          </a:solidFill>
                        </a:rPr>
                        <a:t>3</a:t>
                      </a:r>
                      <a:endParaRPr lang="en-IN" sz="1600" baseline="-25000" dirty="0">
                        <a:solidFill>
                          <a:schemeClr val="tx1"/>
                        </a:solidFill>
                      </a:endParaRPr>
                    </a:p>
                  </a:txBody>
                  <a:tcPr/>
                </a:tc>
                <a:tc>
                  <a:txBody>
                    <a:bodyPr/>
                    <a:lstStyle/>
                    <a:p>
                      <a:pPr algn="ctr"/>
                      <a:r>
                        <a:rPr lang="en-US" sz="1600" dirty="0" smtClean="0">
                          <a:solidFill>
                            <a:schemeClr val="tx1"/>
                          </a:solidFill>
                        </a:rPr>
                        <a:t>f</a:t>
                      </a:r>
                      <a:r>
                        <a:rPr lang="en-US" sz="1600" baseline="-25000" dirty="0" smtClean="0">
                          <a:solidFill>
                            <a:schemeClr val="tx1"/>
                          </a:solidFill>
                        </a:rPr>
                        <a:t>2</a:t>
                      </a:r>
                      <a:endParaRPr lang="en-IN" sz="1600" baseline="-25000"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m</a:t>
                      </a:r>
                      <a:r>
                        <a:rPr lang="en-US" sz="1600" baseline="-25000" dirty="0" smtClean="0">
                          <a:solidFill>
                            <a:schemeClr val="tx1"/>
                          </a:solidFill>
                        </a:rPr>
                        <a:t>2</a:t>
                      </a:r>
                      <a:endParaRPr lang="en-IN" sz="1600" baseline="-25000" dirty="0" smtClean="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f</a:t>
                      </a:r>
                      <a:r>
                        <a:rPr lang="en-US" sz="1600" baseline="-25000" dirty="0" smtClean="0">
                          <a:solidFill>
                            <a:schemeClr val="tx1"/>
                          </a:solidFill>
                        </a:rPr>
                        <a:t>2</a:t>
                      </a:r>
                      <a:r>
                        <a:rPr lang="en-US" sz="1600" dirty="0" smtClean="0">
                          <a:solidFill>
                            <a:schemeClr val="tx1"/>
                          </a:solidFill>
                        </a:rPr>
                        <a:t>m</a:t>
                      </a:r>
                      <a:r>
                        <a:rPr lang="en-US" sz="1600" baseline="-25000" dirty="0" smtClean="0">
                          <a:solidFill>
                            <a:schemeClr val="tx1"/>
                          </a:solidFill>
                        </a:rPr>
                        <a:t>2</a:t>
                      </a:r>
                      <a:endParaRPr lang="en-IN" sz="1600" baseline="-25000" dirty="0" smtClean="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IN" sz="1600" baseline="-25000" dirty="0" smtClean="0">
                        <a:solidFill>
                          <a:schemeClr val="tx1"/>
                        </a:solidFill>
                      </a:endParaRPr>
                    </a:p>
                  </a:txBody>
                  <a:tcPr/>
                </a:tc>
                <a:tc>
                  <a:txBody>
                    <a:bodyPr/>
                    <a:lstStyle/>
                    <a:p>
                      <a:pPr algn="ctr"/>
                      <a:endParaRPr lang="en-IN" sz="1600" dirty="0">
                        <a:solidFill>
                          <a:schemeClr val="tx1"/>
                        </a:solidFill>
                      </a:endParaRPr>
                    </a:p>
                  </a:txBody>
                  <a:tcPr/>
                </a:tc>
              </a:tr>
              <a:tr h="353886">
                <a:tc>
                  <a:txBody>
                    <a:bodyPr/>
                    <a:lstStyle/>
                    <a:p>
                      <a:pPr algn="ctr"/>
                      <a:r>
                        <a:rPr lang="en-US" sz="1600" dirty="0" smtClean="0">
                          <a:solidFill>
                            <a:schemeClr val="tx1"/>
                          </a:solidFill>
                        </a:rPr>
                        <a:t>.</a:t>
                      </a:r>
                      <a:endParaRPr lang="en-IN" sz="1600" dirty="0">
                        <a:solidFill>
                          <a:schemeClr val="tx1"/>
                        </a:solidFill>
                      </a:endParaRPr>
                    </a:p>
                  </a:txBody>
                  <a:tcPr/>
                </a:tc>
                <a:tc>
                  <a:txBody>
                    <a:bodyPr/>
                    <a:lstStyle/>
                    <a:p>
                      <a:pPr algn="ctr"/>
                      <a:r>
                        <a:rPr lang="en-US" sz="1600" dirty="0" smtClean="0">
                          <a:solidFill>
                            <a:schemeClr val="tx1"/>
                          </a:solidFill>
                        </a:rPr>
                        <a:t>.</a:t>
                      </a:r>
                      <a:endParaRPr lang="en-IN" sz="1600" dirty="0">
                        <a:solidFill>
                          <a:schemeClr val="tx1"/>
                        </a:solidFill>
                      </a:endParaRPr>
                    </a:p>
                  </a:txBody>
                  <a:tcPr/>
                </a:tc>
                <a:tc>
                  <a:txBody>
                    <a:bodyPr/>
                    <a:lstStyle/>
                    <a:p>
                      <a:pPr algn="ctr"/>
                      <a:r>
                        <a:rPr lang="en-US" sz="1600" dirty="0" smtClean="0">
                          <a:solidFill>
                            <a:schemeClr val="tx1"/>
                          </a:solidFill>
                        </a:rPr>
                        <a:t>.</a:t>
                      </a:r>
                      <a:endParaRPr lang="en-IN" sz="1600" dirty="0">
                        <a:solidFill>
                          <a:schemeClr val="tx1"/>
                        </a:solidFill>
                      </a:endParaRPr>
                    </a:p>
                  </a:txBody>
                  <a:tcPr/>
                </a:tc>
                <a:tc>
                  <a:txBody>
                    <a:bodyPr/>
                    <a:lstStyle/>
                    <a:p>
                      <a:pPr algn="ctr"/>
                      <a:r>
                        <a:rPr lang="en-US" sz="1600" dirty="0" smtClean="0">
                          <a:solidFill>
                            <a:schemeClr val="tx1"/>
                          </a:solidFill>
                        </a:rPr>
                        <a:t>.</a:t>
                      </a:r>
                      <a:endParaRPr lang="en-IN" sz="1600" dirty="0">
                        <a:solidFill>
                          <a:schemeClr val="tx1"/>
                        </a:solidFill>
                      </a:endParaRPr>
                    </a:p>
                  </a:txBody>
                  <a:tcPr/>
                </a:tc>
                <a:tc>
                  <a:txBody>
                    <a:bodyPr/>
                    <a:lstStyle/>
                    <a:p>
                      <a:pPr algn="ctr"/>
                      <a:r>
                        <a:rPr lang="en-US" sz="1600" dirty="0" smtClean="0">
                          <a:solidFill>
                            <a:schemeClr val="tx1"/>
                          </a:solidFill>
                        </a:rPr>
                        <a:t>.</a:t>
                      </a:r>
                      <a:endParaRPr lang="en-IN" sz="1600" dirty="0">
                        <a:solidFill>
                          <a:schemeClr val="tx1"/>
                        </a:solidFill>
                      </a:endParaRPr>
                    </a:p>
                  </a:txBody>
                  <a:tcPr/>
                </a:tc>
                <a:tc>
                  <a:txBody>
                    <a:bodyPr/>
                    <a:lstStyle/>
                    <a:p>
                      <a:pPr algn="ctr"/>
                      <a:r>
                        <a:rPr lang="en-US" sz="1600" dirty="0" smtClean="0">
                          <a:solidFill>
                            <a:schemeClr val="tx1"/>
                          </a:solidFill>
                        </a:rPr>
                        <a:t>.</a:t>
                      </a:r>
                      <a:endParaRPr lang="en-IN" sz="1600" dirty="0">
                        <a:solidFill>
                          <a:schemeClr val="tx1"/>
                        </a:solidFill>
                      </a:endParaRPr>
                    </a:p>
                  </a:txBody>
                  <a:tcPr/>
                </a:tc>
              </a:tr>
              <a:tr h="353886">
                <a:tc>
                  <a:txBody>
                    <a:bodyPr/>
                    <a:lstStyle/>
                    <a:p>
                      <a:pPr algn="ctr"/>
                      <a:r>
                        <a:rPr lang="en-US" sz="1600" dirty="0" smtClean="0">
                          <a:solidFill>
                            <a:schemeClr val="tx1"/>
                          </a:solidFill>
                        </a:rPr>
                        <a:t>.</a:t>
                      </a:r>
                      <a:endParaRPr lang="en-IN" sz="1600" dirty="0">
                        <a:solidFill>
                          <a:schemeClr val="tx1"/>
                        </a:solidFill>
                      </a:endParaRPr>
                    </a:p>
                  </a:txBody>
                  <a:tcPr/>
                </a:tc>
                <a:tc>
                  <a:txBody>
                    <a:bodyPr/>
                    <a:lstStyle/>
                    <a:p>
                      <a:pPr algn="ctr"/>
                      <a:r>
                        <a:rPr lang="en-US" sz="1600" dirty="0" smtClean="0">
                          <a:solidFill>
                            <a:schemeClr val="tx1"/>
                          </a:solidFill>
                        </a:rPr>
                        <a:t>.</a:t>
                      </a:r>
                      <a:endParaRPr lang="en-IN" sz="1600" dirty="0">
                        <a:solidFill>
                          <a:schemeClr val="tx1"/>
                        </a:solidFill>
                      </a:endParaRPr>
                    </a:p>
                  </a:txBody>
                  <a:tcPr/>
                </a:tc>
                <a:tc>
                  <a:txBody>
                    <a:bodyPr/>
                    <a:lstStyle/>
                    <a:p>
                      <a:pPr algn="ctr"/>
                      <a:r>
                        <a:rPr lang="en-US" sz="1600" dirty="0" smtClean="0">
                          <a:solidFill>
                            <a:schemeClr val="tx1"/>
                          </a:solidFill>
                        </a:rPr>
                        <a:t>.</a:t>
                      </a:r>
                      <a:endParaRPr lang="en-IN" sz="1600" dirty="0">
                        <a:solidFill>
                          <a:schemeClr val="tx1"/>
                        </a:solidFill>
                      </a:endParaRPr>
                    </a:p>
                  </a:txBody>
                  <a:tcPr/>
                </a:tc>
                <a:tc>
                  <a:txBody>
                    <a:bodyPr/>
                    <a:lstStyle/>
                    <a:p>
                      <a:pPr algn="ctr"/>
                      <a:r>
                        <a:rPr lang="en-US" sz="1600" dirty="0" smtClean="0">
                          <a:solidFill>
                            <a:schemeClr val="tx1"/>
                          </a:solidFill>
                        </a:rPr>
                        <a:t>.</a:t>
                      </a:r>
                      <a:endParaRPr lang="en-IN" sz="1600" dirty="0">
                        <a:solidFill>
                          <a:schemeClr val="tx1"/>
                        </a:solidFill>
                      </a:endParaRPr>
                    </a:p>
                  </a:txBody>
                  <a:tcPr/>
                </a:tc>
                <a:tc>
                  <a:txBody>
                    <a:bodyPr/>
                    <a:lstStyle/>
                    <a:p>
                      <a:pPr algn="ctr"/>
                      <a:r>
                        <a:rPr lang="en-US" sz="1600" dirty="0" smtClean="0">
                          <a:solidFill>
                            <a:schemeClr val="tx1"/>
                          </a:solidFill>
                        </a:rPr>
                        <a:t>.</a:t>
                      </a:r>
                      <a:endParaRPr lang="en-IN" sz="1600" dirty="0">
                        <a:solidFill>
                          <a:schemeClr val="tx1"/>
                        </a:solidFill>
                      </a:endParaRPr>
                    </a:p>
                  </a:txBody>
                  <a:tcPr/>
                </a:tc>
                <a:tc>
                  <a:txBody>
                    <a:bodyPr/>
                    <a:lstStyle/>
                    <a:p>
                      <a:pPr algn="ctr"/>
                      <a:r>
                        <a:rPr lang="en-US" sz="1600" dirty="0" smtClean="0">
                          <a:solidFill>
                            <a:schemeClr val="tx1"/>
                          </a:solidFill>
                        </a:rPr>
                        <a:t>.</a:t>
                      </a:r>
                      <a:endParaRPr lang="en-IN" sz="1600" dirty="0">
                        <a:solidFill>
                          <a:schemeClr val="tx1"/>
                        </a:solidFill>
                      </a:endParaRPr>
                    </a:p>
                  </a:txBody>
                  <a:tcPr/>
                </a:tc>
              </a:tr>
              <a:tr h="353886">
                <a:tc>
                  <a:txBody>
                    <a:bodyPr/>
                    <a:lstStyle/>
                    <a:p>
                      <a:pPr algn="ctr"/>
                      <a:r>
                        <a:rPr lang="en-US" sz="1600" dirty="0" smtClean="0">
                          <a:solidFill>
                            <a:schemeClr val="tx1"/>
                          </a:solidFill>
                        </a:rPr>
                        <a:t>C</a:t>
                      </a:r>
                      <a:r>
                        <a:rPr lang="en-US" sz="1600" baseline="-25000" dirty="0" smtClean="0">
                          <a:solidFill>
                            <a:schemeClr val="tx1"/>
                          </a:solidFill>
                        </a:rPr>
                        <a:t>n</a:t>
                      </a:r>
                      <a:r>
                        <a:rPr lang="en-US" sz="1600" dirty="0" smtClean="0">
                          <a:solidFill>
                            <a:schemeClr val="tx1"/>
                          </a:solidFill>
                        </a:rPr>
                        <a:t>-C</a:t>
                      </a:r>
                      <a:r>
                        <a:rPr lang="en-US" sz="1600" baseline="-25000" dirty="0" smtClean="0">
                          <a:solidFill>
                            <a:schemeClr val="tx1"/>
                          </a:solidFill>
                        </a:rPr>
                        <a:t>n+1</a:t>
                      </a:r>
                      <a:endParaRPr lang="en-IN" sz="1600" baseline="-25000" dirty="0">
                        <a:solidFill>
                          <a:schemeClr val="tx1"/>
                        </a:solidFill>
                      </a:endParaRPr>
                    </a:p>
                  </a:txBody>
                  <a:tcPr/>
                </a:tc>
                <a:tc>
                  <a:txBody>
                    <a:bodyPr/>
                    <a:lstStyle/>
                    <a:p>
                      <a:pPr algn="ctr"/>
                      <a:r>
                        <a:rPr lang="en-US" sz="1600" dirty="0" smtClean="0">
                          <a:solidFill>
                            <a:schemeClr val="tx1"/>
                          </a:solidFill>
                        </a:rPr>
                        <a:t>f</a:t>
                      </a:r>
                      <a:r>
                        <a:rPr lang="en-US" sz="1600" baseline="-25000" dirty="0" smtClean="0">
                          <a:solidFill>
                            <a:schemeClr val="tx1"/>
                          </a:solidFill>
                        </a:rPr>
                        <a:t>n</a:t>
                      </a:r>
                      <a:endParaRPr lang="en-IN" sz="1600" baseline="-25000"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err="1" smtClean="0">
                          <a:solidFill>
                            <a:schemeClr val="tx1"/>
                          </a:solidFill>
                        </a:rPr>
                        <a:t>m</a:t>
                      </a:r>
                      <a:r>
                        <a:rPr lang="en-US" sz="1600" baseline="-25000" dirty="0" err="1" smtClean="0">
                          <a:solidFill>
                            <a:schemeClr val="tx1"/>
                          </a:solidFill>
                        </a:rPr>
                        <a:t>n</a:t>
                      </a:r>
                      <a:endParaRPr lang="en-IN" sz="1600" baseline="-25000" dirty="0" smtClean="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err="1" smtClean="0">
                          <a:solidFill>
                            <a:schemeClr val="tx1"/>
                          </a:solidFill>
                        </a:rPr>
                        <a:t>f</a:t>
                      </a:r>
                      <a:r>
                        <a:rPr lang="en-US" sz="1600" baseline="-25000" dirty="0" err="1" smtClean="0">
                          <a:solidFill>
                            <a:schemeClr val="tx1"/>
                          </a:solidFill>
                        </a:rPr>
                        <a:t>n</a:t>
                      </a:r>
                      <a:r>
                        <a:rPr lang="en-US" sz="1600" dirty="0" err="1" smtClean="0">
                          <a:solidFill>
                            <a:schemeClr val="tx1"/>
                          </a:solidFill>
                        </a:rPr>
                        <a:t>m</a:t>
                      </a:r>
                      <a:r>
                        <a:rPr lang="en-US" sz="1600" baseline="-25000" dirty="0" err="1" smtClean="0">
                          <a:solidFill>
                            <a:schemeClr val="tx1"/>
                          </a:solidFill>
                        </a:rPr>
                        <a:t>n</a:t>
                      </a:r>
                      <a:endParaRPr lang="en-IN" sz="1600" baseline="-25000" dirty="0" smtClean="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IN" sz="1600" baseline="-25000" dirty="0" smtClean="0">
                        <a:solidFill>
                          <a:schemeClr val="tx1"/>
                        </a:solidFill>
                      </a:endParaRPr>
                    </a:p>
                  </a:txBody>
                  <a:tcPr/>
                </a:tc>
                <a:tc>
                  <a:txBody>
                    <a:bodyPr/>
                    <a:lstStyle/>
                    <a:p>
                      <a:pPr algn="ctr"/>
                      <a:endParaRPr lang="en-IN" sz="1600" dirty="0">
                        <a:solidFill>
                          <a:schemeClr val="tx1"/>
                        </a:solidFill>
                      </a:endParaRPr>
                    </a:p>
                  </a:txBody>
                  <a:tcPr/>
                </a:tc>
              </a:tr>
              <a:tr h="353886">
                <a:tc>
                  <a:txBody>
                    <a:bodyPr/>
                    <a:lstStyle/>
                    <a:p>
                      <a:pPr algn="ctr"/>
                      <a:endParaRPr lang="en-IN" sz="1600" b="1" dirty="0">
                        <a:solidFill>
                          <a:schemeClr val="tx1"/>
                        </a:solidFill>
                      </a:endParaRPr>
                    </a:p>
                  </a:txBody>
                  <a:tcPr>
                    <a:solidFill>
                      <a:schemeClr val="accent6">
                        <a:lumMod val="60000"/>
                        <a:lumOff val="40000"/>
                      </a:schemeClr>
                    </a:solidFill>
                  </a:tcPr>
                </a:tc>
                <a:tc>
                  <a:txBody>
                    <a:bodyPr/>
                    <a:lstStyle/>
                    <a:p>
                      <a:pPr algn="ctr"/>
                      <a:r>
                        <a:rPr lang="en-US" sz="1600" b="1" dirty="0" smtClean="0">
                          <a:solidFill>
                            <a:schemeClr val="tx1"/>
                          </a:solidFill>
                          <a:sym typeface="Symbol"/>
                        </a:rPr>
                        <a:t></a:t>
                      </a:r>
                      <a:r>
                        <a:rPr lang="en-US" sz="1600" b="1" dirty="0" smtClean="0">
                          <a:solidFill>
                            <a:schemeClr val="tx1"/>
                          </a:solidFill>
                        </a:rPr>
                        <a:t>f = N</a:t>
                      </a:r>
                      <a:endParaRPr lang="en-IN" sz="1600" b="1" dirty="0">
                        <a:solidFill>
                          <a:schemeClr val="tx1"/>
                        </a:solidFill>
                      </a:endParaRPr>
                    </a:p>
                  </a:txBody>
                  <a:tcPr>
                    <a:solidFill>
                      <a:schemeClr val="accent6">
                        <a:lumMod val="60000"/>
                        <a:lumOff val="40000"/>
                      </a:schemeClr>
                    </a:solidFill>
                  </a:tcPr>
                </a:tc>
                <a:tc>
                  <a:txBody>
                    <a:bodyPr/>
                    <a:lstStyle/>
                    <a:p>
                      <a:pPr algn="ctr"/>
                      <a:endParaRPr lang="en-IN" sz="1600" b="1" dirty="0">
                        <a:solidFill>
                          <a:schemeClr val="tx1"/>
                        </a:solidFill>
                      </a:endParaRPr>
                    </a:p>
                  </a:txBody>
                  <a:tcPr>
                    <a:solidFill>
                      <a:schemeClr val="accent6">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dirty="0" smtClean="0">
                          <a:solidFill>
                            <a:schemeClr val="tx1"/>
                          </a:solidFill>
                          <a:sym typeface="Symbol"/>
                        </a:rPr>
                        <a:t></a:t>
                      </a:r>
                      <a:r>
                        <a:rPr lang="en-US" sz="1600" b="1" dirty="0" smtClean="0">
                          <a:solidFill>
                            <a:schemeClr val="tx1"/>
                          </a:solidFill>
                        </a:rPr>
                        <a:t>f m</a:t>
                      </a:r>
                      <a:endParaRPr lang="en-IN" sz="1600" b="1" dirty="0" smtClean="0">
                        <a:solidFill>
                          <a:schemeClr val="tx1"/>
                        </a:solidFill>
                      </a:endParaRPr>
                    </a:p>
                  </a:txBody>
                  <a:tcPr>
                    <a:solidFill>
                      <a:schemeClr val="accent6">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IN" sz="1600" b="1" dirty="0" smtClean="0">
                        <a:solidFill>
                          <a:schemeClr val="tx1"/>
                        </a:solidFill>
                      </a:endParaRPr>
                    </a:p>
                  </a:txBody>
                  <a:tcPr>
                    <a:solidFill>
                      <a:schemeClr val="accent6">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IN" sz="1600" b="1" dirty="0" smtClean="0">
                        <a:solidFill>
                          <a:schemeClr val="tx1"/>
                        </a:solidFill>
                      </a:endParaRPr>
                    </a:p>
                  </a:txBody>
                  <a:tcPr>
                    <a:solidFill>
                      <a:schemeClr val="accent6">
                        <a:lumMod val="60000"/>
                        <a:lumOff val="40000"/>
                      </a:schemeClr>
                    </a:solidFill>
                  </a:tcPr>
                </a:tc>
              </a:tr>
            </a:tbl>
          </a:graphicData>
        </a:graphic>
      </p:graphicFrame>
      <p:pic>
        <p:nvPicPr>
          <p:cNvPr id="6" name="Picture 13"/>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7000892" y="2714620"/>
            <a:ext cx="561975" cy="285752"/>
          </a:xfrm>
          <a:prstGeom prst="rect">
            <a:avLst/>
          </a:prstGeom>
          <a:noFill/>
        </p:spPr>
      </p:pic>
      <p:pic>
        <p:nvPicPr>
          <p:cNvPr id="7" name="Picture 9"/>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6929454" y="3071810"/>
            <a:ext cx="647700" cy="214314"/>
          </a:xfrm>
          <a:prstGeom prst="rect">
            <a:avLst/>
          </a:prstGeom>
          <a:noFill/>
        </p:spPr>
      </p:pic>
      <p:pic>
        <p:nvPicPr>
          <p:cNvPr id="8" name="Picture 5"/>
          <p:cNvPicPr>
            <a:picLocks noChangeAspect="1" noChangeArrowheads="1"/>
          </p:cNvPicPr>
          <p:nvPr/>
        </p:nvPicPr>
        <p:blipFill>
          <a:blip r:embed="rId7">
            <a:clrChange>
              <a:clrFrom>
                <a:srgbClr val="FFFFFF"/>
              </a:clrFrom>
              <a:clrTo>
                <a:srgbClr val="FFFFFF">
                  <a:alpha val="0"/>
                </a:srgbClr>
              </a:clrTo>
            </a:clrChange>
          </a:blip>
          <a:srcRect/>
          <a:stretch>
            <a:fillRect/>
          </a:stretch>
        </p:blipFill>
        <p:spPr bwMode="auto">
          <a:xfrm>
            <a:off x="6858016" y="4500570"/>
            <a:ext cx="750099" cy="214314"/>
          </a:xfrm>
          <a:prstGeom prst="rect">
            <a:avLst/>
          </a:prstGeom>
          <a:noFill/>
        </p:spPr>
      </p:pic>
      <p:pic>
        <p:nvPicPr>
          <p:cNvPr id="9" name="Picture 7"/>
          <p:cNvPicPr>
            <a:picLocks noChangeAspect="1" noChangeArrowheads="1"/>
          </p:cNvPicPr>
          <p:nvPr/>
        </p:nvPicPr>
        <p:blipFill>
          <a:blip r:embed="rId8">
            <a:clrChange>
              <a:clrFrom>
                <a:srgbClr val="FFFFFF"/>
              </a:clrFrom>
              <a:clrTo>
                <a:srgbClr val="FFFFFF">
                  <a:alpha val="0"/>
                </a:srgbClr>
              </a:clrTo>
            </a:clrChange>
          </a:blip>
          <a:srcRect/>
          <a:stretch>
            <a:fillRect/>
          </a:stretch>
        </p:blipFill>
        <p:spPr bwMode="auto">
          <a:xfrm>
            <a:off x="6929454" y="3429000"/>
            <a:ext cx="647700" cy="261938"/>
          </a:xfrm>
          <a:prstGeom prst="rect">
            <a:avLst/>
          </a:prstGeom>
          <a:noFill/>
        </p:spPr>
      </p:pic>
      <p:pic>
        <p:nvPicPr>
          <p:cNvPr id="10" name="Picture 15"/>
          <p:cNvPicPr>
            <a:picLocks noChangeAspect="1" noChangeArrowheads="1"/>
          </p:cNvPicPr>
          <p:nvPr/>
        </p:nvPicPr>
        <p:blipFill>
          <a:blip r:embed="rId9">
            <a:clrChange>
              <a:clrFrom>
                <a:srgbClr val="FFFFFF"/>
              </a:clrFrom>
              <a:clrTo>
                <a:srgbClr val="FFFFFF">
                  <a:alpha val="0"/>
                </a:srgbClr>
              </a:clrTo>
            </a:clrChange>
          </a:blip>
          <a:srcRect/>
          <a:stretch>
            <a:fillRect/>
          </a:stretch>
        </p:blipFill>
        <p:spPr bwMode="auto">
          <a:xfrm>
            <a:off x="6786578" y="4857760"/>
            <a:ext cx="771525" cy="285752"/>
          </a:xfrm>
          <a:prstGeom prst="rect">
            <a:avLst/>
          </a:prstGeom>
          <a:noFill/>
        </p:spPr>
      </p:pic>
      <p:sp>
        <p:nvSpPr>
          <p:cNvPr id="169989"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IN"/>
          </a:p>
        </p:txBody>
      </p:sp>
      <p:sp>
        <p:nvSpPr>
          <p:cNvPr id="169991"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IN"/>
          </a:p>
        </p:txBody>
      </p:sp>
      <p:pic>
        <p:nvPicPr>
          <p:cNvPr id="169990" name="Picture 6"/>
          <p:cNvPicPr>
            <a:picLocks noChangeAspect="1" noChangeArrowheads="1"/>
          </p:cNvPicPr>
          <p:nvPr/>
        </p:nvPicPr>
        <p:blipFill>
          <a:blip r:embed="rId10">
            <a:clrChange>
              <a:clrFrom>
                <a:srgbClr val="FFFFFF"/>
              </a:clrFrom>
              <a:clrTo>
                <a:srgbClr val="FFFFFF">
                  <a:alpha val="0"/>
                </a:srgbClr>
              </a:clrTo>
            </a:clrChange>
          </a:blip>
          <a:srcRect/>
          <a:stretch>
            <a:fillRect/>
          </a:stretch>
        </p:blipFill>
        <p:spPr bwMode="auto">
          <a:xfrm>
            <a:off x="5715008" y="2714620"/>
            <a:ext cx="647700" cy="247650"/>
          </a:xfrm>
          <a:prstGeom prst="rect">
            <a:avLst/>
          </a:prstGeom>
          <a:noFill/>
        </p:spPr>
      </p:pic>
      <p:sp>
        <p:nvSpPr>
          <p:cNvPr id="169993" name="Rectangle 9"/>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IN"/>
          </a:p>
        </p:txBody>
      </p:sp>
      <p:pic>
        <p:nvPicPr>
          <p:cNvPr id="169992" name="Picture 8"/>
          <p:cNvPicPr>
            <a:picLocks noChangeAspect="1" noChangeArrowheads="1"/>
          </p:cNvPicPr>
          <p:nvPr/>
        </p:nvPicPr>
        <p:blipFill>
          <a:blip r:embed="rId11">
            <a:clrChange>
              <a:clrFrom>
                <a:srgbClr val="FFFFFF"/>
              </a:clrFrom>
              <a:clrTo>
                <a:srgbClr val="FFFFFF">
                  <a:alpha val="0"/>
                </a:srgbClr>
              </a:clrTo>
            </a:clrChange>
          </a:blip>
          <a:srcRect/>
          <a:stretch>
            <a:fillRect/>
          </a:stretch>
        </p:blipFill>
        <p:spPr bwMode="auto">
          <a:xfrm>
            <a:off x="5715008" y="3071810"/>
            <a:ext cx="704850" cy="247650"/>
          </a:xfrm>
          <a:prstGeom prst="rect">
            <a:avLst/>
          </a:prstGeom>
          <a:noFill/>
        </p:spPr>
      </p:pic>
      <p:sp>
        <p:nvSpPr>
          <p:cNvPr id="169995" name="Rectangle 1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IN"/>
          </a:p>
        </p:txBody>
      </p:sp>
      <p:pic>
        <p:nvPicPr>
          <p:cNvPr id="169994" name="Picture 10"/>
          <p:cNvPicPr>
            <a:picLocks noChangeAspect="1" noChangeArrowheads="1"/>
          </p:cNvPicPr>
          <p:nvPr/>
        </p:nvPicPr>
        <p:blipFill>
          <a:blip r:embed="rId12">
            <a:clrChange>
              <a:clrFrom>
                <a:srgbClr val="FFFFFF"/>
              </a:clrFrom>
              <a:clrTo>
                <a:srgbClr val="FFFFFF">
                  <a:alpha val="0"/>
                </a:srgbClr>
              </a:clrTo>
            </a:clrChange>
          </a:blip>
          <a:srcRect/>
          <a:stretch>
            <a:fillRect/>
          </a:stretch>
        </p:blipFill>
        <p:spPr bwMode="auto">
          <a:xfrm>
            <a:off x="5715008" y="3429000"/>
            <a:ext cx="714375" cy="247650"/>
          </a:xfrm>
          <a:prstGeom prst="rect">
            <a:avLst/>
          </a:prstGeom>
          <a:noFill/>
        </p:spPr>
      </p:pic>
      <p:sp>
        <p:nvSpPr>
          <p:cNvPr id="169997" name="Rectangle 1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IN"/>
          </a:p>
        </p:txBody>
      </p:sp>
      <p:pic>
        <p:nvPicPr>
          <p:cNvPr id="169996" name="Picture 12"/>
          <p:cNvPicPr>
            <a:picLocks noChangeAspect="1" noChangeArrowheads="1"/>
          </p:cNvPicPr>
          <p:nvPr/>
        </p:nvPicPr>
        <p:blipFill>
          <a:blip r:embed="rId13">
            <a:clrChange>
              <a:clrFrom>
                <a:srgbClr val="FFFFFF"/>
              </a:clrFrom>
              <a:clrTo>
                <a:srgbClr val="FFFFFF">
                  <a:alpha val="0"/>
                </a:srgbClr>
              </a:clrTo>
            </a:clrChange>
          </a:blip>
          <a:srcRect/>
          <a:stretch>
            <a:fillRect/>
          </a:stretch>
        </p:blipFill>
        <p:spPr bwMode="auto">
          <a:xfrm>
            <a:off x="5643570" y="4500570"/>
            <a:ext cx="723900" cy="247650"/>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a:spLocks noChangeArrowheads="1"/>
          </p:cNvSpPr>
          <p:nvPr/>
        </p:nvSpPr>
        <p:spPr bwMode="auto">
          <a:xfrm>
            <a:off x="228600" y="228600"/>
            <a:ext cx="8686800" cy="6324600"/>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anchor="ctr"/>
          <a:lstStyle/>
          <a:p>
            <a:r>
              <a:rPr lang="en-US" sz="2400" b="1" dirty="0" smtClean="0">
                <a:solidFill>
                  <a:srgbClr val="FF0000"/>
                </a:solidFill>
              </a:rPr>
              <a:t>Merits of Mean Deviation</a:t>
            </a:r>
            <a:endParaRPr lang="en-IN" sz="2400" dirty="0" smtClean="0"/>
          </a:p>
          <a:p>
            <a:pPr lvl="0">
              <a:buFont typeface="Wingdings" pitchFamily="2" charset="2"/>
              <a:buChar char="v"/>
            </a:pPr>
            <a:r>
              <a:rPr lang="en-US" sz="2400" dirty="0" smtClean="0"/>
              <a:t> It should be rigidly defined i.e. it has a fixed and finite value</a:t>
            </a:r>
          </a:p>
          <a:p>
            <a:pPr lvl="0">
              <a:buFont typeface="Wingdings" pitchFamily="2" charset="2"/>
              <a:buChar char="v"/>
            </a:pPr>
            <a:r>
              <a:rPr lang="en-US" sz="2400" dirty="0" smtClean="0"/>
              <a:t> It should be easy to understand</a:t>
            </a:r>
          </a:p>
          <a:p>
            <a:pPr lvl="0">
              <a:buFont typeface="Wingdings" pitchFamily="2" charset="2"/>
              <a:buChar char="v"/>
            </a:pPr>
            <a:r>
              <a:rPr lang="en-US" sz="2400" dirty="0" smtClean="0"/>
              <a:t> It should be easy to calculate</a:t>
            </a:r>
          </a:p>
          <a:p>
            <a:pPr lvl="0">
              <a:buFont typeface="Wingdings" pitchFamily="2" charset="2"/>
              <a:buChar char="v"/>
            </a:pPr>
            <a:r>
              <a:rPr lang="en-US" sz="2400" dirty="0" smtClean="0"/>
              <a:t> Its calculation should be based on all the observations</a:t>
            </a:r>
          </a:p>
          <a:p>
            <a:pPr lvl="0">
              <a:buFont typeface="Wingdings" pitchFamily="2" charset="2"/>
              <a:buChar char="v"/>
            </a:pPr>
            <a:r>
              <a:rPr lang="en-US" sz="2400" dirty="0" smtClean="0"/>
              <a:t> It is not much affected by extreme values of the observations</a:t>
            </a:r>
            <a:r>
              <a:rPr lang="en-US" sz="2400" b="1" dirty="0" smtClean="0"/>
              <a:t> </a:t>
            </a:r>
          </a:p>
          <a:p>
            <a:pPr lvl="0"/>
            <a:r>
              <a:rPr lang="en-US" sz="2400" b="1" dirty="0" smtClean="0"/>
              <a:t> </a:t>
            </a:r>
          </a:p>
          <a:p>
            <a:r>
              <a:rPr lang="en-US" sz="2400" b="1" dirty="0" smtClean="0">
                <a:solidFill>
                  <a:srgbClr val="FF0000"/>
                </a:solidFill>
              </a:rPr>
              <a:t>Demerits of Mean Deviation</a:t>
            </a:r>
            <a:r>
              <a:rPr lang="en-US" sz="2400" b="1" dirty="0" smtClean="0"/>
              <a:t> </a:t>
            </a:r>
            <a:endParaRPr lang="en-IN" sz="2400" dirty="0" smtClean="0"/>
          </a:p>
          <a:p>
            <a:pPr marL="360363" lvl="0" indent="-360363">
              <a:buFont typeface="Wingdings" pitchFamily="2" charset="2"/>
              <a:buChar char="v"/>
            </a:pPr>
            <a:r>
              <a:rPr lang="en-US" sz="2400" dirty="0" smtClean="0"/>
              <a:t>It should not be capable for further algebraic treatment because in its calculation the signs of deviations are ignored. </a:t>
            </a:r>
          </a:p>
          <a:p>
            <a:pPr lvl="0">
              <a:buFont typeface="Wingdings" pitchFamily="2" charset="2"/>
              <a:buChar char="v"/>
            </a:pPr>
            <a:r>
              <a:rPr lang="en-US" sz="2400" dirty="0" smtClean="0"/>
              <a:t> It should be affected by fluctuations of sampling</a:t>
            </a:r>
            <a:endParaRPr lang="en-IN" sz="2400" dirty="0" smtClean="0"/>
          </a:p>
          <a:p>
            <a:endParaRPr lang="en-US" sz="2400" b="1" dirty="0" smtClean="0">
              <a:solidFill>
                <a:srgbClr val="FF0000"/>
              </a:solidFill>
            </a:endParaRPr>
          </a:p>
          <a:p>
            <a:r>
              <a:rPr lang="en-US" sz="2400" b="1" dirty="0" smtClean="0">
                <a:solidFill>
                  <a:srgbClr val="FF0000"/>
                </a:solidFill>
              </a:rPr>
              <a:t>Uses of Mean Deviation</a:t>
            </a:r>
            <a:endParaRPr lang="en-US" sz="2400" b="1" dirty="0" smtClean="0"/>
          </a:p>
          <a:p>
            <a:pPr marL="360363" lvl="0" indent="-360363">
              <a:buFont typeface="Wingdings" pitchFamily="2" charset="2"/>
              <a:buChar char="v"/>
            </a:pPr>
            <a:r>
              <a:rPr lang="en-US" sz="2400" dirty="0" smtClean="0"/>
              <a:t>It is used in particularly in business study and socio-economic studies. </a:t>
            </a:r>
          </a:p>
          <a:p>
            <a:pPr marL="263525" lvl="0" indent="-263525">
              <a:buFont typeface="Wingdings" pitchFamily="2" charset="2"/>
              <a:buChar char="v"/>
            </a:pPr>
            <a:r>
              <a:rPr lang="en-US" sz="2400" dirty="0" smtClean="0"/>
              <a:t> It is also useful for small sample studies. </a:t>
            </a:r>
            <a:endParaRPr lang="en-IN" sz="24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228600" y="152400"/>
            <a:ext cx="8686800" cy="685800"/>
          </a:xfrm>
          <a:prstGeom prst="rect">
            <a:avLst/>
          </a:prstGeom>
          <a:gradFill>
            <a:gsLst>
              <a:gs pos="0">
                <a:srgbClr val="FFEFD1"/>
              </a:gs>
              <a:gs pos="64999">
                <a:srgbClr val="F0EBD5"/>
              </a:gs>
              <a:gs pos="100000">
                <a:srgbClr val="D1C39F"/>
              </a:gs>
            </a:gsLst>
            <a:lin ang="16200000" scaled="0"/>
          </a:gradFill>
        </p:spPr>
        <p:style>
          <a:lnRef idx="1">
            <a:schemeClr val="accent5"/>
          </a:lnRef>
          <a:fillRef idx="2">
            <a:schemeClr val="accent5"/>
          </a:fillRef>
          <a:effectRef idx="1">
            <a:schemeClr val="accent5"/>
          </a:effectRef>
          <a:fontRef idx="minor">
            <a:schemeClr val="dk1"/>
          </a:fontRef>
        </p:style>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1" i="0" u="none" strike="noStrike" kern="1200" cap="all" spc="50" normalizeH="0" noProof="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rPr>
              <a:t>STANDARD DEVIATION (</a:t>
            </a:r>
            <a:r>
              <a:rPr kumimoji="0" lang="en-US" sz="3600" b="1" i="0" u="none" strike="noStrike" kern="1200" cap="all" spc="50" normalizeH="0" noProof="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rPr>
              <a:t>S.d</a:t>
            </a:r>
            <a:r>
              <a:rPr kumimoji="0" lang="en-US" sz="3600" b="1" i="0" u="none" strike="noStrike" kern="1200" cap="all" spc="50" normalizeH="0" noProof="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rPr>
              <a:t>.)</a:t>
            </a:r>
            <a:r>
              <a:rPr kumimoji="0" lang="en-US" sz="3600" b="1" i="0" u="none" strike="noStrike" kern="1200" spc="50" normalizeH="0" baseline="0" noProof="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rPr>
              <a:t> </a:t>
            </a:r>
            <a:endParaRPr kumimoji="0" lang="en-US" sz="3600" b="1" i="0" u="none" strike="noStrike" kern="1200" spc="50" normalizeH="0" baseline="0" noProof="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endParaRPr>
          </a:p>
        </p:txBody>
      </p:sp>
      <p:sp>
        <p:nvSpPr>
          <p:cNvPr id="3" name="Content Placeholder 2"/>
          <p:cNvSpPr txBox="1">
            <a:spLocks/>
          </p:cNvSpPr>
          <p:nvPr/>
        </p:nvSpPr>
        <p:spPr>
          <a:xfrm>
            <a:off x="304800" y="1000108"/>
            <a:ext cx="8686800" cy="5572163"/>
          </a:xfrm>
          <a:prstGeom prst="rect">
            <a:avLst/>
          </a:prstGeom>
        </p:spPr>
        <p:txBody>
          <a:bodyPr/>
          <a:lstStyle/>
          <a:p>
            <a:pPr algn="just">
              <a:spcBef>
                <a:spcPct val="0"/>
              </a:spcBef>
            </a:pPr>
            <a:r>
              <a:rPr lang="en-US" sz="2400" dirty="0" smtClean="0">
                <a:solidFill>
                  <a:srgbClr val="FF0000"/>
                </a:solidFill>
              </a:rPr>
              <a:t>It is defined as the square root of the arithmetic mean of the squares of deviations of the observations from the arithmetic mean. It is denoted by Sigma(</a:t>
            </a:r>
            <a:r>
              <a:rPr lang="en-US" sz="2400" dirty="0" smtClean="0">
                <a:solidFill>
                  <a:srgbClr val="FF0000"/>
                </a:solidFill>
                <a:sym typeface="Symbol"/>
              </a:rPr>
              <a:t></a:t>
            </a:r>
            <a:r>
              <a:rPr lang="en-US" sz="2400" dirty="0" smtClean="0">
                <a:solidFill>
                  <a:srgbClr val="FF0000"/>
                </a:solidFill>
              </a:rPr>
              <a:t>). Symbolically – </a:t>
            </a:r>
          </a:p>
          <a:p>
            <a:pPr algn="just">
              <a:spcBef>
                <a:spcPct val="0"/>
              </a:spcBef>
            </a:pPr>
            <a:endParaRPr lang="en-US" sz="2400" dirty="0" smtClean="0">
              <a:solidFill>
                <a:srgbClr val="FF0000"/>
              </a:solidFill>
            </a:endParaRPr>
          </a:p>
          <a:p>
            <a:pPr algn="just">
              <a:spcBef>
                <a:spcPct val="0"/>
              </a:spcBef>
            </a:pPr>
            <a:endParaRPr lang="en-US" sz="1100" dirty="0" smtClean="0">
              <a:solidFill>
                <a:srgbClr val="FF0000"/>
              </a:solidFill>
            </a:endParaRPr>
          </a:p>
          <a:p>
            <a:pPr algn="just"/>
            <a:r>
              <a:rPr lang="en-US" sz="2400" dirty="0" smtClean="0">
                <a:solidFill>
                  <a:srgbClr val="FF0000"/>
                </a:solidFill>
              </a:rPr>
              <a:t>For grouped data, </a:t>
            </a:r>
            <a:r>
              <a:rPr lang="en-US" sz="2400" i="1" dirty="0" smtClean="0">
                <a:solidFill>
                  <a:srgbClr val="002060"/>
                </a:solidFill>
              </a:rPr>
              <a:t>i.e.</a:t>
            </a:r>
            <a:r>
              <a:rPr lang="en-US" sz="2400" dirty="0" smtClean="0">
                <a:solidFill>
                  <a:srgbClr val="FF0000"/>
                </a:solidFill>
              </a:rPr>
              <a:t>, in case of discrete and continuous distribution, the formula for calculating  </a:t>
            </a:r>
            <a:r>
              <a:rPr lang="en-US" sz="2400" dirty="0" smtClean="0">
                <a:solidFill>
                  <a:srgbClr val="002060"/>
                </a:solidFill>
              </a:rPr>
              <a:t>Standard Deviation </a:t>
            </a:r>
            <a:r>
              <a:rPr lang="en-US" sz="2400" dirty="0" smtClean="0">
                <a:solidFill>
                  <a:srgbClr val="FF0000"/>
                </a:solidFill>
              </a:rPr>
              <a:t>is-</a:t>
            </a:r>
          </a:p>
          <a:p>
            <a:pPr algn="just"/>
            <a:endParaRPr lang="en-US" sz="2400" b="1" dirty="0" smtClean="0">
              <a:solidFill>
                <a:srgbClr val="FF0000"/>
              </a:solidFill>
            </a:endParaRPr>
          </a:p>
          <a:p>
            <a:pPr algn="just"/>
            <a:endParaRPr lang="en-US" sz="1600" b="1" dirty="0" smtClean="0">
              <a:solidFill>
                <a:srgbClr val="FF0000"/>
              </a:solidFill>
            </a:endParaRPr>
          </a:p>
          <a:p>
            <a:pPr algn="just"/>
            <a:endParaRPr lang="en-US" sz="100" b="1" dirty="0" smtClean="0"/>
          </a:p>
          <a:p>
            <a:pPr algn="just"/>
            <a:r>
              <a:rPr lang="en-US" sz="2400" dirty="0" smtClean="0">
                <a:solidFill>
                  <a:srgbClr val="FF0000"/>
                </a:solidFill>
              </a:rPr>
              <a:t>Where, N = f</a:t>
            </a:r>
            <a:r>
              <a:rPr lang="en-US" sz="2400" baseline="-25000" dirty="0" smtClean="0">
                <a:solidFill>
                  <a:srgbClr val="FF0000"/>
                </a:solidFill>
              </a:rPr>
              <a:t>1</a:t>
            </a:r>
            <a:r>
              <a:rPr lang="en-US" sz="2400" dirty="0" smtClean="0">
                <a:solidFill>
                  <a:srgbClr val="FF0000"/>
                </a:solidFill>
              </a:rPr>
              <a:t>+f</a:t>
            </a:r>
            <a:r>
              <a:rPr lang="en-US" sz="2400" baseline="-25000" dirty="0" smtClean="0">
                <a:solidFill>
                  <a:srgbClr val="FF0000"/>
                </a:solidFill>
              </a:rPr>
              <a:t>2</a:t>
            </a:r>
            <a:r>
              <a:rPr lang="en-US" sz="2400" dirty="0" smtClean="0">
                <a:solidFill>
                  <a:srgbClr val="FF0000"/>
                </a:solidFill>
              </a:rPr>
              <a:t>+f</a:t>
            </a:r>
            <a:r>
              <a:rPr lang="en-US" sz="2400" baseline="-25000" dirty="0" smtClean="0">
                <a:solidFill>
                  <a:srgbClr val="FF0000"/>
                </a:solidFill>
              </a:rPr>
              <a:t>3</a:t>
            </a:r>
            <a:r>
              <a:rPr lang="en-US" sz="2400" dirty="0" smtClean="0">
                <a:solidFill>
                  <a:srgbClr val="FF0000"/>
                </a:solidFill>
              </a:rPr>
              <a:t>+……………..+f</a:t>
            </a:r>
            <a:r>
              <a:rPr lang="en-US" sz="2400" baseline="-25000" dirty="0" smtClean="0">
                <a:solidFill>
                  <a:srgbClr val="FF0000"/>
                </a:solidFill>
              </a:rPr>
              <a:t>n</a:t>
            </a:r>
            <a:r>
              <a:rPr lang="en-US" sz="2400" dirty="0" smtClean="0">
                <a:solidFill>
                  <a:srgbClr val="FF0000"/>
                </a:solidFill>
              </a:rPr>
              <a:t> ; 	= Arithmetic mean</a:t>
            </a:r>
          </a:p>
          <a:p>
            <a:pPr algn="just"/>
            <a:endParaRPr lang="en-US" sz="900" b="1" dirty="0" smtClean="0">
              <a:solidFill>
                <a:srgbClr val="002060"/>
              </a:solidFill>
            </a:endParaRPr>
          </a:p>
          <a:p>
            <a:pPr algn="just"/>
            <a:r>
              <a:rPr lang="en-US" sz="2400" b="1" dirty="0" smtClean="0">
                <a:solidFill>
                  <a:srgbClr val="002060"/>
                </a:solidFill>
              </a:rPr>
              <a:t>Relationship between M.D. and S.D.</a:t>
            </a:r>
            <a:endParaRPr lang="en-US" sz="2400" dirty="0" smtClean="0">
              <a:solidFill>
                <a:srgbClr val="002060"/>
              </a:solidFill>
            </a:endParaRPr>
          </a:p>
          <a:p>
            <a:pPr algn="just"/>
            <a:r>
              <a:rPr lang="en-US" sz="2400" dirty="0" smtClean="0">
                <a:solidFill>
                  <a:srgbClr val="C00000"/>
                </a:solidFill>
              </a:rPr>
              <a:t>For any series or frequency distribution, the value of mean deviation (M.D.) and standard deviation (S.D.) are different and their values always follow the following inequality-</a:t>
            </a:r>
          </a:p>
          <a:p>
            <a:pPr algn="just"/>
            <a:endParaRPr lang="en-US" sz="2400" dirty="0" smtClean="0">
              <a:solidFill>
                <a:srgbClr val="FF0000"/>
              </a:solidFill>
            </a:endParaRPr>
          </a:p>
          <a:p>
            <a:pPr algn="just">
              <a:spcBef>
                <a:spcPct val="0"/>
              </a:spcBef>
            </a:pPr>
            <a:endParaRPr lang="ru-RU" sz="2400" dirty="0" smtClean="0">
              <a:solidFill>
                <a:srgbClr val="FF0000"/>
              </a:solidFill>
              <a:cs typeface="Aharoni" pitchFamily="2" charset="-79"/>
            </a:endParaRPr>
          </a:p>
          <a:p>
            <a:pPr lvl="0" algn="ctr">
              <a:spcBef>
                <a:spcPct val="20000"/>
              </a:spcBef>
              <a:buClr>
                <a:schemeClr val="accent1"/>
              </a:buClr>
              <a:buSzPct val="70000"/>
            </a:pPr>
            <a:endParaRPr lang="en-US" sz="2400" dirty="0" smtClean="0">
              <a:solidFill>
                <a:srgbClr val="C00000"/>
              </a:solidFill>
            </a:endParaRPr>
          </a:p>
          <a:p>
            <a:pPr lvl="0" algn="just">
              <a:spcBef>
                <a:spcPct val="20000"/>
              </a:spcBef>
              <a:buClr>
                <a:schemeClr val="accent1"/>
              </a:buClr>
              <a:buSzPct val="70000"/>
            </a:pPr>
            <a:endParaRPr lang="en-IN" sz="2400" dirty="0" smtClean="0">
              <a:solidFill>
                <a:srgbClr val="C00000"/>
              </a:solidFill>
            </a:endParaRPr>
          </a:p>
          <a:p>
            <a:pPr lvl="0" algn="just">
              <a:spcBef>
                <a:spcPct val="20000"/>
              </a:spcBef>
              <a:buClr>
                <a:srgbClr val="002060"/>
              </a:buClr>
              <a:buSzPct val="70000"/>
            </a:pPr>
            <a:endParaRPr kumimoji="0" lang="en-US" sz="2400" i="0" u="none" strike="noStrike" kern="1200" cap="none" spc="0" normalizeH="0" baseline="0" noProof="0" dirty="0">
              <a:ln>
                <a:noFill/>
              </a:ln>
              <a:solidFill>
                <a:srgbClr val="002060"/>
              </a:solidFill>
              <a:effectLst/>
              <a:uLnTx/>
              <a:uFillTx/>
              <a:latin typeface="Aharoni" pitchFamily="2" charset="-79"/>
              <a:cs typeface="Aharoni" pitchFamily="2" charset="-79"/>
            </a:endParaRPr>
          </a:p>
        </p:txBody>
      </p:sp>
      <p:graphicFrame>
        <p:nvGraphicFramePr>
          <p:cNvPr id="59394" name="Object 2"/>
          <p:cNvGraphicFramePr>
            <a:graphicFrameLocks noChangeAspect="1"/>
          </p:cNvGraphicFramePr>
          <p:nvPr/>
        </p:nvGraphicFramePr>
        <p:xfrm>
          <a:off x="3214678" y="2214554"/>
          <a:ext cx="2357454" cy="500066"/>
        </p:xfrm>
        <a:graphic>
          <a:graphicData uri="http://schemas.openxmlformats.org/presentationml/2006/ole">
            <p:oleObj spid="_x0000_s59394" name="Equation" r:id="rId3" imgW="1409400" imgH="520560" progId="Equation.3">
              <p:embed/>
            </p:oleObj>
          </a:graphicData>
        </a:graphic>
      </p:graphicFrame>
      <p:graphicFrame>
        <p:nvGraphicFramePr>
          <p:cNvPr id="59395" name="Object 3"/>
          <p:cNvGraphicFramePr>
            <a:graphicFrameLocks noChangeAspect="1"/>
          </p:cNvGraphicFramePr>
          <p:nvPr/>
        </p:nvGraphicFramePr>
        <p:xfrm>
          <a:off x="3286116" y="3429000"/>
          <a:ext cx="2214578" cy="571503"/>
        </p:xfrm>
        <a:graphic>
          <a:graphicData uri="http://schemas.openxmlformats.org/presentationml/2006/ole">
            <p:oleObj spid="_x0000_s59395" name="Equation" r:id="rId4" imgW="1523880" imgH="520560" progId="Equation.3">
              <p:embed/>
            </p:oleObj>
          </a:graphicData>
        </a:graphic>
      </p:graphicFrame>
      <p:graphicFrame>
        <p:nvGraphicFramePr>
          <p:cNvPr id="59396" name="Object 4"/>
          <p:cNvGraphicFramePr>
            <a:graphicFrameLocks noChangeAspect="1"/>
          </p:cNvGraphicFramePr>
          <p:nvPr/>
        </p:nvGraphicFramePr>
        <p:xfrm>
          <a:off x="3929058" y="6000768"/>
          <a:ext cx="1500198" cy="500066"/>
        </p:xfrm>
        <a:graphic>
          <a:graphicData uri="http://schemas.openxmlformats.org/presentationml/2006/ole">
            <p:oleObj spid="_x0000_s59396" name="Equation" r:id="rId5" imgW="901440" imgH="393480" progId="Equation.3">
              <p:embed/>
            </p:oleObj>
          </a:graphicData>
        </a:graphic>
      </p:graphicFrame>
      <p:sp>
        <p:nvSpPr>
          <p:cNvPr id="59398"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IN"/>
          </a:p>
        </p:txBody>
      </p:sp>
      <p:pic>
        <p:nvPicPr>
          <p:cNvPr id="59397" name="Picture 5"/>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0" y="0"/>
            <a:ext cx="76200" cy="190500"/>
          </a:xfrm>
          <a:prstGeom prst="rect">
            <a:avLst/>
          </a:prstGeom>
          <a:noFill/>
        </p:spPr>
      </p:pic>
      <p:sp>
        <p:nvSpPr>
          <p:cNvPr id="59400"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IN"/>
          </a:p>
        </p:txBody>
      </p:sp>
      <p:pic>
        <p:nvPicPr>
          <p:cNvPr id="59399" name="Picture 7"/>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0" y="0"/>
            <a:ext cx="76200" cy="190500"/>
          </a:xfrm>
          <a:prstGeom prst="rect">
            <a:avLst/>
          </a:prstGeom>
          <a:noFill/>
        </p:spPr>
      </p:pic>
      <p:sp>
        <p:nvSpPr>
          <p:cNvPr id="59402"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IN"/>
          </a:p>
        </p:txBody>
      </p:sp>
      <p:pic>
        <p:nvPicPr>
          <p:cNvPr id="59401" name="Picture 9"/>
          <p:cNvPicPr>
            <a:picLocks noChangeAspect="1" noChangeArrowheads="1"/>
          </p:cNvPicPr>
          <p:nvPr/>
        </p:nvPicPr>
        <p:blipFill>
          <a:blip r:embed="rId7">
            <a:clrChange>
              <a:clrFrom>
                <a:srgbClr val="FFFFFF"/>
              </a:clrFrom>
              <a:clrTo>
                <a:srgbClr val="FFFFFF">
                  <a:alpha val="0"/>
                </a:srgbClr>
              </a:clrTo>
            </a:clrChange>
          </a:blip>
          <a:srcRect/>
          <a:stretch>
            <a:fillRect/>
          </a:stretch>
        </p:blipFill>
        <p:spPr bwMode="auto">
          <a:xfrm>
            <a:off x="0" y="0"/>
            <a:ext cx="95250" cy="190500"/>
          </a:xfrm>
          <a:prstGeom prst="rect">
            <a:avLst/>
          </a:prstGeom>
          <a:noFill/>
        </p:spPr>
      </p:pic>
      <p:sp>
        <p:nvSpPr>
          <p:cNvPr id="59404" name="Rectangle 1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IN"/>
          </a:p>
        </p:txBody>
      </p:sp>
      <p:pic>
        <p:nvPicPr>
          <p:cNvPr id="59403" name="Picture 11"/>
          <p:cNvPicPr>
            <a:picLocks noChangeAspect="1" noChangeArrowheads="1"/>
          </p:cNvPicPr>
          <p:nvPr/>
        </p:nvPicPr>
        <p:blipFill>
          <a:blip r:embed="rId7">
            <a:clrChange>
              <a:clrFrom>
                <a:srgbClr val="FFFFFF"/>
              </a:clrFrom>
              <a:clrTo>
                <a:srgbClr val="FFFFFF">
                  <a:alpha val="0"/>
                </a:srgbClr>
              </a:clrTo>
            </a:clrChange>
          </a:blip>
          <a:srcRect/>
          <a:stretch>
            <a:fillRect/>
          </a:stretch>
        </p:blipFill>
        <p:spPr bwMode="auto">
          <a:xfrm>
            <a:off x="0" y="0"/>
            <a:ext cx="95250" cy="190500"/>
          </a:xfrm>
          <a:prstGeom prst="rect">
            <a:avLst/>
          </a:prstGeom>
          <a:noFill/>
        </p:spPr>
      </p:pic>
      <p:sp>
        <p:nvSpPr>
          <p:cNvPr id="59406" name="Rectangle 1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IN"/>
          </a:p>
        </p:txBody>
      </p:sp>
      <p:pic>
        <p:nvPicPr>
          <p:cNvPr id="59405" name="Picture 13"/>
          <p:cNvPicPr>
            <a:picLocks noChangeAspect="1" noChangeArrowheads="1"/>
          </p:cNvPicPr>
          <p:nvPr/>
        </p:nvPicPr>
        <p:blipFill>
          <a:blip r:embed="rId7">
            <a:clrChange>
              <a:clrFrom>
                <a:srgbClr val="FFFFFF"/>
              </a:clrFrom>
              <a:clrTo>
                <a:srgbClr val="FFFFFF">
                  <a:alpha val="0"/>
                </a:srgbClr>
              </a:clrTo>
            </a:clrChange>
          </a:blip>
          <a:srcRect/>
          <a:stretch>
            <a:fillRect/>
          </a:stretch>
        </p:blipFill>
        <p:spPr bwMode="auto">
          <a:xfrm>
            <a:off x="0" y="0"/>
            <a:ext cx="95250" cy="190500"/>
          </a:xfrm>
          <a:prstGeom prst="rect">
            <a:avLst/>
          </a:prstGeom>
          <a:noFill/>
        </p:spPr>
      </p:pic>
      <p:sp>
        <p:nvSpPr>
          <p:cNvPr id="59408" name="Rectangle 1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IN"/>
          </a:p>
        </p:txBody>
      </p:sp>
      <p:pic>
        <p:nvPicPr>
          <p:cNvPr id="59407" name="Picture 15"/>
          <p:cNvPicPr>
            <a:picLocks noChangeAspect="1" noChangeArrowheads="1"/>
          </p:cNvPicPr>
          <p:nvPr/>
        </p:nvPicPr>
        <p:blipFill>
          <a:blip r:embed="rId7">
            <a:clrChange>
              <a:clrFrom>
                <a:srgbClr val="FFFFFF"/>
              </a:clrFrom>
              <a:clrTo>
                <a:srgbClr val="FFFFFF">
                  <a:alpha val="0"/>
                </a:srgbClr>
              </a:clrTo>
            </a:clrChange>
          </a:blip>
          <a:srcRect/>
          <a:stretch>
            <a:fillRect/>
          </a:stretch>
        </p:blipFill>
        <p:spPr bwMode="auto">
          <a:xfrm>
            <a:off x="0" y="0"/>
            <a:ext cx="95250" cy="190500"/>
          </a:xfrm>
          <a:prstGeom prst="rect">
            <a:avLst/>
          </a:prstGeom>
          <a:noFill/>
        </p:spPr>
      </p:pic>
      <p:graphicFrame>
        <p:nvGraphicFramePr>
          <p:cNvPr id="59409" name="Object 17"/>
          <p:cNvGraphicFramePr>
            <a:graphicFrameLocks noChangeAspect="1"/>
          </p:cNvGraphicFramePr>
          <p:nvPr/>
        </p:nvGraphicFramePr>
        <p:xfrm>
          <a:off x="4648200" y="4057650"/>
          <a:ext cx="280990" cy="514358"/>
        </p:xfrm>
        <a:graphic>
          <a:graphicData uri="http://schemas.openxmlformats.org/presentationml/2006/ole">
            <p:oleObj spid="_x0000_s59409" name="Document" r:id="rId8" imgW="175028" imgH="440101" progId="Word.Document.12">
              <p:embed/>
            </p:oleObj>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304800" y="285728"/>
            <a:ext cx="8686800" cy="6286543"/>
          </a:xfrm>
          <a:prstGeom prst="rect">
            <a:avLst/>
          </a:prstGeom>
        </p:spPr>
        <p:txBody>
          <a:bodyPr/>
          <a:lstStyle/>
          <a:p>
            <a:pPr lvl="0" algn="just">
              <a:spcBef>
                <a:spcPct val="20000"/>
              </a:spcBef>
              <a:buClr>
                <a:schemeClr val="accent1"/>
              </a:buClr>
              <a:buSzPct val="70000"/>
            </a:pPr>
            <a:r>
              <a:rPr lang="en-US" b="1" dirty="0" smtClean="0">
                <a:solidFill>
                  <a:srgbClr val="002060"/>
                </a:solidFill>
              </a:rPr>
              <a:t>Computation of S.D.</a:t>
            </a:r>
          </a:p>
          <a:p>
            <a:pPr algn="just">
              <a:spcBef>
                <a:spcPct val="20000"/>
              </a:spcBef>
              <a:buClr>
                <a:schemeClr val="accent1"/>
              </a:buClr>
              <a:buSzPct val="70000"/>
            </a:pPr>
            <a:r>
              <a:rPr lang="en-US" b="1" dirty="0" smtClean="0">
                <a:solidFill>
                  <a:srgbClr val="FF0000"/>
                </a:solidFill>
              </a:rPr>
              <a:t>In case of individual values: </a:t>
            </a:r>
            <a:r>
              <a:rPr lang="en-US" dirty="0" smtClean="0">
                <a:solidFill>
                  <a:srgbClr val="C00000"/>
                </a:solidFill>
              </a:rPr>
              <a:t>If x</a:t>
            </a:r>
            <a:r>
              <a:rPr lang="en-US" baseline="-25000" dirty="0" smtClean="0">
                <a:solidFill>
                  <a:srgbClr val="C00000"/>
                </a:solidFill>
              </a:rPr>
              <a:t>1</a:t>
            </a:r>
            <a:r>
              <a:rPr lang="en-US" dirty="0" smtClean="0">
                <a:solidFill>
                  <a:srgbClr val="C00000"/>
                </a:solidFill>
              </a:rPr>
              <a:t>, x</a:t>
            </a:r>
            <a:r>
              <a:rPr lang="en-US" baseline="-25000" dirty="0" smtClean="0">
                <a:solidFill>
                  <a:srgbClr val="C00000"/>
                </a:solidFill>
              </a:rPr>
              <a:t>2</a:t>
            </a:r>
            <a:r>
              <a:rPr lang="en-US" dirty="0" smtClean="0">
                <a:solidFill>
                  <a:srgbClr val="C00000"/>
                </a:solidFill>
              </a:rPr>
              <a:t>,  x</a:t>
            </a:r>
            <a:r>
              <a:rPr lang="en-US" baseline="-25000" dirty="0" smtClean="0">
                <a:solidFill>
                  <a:srgbClr val="C00000"/>
                </a:solidFill>
              </a:rPr>
              <a:t>3,</a:t>
            </a:r>
            <a:r>
              <a:rPr lang="en-US" dirty="0" smtClean="0">
                <a:solidFill>
                  <a:srgbClr val="C00000"/>
                </a:solidFill>
              </a:rPr>
              <a:t>…………,</a:t>
            </a:r>
            <a:r>
              <a:rPr lang="en-US" dirty="0" err="1" smtClean="0">
                <a:solidFill>
                  <a:srgbClr val="C00000"/>
                </a:solidFill>
              </a:rPr>
              <a:t>x</a:t>
            </a:r>
            <a:r>
              <a:rPr lang="en-US" baseline="-25000" dirty="0" err="1" smtClean="0">
                <a:solidFill>
                  <a:srgbClr val="C00000"/>
                </a:solidFill>
              </a:rPr>
              <a:t>n</a:t>
            </a:r>
            <a:r>
              <a:rPr lang="en-US" dirty="0" smtClean="0">
                <a:solidFill>
                  <a:srgbClr val="C00000"/>
                </a:solidFill>
              </a:rPr>
              <a:t> are n observations in a series, then the Standard Deviation(S.D.) is calculated by two methods (Direct or Shortcut) –</a:t>
            </a:r>
          </a:p>
          <a:p>
            <a:pPr algn="just">
              <a:spcBef>
                <a:spcPct val="20000"/>
              </a:spcBef>
              <a:buClr>
                <a:schemeClr val="accent1"/>
              </a:buClr>
              <a:buSzPct val="70000"/>
            </a:pPr>
            <a:r>
              <a:rPr lang="en-US" dirty="0" smtClean="0">
                <a:solidFill>
                  <a:srgbClr val="FF0000"/>
                </a:solidFill>
              </a:rPr>
              <a:t>(</a:t>
            </a:r>
            <a:r>
              <a:rPr lang="en-US" dirty="0" err="1" smtClean="0">
                <a:solidFill>
                  <a:srgbClr val="FF0000"/>
                </a:solidFill>
              </a:rPr>
              <a:t>i</a:t>
            </a:r>
            <a:r>
              <a:rPr lang="en-US" dirty="0" smtClean="0">
                <a:solidFill>
                  <a:srgbClr val="FF0000"/>
                </a:solidFill>
              </a:rPr>
              <a:t>) </a:t>
            </a:r>
            <a:r>
              <a:rPr lang="en-US" b="1" dirty="0" smtClean="0">
                <a:solidFill>
                  <a:srgbClr val="FF0000"/>
                </a:solidFill>
              </a:rPr>
              <a:t>Direct method:</a:t>
            </a:r>
          </a:p>
          <a:p>
            <a:pPr algn="just">
              <a:spcBef>
                <a:spcPct val="20000"/>
              </a:spcBef>
              <a:buClr>
                <a:schemeClr val="accent1"/>
              </a:buClr>
              <a:buSzPct val="70000"/>
            </a:pPr>
            <a:endParaRPr lang="en-US" b="1" dirty="0" smtClean="0">
              <a:solidFill>
                <a:srgbClr val="FF0000"/>
              </a:solidFill>
            </a:endParaRPr>
          </a:p>
          <a:p>
            <a:pPr algn="just">
              <a:spcBef>
                <a:spcPct val="20000"/>
              </a:spcBef>
              <a:buClr>
                <a:schemeClr val="accent1"/>
              </a:buClr>
              <a:buSzPct val="70000"/>
            </a:pPr>
            <a:endParaRPr lang="en-US" b="1" dirty="0" smtClean="0">
              <a:solidFill>
                <a:srgbClr val="FF0000"/>
              </a:solidFill>
            </a:endParaRPr>
          </a:p>
          <a:p>
            <a:pPr lvl="0" algn="just">
              <a:spcBef>
                <a:spcPct val="20000"/>
              </a:spcBef>
              <a:buClr>
                <a:schemeClr val="accent1"/>
              </a:buClr>
              <a:buSzPct val="70000"/>
            </a:pPr>
            <a:r>
              <a:rPr lang="en-US" dirty="0" smtClean="0">
                <a:solidFill>
                  <a:srgbClr val="FF0000"/>
                </a:solidFill>
              </a:rPr>
              <a:t>(ii) </a:t>
            </a:r>
            <a:r>
              <a:rPr lang="en-US" b="1" dirty="0" smtClean="0">
                <a:solidFill>
                  <a:srgbClr val="FF0000"/>
                </a:solidFill>
              </a:rPr>
              <a:t>Shortcut method:</a:t>
            </a:r>
          </a:p>
          <a:p>
            <a:pPr algn="just">
              <a:spcBef>
                <a:spcPct val="20000"/>
              </a:spcBef>
              <a:buClr>
                <a:schemeClr val="accent1"/>
              </a:buClr>
              <a:buSzPct val="70000"/>
            </a:pPr>
            <a:endParaRPr lang="en-US" b="1" dirty="0" smtClean="0">
              <a:solidFill>
                <a:srgbClr val="FF0000"/>
              </a:solidFill>
            </a:endParaRPr>
          </a:p>
          <a:p>
            <a:pPr algn="just">
              <a:spcBef>
                <a:spcPct val="0"/>
              </a:spcBef>
            </a:pPr>
            <a:endParaRPr lang="en-US" sz="2400" dirty="0" smtClean="0">
              <a:solidFill>
                <a:srgbClr val="FF0000"/>
              </a:solidFill>
            </a:endParaRPr>
          </a:p>
          <a:p>
            <a:pPr algn="just">
              <a:spcBef>
                <a:spcPct val="0"/>
              </a:spcBef>
            </a:pPr>
            <a:endParaRPr lang="en-US" sz="1100" dirty="0" smtClean="0">
              <a:solidFill>
                <a:srgbClr val="FF0000"/>
              </a:solidFill>
            </a:endParaRPr>
          </a:p>
          <a:p>
            <a:pPr algn="just"/>
            <a:endParaRPr lang="en-US" sz="2400" dirty="0" smtClean="0">
              <a:solidFill>
                <a:srgbClr val="FF0000"/>
              </a:solidFill>
            </a:endParaRPr>
          </a:p>
          <a:p>
            <a:pPr algn="just">
              <a:spcBef>
                <a:spcPct val="0"/>
              </a:spcBef>
            </a:pPr>
            <a:endParaRPr lang="ru-RU" sz="2400" dirty="0" smtClean="0">
              <a:solidFill>
                <a:srgbClr val="FF0000"/>
              </a:solidFill>
              <a:cs typeface="Aharoni" pitchFamily="2" charset="-79"/>
            </a:endParaRPr>
          </a:p>
          <a:p>
            <a:pPr lvl="0" algn="ctr">
              <a:spcBef>
                <a:spcPct val="20000"/>
              </a:spcBef>
              <a:buClr>
                <a:schemeClr val="accent1"/>
              </a:buClr>
              <a:buSzPct val="70000"/>
            </a:pPr>
            <a:endParaRPr lang="en-US" sz="2400" dirty="0" smtClean="0">
              <a:solidFill>
                <a:srgbClr val="C00000"/>
              </a:solidFill>
            </a:endParaRPr>
          </a:p>
          <a:p>
            <a:pPr lvl="0" algn="just">
              <a:spcBef>
                <a:spcPct val="20000"/>
              </a:spcBef>
              <a:buClr>
                <a:schemeClr val="accent1"/>
              </a:buClr>
              <a:buSzPct val="70000"/>
            </a:pPr>
            <a:endParaRPr lang="en-IN" sz="2400" dirty="0" smtClean="0">
              <a:solidFill>
                <a:srgbClr val="C00000"/>
              </a:solidFill>
            </a:endParaRPr>
          </a:p>
          <a:p>
            <a:pPr lvl="0" algn="just">
              <a:spcBef>
                <a:spcPct val="20000"/>
              </a:spcBef>
              <a:buClr>
                <a:srgbClr val="002060"/>
              </a:buClr>
              <a:buSzPct val="70000"/>
            </a:pPr>
            <a:endParaRPr kumimoji="0" lang="en-US" sz="2400" i="0" u="none" strike="noStrike" kern="1200" cap="none" spc="0" normalizeH="0" baseline="0" noProof="0" dirty="0">
              <a:ln>
                <a:noFill/>
              </a:ln>
              <a:solidFill>
                <a:srgbClr val="002060"/>
              </a:solidFill>
              <a:effectLst/>
              <a:uLnTx/>
              <a:uFillTx/>
              <a:latin typeface="Aharoni" pitchFamily="2" charset="-79"/>
              <a:cs typeface="Aharoni" pitchFamily="2" charset="-79"/>
            </a:endParaRPr>
          </a:p>
        </p:txBody>
      </p:sp>
      <p:graphicFrame>
        <p:nvGraphicFramePr>
          <p:cNvPr id="174081" name="Object 1"/>
          <p:cNvGraphicFramePr>
            <a:graphicFrameLocks noChangeAspect="1"/>
          </p:cNvGraphicFramePr>
          <p:nvPr/>
        </p:nvGraphicFramePr>
        <p:xfrm>
          <a:off x="3571868" y="1571612"/>
          <a:ext cx="1714511" cy="500062"/>
        </p:xfrm>
        <a:graphic>
          <a:graphicData uri="http://schemas.openxmlformats.org/presentationml/2006/ole">
            <p:oleObj spid="_x0000_s174081" name="Equation" r:id="rId3" imgW="1409400" imgH="520560" progId="Equation.3">
              <p:embed/>
            </p:oleObj>
          </a:graphicData>
        </a:graphic>
      </p:graphicFrame>
      <p:sp>
        <p:nvSpPr>
          <p:cNvPr id="174083"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IN"/>
          </a:p>
        </p:txBody>
      </p:sp>
      <p:pic>
        <p:nvPicPr>
          <p:cNvPr id="174082" name="Picture 2"/>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3143240" y="2571744"/>
            <a:ext cx="2500330" cy="642942"/>
          </a:xfrm>
          <a:prstGeom prst="rect">
            <a:avLst/>
          </a:prstGeom>
          <a:solidFill>
            <a:schemeClr val="accent6">
              <a:lumMod val="20000"/>
              <a:lumOff val="80000"/>
            </a:schemeClr>
          </a:solidFill>
        </p:spPr>
      </p:pic>
      <p:graphicFrame>
        <p:nvGraphicFramePr>
          <p:cNvPr id="7" name="Table 6"/>
          <p:cNvGraphicFramePr>
            <a:graphicFrameLocks noGrp="1"/>
          </p:cNvGraphicFramePr>
          <p:nvPr/>
        </p:nvGraphicFramePr>
        <p:xfrm>
          <a:off x="1357290" y="3500438"/>
          <a:ext cx="6500858" cy="2590800"/>
        </p:xfrm>
        <a:graphic>
          <a:graphicData uri="http://schemas.openxmlformats.org/drawingml/2006/table">
            <a:tbl>
              <a:tblPr firstRow="1" bandRow="1">
                <a:tableStyleId>{5C22544A-7EE6-4342-B048-85BDC9FD1C3A}</a:tableStyleId>
              </a:tblPr>
              <a:tblGrid>
                <a:gridCol w="832485"/>
                <a:gridCol w="949015"/>
                <a:gridCol w="1406447"/>
                <a:gridCol w="1781501"/>
                <a:gridCol w="1531410"/>
              </a:tblGrid>
              <a:tr h="499283">
                <a:tc>
                  <a:txBody>
                    <a:bodyPr/>
                    <a:lstStyle/>
                    <a:p>
                      <a:pPr algn="ctr"/>
                      <a:r>
                        <a:rPr lang="en-US" sz="1600" dirty="0" smtClean="0">
                          <a:solidFill>
                            <a:schemeClr val="tx1"/>
                          </a:solidFill>
                        </a:rPr>
                        <a:t>X</a:t>
                      </a:r>
                      <a:endParaRPr lang="en-IN" sz="1600" dirty="0">
                        <a:solidFill>
                          <a:schemeClr val="tx1"/>
                        </a:solidFill>
                      </a:endParaRPr>
                    </a:p>
                  </a:txBody>
                  <a:tcPr>
                    <a:solidFill>
                      <a:schemeClr val="accent6">
                        <a:lumMod val="20000"/>
                        <a:lumOff val="80000"/>
                      </a:schemeClr>
                    </a:solidFill>
                  </a:tcPr>
                </a:tc>
                <a:tc>
                  <a:txBody>
                    <a:bodyPr/>
                    <a:lstStyle/>
                    <a:p>
                      <a:pPr algn="ctr"/>
                      <a:endParaRPr lang="en-IN" sz="1600" dirty="0">
                        <a:solidFill>
                          <a:schemeClr val="tx1"/>
                        </a:solidFill>
                      </a:endParaRPr>
                    </a:p>
                  </a:txBody>
                  <a:tcPr>
                    <a:solidFill>
                      <a:schemeClr val="accent6">
                        <a:lumMod val="20000"/>
                        <a:lumOff val="80000"/>
                      </a:schemeClr>
                    </a:solidFill>
                  </a:tcPr>
                </a:tc>
                <a:tc>
                  <a:txBody>
                    <a:bodyPr/>
                    <a:lstStyle/>
                    <a:p>
                      <a:pPr algn="ctr"/>
                      <a:endParaRPr lang="en-IN" sz="1600" dirty="0">
                        <a:solidFill>
                          <a:schemeClr val="tx1"/>
                        </a:solidFill>
                      </a:endParaRPr>
                    </a:p>
                  </a:txBody>
                  <a:tcPr>
                    <a:solidFill>
                      <a:schemeClr val="accent6">
                        <a:lumMod val="20000"/>
                        <a:lumOff val="80000"/>
                      </a:schemeClr>
                    </a:solidFill>
                  </a:tcPr>
                </a:tc>
                <a:tc>
                  <a:txBody>
                    <a:bodyPr/>
                    <a:lstStyle/>
                    <a:p>
                      <a:pPr algn="ctr"/>
                      <a:r>
                        <a:rPr lang="en-US" sz="1600" dirty="0" smtClean="0">
                          <a:solidFill>
                            <a:schemeClr val="tx1"/>
                          </a:solidFill>
                        </a:rPr>
                        <a:t>a=</a:t>
                      </a:r>
                      <a:r>
                        <a:rPr lang="en-US" sz="1600" baseline="0" dirty="0" smtClean="0">
                          <a:solidFill>
                            <a:schemeClr val="tx1"/>
                          </a:solidFill>
                        </a:rPr>
                        <a:t> ?</a:t>
                      </a:r>
                      <a:endParaRPr lang="en-US" sz="1600" dirty="0" smtClean="0">
                        <a:solidFill>
                          <a:schemeClr val="tx1"/>
                        </a:solidFill>
                      </a:endParaRPr>
                    </a:p>
                    <a:p>
                      <a:pPr algn="ctr"/>
                      <a:r>
                        <a:rPr lang="en-US" sz="1600" dirty="0" smtClean="0">
                          <a:solidFill>
                            <a:schemeClr val="tx1"/>
                          </a:solidFill>
                        </a:rPr>
                        <a:t>X –a</a:t>
                      </a:r>
                      <a:endParaRPr lang="en-IN" sz="1600" dirty="0">
                        <a:solidFill>
                          <a:schemeClr val="tx1"/>
                        </a:solidFill>
                      </a:endParaRPr>
                    </a:p>
                  </a:txBody>
                  <a:tcPr>
                    <a:solidFill>
                      <a:schemeClr val="accent6">
                        <a:lumMod val="20000"/>
                        <a:lumOff val="80000"/>
                      </a:schemeClr>
                    </a:solidFill>
                  </a:tcPr>
                </a:tc>
                <a:tc>
                  <a:txBody>
                    <a:bodyPr/>
                    <a:lstStyle/>
                    <a:p>
                      <a:pPr algn="ctr"/>
                      <a:r>
                        <a:rPr lang="en-US" sz="1600" dirty="0" smtClean="0">
                          <a:solidFill>
                            <a:schemeClr val="tx1"/>
                          </a:solidFill>
                        </a:rPr>
                        <a:t>(X-a)</a:t>
                      </a:r>
                      <a:r>
                        <a:rPr lang="en-US" sz="1600" baseline="30000" dirty="0" smtClean="0">
                          <a:solidFill>
                            <a:schemeClr val="tx1"/>
                          </a:solidFill>
                        </a:rPr>
                        <a:t>2</a:t>
                      </a:r>
                      <a:endParaRPr lang="en-IN" sz="1600" baseline="30000" dirty="0">
                        <a:solidFill>
                          <a:schemeClr val="tx1"/>
                        </a:solidFill>
                      </a:endParaRPr>
                    </a:p>
                  </a:txBody>
                  <a:tcPr>
                    <a:solidFill>
                      <a:schemeClr val="accent6">
                        <a:lumMod val="20000"/>
                        <a:lumOff val="80000"/>
                      </a:schemeClr>
                    </a:solidFill>
                  </a:tcPr>
                </a:tc>
              </a:tr>
              <a:tr h="289059">
                <a:tc>
                  <a:txBody>
                    <a:bodyPr/>
                    <a:lstStyle/>
                    <a:p>
                      <a:pPr algn="ctr"/>
                      <a:r>
                        <a:rPr lang="en-US" sz="1600" dirty="0" smtClean="0">
                          <a:solidFill>
                            <a:schemeClr val="tx1"/>
                          </a:solidFill>
                        </a:rPr>
                        <a:t>x</a:t>
                      </a:r>
                      <a:r>
                        <a:rPr lang="en-US" sz="1600" baseline="-25000" dirty="0" smtClean="0">
                          <a:solidFill>
                            <a:schemeClr val="tx1"/>
                          </a:solidFill>
                        </a:rPr>
                        <a:t>1</a:t>
                      </a:r>
                      <a:endParaRPr lang="en-IN" sz="1600" baseline="-25000" dirty="0">
                        <a:solidFill>
                          <a:schemeClr val="tx1"/>
                        </a:solidFill>
                      </a:endParaRPr>
                    </a:p>
                  </a:txBody>
                  <a:tcPr/>
                </a:tc>
                <a:tc>
                  <a:txBody>
                    <a:bodyPr/>
                    <a:lstStyle/>
                    <a:p>
                      <a:pPr algn="ctr"/>
                      <a:endParaRPr lang="en-IN" sz="1600" baseline="-25000"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IN" sz="1600" baseline="-25000" dirty="0" smtClean="0">
                        <a:solidFill>
                          <a:schemeClr val="tx1"/>
                        </a:solidFill>
                      </a:endParaRPr>
                    </a:p>
                  </a:txBody>
                  <a:tcPr/>
                </a:tc>
                <a:tc>
                  <a:txBody>
                    <a:bodyPr/>
                    <a:lstStyle/>
                    <a:p>
                      <a:pPr algn="ctr"/>
                      <a:r>
                        <a:rPr lang="en-US" sz="1600" dirty="0" smtClean="0">
                          <a:solidFill>
                            <a:schemeClr val="tx1"/>
                          </a:solidFill>
                        </a:rPr>
                        <a:t>x</a:t>
                      </a:r>
                      <a:r>
                        <a:rPr lang="en-US" sz="1600" baseline="-25000" dirty="0" smtClean="0">
                          <a:solidFill>
                            <a:schemeClr val="tx1"/>
                          </a:solidFill>
                        </a:rPr>
                        <a:t>1</a:t>
                      </a:r>
                      <a:r>
                        <a:rPr lang="en-US" sz="1600" dirty="0" smtClean="0">
                          <a:solidFill>
                            <a:schemeClr val="tx1"/>
                          </a:solidFill>
                        </a:rPr>
                        <a:t> -a</a:t>
                      </a:r>
                      <a:endParaRPr lang="en-IN" sz="1600"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(x</a:t>
                      </a:r>
                      <a:r>
                        <a:rPr lang="en-US" sz="1600" baseline="-25000" dirty="0" smtClean="0">
                          <a:solidFill>
                            <a:schemeClr val="tx1"/>
                          </a:solidFill>
                        </a:rPr>
                        <a:t>1</a:t>
                      </a:r>
                      <a:r>
                        <a:rPr lang="en-US" sz="1600" dirty="0" smtClean="0">
                          <a:solidFill>
                            <a:schemeClr val="tx1"/>
                          </a:solidFill>
                        </a:rPr>
                        <a:t>-a)</a:t>
                      </a:r>
                      <a:r>
                        <a:rPr lang="en-US" sz="1600" baseline="30000" dirty="0" smtClean="0">
                          <a:solidFill>
                            <a:schemeClr val="tx1"/>
                          </a:solidFill>
                        </a:rPr>
                        <a:t>2</a:t>
                      </a:r>
                      <a:endParaRPr lang="en-IN" sz="1600" baseline="30000" dirty="0" smtClean="0">
                        <a:solidFill>
                          <a:schemeClr val="tx1"/>
                        </a:solidFill>
                      </a:endParaRPr>
                    </a:p>
                  </a:txBody>
                  <a:tcPr/>
                </a:tc>
              </a:tr>
              <a:tr h="289059">
                <a:tc>
                  <a:txBody>
                    <a:bodyPr/>
                    <a:lstStyle/>
                    <a:p>
                      <a:pPr algn="ctr"/>
                      <a:r>
                        <a:rPr lang="en-US" sz="1600" dirty="0" smtClean="0">
                          <a:solidFill>
                            <a:schemeClr val="tx1"/>
                          </a:solidFill>
                        </a:rPr>
                        <a:t>X</a:t>
                      </a:r>
                      <a:r>
                        <a:rPr lang="en-US" sz="1600" baseline="-25000" dirty="0" smtClean="0">
                          <a:solidFill>
                            <a:schemeClr val="tx1"/>
                          </a:solidFill>
                        </a:rPr>
                        <a:t>2</a:t>
                      </a:r>
                      <a:endParaRPr lang="en-IN" sz="1600" baseline="-25000" dirty="0">
                        <a:solidFill>
                          <a:schemeClr val="tx1"/>
                        </a:solidFill>
                      </a:endParaRPr>
                    </a:p>
                  </a:txBody>
                  <a:tcPr/>
                </a:tc>
                <a:tc>
                  <a:txBody>
                    <a:bodyPr/>
                    <a:lstStyle/>
                    <a:p>
                      <a:pPr algn="ctr"/>
                      <a:endParaRPr lang="en-IN" sz="1600" baseline="-25000"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IN" sz="1600" baseline="-25000" dirty="0" smtClean="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x</a:t>
                      </a:r>
                      <a:r>
                        <a:rPr lang="en-US" sz="1600" baseline="-25000" dirty="0" smtClean="0">
                          <a:solidFill>
                            <a:schemeClr val="tx1"/>
                          </a:solidFill>
                        </a:rPr>
                        <a:t>2</a:t>
                      </a:r>
                      <a:r>
                        <a:rPr lang="en-US" sz="1600" dirty="0" smtClean="0">
                          <a:solidFill>
                            <a:schemeClr val="tx1"/>
                          </a:solidFill>
                        </a:rPr>
                        <a:t> -a</a:t>
                      </a:r>
                      <a:endParaRPr lang="en-IN" sz="1600" dirty="0" smtClean="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(x</a:t>
                      </a:r>
                      <a:r>
                        <a:rPr lang="en-US" sz="1600" baseline="-25000" dirty="0" smtClean="0">
                          <a:solidFill>
                            <a:schemeClr val="tx1"/>
                          </a:solidFill>
                        </a:rPr>
                        <a:t>2</a:t>
                      </a:r>
                      <a:r>
                        <a:rPr lang="en-US" sz="1600" dirty="0" smtClean="0">
                          <a:solidFill>
                            <a:schemeClr val="tx1"/>
                          </a:solidFill>
                        </a:rPr>
                        <a:t>-a)</a:t>
                      </a:r>
                      <a:r>
                        <a:rPr lang="en-US" sz="1600" baseline="30000" dirty="0" smtClean="0">
                          <a:solidFill>
                            <a:schemeClr val="tx1"/>
                          </a:solidFill>
                        </a:rPr>
                        <a:t>2</a:t>
                      </a:r>
                      <a:endParaRPr lang="en-IN" sz="1600" baseline="30000" dirty="0" smtClean="0">
                        <a:solidFill>
                          <a:schemeClr val="tx1"/>
                        </a:solidFill>
                      </a:endParaRPr>
                    </a:p>
                  </a:txBody>
                  <a:tcPr/>
                </a:tc>
              </a:tr>
              <a:tr h="289059">
                <a:tc>
                  <a:txBody>
                    <a:bodyPr/>
                    <a:lstStyle/>
                    <a:p>
                      <a:pPr algn="ctr"/>
                      <a:r>
                        <a:rPr lang="en-US" sz="1600" dirty="0" smtClean="0">
                          <a:solidFill>
                            <a:schemeClr val="tx1"/>
                          </a:solidFill>
                        </a:rPr>
                        <a:t>.</a:t>
                      </a:r>
                      <a:endParaRPr lang="en-IN" sz="1600" dirty="0">
                        <a:solidFill>
                          <a:schemeClr val="tx1"/>
                        </a:solidFill>
                      </a:endParaRPr>
                    </a:p>
                  </a:txBody>
                  <a:tcPr/>
                </a:tc>
                <a:tc>
                  <a:txBody>
                    <a:bodyPr/>
                    <a:lstStyle/>
                    <a:p>
                      <a:pPr algn="ctr"/>
                      <a:r>
                        <a:rPr lang="en-US" sz="1600" dirty="0" smtClean="0">
                          <a:solidFill>
                            <a:schemeClr val="tx1"/>
                          </a:solidFill>
                        </a:rPr>
                        <a:t>.</a:t>
                      </a:r>
                      <a:endParaRPr lang="en-IN" sz="1600" dirty="0">
                        <a:solidFill>
                          <a:schemeClr val="tx1"/>
                        </a:solidFill>
                      </a:endParaRPr>
                    </a:p>
                  </a:txBody>
                  <a:tcPr/>
                </a:tc>
                <a:tc>
                  <a:txBody>
                    <a:bodyPr/>
                    <a:lstStyle/>
                    <a:p>
                      <a:pPr algn="ctr"/>
                      <a:r>
                        <a:rPr lang="en-US" sz="1600" dirty="0" smtClean="0">
                          <a:solidFill>
                            <a:schemeClr val="tx1"/>
                          </a:solidFill>
                        </a:rPr>
                        <a:t>.</a:t>
                      </a:r>
                      <a:endParaRPr lang="en-IN" sz="1600" dirty="0">
                        <a:solidFill>
                          <a:schemeClr val="tx1"/>
                        </a:solidFill>
                      </a:endParaRPr>
                    </a:p>
                  </a:txBody>
                  <a:tcPr/>
                </a:tc>
                <a:tc>
                  <a:txBody>
                    <a:bodyPr/>
                    <a:lstStyle/>
                    <a:p>
                      <a:pPr algn="ctr"/>
                      <a:r>
                        <a:rPr lang="en-US" sz="1600" dirty="0" smtClean="0">
                          <a:solidFill>
                            <a:schemeClr val="tx1"/>
                          </a:solidFill>
                        </a:rPr>
                        <a:t>.</a:t>
                      </a:r>
                      <a:endParaRPr lang="en-IN" sz="1600" dirty="0">
                        <a:solidFill>
                          <a:schemeClr val="tx1"/>
                        </a:solidFill>
                      </a:endParaRPr>
                    </a:p>
                  </a:txBody>
                  <a:tcPr/>
                </a:tc>
                <a:tc>
                  <a:txBody>
                    <a:bodyPr/>
                    <a:lstStyle/>
                    <a:p>
                      <a:pPr algn="ctr"/>
                      <a:r>
                        <a:rPr lang="en-US" sz="1600" dirty="0" smtClean="0">
                          <a:solidFill>
                            <a:schemeClr val="tx1"/>
                          </a:solidFill>
                        </a:rPr>
                        <a:t>.</a:t>
                      </a:r>
                      <a:endParaRPr lang="en-IN" sz="1600" dirty="0">
                        <a:solidFill>
                          <a:schemeClr val="tx1"/>
                        </a:solidFill>
                      </a:endParaRPr>
                    </a:p>
                  </a:txBody>
                  <a:tcPr/>
                </a:tc>
              </a:tr>
              <a:tr h="289059">
                <a:tc>
                  <a:txBody>
                    <a:bodyPr/>
                    <a:lstStyle/>
                    <a:p>
                      <a:pPr algn="ctr"/>
                      <a:r>
                        <a:rPr lang="en-US" sz="1600" dirty="0" smtClean="0">
                          <a:solidFill>
                            <a:schemeClr val="tx1"/>
                          </a:solidFill>
                        </a:rPr>
                        <a:t>.</a:t>
                      </a:r>
                      <a:endParaRPr lang="en-IN" sz="1600" dirty="0">
                        <a:solidFill>
                          <a:schemeClr val="tx1"/>
                        </a:solidFill>
                      </a:endParaRPr>
                    </a:p>
                  </a:txBody>
                  <a:tcPr/>
                </a:tc>
                <a:tc>
                  <a:txBody>
                    <a:bodyPr/>
                    <a:lstStyle/>
                    <a:p>
                      <a:pPr algn="ctr"/>
                      <a:r>
                        <a:rPr lang="en-US" sz="1600" dirty="0" smtClean="0">
                          <a:solidFill>
                            <a:schemeClr val="tx1"/>
                          </a:solidFill>
                        </a:rPr>
                        <a:t>.</a:t>
                      </a:r>
                      <a:endParaRPr lang="en-IN" sz="1600" dirty="0">
                        <a:solidFill>
                          <a:schemeClr val="tx1"/>
                        </a:solidFill>
                      </a:endParaRPr>
                    </a:p>
                  </a:txBody>
                  <a:tcPr/>
                </a:tc>
                <a:tc>
                  <a:txBody>
                    <a:bodyPr/>
                    <a:lstStyle/>
                    <a:p>
                      <a:pPr algn="ctr"/>
                      <a:r>
                        <a:rPr lang="en-US" sz="1600" dirty="0" smtClean="0">
                          <a:solidFill>
                            <a:schemeClr val="tx1"/>
                          </a:solidFill>
                        </a:rPr>
                        <a:t>.</a:t>
                      </a:r>
                      <a:endParaRPr lang="en-IN" sz="1600" dirty="0">
                        <a:solidFill>
                          <a:schemeClr val="tx1"/>
                        </a:solidFill>
                      </a:endParaRPr>
                    </a:p>
                  </a:txBody>
                  <a:tcPr/>
                </a:tc>
                <a:tc>
                  <a:txBody>
                    <a:bodyPr/>
                    <a:lstStyle/>
                    <a:p>
                      <a:pPr algn="ctr"/>
                      <a:r>
                        <a:rPr lang="en-US" sz="1600" dirty="0" smtClean="0">
                          <a:solidFill>
                            <a:schemeClr val="tx1"/>
                          </a:solidFill>
                        </a:rPr>
                        <a:t>.</a:t>
                      </a:r>
                      <a:endParaRPr lang="en-IN" sz="1600" dirty="0">
                        <a:solidFill>
                          <a:schemeClr val="tx1"/>
                        </a:solidFill>
                      </a:endParaRPr>
                    </a:p>
                  </a:txBody>
                  <a:tcPr/>
                </a:tc>
                <a:tc>
                  <a:txBody>
                    <a:bodyPr/>
                    <a:lstStyle/>
                    <a:p>
                      <a:pPr algn="ctr"/>
                      <a:r>
                        <a:rPr lang="en-US" sz="1600" dirty="0" smtClean="0">
                          <a:solidFill>
                            <a:schemeClr val="tx1"/>
                          </a:solidFill>
                        </a:rPr>
                        <a:t>.</a:t>
                      </a:r>
                      <a:endParaRPr lang="en-IN" sz="1600" dirty="0">
                        <a:solidFill>
                          <a:schemeClr val="tx1"/>
                        </a:solidFill>
                      </a:endParaRPr>
                    </a:p>
                  </a:txBody>
                  <a:tcPr/>
                </a:tc>
              </a:tr>
              <a:tr h="289059">
                <a:tc>
                  <a:txBody>
                    <a:bodyPr/>
                    <a:lstStyle/>
                    <a:p>
                      <a:pPr algn="ctr"/>
                      <a:r>
                        <a:rPr lang="en-US" sz="1600" dirty="0" err="1" smtClean="0">
                          <a:solidFill>
                            <a:schemeClr val="tx1"/>
                          </a:solidFill>
                        </a:rPr>
                        <a:t>x</a:t>
                      </a:r>
                      <a:r>
                        <a:rPr lang="en-US" sz="1600" baseline="-25000" dirty="0" err="1" smtClean="0">
                          <a:solidFill>
                            <a:schemeClr val="tx1"/>
                          </a:solidFill>
                        </a:rPr>
                        <a:t>n</a:t>
                      </a:r>
                      <a:endParaRPr lang="en-IN" sz="1600" baseline="-25000" dirty="0">
                        <a:solidFill>
                          <a:schemeClr val="tx1"/>
                        </a:solidFill>
                      </a:endParaRPr>
                    </a:p>
                  </a:txBody>
                  <a:tcPr/>
                </a:tc>
                <a:tc>
                  <a:txBody>
                    <a:bodyPr/>
                    <a:lstStyle/>
                    <a:p>
                      <a:pPr algn="ctr"/>
                      <a:endParaRPr lang="en-IN" sz="1600" baseline="-25000"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IN" sz="1600" baseline="-25000" dirty="0" smtClean="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err="1" smtClean="0">
                          <a:solidFill>
                            <a:schemeClr val="tx1"/>
                          </a:solidFill>
                        </a:rPr>
                        <a:t>x</a:t>
                      </a:r>
                      <a:r>
                        <a:rPr lang="en-US" sz="1600" baseline="-25000" dirty="0" err="1" smtClean="0">
                          <a:solidFill>
                            <a:schemeClr val="tx1"/>
                          </a:solidFill>
                        </a:rPr>
                        <a:t>n</a:t>
                      </a:r>
                      <a:r>
                        <a:rPr lang="en-US" sz="1600" dirty="0" smtClean="0">
                          <a:solidFill>
                            <a:schemeClr val="tx1"/>
                          </a:solidFill>
                        </a:rPr>
                        <a:t> -a</a:t>
                      </a:r>
                      <a:endParaRPr lang="en-IN" sz="1600" dirty="0" smtClean="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a:t>
                      </a:r>
                      <a:r>
                        <a:rPr lang="en-US" sz="1600" dirty="0" err="1" smtClean="0">
                          <a:solidFill>
                            <a:schemeClr val="tx1"/>
                          </a:solidFill>
                        </a:rPr>
                        <a:t>x</a:t>
                      </a:r>
                      <a:r>
                        <a:rPr lang="en-US" sz="1600" baseline="-25000" dirty="0" err="1" smtClean="0">
                          <a:solidFill>
                            <a:schemeClr val="tx1"/>
                          </a:solidFill>
                        </a:rPr>
                        <a:t>n</a:t>
                      </a:r>
                      <a:r>
                        <a:rPr lang="en-US" sz="1600" dirty="0" smtClean="0">
                          <a:solidFill>
                            <a:schemeClr val="tx1"/>
                          </a:solidFill>
                        </a:rPr>
                        <a:t>-a)</a:t>
                      </a:r>
                      <a:r>
                        <a:rPr lang="en-US" sz="1600" baseline="30000" dirty="0" smtClean="0">
                          <a:solidFill>
                            <a:schemeClr val="tx1"/>
                          </a:solidFill>
                        </a:rPr>
                        <a:t>2</a:t>
                      </a:r>
                      <a:endParaRPr lang="en-IN" sz="1600" baseline="30000" dirty="0" smtClean="0">
                        <a:solidFill>
                          <a:schemeClr val="tx1"/>
                        </a:solidFill>
                      </a:endParaRPr>
                    </a:p>
                  </a:txBody>
                  <a:tcPr/>
                </a:tc>
              </a:tr>
              <a:tr h="289059">
                <a:tc>
                  <a:txBody>
                    <a:bodyPr/>
                    <a:lstStyle/>
                    <a:p>
                      <a:pPr algn="ctr"/>
                      <a:r>
                        <a:rPr lang="en-US" sz="1600" b="1" dirty="0" smtClean="0">
                          <a:solidFill>
                            <a:schemeClr val="tx1"/>
                          </a:solidFill>
                          <a:sym typeface="Symbol"/>
                        </a:rPr>
                        <a:t>X</a:t>
                      </a:r>
                      <a:endParaRPr lang="en-IN" sz="1600" b="1" dirty="0">
                        <a:solidFill>
                          <a:schemeClr val="tx1"/>
                        </a:solidFill>
                      </a:endParaRPr>
                    </a:p>
                  </a:txBody>
                  <a:tcPr>
                    <a:solidFill>
                      <a:schemeClr val="accent6">
                        <a:lumMod val="60000"/>
                        <a:lumOff val="40000"/>
                      </a:schemeClr>
                    </a:solidFill>
                  </a:tcPr>
                </a:tc>
                <a:tc>
                  <a:txBody>
                    <a:bodyPr/>
                    <a:lstStyle/>
                    <a:p>
                      <a:pPr algn="ctr"/>
                      <a:endParaRPr lang="en-IN" sz="1600" b="1" dirty="0">
                        <a:solidFill>
                          <a:schemeClr val="tx1"/>
                        </a:solidFill>
                      </a:endParaRPr>
                    </a:p>
                  </a:txBody>
                  <a:tcPr>
                    <a:solidFill>
                      <a:schemeClr val="accent6">
                        <a:lumMod val="60000"/>
                        <a:lumOff val="40000"/>
                      </a:schemeClr>
                    </a:solidFill>
                  </a:tcPr>
                </a:tc>
                <a:tc>
                  <a:txBody>
                    <a:bodyPr/>
                    <a:lstStyle/>
                    <a:p>
                      <a:pPr algn="ctr"/>
                      <a:endParaRPr lang="en-IN" sz="1600" b="1" dirty="0">
                        <a:solidFill>
                          <a:schemeClr val="tx1"/>
                        </a:solidFill>
                      </a:endParaRPr>
                    </a:p>
                  </a:txBody>
                  <a:tcPr>
                    <a:solidFill>
                      <a:schemeClr val="accent6">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IN" sz="1600" b="1" dirty="0" smtClean="0">
                        <a:solidFill>
                          <a:schemeClr val="tx1"/>
                        </a:solidFill>
                      </a:endParaRPr>
                    </a:p>
                  </a:txBody>
                  <a:tcPr>
                    <a:solidFill>
                      <a:schemeClr val="accent6">
                        <a:lumMod val="60000"/>
                        <a:lumOff val="40000"/>
                      </a:schemeClr>
                    </a:solidFill>
                  </a:tcPr>
                </a:tc>
                <a:tc>
                  <a:txBody>
                    <a:bodyPr/>
                    <a:lstStyle/>
                    <a:p>
                      <a:pPr algn="ctr"/>
                      <a:r>
                        <a:rPr lang="en-US" sz="1600" b="1" dirty="0" smtClean="0">
                          <a:solidFill>
                            <a:schemeClr val="tx1"/>
                          </a:solidFill>
                          <a:sym typeface="Symbol"/>
                        </a:rPr>
                        <a:t></a:t>
                      </a:r>
                      <a:r>
                        <a:rPr lang="en-US" sz="1600" b="1" dirty="0" smtClean="0">
                          <a:solidFill>
                            <a:schemeClr val="tx1"/>
                          </a:solidFill>
                        </a:rPr>
                        <a:t>(X-a)</a:t>
                      </a:r>
                      <a:r>
                        <a:rPr lang="en-US" sz="1600" b="1" baseline="30000" dirty="0" smtClean="0">
                          <a:solidFill>
                            <a:schemeClr val="tx1"/>
                          </a:solidFill>
                        </a:rPr>
                        <a:t>2</a:t>
                      </a:r>
                      <a:endParaRPr lang="en-IN" sz="1600" b="1" baseline="30000" dirty="0">
                        <a:solidFill>
                          <a:schemeClr val="tx1"/>
                        </a:solidFill>
                      </a:endParaRPr>
                    </a:p>
                  </a:txBody>
                  <a:tcPr>
                    <a:solidFill>
                      <a:schemeClr val="accent6">
                        <a:lumMod val="60000"/>
                        <a:lumOff val="40000"/>
                      </a:schemeClr>
                    </a:solidFill>
                  </a:tcPr>
                </a:tc>
              </a:tr>
            </a:tbl>
          </a:graphicData>
        </a:graphic>
      </p:graphicFrame>
      <p:graphicFrame>
        <p:nvGraphicFramePr>
          <p:cNvPr id="174084" name="Object 4"/>
          <p:cNvGraphicFramePr>
            <a:graphicFrameLocks noChangeAspect="1"/>
          </p:cNvGraphicFramePr>
          <p:nvPr/>
        </p:nvGraphicFramePr>
        <p:xfrm>
          <a:off x="6026150" y="2643188"/>
          <a:ext cx="831866" cy="500062"/>
        </p:xfrm>
        <a:graphic>
          <a:graphicData uri="http://schemas.openxmlformats.org/presentationml/2006/ole">
            <p:oleObj spid="_x0000_s174084" name="Equation" r:id="rId5" imgW="672840" imgH="431640" progId="Equation.3">
              <p:embed/>
            </p:oleObj>
          </a:graphicData>
        </a:graphic>
      </p:graphicFrame>
      <p:sp>
        <p:nvSpPr>
          <p:cNvPr id="174086"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IN"/>
          </a:p>
        </p:txBody>
      </p:sp>
      <p:sp>
        <p:nvSpPr>
          <p:cNvPr id="174088"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IN"/>
          </a:p>
        </p:txBody>
      </p:sp>
      <p:pic>
        <p:nvPicPr>
          <p:cNvPr id="174087" name="Picture 7"/>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2500298" y="3595690"/>
            <a:ext cx="361950" cy="261938"/>
          </a:xfrm>
          <a:prstGeom prst="rect">
            <a:avLst/>
          </a:prstGeom>
          <a:noFill/>
        </p:spPr>
      </p:pic>
      <p:sp>
        <p:nvSpPr>
          <p:cNvPr id="174090"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IN"/>
          </a:p>
        </p:txBody>
      </p:sp>
      <p:pic>
        <p:nvPicPr>
          <p:cNvPr id="174089" name="Picture 9"/>
          <p:cNvPicPr>
            <a:picLocks noChangeAspect="1" noChangeArrowheads="1"/>
          </p:cNvPicPr>
          <p:nvPr/>
        </p:nvPicPr>
        <p:blipFill>
          <a:blip r:embed="rId7">
            <a:clrChange>
              <a:clrFrom>
                <a:srgbClr val="FFFFFF"/>
              </a:clrFrom>
              <a:clrTo>
                <a:srgbClr val="FFFFFF">
                  <a:alpha val="0"/>
                </a:srgbClr>
              </a:clrTo>
            </a:clrChange>
          </a:blip>
          <a:srcRect/>
          <a:stretch>
            <a:fillRect/>
          </a:stretch>
        </p:blipFill>
        <p:spPr bwMode="auto">
          <a:xfrm>
            <a:off x="2428860" y="4095756"/>
            <a:ext cx="409575" cy="261938"/>
          </a:xfrm>
          <a:prstGeom prst="rect">
            <a:avLst/>
          </a:prstGeom>
          <a:noFill/>
        </p:spPr>
      </p:pic>
      <p:sp>
        <p:nvSpPr>
          <p:cNvPr id="174092" name="Rectangle 1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IN"/>
          </a:p>
        </p:txBody>
      </p:sp>
      <p:pic>
        <p:nvPicPr>
          <p:cNvPr id="174091" name="Picture 11"/>
          <p:cNvPicPr>
            <a:picLocks noChangeAspect="1" noChangeArrowheads="1"/>
          </p:cNvPicPr>
          <p:nvPr/>
        </p:nvPicPr>
        <p:blipFill>
          <a:blip r:embed="rId8">
            <a:clrChange>
              <a:clrFrom>
                <a:srgbClr val="FFFFFF"/>
              </a:clrFrom>
              <a:clrTo>
                <a:srgbClr val="FFFFFF">
                  <a:alpha val="0"/>
                </a:srgbClr>
              </a:clrTo>
            </a:clrChange>
          </a:blip>
          <a:srcRect/>
          <a:stretch>
            <a:fillRect/>
          </a:stretch>
        </p:blipFill>
        <p:spPr bwMode="auto">
          <a:xfrm>
            <a:off x="2428860" y="4452946"/>
            <a:ext cx="409575" cy="261938"/>
          </a:xfrm>
          <a:prstGeom prst="rect">
            <a:avLst/>
          </a:prstGeom>
          <a:noFill/>
        </p:spPr>
      </p:pic>
      <p:sp>
        <p:nvSpPr>
          <p:cNvPr id="174094" name="Rectangle 1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IN"/>
          </a:p>
        </p:txBody>
      </p:sp>
      <p:pic>
        <p:nvPicPr>
          <p:cNvPr id="174093" name="Picture 13"/>
          <p:cNvPicPr>
            <a:picLocks noChangeAspect="1" noChangeArrowheads="1"/>
          </p:cNvPicPr>
          <p:nvPr/>
        </p:nvPicPr>
        <p:blipFill>
          <a:blip r:embed="rId9">
            <a:clrChange>
              <a:clrFrom>
                <a:srgbClr val="FFFFFF"/>
              </a:clrFrom>
              <a:clrTo>
                <a:srgbClr val="FFFFFF">
                  <a:alpha val="0"/>
                </a:srgbClr>
              </a:clrTo>
            </a:clrChange>
          </a:blip>
          <a:srcRect/>
          <a:stretch>
            <a:fillRect/>
          </a:stretch>
        </p:blipFill>
        <p:spPr bwMode="auto">
          <a:xfrm>
            <a:off x="2428860" y="5453078"/>
            <a:ext cx="419100" cy="261938"/>
          </a:xfrm>
          <a:prstGeom prst="rect">
            <a:avLst/>
          </a:prstGeom>
          <a:noFill/>
        </p:spPr>
      </p:pic>
      <p:sp>
        <p:nvSpPr>
          <p:cNvPr id="174096" name="Rectangle 1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IN"/>
          </a:p>
        </p:txBody>
      </p:sp>
      <p:pic>
        <p:nvPicPr>
          <p:cNvPr id="174095" name="Picture 15"/>
          <p:cNvPicPr>
            <a:picLocks noChangeAspect="1" noChangeArrowheads="1"/>
          </p:cNvPicPr>
          <p:nvPr/>
        </p:nvPicPr>
        <p:blipFill>
          <a:blip r:embed="rId10">
            <a:clrChange>
              <a:clrFrom>
                <a:srgbClr val="FFFFFF"/>
              </a:clrFrom>
              <a:clrTo>
                <a:srgbClr val="FFFFFF">
                  <a:alpha val="0"/>
                </a:srgbClr>
              </a:clrTo>
            </a:clrChange>
          </a:blip>
          <a:srcRect/>
          <a:stretch>
            <a:fillRect/>
          </a:stretch>
        </p:blipFill>
        <p:spPr bwMode="auto">
          <a:xfrm>
            <a:off x="3500430" y="5443553"/>
            <a:ext cx="600075" cy="271463"/>
          </a:xfrm>
          <a:prstGeom prst="rect">
            <a:avLst/>
          </a:prstGeom>
          <a:noFill/>
        </p:spPr>
      </p:pic>
      <p:sp>
        <p:nvSpPr>
          <p:cNvPr id="174098" name="Rectangle 1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IN"/>
          </a:p>
        </p:txBody>
      </p:sp>
      <p:pic>
        <p:nvPicPr>
          <p:cNvPr id="174097" name="Picture 17"/>
          <p:cNvPicPr>
            <a:picLocks noChangeAspect="1" noChangeArrowheads="1"/>
          </p:cNvPicPr>
          <p:nvPr/>
        </p:nvPicPr>
        <p:blipFill>
          <a:blip r:embed="rId11">
            <a:clrChange>
              <a:clrFrom>
                <a:srgbClr val="FFFFFF"/>
              </a:clrFrom>
              <a:clrTo>
                <a:srgbClr val="FFFFFF">
                  <a:alpha val="0"/>
                </a:srgbClr>
              </a:clrTo>
            </a:clrChange>
          </a:blip>
          <a:srcRect/>
          <a:stretch>
            <a:fillRect/>
          </a:stretch>
        </p:blipFill>
        <p:spPr bwMode="auto">
          <a:xfrm>
            <a:off x="3571868" y="4443421"/>
            <a:ext cx="590550" cy="271463"/>
          </a:xfrm>
          <a:prstGeom prst="rect">
            <a:avLst/>
          </a:prstGeom>
          <a:noFill/>
        </p:spPr>
      </p:pic>
      <p:sp>
        <p:nvSpPr>
          <p:cNvPr id="174100" name="Rectangle 2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IN"/>
          </a:p>
        </p:txBody>
      </p:sp>
      <p:pic>
        <p:nvPicPr>
          <p:cNvPr id="174099" name="Picture 19"/>
          <p:cNvPicPr>
            <a:picLocks noChangeAspect="1" noChangeArrowheads="1"/>
          </p:cNvPicPr>
          <p:nvPr/>
        </p:nvPicPr>
        <p:blipFill>
          <a:blip r:embed="rId12">
            <a:clrChange>
              <a:clrFrom>
                <a:srgbClr val="FFFFFF"/>
              </a:clrFrom>
              <a:clrTo>
                <a:srgbClr val="FFFFFF">
                  <a:alpha val="0"/>
                </a:srgbClr>
              </a:clrTo>
            </a:clrChange>
          </a:blip>
          <a:srcRect/>
          <a:stretch>
            <a:fillRect/>
          </a:stretch>
        </p:blipFill>
        <p:spPr bwMode="auto">
          <a:xfrm>
            <a:off x="3571868" y="4157669"/>
            <a:ext cx="590550" cy="271463"/>
          </a:xfrm>
          <a:prstGeom prst="rect">
            <a:avLst/>
          </a:prstGeom>
          <a:noFill/>
        </p:spPr>
      </p:pic>
      <p:sp>
        <p:nvSpPr>
          <p:cNvPr id="174102" name="Rectangle 2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IN"/>
          </a:p>
        </p:txBody>
      </p:sp>
      <p:pic>
        <p:nvPicPr>
          <p:cNvPr id="174101" name="Picture 21"/>
          <p:cNvPicPr>
            <a:picLocks noChangeAspect="1" noChangeArrowheads="1"/>
          </p:cNvPicPr>
          <p:nvPr/>
        </p:nvPicPr>
        <p:blipFill>
          <a:blip r:embed="rId13">
            <a:clrChange>
              <a:clrFrom>
                <a:srgbClr val="FFFFFF"/>
              </a:clrFrom>
              <a:clrTo>
                <a:srgbClr val="FFFFFF">
                  <a:alpha val="0"/>
                </a:srgbClr>
              </a:clrTo>
            </a:clrChange>
          </a:blip>
          <a:srcRect/>
          <a:stretch>
            <a:fillRect/>
          </a:stretch>
        </p:blipFill>
        <p:spPr bwMode="auto">
          <a:xfrm>
            <a:off x="3643306" y="3571876"/>
            <a:ext cx="542925" cy="271463"/>
          </a:xfrm>
          <a:prstGeom prst="rect">
            <a:avLst/>
          </a:prstGeom>
          <a:noFill/>
        </p:spPr>
      </p:pic>
      <p:sp>
        <p:nvSpPr>
          <p:cNvPr id="174104" name="Rectangle 2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IN"/>
          </a:p>
        </p:txBody>
      </p:sp>
      <p:pic>
        <p:nvPicPr>
          <p:cNvPr id="174103" name="Picture 23"/>
          <p:cNvPicPr>
            <a:picLocks noChangeAspect="1" noChangeArrowheads="1"/>
          </p:cNvPicPr>
          <p:nvPr/>
        </p:nvPicPr>
        <p:blipFill>
          <a:blip r:embed="rId14">
            <a:clrChange>
              <a:clrFrom>
                <a:srgbClr val="FFFFFF"/>
              </a:clrFrom>
              <a:clrTo>
                <a:srgbClr val="FFFFFF">
                  <a:alpha val="0"/>
                </a:srgbClr>
              </a:clrTo>
            </a:clrChange>
          </a:blip>
          <a:srcRect/>
          <a:stretch>
            <a:fillRect/>
          </a:stretch>
        </p:blipFill>
        <p:spPr bwMode="auto">
          <a:xfrm>
            <a:off x="3428992" y="5757881"/>
            <a:ext cx="723900" cy="314325"/>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304800" y="214290"/>
            <a:ext cx="8686800" cy="6357981"/>
          </a:xfrm>
          <a:prstGeom prst="rect">
            <a:avLst/>
          </a:prstGeom>
        </p:spPr>
        <p:txBody>
          <a:bodyPr/>
          <a:lstStyle/>
          <a:p>
            <a:pPr algn="just">
              <a:spcBef>
                <a:spcPct val="20000"/>
              </a:spcBef>
              <a:buClr>
                <a:schemeClr val="accent1"/>
              </a:buClr>
              <a:buSzPct val="70000"/>
            </a:pPr>
            <a:r>
              <a:rPr lang="en-US" b="1" dirty="0" smtClean="0">
                <a:solidFill>
                  <a:srgbClr val="FF0000"/>
                </a:solidFill>
              </a:rPr>
              <a:t>In case of discrete frequency distribution: </a:t>
            </a:r>
            <a:r>
              <a:rPr lang="en-US" dirty="0" smtClean="0">
                <a:solidFill>
                  <a:srgbClr val="C00000"/>
                </a:solidFill>
              </a:rPr>
              <a:t>If x</a:t>
            </a:r>
            <a:r>
              <a:rPr lang="en-US" baseline="-25000" dirty="0" smtClean="0">
                <a:solidFill>
                  <a:srgbClr val="C00000"/>
                </a:solidFill>
              </a:rPr>
              <a:t>1</a:t>
            </a:r>
            <a:r>
              <a:rPr lang="en-US" dirty="0" smtClean="0">
                <a:solidFill>
                  <a:srgbClr val="C00000"/>
                </a:solidFill>
              </a:rPr>
              <a:t>, x</a:t>
            </a:r>
            <a:r>
              <a:rPr lang="en-US" baseline="-25000" dirty="0" smtClean="0">
                <a:solidFill>
                  <a:srgbClr val="C00000"/>
                </a:solidFill>
              </a:rPr>
              <a:t>2</a:t>
            </a:r>
            <a:r>
              <a:rPr lang="en-US" dirty="0" smtClean="0">
                <a:solidFill>
                  <a:srgbClr val="C00000"/>
                </a:solidFill>
              </a:rPr>
              <a:t>,  x</a:t>
            </a:r>
            <a:r>
              <a:rPr lang="en-US" baseline="-25000" dirty="0" smtClean="0">
                <a:solidFill>
                  <a:srgbClr val="C00000"/>
                </a:solidFill>
              </a:rPr>
              <a:t>3,</a:t>
            </a:r>
            <a:r>
              <a:rPr lang="en-US" dirty="0" smtClean="0">
                <a:solidFill>
                  <a:srgbClr val="C00000"/>
                </a:solidFill>
              </a:rPr>
              <a:t>…………,</a:t>
            </a:r>
            <a:r>
              <a:rPr lang="en-US" dirty="0" err="1" smtClean="0">
                <a:solidFill>
                  <a:srgbClr val="C00000"/>
                </a:solidFill>
              </a:rPr>
              <a:t>x</a:t>
            </a:r>
            <a:r>
              <a:rPr lang="en-US" baseline="-25000" dirty="0" err="1" smtClean="0">
                <a:solidFill>
                  <a:srgbClr val="C00000"/>
                </a:solidFill>
              </a:rPr>
              <a:t>n</a:t>
            </a:r>
            <a:r>
              <a:rPr lang="en-US" dirty="0" smtClean="0">
                <a:solidFill>
                  <a:srgbClr val="C00000"/>
                </a:solidFill>
              </a:rPr>
              <a:t> are n observations with corresponding frequencies f</a:t>
            </a:r>
            <a:r>
              <a:rPr lang="en-US" baseline="-25000" dirty="0" smtClean="0">
                <a:solidFill>
                  <a:srgbClr val="C00000"/>
                </a:solidFill>
              </a:rPr>
              <a:t>1</a:t>
            </a:r>
            <a:r>
              <a:rPr lang="en-US" dirty="0" smtClean="0">
                <a:solidFill>
                  <a:srgbClr val="C00000"/>
                </a:solidFill>
              </a:rPr>
              <a:t>,f</a:t>
            </a:r>
            <a:r>
              <a:rPr lang="en-US" baseline="-25000" dirty="0" smtClean="0">
                <a:solidFill>
                  <a:srgbClr val="C00000"/>
                </a:solidFill>
              </a:rPr>
              <a:t>2</a:t>
            </a:r>
            <a:r>
              <a:rPr lang="en-US" dirty="0" smtClean="0">
                <a:solidFill>
                  <a:srgbClr val="C00000"/>
                </a:solidFill>
              </a:rPr>
              <a:t>,f</a:t>
            </a:r>
            <a:r>
              <a:rPr lang="en-US" baseline="-25000" dirty="0" smtClean="0">
                <a:solidFill>
                  <a:srgbClr val="C00000"/>
                </a:solidFill>
              </a:rPr>
              <a:t>3</a:t>
            </a:r>
            <a:r>
              <a:rPr lang="en-US" dirty="0" smtClean="0">
                <a:solidFill>
                  <a:srgbClr val="C00000"/>
                </a:solidFill>
              </a:rPr>
              <a:t>,………………., f</a:t>
            </a:r>
            <a:r>
              <a:rPr lang="en-US" baseline="-25000" dirty="0" smtClean="0">
                <a:solidFill>
                  <a:srgbClr val="C00000"/>
                </a:solidFill>
              </a:rPr>
              <a:t>n</a:t>
            </a:r>
            <a:r>
              <a:rPr lang="en-US" dirty="0" smtClean="0">
                <a:solidFill>
                  <a:srgbClr val="C00000"/>
                </a:solidFill>
              </a:rPr>
              <a:t>, respectively. Then the Standard Deviation (S.D.) is calculated by two methods (Direct or Shortcut) –</a:t>
            </a:r>
          </a:p>
          <a:p>
            <a:pPr marL="400050" indent="-400050" algn="just">
              <a:spcBef>
                <a:spcPct val="20000"/>
              </a:spcBef>
              <a:buClr>
                <a:schemeClr val="accent1"/>
              </a:buClr>
              <a:buSzPct val="70000"/>
              <a:buAutoNum type="romanLcParenBoth"/>
            </a:pPr>
            <a:r>
              <a:rPr lang="en-US" b="1" dirty="0" smtClean="0">
                <a:solidFill>
                  <a:srgbClr val="FF0000"/>
                </a:solidFill>
              </a:rPr>
              <a:t>Direct method:</a:t>
            </a:r>
          </a:p>
          <a:p>
            <a:pPr marL="400050" indent="-400050" algn="just">
              <a:spcBef>
                <a:spcPct val="20000"/>
              </a:spcBef>
              <a:buClr>
                <a:schemeClr val="accent1"/>
              </a:buClr>
              <a:buSzPct val="70000"/>
              <a:buAutoNum type="romanLcParenBoth"/>
            </a:pPr>
            <a:endParaRPr lang="en-US" b="1" dirty="0" smtClean="0">
              <a:solidFill>
                <a:srgbClr val="FF0000"/>
              </a:solidFill>
            </a:endParaRPr>
          </a:p>
          <a:p>
            <a:pPr marL="400050" indent="-400050" algn="just">
              <a:spcBef>
                <a:spcPct val="20000"/>
              </a:spcBef>
              <a:buClr>
                <a:schemeClr val="accent1"/>
              </a:buClr>
              <a:buSzPct val="70000"/>
              <a:buAutoNum type="romanLcParenBoth"/>
            </a:pPr>
            <a:endParaRPr lang="en-US" b="1" dirty="0" smtClean="0">
              <a:solidFill>
                <a:srgbClr val="FF0000"/>
              </a:solidFill>
            </a:endParaRPr>
          </a:p>
          <a:p>
            <a:pPr marL="400050" indent="-400050" algn="just">
              <a:spcBef>
                <a:spcPct val="20000"/>
              </a:spcBef>
              <a:buClr>
                <a:schemeClr val="accent1"/>
              </a:buClr>
              <a:buSzPct val="70000"/>
              <a:buAutoNum type="romanLcParenBoth"/>
            </a:pPr>
            <a:r>
              <a:rPr lang="en-US" b="1" dirty="0" smtClean="0">
                <a:solidFill>
                  <a:srgbClr val="FF0000"/>
                </a:solidFill>
              </a:rPr>
              <a:t>Shortcut method:</a:t>
            </a:r>
          </a:p>
          <a:p>
            <a:pPr algn="just">
              <a:spcBef>
                <a:spcPct val="0"/>
              </a:spcBef>
            </a:pPr>
            <a:endParaRPr lang="en-US" sz="2400" dirty="0" smtClean="0">
              <a:solidFill>
                <a:srgbClr val="FF0000"/>
              </a:solidFill>
            </a:endParaRPr>
          </a:p>
          <a:p>
            <a:pPr algn="just">
              <a:spcBef>
                <a:spcPct val="0"/>
              </a:spcBef>
            </a:pPr>
            <a:endParaRPr lang="en-US" sz="1100" dirty="0" smtClean="0">
              <a:solidFill>
                <a:srgbClr val="FF0000"/>
              </a:solidFill>
            </a:endParaRPr>
          </a:p>
          <a:p>
            <a:pPr algn="just"/>
            <a:endParaRPr lang="en-US" sz="2400" dirty="0" smtClean="0">
              <a:solidFill>
                <a:srgbClr val="FF0000"/>
              </a:solidFill>
            </a:endParaRPr>
          </a:p>
          <a:p>
            <a:pPr algn="just">
              <a:spcBef>
                <a:spcPct val="0"/>
              </a:spcBef>
            </a:pPr>
            <a:endParaRPr lang="ru-RU" sz="2400" dirty="0" smtClean="0">
              <a:solidFill>
                <a:srgbClr val="FF0000"/>
              </a:solidFill>
              <a:cs typeface="Aharoni" pitchFamily="2" charset="-79"/>
            </a:endParaRPr>
          </a:p>
          <a:p>
            <a:pPr lvl="0" algn="ctr">
              <a:spcBef>
                <a:spcPct val="20000"/>
              </a:spcBef>
              <a:buClr>
                <a:schemeClr val="accent1"/>
              </a:buClr>
              <a:buSzPct val="70000"/>
            </a:pPr>
            <a:endParaRPr lang="en-US" sz="2400" dirty="0" smtClean="0">
              <a:solidFill>
                <a:srgbClr val="C00000"/>
              </a:solidFill>
            </a:endParaRPr>
          </a:p>
          <a:p>
            <a:pPr lvl="0" algn="just">
              <a:spcBef>
                <a:spcPct val="20000"/>
              </a:spcBef>
              <a:buClr>
                <a:schemeClr val="accent1"/>
              </a:buClr>
              <a:buSzPct val="70000"/>
            </a:pPr>
            <a:endParaRPr lang="en-IN" sz="2400" dirty="0" smtClean="0">
              <a:solidFill>
                <a:srgbClr val="C00000"/>
              </a:solidFill>
            </a:endParaRPr>
          </a:p>
          <a:p>
            <a:pPr lvl="0" algn="just">
              <a:spcBef>
                <a:spcPct val="20000"/>
              </a:spcBef>
              <a:buClr>
                <a:srgbClr val="002060"/>
              </a:buClr>
              <a:buSzPct val="70000"/>
            </a:pPr>
            <a:endParaRPr kumimoji="0" lang="en-US" sz="2400" i="0" u="none" strike="noStrike" kern="1200" cap="none" spc="0" normalizeH="0" baseline="0" noProof="0" dirty="0">
              <a:ln>
                <a:noFill/>
              </a:ln>
              <a:solidFill>
                <a:srgbClr val="002060"/>
              </a:solidFill>
              <a:effectLst/>
              <a:uLnTx/>
              <a:uFillTx/>
              <a:latin typeface="Aharoni" pitchFamily="2" charset="-79"/>
              <a:cs typeface="Aharoni" pitchFamily="2" charset="-79"/>
            </a:endParaRPr>
          </a:p>
        </p:txBody>
      </p:sp>
      <p:graphicFrame>
        <p:nvGraphicFramePr>
          <p:cNvPr id="176129" name="Object 1"/>
          <p:cNvGraphicFramePr>
            <a:graphicFrameLocks noChangeAspect="1"/>
          </p:cNvGraphicFramePr>
          <p:nvPr/>
        </p:nvGraphicFramePr>
        <p:xfrm>
          <a:off x="3286116" y="1428736"/>
          <a:ext cx="2214563" cy="571500"/>
        </p:xfrm>
        <a:graphic>
          <a:graphicData uri="http://schemas.openxmlformats.org/presentationml/2006/ole">
            <p:oleObj spid="_x0000_s176129" name="Equation" r:id="rId3" imgW="1523880" imgH="520560" progId="Equation.3">
              <p:embed/>
            </p:oleObj>
          </a:graphicData>
        </a:graphic>
      </p:graphicFrame>
      <p:graphicFrame>
        <p:nvGraphicFramePr>
          <p:cNvPr id="176130" name="Object 2"/>
          <p:cNvGraphicFramePr>
            <a:graphicFrameLocks noChangeAspect="1"/>
          </p:cNvGraphicFramePr>
          <p:nvPr/>
        </p:nvGraphicFramePr>
        <p:xfrm>
          <a:off x="2805113" y="2643188"/>
          <a:ext cx="3321050" cy="571500"/>
        </p:xfrm>
        <a:graphic>
          <a:graphicData uri="http://schemas.openxmlformats.org/presentationml/2006/ole">
            <p:oleObj spid="_x0000_s176130" name="Equation" r:id="rId4" imgW="2286000" imgH="520560" progId="Equation.3">
              <p:embed/>
            </p:oleObj>
          </a:graphicData>
        </a:graphic>
      </p:graphicFrame>
      <p:graphicFrame>
        <p:nvGraphicFramePr>
          <p:cNvPr id="7" name="Table 6"/>
          <p:cNvGraphicFramePr>
            <a:graphicFrameLocks noGrp="1"/>
          </p:cNvGraphicFramePr>
          <p:nvPr/>
        </p:nvGraphicFramePr>
        <p:xfrm>
          <a:off x="1357290" y="3500438"/>
          <a:ext cx="6572296" cy="2368870"/>
        </p:xfrm>
        <a:graphic>
          <a:graphicData uri="http://schemas.openxmlformats.org/drawingml/2006/table">
            <a:tbl>
              <a:tblPr firstRow="1" bandRow="1">
                <a:tableStyleId>{5C22544A-7EE6-4342-B048-85BDC9FD1C3A}</a:tableStyleId>
              </a:tblPr>
              <a:tblGrid>
                <a:gridCol w="446661"/>
                <a:gridCol w="638087"/>
                <a:gridCol w="629764"/>
                <a:gridCol w="642942"/>
                <a:gridCol w="832981"/>
                <a:gridCol w="952969"/>
                <a:gridCol w="607127"/>
                <a:gridCol w="822733"/>
                <a:gridCol w="999032"/>
              </a:tblGrid>
              <a:tr h="357190">
                <a:tc>
                  <a:txBody>
                    <a:bodyPr/>
                    <a:lstStyle/>
                    <a:p>
                      <a:pPr algn="ctr"/>
                      <a:r>
                        <a:rPr lang="en-US" sz="1600" dirty="0" smtClean="0">
                          <a:solidFill>
                            <a:schemeClr val="tx1"/>
                          </a:solidFill>
                        </a:rPr>
                        <a:t>X</a:t>
                      </a:r>
                      <a:endParaRPr lang="en-IN" sz="1600" dirty="0">
                        <a:solidFill>
                          <a:schemeClr val="tx1"/>
                        </a:solidFill>
                      </a:endParaRPr>
                    </a:p>
                  </a:txBody>
                  <a:tcPr>
                    <a:solidFill>
                      <a:schemeClr val="accent6">
                        <a:lumMod val="20000"/>
                        <a:lumOff val="80000"/>
                      </a:schemeClr>
                    </a:solidFill>
                  </a:tcPr>
                </a:tc>
                <a:tc>
                  <a:txBody>
                    <a:bodyPr/>
                    <a:lstStyle/>
                    <a:p>
                      <a:pPr algn="ctr"/>
                      <a:r>
                        <a:rPr lang="en-US" sz="1600" dirty="0" smtClean="0">
                          <a:solidFill>
                            <a:schemeClr val="tx1"/>
                          </a:solidFill>
                        </a:rPr>
                        <a:t>f</a:t>
                      </a:r>
                      <a:endParaRPr lang="en-IN" sz="1600" dirty="0">
                        <a:solidFill>
                          <a:schemeClr val="tx1"/>
                        </a:solidFill>
                      </a:endParaRPr>
                    </a:p>
                  </a:txBody>
                  <a:tcPr>
                    <a:solidFill>
                      <a:schemeClr val="accent6">
                        <a:lumMod val="20000"/>
                        <a:lumOff val="80000"/>
                      </a:schemeClr>
                    </a:solidFill>
                  </a:tcPr>
                </a:tc>
                <a:tc>
                  <a:txBody>
                    <a:bodyPr/>
                    <a:lstStyle/>
                    <a:p>
                      <a:pPr algn="ctr"/>
                      <a:r>
                        <a:rPr lang="en-US" sz="1600" dirty="0" err="1" smtClean="0">
                          <a:solidFill>
                            <a:schemeClr val="tx1"/>
                          </a:solidFill>
                        </a:rPr>
                        <a:t>fX</a:t>
                      </a:r>
                      <a:endParaRPr lang="en-IN" sz="1600" dirty="0">
                        <a:solidFill>
                          <a:schemeClr val="tx1"/>
                        </a:solidFill>
                      </a:endParaRPr>
                    </a:p>
                  </a:txBody>
                  <a:tcPr>
                    <a:solidFill>
                      <a:schemeClr val="accent6">
                        <a:lumMod val="20000"/>
                        <a:lumOff val="80000"/>
                      </a:schemeClr>
                    </a:solidFill>
                  </a:tcPr>
                </a:tc>
                <a:tc>
                  <a:txBody>
                    <a:bodyPr/>
                    <a:lstStyle/>
                    <a:p>
                      <a:pPr algn="ctr"/>
                      <a:endParaRPr lang="en-IN" sz="1600" dirty="0">
                        <a:solidFill>
                          <a:schemeClr val="tx1"/>
                        </a:solidFill>
                      </a:endParaRPr>
                    </a:p>
                  </a:txBody>
                  <a:tcPr>
                    <a:solidFill>
                      <a:schemeClr val="accent6">
                        <a:lumMod val="20000"/>
                        <a:lumOff val="80000"/>
                      </a:schemeClr>
                    </a:solidFill>
                  </a:tcPr>
                </a:tc>
                <a:tc>
                  <a:txBody>
                    <a:bodyPr/>
                    <a:lstStyle/>
                    <a:p>
                      <a:pPr algn="ctr"/>
                      <a:endParaRPr lang="en-IN" sz="1600" dirty="0">
                        <a:solidFill>
                          <a:schemeClr val="tx1"/>
                        </a:solidFill>
                      </a:endParaRPr>
                    </a:p>
                  </a:txBody>
                  <a:tcPr>
                    <a:solidFill>
                      <a:schemeClr val="accent6">
                        <a:lumMod val="20000"/>
                        <a:lumOff val="80000"/>
                      </a:schemeClr>
                    </a:solidFill>
                  </a:tcPr>
                </a:tc>
                <a:tc>
                  <a:txBody>
                    <a:bodyPr/>
                    <a:lstStyle/>
                    <a:p>
                      <a:pPr algn="ctr"/>
                      <a:endParaRPr lang="en-IN" sz="1600" dirty="0">
                        <a:solidFill>
                          <a:schemeClr val="tx1"/>
                        </a:solidFill>
                      </a:endParaRPr>
                    </a:p>
                  </a:txBody>
                  <a:tcPr>
                    <a:solidFill>
                      <a:schemeClr val="accent6">
                        <a:lumMod val="20000"/>
                        <a:lumOff val="80000"/>
                      </a:schemeClr>
                    </a:solidFill>
                  </a:tcPr>
                </a:tc>
                <a:tc>
                  <a:txBody>
                    <a:bodyPr/>
                    <a:lstStyle/>
                    <a:p>
                      <a:pPr algn="ctr"/>
                      <a:r>
                        <a:rPr lang="en-US" sz="1600" dirty="0" smtClean="0">
                          <a:solidFill>
                            <a:schemeClr val="tx1"/>
                          </a:solidFill>
                        </a:rPr>
                        <a:t>X –a</a:t>
                      </a:r>
                      <a:endParaRPr lang="en-IN" sz="1600" dirty="0">
                        <a:solidFill>
                          <a:schemeClr val="tx1"/>
                        </a:solidFill>
                      </a:endParaRPr>
                    </a:p>
                  </a:txBody>
                  <a:tcPr>
                    <a:solidFill>
                      <a:schemeClr val="accent6">
                        <a:lumMod val="20000"/>
                        <a:lumOff val="80000"/>
                      </a:schemeClr>
                    </a:solidFill>
                  </a:tcPr>
                </a:tc>
                <a:tc>
                  <a:txBody>
                    <a:bodyPr/>
                    <a:lstStyle/>
                    <a:p>
                      <a:pPr algn="ctr"/>
                      <a:r>
                        <a:rPr lang="en-US" sz="1600" dirty="0" smtClean="0">
                          <a:solidFill>
                            <a:schemeClr val="tx1"/>
                          </a:solidFill>
                        </a:rPr>
                        <a:t>(X-a)</a:t>
                      </a:r>
                      <a:r>
                        <a:rPr lang="en-US" sz="1600" baseline="30000" dirty="0" smtClean="0">
                          <a:solidFill>
                            <a:schemeClr val="tx1"/>
                          </a:solidFill>
                        </a:rPr>
                        <a:t>2</a:t>
                      </a:r>
                      <a:endParaRPr lang="en-IN" sz="1600" baseline="30000" dirty="0">
                        <a:solidFill>
                          <a:schemeClr val="tx1"/>
                        </a:solidFill>
                      </a:endParaRPr>
                    </a:p>
                  </a:txBody>
                  <a:tcPr>
                    <a:solidFill>
                      <a:schemeClr val="accent6">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dirty="0" smtClean="0">
                          <a:solidFill>
                            <a:schemeClr val="tx1"/>
                          </a:solidFill>
                          <a:sym typeface="Symbol"/>
                        </a:rPr>
                        <a:t>f</a:t>
                      </a:r>
                      <a:r>
                        <a:rPr lang="en-US" sz="1600" dirty="0" smtClean="0">
                          <a:solidFill>
                            <a:schemeClr val="tx1"/>
                          </a:solidFill>
                        </a:rPr>
                        <a:t>(X-a)</a:t>
                      </a:r>
                      <a:r>
                        <a:rPr lang="en-US" sz="1600" baseline="30000" dirty="0" smtClean="0">
                          <a:solidFill>
                            <a:schemeClr val="tx1"/>
                          </a:solidFill>
                        </a:rPr>
                        <a:t>2</a:t>
                      </a:r>
                      <a:endParaRPr lang="en-IN" sz="1600" baseline="30000" dirty="0" smtClean="0">
                        <a:solidFill>
                          <a:schemeClr val="tx1"/>
                        </a:solidFill>
                      </a:endParaRPr>
                    </a:p>
                  </a:txBody>
                  <a:tcPr>
                    <a:solidFill>
                      <a:schemeClr val="accent6">
                        <a:lumMod val="20000"/>
                        <a:lumOff val="80000"/>
                      </a:schemeClr>
                    </a:solidFill>
                  </a:tcPr>
                </a:tc>
              </a:tr>
              <a:tr h="289059">
                <a:tc>
                  <a:txBody>
                    <a:bodyPr/>
                    <a:lstStyle/>
                    <a:p>
                      <a:pPr algn="ctr"/>
                      <a:r>
                        <a:rPr lang="en-US" sz="1600" dirty="0" smtClean="0">
                          <a:solidFill>
                            <a:schemeClr val="tx1"/>
                          </a:solidFill>
                        </a:rPr>
                        <a:t>x</a:t>
                      </a:r>
                      <a:r>
                        <a:rPr lang="en-US" sz="1600" baseline="-25000" dirty="0" smtClean="0">
                          <a:solidFill>
                            <a:schemeClr val="tx1"/>
                          </a:solidFill>
                        </a:rPr>
                        <a:t>1</a:t>
                      </a:r>
                      <a:endParaRPr lang="en-IN" sz="1600" baseline="-25000" dirty="0">
                        <a:solidFill>
                          <a:schemeClr val="tx1"/>
                        </a:solidFill>
                      </a:endParaRPr>
                    </a:p>
                  </a:txBody>
                  <a:tcPr/>
                </a:tc>
                <a:tc>
                  <a:txBody>
                    <a:bodyPr/>
                    <a:lstStyle/>
                    <a:p>
                      <a:pPr algn="ctr"/>
                      <a:r>
                        <a:rPr lang="en-US" sz="1600" dirty="0" smtClean="0">
                          <a:solidFill>
                            <a:schemeClr val="tx1"/>
                          </a:solidFill>
                        </a:rPr>
                        <a:t>f</a:t>
                      </a:r>
                      <a:r>
                        <a:rPr lang="en-US" sz="1600" baseline="-25000" dirty="0" smtClean="0">
                          <a:solidFill>
                            <a:schemeClr val="tx1"/>
                          </a:solidFill>
                        </a:rPr>
                        <a:t>1</a:t>
                      </a:r>
                      <a:endParaRPr lang="en-IN" sz="1600" baseline="-25000"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f</a:t>
                      </a:r>
                      <a:r>
                        <a:rPr lang="en-US" sz="1600" baseline="-25000" dirty="0" smtClean="0">
                          <a:solidFill>
                            <a:schemeClr val="tx1"/>
                          </a:solidFill>
                        </a:rPr>
                        <a:t>1</a:t>
                      </a:r>
                      <a:r>
                        <a:rPr lang="en-US" sz="1600" dirty="0" smtClean="0">
                          <a:solidFill>
                            <a:schemeClr val="tx1"/>
                          </a:solidFill>
                        </a:rPr>
                        <a:t>x</a:t>
                      </a:r>
                      <a:r>
                        <a:rPr lang="en-US" sz="1600" baseline="-25000" dirty="0" smtClean="0">
                          <a:solidFill>
                            <a:schemeClr val="tx1"/>
                          </a:solidFill>
                        </a:rPr>
                        <a:t>1</a:t>
                      </a:r>
                      <a:endParaRPr lang="en-IN" sz="1600" baseline="-25000" dirty="0" smtClean="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IN" sz="1600" baseline="-25000" dirty="0" smtClean="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IN" sz="1600" baseline="-25000" dirty="0" smtClean="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IN" sz="1600" baseline="-25000" dirty="0" smtClean="0">
                        <a:solidFill>
                          <a:schemeClr val="tx1"/>
                        </a:solidFill>
                      </a:endParaRPr>
                    </a:p>
                  </a:txBody>
                  <a:tcPr/>
                </a:tc>
                <a:tc>
                  <a:txBody>
                    <a:bodyPr/>
                    <a:lstStyle/>
                    <a:p>
                      <a:pPr algn="ctr"/>
                      <a:r>
                        <a:rPr lang="en-US" sz="1600" dirty="0" smtClean="0">
                          <a:solidFill>
                            <a:schemeClr val="tx1"/>
                          </a:solidFill>
                        </a:rPr>
                        <a:t>x</a:t>
                      </a:r>
                      <a:r>
                        <a:rPr lang="en-US" sz="1600" baseline="-25000" dirty="0" smtClean="0">
                          <a:solidFill>
                            <a:schemeClr val="tx1"/>
                          </a:solidFill>
                        </a:rPr>
                        <a:t>1</a:t>
                      </a:r>
                      <a:r>
                        <a:rPr lang="en-US" sz="1600" dirty="0" smtClean="0">
                          <a:solidFill>
                            <a:schemeClr val="tx1"/>
                          </a:solidFill>
                        </a:rPr>
                        <a:t> -a</a:t>
                      </a:r>
                      <a:endParaRPr lang="en-IN" sz="1600"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(x</a:t>
                      </a:r>
                      <a:r>
                        <a:rPr lang="en-US" sz="1600" baseline="-25000" dirty="0" smtClean="0">
                          <a:solidFill>
                            <a:schemeClr val="tx1"/>
                          </a:solidFill>
                        </a:rPr>
                        <a:t>1</a:t>
                      </a:r>
                      <a:r>
                        <a:rPr lang="en-US" sz="1600" dirty="0" smtClean="0">
                          <a:solidFill>
                            <a:schemeClr val="tx1"/>
                          </a:solidFill>
                        </a:rPr>
                        <a:t>-a)</a:t>
                      </a:r>
                      <a:r>
                        <a:rPr lang="en-US" sz="1600" baseline="30000" dirty="0" smtClean="0">
                          <a:solidFill>
                            <a:schemeClr val="tx1"/>
                          </a:solidFill>
                        </a:rPr>
                        <a:t>2</a:t>
                      </a:r>
                      <a:endParaRPr lang="en-IN" sz="1600" baseline="30000" dirty="0" smtClean="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f</a:t>
                      </a:r>
                      <a:r>
                        <a:rPr lang="en-US" sz="1600" baseline="-25000" dirty="0" smtClean="0">
                          <a:solidFill>
                            <a:schemeClr val="tx1"/>
                          </a:solidFill>
                        </a:rPr>
                        <a:t>1</a:t>
                      </a:r>
                      <a:r>
                        <a:rPr lang="en-US" sz="1600" dirty="0" smtClean="0">
                          <a:solidFill>
                            <a:schemeClr val="tx1"/>
                          </a:solidFill>
                        </a:rPr>
                        <a:t>(x</a:t>
                      </a:r>
                      <a:r>
                        <a:rPr lang="en-US" sz="1600" baseline="-25000" dirty="0" smtClean="0">
                          <a:solidFill>
                            <a:schemeClr val="tx1"/>
                          </a:solidFill>
                        </a:rPr>
                        <a:t>1</a:t>
                      </a:r>
                      <a:r>
                        <a:rPr lang="en-US" sz="1600" dirty="0" smtClean="0">
                          <a:solidFill>
                            <a:schemeClr val="tx1"/>
                          </a:solidFill>
                        </a:rPr>
                        <a:t>-a)</a:t>
                      </a:r>
                      <a:r>
                        <a:rPr lang="en-US" sz="1600" baseline="30000" dirty="0" smtClean="0">
                          <a:solidFill>
                            <a:schemeClr val="tx1"/>
                          </a:solidFill>
                        </a:rPr>
                        <a:t>2</a:t>
                      </a:r>
                      <a:endParaRPr lang="en-IN" sz="1600" baseline="30000" dirty="0" smtClean="0">
                        <a:solidFill>
                          <a:schemeClr val="tx1"/>
                        </a:solidFill>
                      </a:endParaRPr>
                    </a:p>
                  </a:txBody>
                  <a:tcPr/>
                </a:tc>
              </a:tr>
              <a:tr h="289059">
                <a:tc>
                  <a:txBody>
                    <a:bodyPr/>
                    <a:lstStyle/>
                    <a:p>
                      <a:pPr algn="ctr"/>
                      <a:r>
                        <a:rPr lang="en-US" sz="1600" dirty="0" smtClean="0">
                          <a:solidFill>
                            <a:schemeClr val="tx1"/>
                          </a:solidFill>
                        </a:rPr>
                        <a:t>X</a:t>
                      </a:r>
                      <a:r>
                        <a:rPr lang="en-US" sz="1600" baseline="-25000" dirty="0" smtClean="0">
                          <a:solidFill>
                            <a:schemeClr val="tx1"/>
                          </a:solidFill>
                        </a:rPr>
                        <a:t>2</a:t>
                      </a:r>
                      <a:endParaRPr lang="en-IN" sz="1600" baseline="-25000" dirty="0">
                        <a:solidFill>
                          <a:schemeClr val="tx1"/>
                        </a:solidFill>
                      </a:endParaRPr>
                    </a:p>
                  </a:txBody>
                  <a:tcPr/>
                </a:tc>
                <a:tc>
                  <a:txBody>
                    <a:bodyPr/>
                    <a:lstStyle/>
                    <a:p>
                      <a:pPr algn="ctr"/>
                      <a:r>
                        <a:rPr lang="en-US" sz="1600" dirty="0" smtClean="0">
                          <a:solidFill>
                            <a:schemeClr val="tx1"/>
                          </a:solidFill>
                        </a:rPr>
                        <a:t>f</a:t>
                      </a:r>
                      <a:r>
                        <a:rPr lang="en-US" sz="1600" baseline="-25000" dirty="0" smtClean="0">
                          <a:solidFill>
                            <a:schemeClr val="tx1"/>
                          </a:solidFill>
                        </a:rPr>
                        <a:t>2</a:t>
                      </a:r>
                      <a:endParaRPr lang="en-IN" sz="1600" baseline="-25000"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f</a:t>
                      </a:r>
                      <a:r>
                        <a:rPr lang="en-US" sz="1600" baseline="-25000" dirty="0" smtClean="0">
                          <a:solidFill>
                            <a:schemeClr val="tx1"/>
                          </a:solidFill>
                        </a:rPr>
                        <a:t>2</a:t>
                      </a:r>
                      <a:r>
                        <a:rPr lang="en-US" sz="1600" dirty="0" smtClean="0">
                          <a:solidFill>
                            <a:schemeClr val="tx1"/>
                          </a:solidFill>
                        </a:rPr>
                        <a:t>x</a:t>
                      </a:r>
                      <a:r>
                        <a:rPr lang="en-US" sz="1600" baseline="-25000" dirty="0" smtClean="0">
                          <a:solidFill>
                            <a:schemeClr val="tx1"/>
                          </a:solidFill>
                        </a:rPr>
                        <a:t>2</a:t>
                      </a:r>
                      <a:endParaRPr lang="en-IN" sz="1600" baseline="-25000" dirty="0" smtClean="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IN" sz="1600" baseline="-25000" dirty="0" smtClean="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IN" sz="1600" baseline="-25000" dirty="0" smtClean="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IN" sz="1600" baseline="-25000" dirty="0" smtClean="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x</a:t>
                      </a:r>
                      <a:r>
                        <a:rPr lang="en-US" sz="1600" baseline="-25000" dirty="0" smtClean="0">
                          <a:solidFill>
                            <a:schemeClr val="tx1"/>
                          </a:solidFill>
                        </a:rPr>
                        <a:t>2</a:t>
                      </a:r>
                      <a:r>
                        <a:rPr lang="en-US" sz="1600" dirty="0" smtClean="0">
                          <a:solidFill>
                            <a:schemeClr val="tx1"/>
                          </a:solidFill>
                        </a:rPr>
                        <a:t> -a</a:t>
                      </a:r>
                      <a:endParaRPr lang="en-IN" sz="1600" dirty="0" smtClean="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(x</a:t>
                      </a:r>
                      <a:r>
                        <a:rPr lang="en-US" sz="1600" baseline="-25000" dirty="0" smtClean="0">
                          <a:solidFill>
                            <a:schemeClr val="tx1"/>
                          </a:solidFill>
                        </a:rPr>
                        <a:t>2</a:t>
                      </a:r>
                      <a:r>
                        <a:rPr lang="en-US" sz="1600" dirty="0" smtClean="0">
                          <a:solidFill>
                            <a:schemeClr val="tx1"/>
                          </a:solidFill>
                        </a:rPr>
                        <a:t>-a)</a:t>
                      </a:r>
                      <a:r>
                        <a:rPr lang="en-US" sz="1600" baseline="30000" dirty="0" smtClean="0">
                          <a:solidFill>
                            <a:schemeClr val="tx1"/>
                          </a:solidFill>
                        </a:rPr>
                        <a:t>2</a:t>
                      </a:r>
                      <a:endParaRPr lang="en-IN" sz="1600" baseline="30000" dirty="0" smtClean="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f</a:t>
                      </a:r>
                      <a:r>
                        <a:rPr lang="en-US" sz="1600" baseline="-25000" dirty="0" smtClean="0">
                          <a:solidFill>
                            <a:schemeClr val="tx1"/>
                          </a:solidFill>
                        </a:rPr>
                        <a:t>2</a:t>
                      </a:r>
                      <a:r>
                        <a:rPr lang="en-US" sz="1600" dirty="0" smtClean="0">
                          <a:solidFill>
                            <a:schemeClr val="tx1"/>
                          </a:solidFill>
                        </a:rPr>
                        <a:t>(x</a:t>
                      </a:r>
                      <a:r>
                        <a:rPr lang="en-US" sz="1600" baseline="-25000" dirty="0" smtClean="0">
                          <a:solidFill>
                            <a:schemeClr val="tx1"/>
                          </a:solidFill>
                        </a:rPr>
                        <a:t>1</a:t>
                      </a:r>
                      <a:r>
                        <a:rPr lang="en-US" sz="1600" dirty="0" smtClean="0">
                          <a:solidFill>
                            <a:schemeClr val="tx1"/>
                          </a:solidFill>
                        </a:rPr>
                        <a:t>-a)</a:t>
                      </a:r>
                      <a:r>
                        <a:rPr lang="en-US" sz="1600" baseline="30000" dirty="0" smtClean="0">
                          <a:solidFill>
                            <a:schemeClr val="tx1"/>
                          </a:solidFill>
                        </a:rPr>
                        <a:t>2</a:t>
                      </a:r>
                      <a:endParaRPr lang="en-IN" sz="1600" baseline="30000" dirty="0" smtClean="0">
                        <a:solidFill>
                          <a:schemeClr val="tx1"/>
                        </a:solidFill>
                      </a:endParaRPr>
                    </a:p>
                  </a:txBody>
                  <a:tcPr/>
                </a:tc>
              </a:tr>
              <a:tr h="289059">
                <a:tc>
                  <a:txBody>
                    <a:bodyPr/>
                    <a:lstStyle/>
                    <a:p>
                      <a:pPr algn="ctr"/>
                      <a:r>
                        <a:rPr lang="en-US" sz="1600" dirty="0" smtClean="0">
                          <a:solidFill>
                            <a:schemeClr val="tx1"/>
                          </a:solidFill>
                        </a:rPr>
                        <a:t>.</a:t>
                      </a:r>
                      <a:endParaRPr lang="en-IN" sz="1600" dirty="0">
                        <a:solidFill>
                          <a:schemeClr val="tx1"/>
                        </a:solidFill>
                      </a:endParaRPr>
                    </a:p>
                  </a:txBody>
                  <a:tcPr/>
                </a:tc>
                <a:tc>
                  <a:txBody>
                    <a:bodyPr/>
                    <a:lstStyle/>
                    <a:p>
                      <a:pPr algn="ctr"/>
                      <a:r>
                        <a:rPr lang="en-US" sz="1600" dirty="0" smtClean="0">
                          <a:solidFill>
                            <a:schemeClr val="tx1"/>
                          </a:solidFill>
                        </a:rPr>
                        <a:t>.</a:t>
                      </a:r>
                      <a:endParaRPr lang="en-IN" sz="1600" dirty="0">
                        <a:solidFill>
                          <a:schemeClr val="tx1"/>
                        </a:solidFill>
                      </a:endParaRPr>
                    </a:p>
                  </a:txBody>
                  <a:tcPr/>
                </a:tc>
                <a:tc>
                  <a:txBody>
                    <a:bodyPr/>
                    <a:lstStyle/>
                    <a:p>
                      <a:pPr algn="ctr"/>
                      <a:r>
                        <a:rPr lang="en-US" sz="1600" dirty="0" smtClean="0">
                          <a:solidFill>
                            <a:schemeClr val="tx1"/>
                          </a:solidFill>
                        </a:rPr>
                        <a:t>.</a:t>
                      </a:r>
                      <a:endParaRPr lang="en-IN" sz="1600" dirty="0">
                        <a:solidFill>
                          <a:schemeClr val="tx1"/>
                        </a:solidFill>
                      </a:endParaRPr>
                    </a:p>
                  </a:txBody>
                  <a:tcPr/>
                </a:tc>
                <a:tc>
                  <a:txBody>
                    <a:bodyPr/>
                    <a:lstStyle/>
                    <a:p>
                      <a:pPr algn="ctr"/>
                      <a:r>
                        <a:rPr lang="en-US" sz="1600" dirty="0" smtClean="0">
                          <a:solidFill>
                            <a:schemeClr val="tx1"/>
                          </a:solidFill>
                        </a:rPr>
                        <a:t>.</a:t>
                      </a:r>
                      <a:endParaRPr lang="en-IN" sz="1600" dirty="0">
                        <a:solidFill>
                          <a:schemeClr val="tx1"/>
                        </a:solidFill>
                      </a:endParaRPr>
                    </a:p>
                  </a:txBody>
                  <a:tcPr/>
                </a:tc>
                <a:tc>
                  <a:txBody>
                    <a:bodyPr/>
                    <a:lstStyle/>
                    <a:p>
                      <a:pPr algn="ctr"/>
                      <a:r>
                        <a:rPr lang="en-US" sz="1600" dirty="0" smtClean="0">
                          <a:solidFill>
                            <a:schemeClr val="tx1"/>
                          </a:solidFill>
                        </a:rPr>
                        <a:t>.</a:t>
                      </a:r>
                      <a:endParaRPr lang="en-IN" sz="1600" dirty="0">
                        <a:solidFill>
                          <a:schemeClr val="tx1"/>
                        </a:solidFill>
                      </a:endParaRPr>
                    </a:p>
                  </a:txBody>
                  <a:tcPr/>
                </a:tc>
                <a:tc>
                  <a:txBody>
                    <a:bodyPr/>
                    <a:lstStyle/>
                    <a:p>
                      <a:pPr algn="ctr"/>
                      <a:r>
                        <a:rPr lang="en-US" sz="1600" dirty="0" smtClean="0">
                          <a:solidFill>
                            <a:schemeClr val="tx1"/>
                          </a:solidFill>
                        </a:rPr>
                        <a:t>.</a:t>
                      </a:r>
                      <a:endParaRPr lang="en-IN" sz="1600" dirty="0">
                        <a:solidFill>
                          <a:schemeClr val="tx1"/>
                        </a:solidFill>
                      </a:endParaRPr>
                    </a:p>
                  </a:txBody>
                  <a:tcPr/>
                </a:tc>
                <a:tc>
                  <a:txBody>
                    <a:bodyPr/>
                    <a:lstStyle/>
                    <a:p>
                      <a:pPr algn="ctr"/>
                      <a:r>
                        <a:rPr lang="en-US" sz="1600" dirty="0" smtClean="0">
                          <a:solidFill>
                            <a:schemeClr val="tx1"/>
                          </a:solidFill>
                        </a:rPr>
                        <a:t>.</a:t>
                      </a:r>
                      <a:endParaRPr lang="en-IN" sz="1600" dirty="0">
                        <a:solidFill>
                          <a:schemeClr val="tx1"/>
                        </a:solidFill>
                      </a:endParaRPr>
                    </a:p>
                  </a:txBody>
                  <a:tcPr/>
                </a:tc>
                <a:tc>
                  <a:txBody>
                    <a:bodyPr/>
                    <a:lstStyle/>
                    <a:p>
                      <a:pPr algn="ctr"/>
                      <a:r>
                        <a:rPr lang="en-US" sz="1600" dirty="0" smtClean="0">
                          <a:solidFill>
                            <a:schemeClr val="tx1"/>
                          </a:solidFill>
                        </a:rPr>
                        <a:t>.</a:t>
                      </a:r>
                      <a:endParaRPr lang="en-IN" sz="1600" dirty="0">
                        <a:solidFill>
                          <a:schemeClr val="tx1"/>
                        </a:solidFill>
                      </a:endParaRPr>
                    </a:p>
                  </a:txBody>
                  <a:tcPr/>
                </a:tc>
                <a:tc>
                  <a:txBody>
                    <a:bodyPr/>
                    <a:lstStyle/>
                    <a:p>
                      <a:pPr algn="ctr"/>
                      <a:r>
                        <a:rPr lang="en-US" sz="1600" dirty="0" smtClean="0">
                          <a:solidFill>
                            <a:schemeClr val="tx1"/>
                          </a:solidFill>
                        </a:rPr>
                        <a:t>.</a:t>
                      </a:r>
                      <a:endParaRPr lang="en-IN" sz="1600" dirty="0">
                        <a:solidFill>
                          <a:schemeClr val="tx1"/>
                        </a:solidFill>
                      </a:endParaRPr>
                    </a:p>
                  </a:txBody>
                  <a:tcPr/>
                </a:tc>
              </a:tr>
              <a:tr h="289059">
                <a:tc>
                  <a:txBody>
                    <a:bodyPr/>
                    <a:lstStyle/>
                    <a:p>
                      <a:pPr algn="ctr"/>
                      <a:r>
                        <a:rPr lang="en-US" sz="1600" dirty="0" smtClean="0">
                          <a:solidFill>
                            <a:schemeClr val="tx1"/>
                          </a:solidFill>
                        </a:rPr>
                        <a:t>.</a:t>
                      </a:r>
                      <a:endParaRPr lang="en-IN" sz="1600" dirty="0">
                        <a:solidFill>
                          <a:schemeClr val="tx1"/>
                        </a:solidFill>
                      </a:endParaRPr>
                    </a:p>
                  </a:txBody>
                  <a:tcPr/>
                </a:tc>
                <a:tc>
                  <a:txBody>
                    <a:bodyPr/>
                    <a:lstStyle/>
                    <a:p>
                      <a:pPr algn="ctr"/>
                      <a:r>
                        <a:rPr lang="en-US" sz="1600" dirty="0" smtClean="0">
                          <a:solidFill>
                            <a:schemeClr val="tx1"/>
                          </a:solidFill>
                        </a:rPr>
                        <a:t>.</a:t>
                      </a:r>
                      <a:endParaRPr lang="en-IN" sz="1600" dirty="0">
                        <a:solidFill>
                          <a:schemeClr val="tx1"/>
                        </a:solidFill>
                      </a:endParaRPr>
                    </a:p>
                  </a:txBody>
                  <a:tcPr/>
                </a:tc>
                <a:tc>
                  <a:txBody>
                    <a:bodyPr/>
                    <a:lstStyle/>
                    <a:p>
                      <a:pPr algn="ctr"/>
                      <a:r>
                        <a:rPr lang="en-US" sz="1600" dirty="0" smtClean="0">
                          <a:solidFill>
                            <a:schemeClr val="tx1"/>
                          </a:solidFill>
                        </a:rPr>
                        <a:t>.</a:t>
                      </a:r>
                      <a:endParaRPr lang="en-IN" sz="1600" dirty="0">
                        <a:solidFill>
                          <a:schemeClr val="tx1"/>
                        </a:solidFill>
                      </a:endParaRPr>
                    </a:p>
                  </a:txBody>
                  <a:tcPr/>
                </a:tc>
                <a:tc>
                  <a:txBody>
                    <a:bodyPr/>
                    <a:lstStyle/>
                    <a:p>
                      <a:pPr algn="ctr"/>
                      <a:r>
                        <a:rPr lang="en-US" sz="1600" dirty="0" smtClean="0">
                          <a:solidFill>
                            <a:schemeClr val="tx1"/>
                          </a:solidFill>
                        </a:rPr>
                        <a:t>.</a:t>
                      </a:r>
                      <a:endParaRPr lang="en-IN" sz="1600" dirty="0">
                        <a:solidFill>
                          <a:schemeClr val="tx1"/>
                        </a:solidFill>
                      </a:endParaRPr>
                    </a:p>
                  </a:txBody>
                  <a:tcPr/>
                </a:tc>
                <a:tc>
                  <a:txBody>
                    <a:bodyPr/>
                    <a:lstStyle/>
                    <a:p>
                      <a:pPr algn="ctr"/>
                      <a:r>
                        <a:rPr lang="en-US" sz="1600" dirty="0" smtClean="0">
                          <a:solidFill>
                            <a:schemeClr val="tx1"/>
                          </a:solidFill>
                        </a:rPr>
                        <a:t>.</a:t>
                      </a:r>
                      <a:endParaRPr lang="en-IN" sz="1600" dirty="0">
                        <a:solidFill>
                          <a:schemeClr val="tx1"/>
                        </a:solidFill>
                      </a:endParaRPr>
                    </a:p>
                  </a:txBody>
                  <a:tcPr/>
                </a:tc>
                <a:tc>
                  <a:txBody>
                    <a:bodyPr/>
                    <a:lstStyle/>
                    <a:p>
                      <a:pPr algn="ctr"/>
                      <a:r>
                        <a:rPr lang="en-US" sz="1600" dirty="0" smtClean="0">
                          <a:solidFill>
                            <a:schemeClr val="tx1"/>
                          </a:solidFill>
                        </a:rPr>
                        <a:t>.</a:t>
                      </a:r>
                      <a:endParaRPr lang="en-IN" sz="1600" dirty="0">
                        <a:solidFill>
                          <a:schemeClr val="tx1"/>
                        </a:solidFill>
                      </a:endParaRPr>
                    </a:p>
                  </a:txBody>
                  <a:tcPr/>
                </a:tc>
                <a:tc>
                  <a:txBody>
                    <a:bodyPr/>
                    <a:lstStyle/>
                    <a:p>
                      <a:pPr algn="ctr"/>
                      <a:r>
                        <a:rPr lang="en-US" sz="1600" dirty="0" smtClean="0">
                          <a:solidFill>
                            <a:schemeClr val="tx1"/>
                          </a:solidFill>
                        </a:rPr>
                        <a:t>.</a:t>
                      </a:r>
                      <a:endParaRPr lang="en-IN" sz="1600" dirty="0">
                        <a:solidFill>
                          <a:schemeClr val="tx1"/>
                        </a:solidFill>
                      </a:endParaRPr>
                    </a:p>
                  </a:txBody>
                  <a:tcPr/>
                </a:tc>
                <a:tc>
                  <a:txBody>
                    <a:bodyPr/>
                    <a:lstStyle/>
                    <a:p>
                      <a:pPr algn="ctr"/>
                      <a:r>
                        <a:rPr lang="en-US" sz="1600" dirty="0" smtClean="0">
                          <a:solidFill>
                            <a:schemeClr val="tx1"/>
                          </a:solidFill>
                        </a:rPr>
                        <a:t>.</a:t>
                      </a:r>
                      <a:endParaRPr lang="en-IN" sz="1600" dirty="0">
                        <a:solidFill>
                          <a:schemeClr val="tx1"/>
                        </a:solidFill>
                      </a:endParaRPr>
                    </a:p>
                  </a:txBody>
                  <a:tcPr/>
                </a:tc>
                <a:tc>
                  <a:txBody>
                    <a:bodyPr/>
                    <a:lstStyle/>
                    <a:p>
                      <a:pPr algn="ctr"/>
                      <a:r>
                        <a:rPr lang="en-US" sz="1600" dirty="0" smtClean="0">
                          <a:solidFill>
                            <a:schemeClr val="tx1"/>
                          </a:solidFill>
                        </a:rPr>
                        <a:t>.</a:t>
                      </a:r>
                      <a:endParaRPr lang="en-IN" sz="1600" dirty="0">
                        <a:solidFill>
                          <a:schemeClr val="tx1"/>
                        </a:solidFill>
                      </a:endParaRPr>
                    </a:p>
                  </a:txBody>
                  <a:tcPr/>
                </a:tc>
              </a:tr>
              <a:tr h="289059">
                <a:tc>
                  <a:txBody>
                    <a:bodyPr/>
                    <a:lstStyle/>
                    <a:p>
                      <a:pPr algn="ctr"/>
                      <a:r>
                        <a:rPr lang="en-US" sz="1600" dirty="0" err="1" smtClean="0">
                          <a:solidFill>
                            <a:schemeClr val="tx1"/>
                          </a:solidFill>
                        </a:rPr>
                        <a:t>x</a:t>
                      </a:r>
                      <a:r>
                        <a:rPr lang="en-US" sz="1600" baseline="-25000" dirty="0" err="1" smtClean="0">
                          <a:solidFill>
                            <a:schemeClr val="tx1"/>
                          </a:solidFill>
                        </a:rPr>
                        <a:t>n</a:t>
                      </a:r>
                      <a:endParaRPr lang="en-IN" sz="1600" baseline="-25000" dirty="0">
                        <a:solidFill>
                          <a:schemeClr val="tx1"/>
                        </a:solidFill>
                      </a:endParaRPr>
                    </a:p>
                  </a:txBody>
                  <a:tcPr/>
                </a:tc>
                <a:tc>
                  <a:txBody>
                    <a:bodyPr/>
                    <a:lstStyle/>
                    <a:p>
                      <a:pPr algn="ctr"/>
                      <a:r>
                        <a:rPr lang="en-US" sz="1600" dirty="0" smtClean="0">
                          <a:solidFill>
                            <a:schemeClr val="tx1"/>
                          </a:solidFill>
                        </a:rPr>
                        <a:t>f</a:t>
                      </a:r>
                      <a:r>
                        <a:rPr lang="en-US" sz="1600" baseline="-25000" dirty="0" smtClean="0">
                          <a:solidFill>
                            <a:schemeClr val="tx1"/>
                          </a:solidFill>
                        </a:rPr>
                        <a:t>n</a:t>
                      </a:r>
                      <a:endParaRPr lang="en-IN" sz="1600" baseline="-25000"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err="1" smtClean="0">
                          <a:solidFill>
                            <a:schemeClr val="tx1"/>
                          </a:solidFill>
                        </a:rPr>
                        <a:t>f</a:t>
                      </a:r>
                      <a:r>
                        <a:rPr lang="en-US" sz="1600" baseline="-25000" dirty="0" err="1" smtClean="0">
                          <a:solidFill>
                            <a:schemeClr val="tx1"/>
                          </a:solidFill>
                        </a:rPr>
                        <a:t>n</a:t>
                      </a:r>
                      <a:r>
                        <a:rPr lang="en-US" sz="1600" dirty="0" err="1" smtClean="0">
                          <a:solidFill>
                            <a:schemeClr val="tx1"/>
                          </a:solidFill>
                        </a:rPr>
                        <a:t>x</a:t>
                      </a:r>
                      <a:r>
                        <a:rPr lang="en-US" sz="1600" baseline="-25000" dirty="0" err="1" smtClean="0">
                          <a:solidFill>
                            <a:schemeClr val="tx1"/>
                          </a:solidFill>
                        </a:rPr>
                        <a:t>n</a:t>
                      </a:r>
                      <a:endParaRPr lang="en-IN" sz="1600" baseline="-25000" dirty="0" smtClean="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IN" sz="1600" baseline="-25000" dirty="0" smtClean="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IN" sz="1600" baseline="-25000" dirty="0" smtClean="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IN" sz="1600" baseline="-25000" dirty="0" smtClean="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err="1" smtClean="0">
                          <a:solidFill>
                            <a:schemeClr val="tx1"/>
                          </a:solidFill>
                        </a:rPr>
                        <a:t>x</a:t>
                      </a:r>
                      <a:r>
                        <a:rPr lang="en-US" sz="1600" baseline="-25000" dirty="0" err="1" smtClean="0">
                          <a:solidFill>
                            <a:schemeClr val="tx1"/>
                          </a:solidFill>
                        </a:rPr>
                        <a:t>n</a:t>
                      </a:r>
                      <a:r>
                        <a:rPr lang="en-US" sz="1600" dirty="0" smtClean="0">
                          <a:solidFill>
                            <a:schemeClr val="tx1"/>
                          </a:solidFill>
                        </a:rPr>
                        <a:t> -a</a:t>
                      </a:r>
                      <a:endParaRPr lang="en-IN" sz="1600" dirty="0" smtClean="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a:t>
                      </a:r>
                      <a:r>
                        <a:rPr lang="en-US" sz="1600" dirty="0" err="1" smtClean="0">
                          <a:solidFill>
                            <a:schemeClr val="tx1"/>
                          </a:solidFill>
                        </a:rPr>
                        <a:t>x</a:t>
                      </a:r>
                      <a:r>
                        <a:rPr lang="en-US" sz="1600" baseline="-25000" dirty="0" err="1" smtClean="0">
                          <a:solidFill>
                            <a:schemeClr val="tx1"/>
                          </a:solidFill>
                        </a:rPr>
                        <a:t>n</a:t>
                      </a:r>
                      <a:r>
                        <a:rPr lang="en-US" sz="1600" dirty="0" smtClean="0">
                          <a:solidFill>
                            <a:schemeClr val="tx1"/>
                          </a:solidFill>
                        </a:rPr>
                        <a:t>-a)</a:t>
                      </a:r>
                      <a:r>
                        <a:rPr lang="en-US" sz="1600" baseline="30000" dirty="0" smtClean="0">
                          <a:solidFill>
                            <a:schemeClr val="tx1"/>
                          </a:solidFill>
                        </a:rPr>
                        <a:t>2</a:t>
                      </a:r>
                      <a:endParaRPr lang="en-IN" sz="1600" baseline="30000" dirty="0" smtClean="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a:t>
                      </a:r>
                      <a:r>
                        <a:rPr lang="en-US" sz="1600" dirty="0" err="1" smtClean="0">
                          <a:solidFill>
                            <a:schemeClr val="tx1"/>
                          </a:solidFill>
                        </a:rPr>
                        <a:t>x</a:t>
                      </a:r>
                      <a:r>
                        <a:rPr lang="en-US" sz="1600" baseline="-25000" dirty="0" err="1" smtClean="0">
                          <a:solidFill>
                            <a:schemeClr val="tx1"/>
                          </a:solidFill>
                        </a:rPr>
                        <a:t>n</a:t>
                      </a:r>
                      <a:r>
                        <a:rPr lang="en-US" sz="1600" dirty="0" smtClean="0">
                          <a:solidFill>
                            <a:schemeClr val="tx1"/>
                          </a:solidFill>
                        </a:rPr>
                        <a:t>-a)</a:t>
                      </a:r>
                      <a:r>
                        <a:rPr lang="en-US" sz="1600" baseline="30000" dirty="0" smtClean="0">
                          <a:solidFill>
                            <a:schemeClr val="tx1"/>
                          </a:solidFill>
                        </a:rPr>
                        <a:t>2</a:t>
                      </a:r>
                      <a:endParaRPr lang="en-IN" sz="1600" baseline="30000" dirty="0" smtClean="0">
                        <a:solidFill>
                          <a:schemeClr val="tx1"/>
                        </a:solidFill>
                      </a:endParaRPr>
                    </a:p>
                  </a:txBody>
                  <a:tcPr/>
                </a:tc>
              </a:tr>
              <a:tr h="289059">
                <a:tc>
                  <a:txBody>
                    <a:bodyPr/>
                    <a:lstStyle/>
                    <a:p>
                      <a:pPr algn="ctr"/>
                      <a:endParaRPr lang="en-IN" sz="1600" b="1" dirty="0">
                        <a:solidFill>
                          <a:schemeClr val="tx1"/>
                        </a:solidFill>
                      </a:endParaRPr>
                    </a:p>
                  </a:txBody>
                  <a:tcPr>
                    <a:solidFill>
                      <a:schemeClr val="accent6">
                        <a:lumMod val="60000"/>
                        <a:lumOff val="40000"/>
                      </a:schemeClr>
                    </a:solidFill>
                  </a:tcPr>
                </a:tc>
                <a:tc>
                  <a:txBody>
                    <a:bodyPr/>
                    <a:lstStyle/>
                    <a:p>
                      <a:pPr algn="ctr"/>
                      <a:r>
                        <a:rPr lang="en-US" sz="1600" b="1" dirty="0" smtClean="0">
                          <a:solidFill>
                            <a:schemeClr val="tx1"/>
                          </a:solidFill>
                        </a:rPr>
                        <a:t>N=</a:t>
                      </a:r>
                      <a:r>
                        <a:rPr lang="en-US" sz="1600" b="1" dirty="0" smtClean="0">
                          <a:solidFill>
                            <a:schemeClr val="tx1"/>
                          </a:solidFill>
                          <a:sym typeface="Symbol"/>
                        </a:rPr>
                        <a:t>f</a:t>
                      </a:r>
                      <a:endParaRPr lang="en-IN" sz="1600" b="1" dirty="0">
                        <a:solidFill>
                          <a:schemeClr val="tx1"/>
                        </a:solidFill>
                      </a:endParaRPr>
                    </a:p>
                  </a:txBody>
                  <a:tcPr>
                    <a:solidFill>
                      <a:schemeClr val="accent6">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dirty="0" smtClean="0">
                          <a:solidFill>
                            <a:schemeClr val="tx1"/>
                          </a:solidFill>
                          <a:sym typeface="Symbol"/>
                        </a:rPr>
                        <a:t></a:t>
                      </a:r>
                      <a:r>
                        <a:rPr lang="en-US" sz="1600" b="1" dirty="0" err="1" smtClean="0">
                          <a:solidFill>
                            <a:schemeClr val="tx1"/>
                          </a:solidFill>
                        </a:rPr>
                        <a:t>fX</a:t>
                      </a:r>
                      <a:endParaRPr lang="en-IN" sz="1600" b="1" baseline="-25000" dirty="0" smtClean="0">
                        <a:solidFill>
                          <a:schemeClr val="tx1"/>
                        </a:solidFill>
                      </a:endParaRPr>
                    </a:p>
                  </a:txBody>
                  <a:tcPr>
                    <a:solidFill>
                      <a:schemeClr val="accent6">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IN" sz="1600" b="1" baseline="-25000" dirty="0" smtClean="0">
                        <a:solidFill>
                          <a:schemeClr val="tx1"/>
                        </a:solidFill>
                      </a:endParaRPr>
                    </a:p>
                  </a:txBody>
                  <a:tcPr>
                    <a:solidFill>
                      <a:schemeClr val="accent6">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IN" sz="1600" b="1" baseline="-25000" dirty="0" smtClean="0">
                        <a:solidFill>
                          <a:schemeClr val="tx1"/>
                        </a:solidFill>
                      </a:endParaRPr>
                    </a:p>
                  </a:txBody>
                  <a:tcPr>
                    <a:solidFill>
                      <a:schemeClr val="accent6">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IN" sz="1600" b="1" baseline="-25000" dirty="0" smtClean="0">
                        <a:solidFill>
                          <a:schemeClr val="tx1"/>
                        </a:solidFill>
                      </a:endParaRPr>
                    </a:p>
                  </a:txBody>
                  <a:tcPr>
                    <a:solidFill>
                      <a:schemeClr val="accent6">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IN" sz="1600" b="1" dirty="0" smtClean="0">
                        <a:solidFill>
                          <a:schemeClr val="tx1"/>
                        </a:solidFill>
                      </a:endParaRPr>
                    </a:p>
                  </a:txBody>
                  <a:tcPr>
                    <a:solidFill>
                      <a:schemeClr val="accent6">
                        <a:lumMod val="60000"/>
                        <a:lumOff val="40000"/>
                      </a:schemeClr>
                    </a:solidFill>
                  </a:tcPr>
                </a:tc>
                <a:tc>
                  <a:txBody>
                    <a:bodyPr/>
                    <a:lstStyle/>
                    <a:p>
                      <a:pPr algn="ctr"/>
                      <a:endParaRPr lang="en-IN" sz="1600" b="1" baseline="30000" dirty="0">
                        <a:solidFill>
                          <a:schemeClr val="tx1"/>
                        </a:solidFill>
                      </a:endParaRPr>
                    </a:p>
                  </a:txBody>
                  <a:tcPr>
                    <a:solidFill>
                      <a:schemeClr val="accent6">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dirty="0" smtClean="0">
                          <a:solidFill>
                            <a:schemeClr val="tx1"/>
                          </a:solidFill>
                          <a:sym typeface="Symbol"/>
                        </a:rPr>
                        <a:t>f</a:t>
                      </a:r>
                      <a:r>
                        <a:rPr lang="en-US" sz="1600" dirty="0" smtClean="0">
                          <a:solidFill>
                            <a:schemeClr val="tx1"/>
                          </a:solidFill>
                        </a:rPr>
                        <a:t>(X-a)</a:t>
                      </a:r>
                      <a:r>
                        <a:rPr lang="en-US" sz="1600" baseline="30000" dirty="0" smtClean="0">
                          <a:solidFill>
                            <a:schemeClr val="tx1"/>
                          </a:solidFill>
                        </a:rPr>
                        <a:t>2</a:t>
                      </a:r>
                      <a:endParaRPr lang="en-IN" sz="1600" baseline="30000" dirty="0" smtClean="0">
                        <a:solidFill>
                          <a:schemeClr val="tx1"/>
                        </a:solidFill>
                      </a:endParaRPr>
                    </a:p>
                  </a:txBody>
                  <a:tcPr>
                    <a:solidFill>
                      <a:schemeClr val="accent6">
                        <a:lumMod val="60000"/>
                        <a:lumOff val="40000"/>
                      </a:schemeClr>
                    </a:solidFill>
                  </a:tcPr>
                </a:tc>
              </a:tr>
            </a:tbl>
          </a:graphicData>
        </a:graphic>
      </p:graphicFrame>
      <p:pic>
        <p:nvPicPr>
          <p:cNvPr id="8" name="Picture 7"/>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3143240" y="3571876"/>
            <a:ext cx="361950" cy="261938"/>
          </a:xfrm>
          <a:prstGeom prst="rect">
            <a:avLst/>
          </a:prstGeom>
          <a:noFill/>
        </p:spPr>
      </p:pic>
      <p:pic>
        <p:nvPicPr>
          <p:cNvPr id="9" name="Picture 9"/>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3143240" y="3929066"/>
            <a:ext cx="409575" cy="261938"/>
          </a:xfrm>
          <a:prstGeom prst="rect">
            <a:avLst/>
          </a:prstGeom>
          <a:noFill/>
        </p:spPr>
      </p:pic>
      <p:pic>
        <p:nvPicPr>
          <p:cNvPr id="10" name="Picture 11"/>
          <p:cNvPicPr>
            <a:picLocks noChangeAspect="1" noChangeArrowheads="1"/>
          </p:cNvPicPr>
          <p:nvPr/>
        </p:nvPicPr>
        <p:blipFill>
          <a:blip r:embed="rId7">
            <a:clrChange>
              <a:clrFrom>
                <a:srgbClr val="FFFFFF"/>
              </a:clrFrom>
              <a:clrTo>
                <a:srgbClr val="FFFFFF">
                  <a:alpha val="0"/>
                </a:srgbClr>
              </a:clrTo>
            </a:clrChange>
          </a:blip>
          <a:srcRect/>
          <a:stretch>
            <a:fillRect/>
          </a:stretch>
        </p:blipFill>
        <p:spPr bwMode="auto">
          <a:xfrm>
            <a:off x="3143240" y="4214818"/>
            <a:ext cx="409575" cy="261938"/>
          </a:xfrm>
          <a:prstGeom prst="rect">
            <a:avLst/>
          </a:prstGeom>
          <a:noFill/>
        </p:spPr>
      </p:pic>
      <p:pic>
        <p:nvPicPr>
          <p:cNvPr id="11" name="Picture 13"/>
          <p:cNvPicPr>
            <a:picLocks noChangeAspect="1" noChangeArrowheads="1"/>
          </p:cNvPicPr>
          <p:nvPr/>
        </p:nvPicPr>
        <p:blipFill>
          <a:blip r:embed="rId8">
            <a:clrChange>
              <a:clrFrom>
                <a:srgbClr val="FFFFFF"/>
              </a:clrFrom>
              <a:clrTo>
                <a:srgbClr val="FFFFFF">
                  <a:alpha val="0"/>
                </a:srgbClr>
              </a:clrTo>
            </a:clrChange>
          </a:blip>
          <a:srcRect/>
          <a:stretch>
            <a:fillRect/>
          </a:stretch>
        </p:blipFill>
        <p:spPr bwMode="auto">
          <a:xfrm>
            <a:off x="3143240" y="5286388"/>
            <a:ext cx="419100" cy="261938"/>
          </a:xfrm>
          <a:prstGeom prst="rect">
            <a:avLst/>
          </a:prstGeom>
          <a:noFill/>
        </p:spPr>
      </p:pic>
      <p:pic>
        <p:nvPicPr>
          <p:cNvPr id="12" name="Picture 21"/>
          <p:cNvPicPr>
            <a:picLocks noChangeAspect="1" noChangeArrowheads="1"/>
          </p:cNvPicPr>
          <p:nvPr/>
        </p:nvPicPr>
        <p:blipFill>
          <a:blip r:embed="rId9">
            <a:clrChange>
              <a:clrFrom>
                <a:srgbClr val="FFFFFF"/>
              </a:clrFrom>
              <a:clrTo>
                <a:srgbClr val="FFFFFF">
                  <a:alpha val="0"/>
                </a:srgbClr>
              </a:clrTo>
            </a:clrChange>
          </a:blip>
          <a:srcRect/>
          <a:stretch>
            <a:fillRect/>
          </a:stretch>
        </p:blipFill>
        <p:spPr bwMode="auto">
          <a:xfrm>
            <a:off x="3786182" y="3571876"/>
            <a:ext cx="542925" cy="271463"/>
          </a:xfrm>
          <a:prstGeom prst="rect">
            <a:avLst/>
          </a:prstGeom>
          <a:noFill/>
        </p:spPr>
      </p:pic>
      <p:pic>
        <p:nvPicPr>
          <p:cNvPr id="13" name="Picture 19"/>
          <p:cNvPicPr>
            <a:picLocks noChangeAspect="1" noChangeArrowheads="1"/>
          </p:cNvPicPr>
          <p:nvPr/>
        </p:nvPicPr>
        <p:blipFill>
          <a:blip r:embed="rId10">
            <a:clrChange>
              <a:clrFrom>
                <a:srgbClr val="FFFFFF"/>
              </a:clrFrom>
              <a:clrTo>
                <a:srgbClr val="FFFFFF">
                  <a:alpha val="0"/>
                </a:srgbClr>
              </a:clrTo>
            </a:clrChange>
          </a:blip>
          <a:srcRect/>
          <a:stretch>
            <a:fillRect/>
          </a:stretch>
        </p:blipFill>
        <p:spPr bwMode="auto">
          <a:xfrm>
            <a:off x="3786182" y="3929066"/>
            <a:ext cx="590550" cy="271463"/>
          </a:xfrm>
          <a:prstGeom prst="rect">
            <a:avLst/>
          </a:prstGeom>
          <a:noFill/>
        </p:spPr>
      </p:pic>
      <p:pic>
        <p:nvPicPr>
          <p:cNvPr id="14" name="Picture 15"/>
          <p:cNvPicPr>
            <a:picLocks noChangeAspect="1" noChangeArrowheads="1"/>
          </p:cNvPicPr>
          <p:nvPr/>
        </p:nvPicPr>
        <p:blipFill>
          <a:blip r:embed="rId11">
            <a:clrChange>
              <a:clrFrom>
                <a:srgbClr val="FFFFFF"/>
              </a:clrFrom>
              <a:clrTo>
                <a:srgbClr val="FFFFFF">
                  <a:alpha val="0"/>
                </a:srgbClr>
              </a:clrTo>
            </a:clrChange>
          </a:blip>
          <a:srcRect/>
          <a:stretch>
            <a:fillRect/>
          </a:stretch>
        </p:blipFill>
        <p:spPr bwMode="auto">
          <a:xfrm>
            <a:off x="3786182" y="5286388"/>
            <a:ext cx="600075" cy="271463"/>
          </a:xfrm>
          <a:prstGeom prst="rect">
            <a:avLst/>
          </a:prstGeom>
          <a:noFill/>
        </p:spPr>
      </p:pic>
      <p:pic>
        <p:nvPicPr>
          <p:cNvPr id="15" name="Picture 17"/>
          <p:cNvPicPr>
            <a:picLocks noChangeAspect="1" noChangeArrowheads="1"/>
          </p:cNvPicPr>
          <p:nvPr/>
        </p:nvPicPr>
        <p:blipFill>
          <a:blip r:embed="rId12">
            <a:clrChange>
              <a:clrFrom>
                <a:srgbClr val="FFFFFF"/>
              </a:clrFrom>
              <a:clrTo>
                <a:srgbClr val="FFFFFF">
                  <a:alpha val="0"/>
                </a:srgbClr>
              </a:clrTo>
            </a:clrChange>
          </a:blip>
          <a:srcRect/>
          <a:stretch>
            <a:fillRect/>
          </a:stretch>
        </p:blipFill>
        <p:spPr bwMode="auto">
          <a:xfrm>
            <a:off x="3786182" y="4214818"/>
            <a:ext cx="590550" cy="271463"/>
          </a:xfrm>
          <a:prstGeom prst="rect">
            <a:avLst/>
          </a:prstGeom>
          <a:noFill/>
        </p:spPr>
      </p:pic>
      <p:sp>
        <p:nvSpPr>
          <p:cNvPr id="17613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IN"/>
          </a:p>
        </p:txBody>
      </p:sp>
      <p:pic>
        <p:nvPicPr>
          <p:cNvPr id="176131" name="Picture 3"/>
          <p:cNvPicPr>
            <a:picLocks noChangeAspect="1" noChangeArrowheads="1"/>
          </p:cNvPicPr>
          <p:nvPr/>
        </p:nvPicPr>
        <p:blipFill>
          <a:blip r:embed="rId13">
            <a:clrChange>
              <a:clrFrom>
                <a:srgbClr val="FFFFFF"/>
              </a:clrFrom>
              <a:clrTo>
                <a:srgbClr val="FFFFFF">
                  <a:alpha val="0"/>
                </a:srgbClr>
              </a:clrTo>
            </a:clrChange>
          </a:blip>
          <a:srcRect/>
          <a:stretch>
            <a:fillRect/>
          </a:stretch>
        </p:blipFill>
        <p:spPr bwMode="auto">
          <a:xfrm>
            <a:off x="4643438" y="5572140"/>
            <a:ext cx="828675" cy="314325"/>
          </a:xfrm>
          <a:prstGeom prst="rect">
            <a:avLst/>
          </a:prstGeom>
          <a:noFill/>
        </p:spPr>
      </p:pic>
      <p:sp>
        <p:nvSpPr>
          <p:cNvPr id="3"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IN"/>
          </a:p>
        </p:txBody>
      </p:sp>
      <p:pic>
        <p:nvPicPr>
          <p:cNvPr id="4" name="Picture 3"/>
          <p:cNvPicPr>
            <a:picLocks noChangeAspect="1" noChangeArrowheads="1"/>
          </p:cNvPicPr>
          <p:nvPr/>
        </p:nvPicPr>
        <p:blipFill>
          <a:blip r:embed="rId14">
            <a:clrChange>
              <a:clrFrom>
                <a:srgbClr val="FFFFFF"/>
              </a:clrFrom>
              <a:clrTo>
                <a:srgbClr val="FFFFFF">
                  <a:alpha val="0"/>
                </a:srgbClr>
              </a:clrTo>
            </a:clrChange>
          </a:blip>
          <a:srcRect/>
          <a:stretch>
            <a:fillRect/>
          </a:stretch>
        </p:blipFill>
        <p:spPr bwMode="auto">
          <a:xfrm>
            <a:off x="4714876" y="3571876"/>
            <a:ext cx="619125" cy="271463"/>
          </a:xfrm>
          <a:prstGeom prst="rect">
            <a:avLst/>
          </a:prstGeom>
          <a:noFill/>
        </p:spPr>
      </p:pic>
      <p:sp>
        <p:nvSpPr>
          <p:cNvPr id="176134"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IN"/>
          </a:p>
        </p:txBody>
      </p:sp>
      <p:pic>
        <p:nvPicPr>
          <p:cNvPr id="176133" name="Picture 5"/>
          <p:cNvPicPr>
            <a:picLocks noChangeAspect="1" noChangeArrowheads="1"/>
          </p:cNvPicPr>
          <p:nvPr/>
        </p:nvPicPr>
        <p:blipFill>
          <a:blip r:embed="rId15">
            <a:clrChange>
              <a:clrFrom>
                <a:srgbClr val="FFFFFF"/>
              </a:clrFrom>
              <a:clrTo>
                <a:srgbClr val="FFFFFF">
                  <a:alpha val="0"/>
                </a:srgbClr>
              </a:clrTo>
            </a:clrChange>
          </a:blip>
          <a:srcRect/>
          <a:stretch>
            <a:fillRect/>
          </a:stretch>
        </p:blipFill>
        <p:spPr bwMode="auto">
          <a:xfrm>
            <a:off x="4714876" y="5286388"/>
            <a:ext cx="676275" cy="271463"/>
          </a:xfrm>
          <a:prstGeom prst="rect">
            <a:avLst/>
          </a:prstGeom>
          <a:noFill/>
        </p:spPr>
      </p:pic>
      <p:sp>
        <p:nvSpPr>
          <p:cNvPr id="176136"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IN"/>
          </a:p>
        </p:txBody>
      </p:sp>
      <p:pic>
        <p:nvPicPr>
          <p:cNvPr id="176135" name="Picture 7"/>
          <p:cNvPicPr>
            <a:picLocks noChangeAspect="1" noChangeArrowheads="1"/>
          </p:cNvPicPr>
          <p:nvPr/>
        </p:nvPicPr>
        <p:blipFill>
          <a:blip r:embed="rId16">
            <a:clrChange>
              <a:clrFrom>
                <a:srgbClr val="FFFFFF"/>
              </a:clrFrom>
              <a:clrTo>
                <a:srgbClr val="FFFFFF">
                  <a:alpha val="0"/>
                </a:srgbClr>
              </a:clrTo>
            </a:clrChange>
          </a:blip>
          <a:srcRect/>
          <a:stretch>
            <a:fillRect/>
          </a:stretch>
        </p:blipFill>
        <p:spPr bwMode="auto">
          <a:xfrm>
            <a:off x="4714876" y="4214818"/>
            <a:ext cx="676275" cy="271463"/>
          </a:xfrm>
          <a:prstGeom prst="rect">
            <a:avLst/>
          </a:prstGeom>
          <a:noFill/>
        </p:spPr>
      </p:pic>
      <p:sp>
        <p:nvSpPr>
          <p:cNvPr id="176138"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IN"/>
          </a:p>
        </p:txBody>
      </p:sp>
      <p:sp>
        <p:nvSpPr>
          <p:cNvPr id="5"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IN"/>
          </a:p>
        </p:txBody>
      </p:sp>
      <p:pic>
        <p:nvPicPr>
          <p:cNvPr id="6" name="Picture 3"/>
          <p:cNvPicPr>
            <a:picLocks noChangeAspect="1" noChangeArrowheads="1"/>
          </p:cNvPicPr>
          <p:nvPr/>
        </p:nvPicPr>
        <p:blipFill>
          <a:blip r:embed="rId17">
            <a:clrChange>
              <a:clrFrom>
                <a:srgbClr val="FFFFFF"/>
              </a:clrFrom>
              <a:clrTo>
                <a:srgbClr val="FFFFFF">
                  <a:alpha val="0"/>
                </a:srgbClr>
              </a:clrTo>
            </a:clrChange>
          </a:blip>
          <a:srcRect/>
          <a:stretch>
            <a:fillRect/>
          </a:stretch>
        </p:blipFill>
        <p:spPr bwMode="auto">
          <a:xfrm>
            <a:off x="4714876" y="3929066"/>
            <a:ext cx="695325" cy="214314"/>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304800" y="285728"/>
            <a:ext cx="8686800" cy="6286543"/>
          </a:xfrm>
          <a:prstGeom prst="rect">
            <a:avLst/>
          </a:prstGeom>
        </p:spPr>
        <p:txBody>
          <a:bodyPr/>
          <a:lstStyle/>
          <a:p>
            <a:pPr algn="just">
              <a:spcBef>
                <a:spcPct val="20000"/>
              </a:spcBef>
              <a:buClr>
                <a:schemeClr val="accent1"/>
              </a:buClr>
              <a:buSzPct val="70000"/>
            </a:pPr>
            <a:r>
              <a:rPr lang="en-US" b="1" dirty="0" smtClean="0">
                <a:solidFill>
                  <a:srgbClr val="FF0000"/>
                </a:solidFill>
              </a:rPr>
              <a:t>In case of continuous frequency distribution: </a:t>
            </a:r>
            <a:r>
              <a:rPr lang="en-US" dirty="0" smtClean="0">
                <a:solidFill>
                  <a:srgbClr val="C00000"/>
                </a:solidFill>
              </a:rPr>
              <a:t>If C</a:t>
            </a:r>
            <a:r>
              <a:rPr lang="en-US" baseline="-25000" dirty="0" smtClean="0">
                <a:solidFill>
                  <a:srgbClr val="C00000"/>
                </a:solidFill>
              </a:rPr>
              <a:t>1</a:t>
            </a:r>
            <a:r>
              <a:rPr lang="en-US" dirty="0" smtClean="0">
                <a:solidFill>
                  <a:srgbClr val="C00000"/>
                </a:solidFill>
              </a:rPr>
              <a:t>–C</a:t>
            </a:r>
            <a:r>
              <a:rPr lang="en-US" baseline="-25000" dirty="0" smtClean="0">
                <a:solidFill>
                  <a:srgbClr val="C00000"/>
                </a:solidFill>
              </a:rPr>
              <a:t>2</a:t>
            </a:r>
            <a:r>
              <a:rPr lang="en-US" dirty="0" smtClean="0">
                <a:solidFill>
                  <a:srgbClr val="C00000"/>
                </a:solidFill>
              </a:rPr>
              <a:t>,C</a:t>
            </a:r>
            <a:r>
              <a:rPr lang="en-US" baseline="-25000" dirty="0" smtClean="0">
                <a:solidFill>
                  <a:srgbClr val="C00000"/>
                </a:solidFill>
              </a:rPr>
              <a:t>2</a:t>
            </a:r>
            <a:r>
              <a:rPr lang="en-US" dirty="0" smtClean="0">
                <a:solidFill>
                  <a:srgbClr val="C00000"/>
                </a:solidFill>
              </a:rPr>
              <a:t>–C</a:t>
            </a:r>
            <a:r>
              <a:rPr lang="en-US" baseline="-25000" dirty="0" smtClean="0">
                <a:solidFill>
                  <a:srgbClr val="C00000"/>
                </a:solidFill>
              </a:rPr>
              <a:t>3</a:t>
            </a:r>
            <a:r>
              <a:rPr lang="en-US" dirty="0" smtClean="0">
                <a:solidFill>
                  <a:srgbClr val="C00000"/>
                </a:solidFill>
              </a:rPr>
              <a:t>,……,C</a:t>
            </a:r>
            <a:r>
              <a:rPr lang="en-US" baseline="-25000" dirty="0" smtClean="0">
                <a:solidFill>
                  <a:srgbClr val="C00000"/>
                </a:solidFill>
              </a:rPr>
              <a:t>n</a:t>
            </a:r>
            <a:r>
              <a:rPr lang="en-US" dirty="0" smtClean="0">
                <a:solidFill>
                  <a:srgbClr val="C00000"/>
                </a:solidFill>
              </a:rPr>
              <a:t>–C</a:t>
            </a:r>
            <a:r>
              <a:rPr lang="en-US" baseline="-25000" dirty="0" smtClean="0">
                <a:solidFill>
                  <a:srgbClr val="C00000"/>
                </a:solidFill>
              </a:rPr>
              <a:t>n+1</a:t>
            </a:r>
            <a:r>
              <a:rPr lang="en-US" dirty="0" smtClean="0">
                <a:solidFill>
                  <a:srgbClr val="C00000"/>
                </a:solidFill>
              </a:rPr>
              <a:t> are class intervals of data with corresponding frequencies f</a:t>
            </a:r>
            <a:r>
              <a:rPr lang="en-US" baseline="-25000" dirty="0" smtClean="0">
                <a:solidFill>
                  <a:srgbClr val="C00000"/>
                </a:solidFill>
              </a:rPr>
              <a:t>1</a:t>
            </a:r>
            <a:r>
              <a:rPr lang="en-US" dirty="0" smtClean="0">
                <a:solidFill>
                  <a:srgbClr val="C00000"/>
                </a:solidFill>
              </a:rPr>
              <a:t>,f</a:t>
            </a:r>
            <a:r>
              <a:rPr lang="en-US" baseline="-25000" dirty="0" smtClean="0">
                <a:solidFill>
                  <a:srgbClr val="C00000"/>
                </a:solidFill>
              </a:rPr>
              <a:t>2</a:t>
            </a:r>
            <a:r>
              <a:rPr lang="en-US" dirty="0" smtClean="0">
                <a:solidFill>
                  <a:srgbClr val="C00000"/>
                </a:solidFill>
              </a:rPr>
              <a:t>,f</a:t>
            </a:r>
            <a:r>
              <a:rPr lang="en-US" baseline="-25000" dirty="0" smtClean="0">
                <a:solidFill>
                  <a:srgbClr val="C00000"/>
                </a:solidFill>
              </a:rPr>
              <a:t>3</a:t>
            </a:r>
            <a:r>
              <a:rPr lang="en-US" dirty="0" smtClean="0">
                <a:solidFill>
                  <a:srgbClr val="C00000"/>
                </a:solidFill>
              </a:rPr>
              <a:t>,………………., f</a:t>
            </a:r>
            <a:r>
              <a:rPr lang="en-US" baseline="-25000" dirty="0" smtClean="0">
                <a:solidFill>
                  <a:srgbClr val="C00000"/>
                </a:solidFill>
              </a:rPr>
              <a:t>n</a:t>
            </a:r>
            <a:r>
              <a:rPr lang="en-US" dirty="0" smtClean="0">
                <a:solidFill>
                  <a:srgbClr val="C00000"/>
                </a:solidFill>
              </a:rPr>
              <a:t>, respectively. Then Standard Deviation (S.D.) is calculated by two methods (Direct or Shortcut) –</a:t>
            </a:r>
          </a:p>
          <a:p>
            <a:pPr marL="400050" indent="-400050" algn="just">
              <a:spcBef>
                <a:spcPct val="20000"/>
              </a:spcBef>
              <a:buClr>
                <a:schemeClr val="accent1"/>
              </a:buClr>
              <a:buSzPct val="70000"/>
              <a:buAutoNum type="romanLcParenBoth"/>
            </a:pPr>
            <a:r>
              <a:rPr lang="en-US" b="1" dirty="0" smtClean="0">
                <a:solidFill>
                  <a:srgbClr val="FF0000"/>
                </a:solidFill>
              </a:rPr>
              <a:t>Direct method:</a:t>
            </a:r>
          </a:p>
          <a:p>
            <a:pPr marL="400050" indent="-400050" algn="just">
              <a:spcBef>
                <a:spcPct val="20000"/>
              </a:spcBef>
              <a:buClr>
                <a:schemeClr val="accent1"/>
              </a:buClr>
              <a:buSzPct val="70000"/>
              <a:buAutoNum type="romanLcParenBoth"/>
            </a:pPr>
            <a:endParaRPr lang="en-US" b="1" dirty="0" smtClean="0">
              <a:solidFill>
                <a:srgbClr val="FF0000"/>
              </a:solidFill>
            </a:endParaRPr>
          </a:p>
          <a:p>
            <a:pPr marL="400050" indent="-400050" algn="just">
              <a:spcBef>
                <a:spcPct val="20000"/>
              </a:spcBef>
              <a:buClr>
                <a:schemeClr val="accent1"/>
              </a:buClr>
              <a:buSzPct val="70000"/>
              <a:buAutoNum type="romanLcParenBoth"/>
            </a:pPr>
            <a:endParaRPr lang="en-US" b="1" dirty="0" smtClean="0">
              <a:solidFill>
                <a:srgbClr val="FF0000"/>
              </a:solidFill>
            </a:endParaRPr>
          </a:p>
          <a:p>
            <a:pPr marL="400050" indent="-400050" algn="just">
              <a:spcBef>
                <a:spcPct val="20000"/>
              </a:spcBef>
              <a:buClr>
                <a:schemeClr val="accent1"/>
              </a:buClr>
              <a:buSzPct val="70000"/>
              <a:buAutoNum type="romanLcParenBoth"/>
            </a:pPr>
            <a:r>
              <a:rPr lang="en-US" b="1" dirty="0" smtClean="0">
                <a:solidFill>
                  <a:srgbClr val="FF0000"/>
                </a:solidFill>
              </a:rPr>
              <a:t>Short-cut method:</a:t>
            </a:r>
          </a:p>
          <a:p>
            <a:pPr algn="just">
              <a:spcBef>
                <a:spcPct val="20000"/>
              </a:spcBef>
              <a:buClr>
                <a:schemeClr val="accent1"/>
              </a:buClr>
              <a:buSzPct val="70000"/>
            </a:pPr>
            <a:endParaRPr lang="en-US" dirty="0" smtClean="0">
              <a:solidFill>
                <a:srgbClr val="C00000"/>
              </a:solidFill>
            </a:endParaRPr>
          </a:p>
          <a:p>
            <a:pPr algn="just"/>
            <a:endParaRPr lang="en-US" sz="2400" dirty="0" smtClean="0">
              <a:solidFill>
                <a:srgbClr val="C00000"/>
              </a:solidFill>
            </a:endParaRPr>
          </a:p>
          <a:p>
            <a:pPr algn="just"/>
            <a:endParaRPr lang="en-US" sz="2400" dirty="0" smtClean="0">
              <a:solidFill>
                <a:srgbClr val="FF0000"/>
              </a:solidFill>
            </a:endParaRPr>
          </a:p>
          <a:p>
            <a:pPr algn="just">
              <a:spcBef>
                <a:spcPct val="0"/>
              </a:spcBef>
            </a:pPr>
            <a:endParaRPr lang="ru-RU" sz="2400" dirty="0" smtClean="0">
              <a:solidFill>
                <a:srgbClr val="FF0000"/>
              </a:solidFill>
              <a:cs typeface="Aharoni" pitchFamily="2" charset="-79"/>
            </a:endParaRPr>
          </a:p>
          <a:p>
            <a:pPr lvl="0" algn="ctr">
              <a:spcBef>
                <a:spcPct val="20000"/>
              </a:spcBef>
              <a:buClr>
                <a:schemeClr val="accent1"/>
              </a:buClr>
              <a:buSzPct val="70000"/>
            </a:pPr>
            <a:endParaRPr lang="en-US" sz="2400" dirty="0" smtClean="0">
              <a:solidFill>
                <a:srgbClr val="C00000"/>
              </a:solidFill>
            </a:endParaRPr>
          </a:p>
          <a:p>
            <a:pPr lvl="0" algn="just">
              <a:spcBef>
                <a:spcPct val="20000"/>
              </a:spcBef>
              <a:buClr>
                <a:schemeClr val="accent1"/>
              </a:buClr>
              <a:buSzPct val="70000"/>
            </a:pPr>
            <a:endParaRPr lang="en-IN" sz="2400" dirty="0" smtClean="0">
              <a:solidFill>
                <a:srgbClr val="C00000"/>
              </a:solidFill>
            </a:endParaRPr>
          </a:p>
          <a:p>
            <a:pPr lvl="0" algn="just">
              <a:spcBef>
                <a:spcPct val="20000"/>
              </a:spcBef>
              <a:buClr>
                <a:srgbClr val="002060"/>
              </a:buClr>
              <a:buSzPct val="70000"/>
            </a:pPr>
            <a:endParaRPr kumimoji="0" lang="en-US" sz="2400" i="0" u="none" strike="noStrike" kern="1200" cap="none" spc="0" normalizeH="0" baseline="0" noProof="0" dirty="0">
              <a:ln>
                <a:noFill/>
              </a:ln>
              <a:solidFill>
                <a:srgbClr val="002060"/>
              </a:solidFill>
              <a:effectLst/>
              <a:uLnTx/>
              <a:uFillTx/>
              <a:latin typeface="Aharoni" pitchFamily="2" charset="-79"/>
              <a:cs typeface="Aharoni" pitchFamily="2" charset="-79"/>
            </a:endParaRPr>
          </a:p>
        </p:txBody>
      </p:sp>
      <p:graphicFrame>
        <p:nvGraphicFramePr>
          <p:cNvPr id="178177" name="Object 1"/>
          <p:cNvGraphicFramePr>
            <a:graphicFrameLocks noChangeAspect="1"/>
          </p:cNvGraphicFramePr>
          <p:nvPr/>
        </p:nvGraphicFramePr>
        <p:xfrm>
          <a:off x="3286116" y="1500174"/>
          <a:ext cx="2251075" cy="571500"/>
        </p:xfrm>
        <a:graphic>
          <a:graphicData uri="http://schemas.openxmlformats.org/presentationml/2006/ole">
            <p:oleObj spid="_x0000_s178177" name="Equation" r:id="rId3" imgW="1549080" imgH="520560" progId="Equation.3">
              <p:embed/>
            </p:oleObj>
          </a:graphicData>
        </a:graphic>
      </p:graphicFrame>
      <p:graphicFrame>
        <p:nvGraphicFramePr>
          <p:cNvPr id="178178" name="Object 2"/>
          <p:cNvGraphicFramePr>
            <a:graphicFrameLocks noChangeAspect="1"/>
          </p:cNvGraphicFramePr>
          <p:nvPr/>
        </p:nvGraphicFramePr>
        <p:xfrm>
          <a:off x="2813050" y="2643188"/>
          <a:ext cx="3303588" cy="571500"/>
        </p:xfrm>
        <a:graphic>
          <a:graphicData uri="http://schemas.openxmlformats.org/presentationml/2006/ole">
            <p:oleObj spid="_x0000_s178178" name="Equation" r:id="rId4" imgW="2273040" imgH="520560" progId="Equation.3">
              <p:embed/>
            </p:oleObj>
          </a:graphicData>
        </a:graphic>
      </p:graphicFrame>
      <p:graphicFrame>
        <p:nvGraphicFramePr>
          <p:cNvPr id="6" name="Table 5"/>
          <p:cNvGraphicFramePr>
            <a:graphicFrameLocks noGrp="1"/>
          </p:cNvGraphicFramePr>
          <p:nvPr/>
        </p:nvGraphicFramePr>
        <p:xfrm>
          <a:off x="714348" y="3500438"/>
          <a:ext cx="7858179" cy="2368870"/>
        </p:xfrm>
        <a:graphic>
          <a:graphicData uri="http://schemas.openxmlformats.org/drawingml/2006/table">
            <a:tbl>
              <a:tblPr firstRow="1" bandRow="1">
                <a:tableStyleId>{5C22544A-7EE6-4342-B048-85BDC9FD1C3A}</a:tableStyleId>
              </a:tblPr>
              <a:tblGrid>
                <a:gridCol w="785818"/>
                <a:gridCol w="642942"/>
                <a:gridCol w="428628"/>
                <a:gridCol w="644729"/>
                <a:gridCol w="784031"/>
                <a:gridCol w="843282"/>
                <a:gridCol w="1050719"/>
                <a:gridCol w="669401"/>
                <a:gridCol w="907123"/>
                <a:gridCol w="1101506"/>
              </a:tblGrid>
              <a:tr h="357190">
                <a:tc>
                  <a:txBody>
                    <a:bodyPr/>
                    <a:lstStyle/>
                    <a:p>
                      <a:pPr algn="ctr"/>
                      <a:r>
                        <a:rPr lang="en-US" sz="1600" dirty="0" smtClean="0">
                          <a:solidFill>
                            <a:schemeClr val="tx1"/>
                          </a:solidFill>
                        </a:rPr>
                        <a:t>CI</a:t>
                      </a:r>
                      <a:endParaRPr lang="en-IN" sz="1600" dirty="0">
                        <a:solidFill>
                          <a:schemeClr val="tx1"/>
                        </a:solidFill>
                      </a:endParaRPr>
                    </a:p>
                  </a:txBody>
                  <a:tcPr>
                    <a:solidFill>
                      <a:schemeClr val="accent6">
                        <a:lumMod val="20000"/>
                        <a:lumOff val="80000"/>
                      </a:schemeClr>
                    </a:solidFill>
                  </a:tcPr>
                </a:tc>
                <a:tc>
                  <a:txBody>
                    <a:bodyPr/>
                    <a:lstStyle/>
                    <a:p>
                      <a:pPr algn="ctr"/>
                      <a:r>
                        <a:rPr lang="en-US" sz="1600" dirty="0" smtClean="0">
                          <a:solidFill>
                            <a:schemeClr val="tx1"/>
                          </a:solidFill>
                        </a:rPr>
                        <a:t>f</a:t>
                      </a:r>
                      <a:endParaRPr lang="en-IN" sz="1600" dirty="0">
                        <a:solidFill>
                          <a:schemeClr val="tx1"/>
                        </a:solidFill>
                      </a:endParaRPr>
                    </a:p>
                  </a:txBody>
                  <a:tcPr>
                    <a:solidFill>
                      <a:schemeClr val="accent6">
                        <a:lumMod val="20000"/>
                        <a:lumOff val="80000"/>
                      </a:schemeClr>
                    </a:solidFill>
                  </a:tcPr>
                </a:tc>
                <a:tc>
                  <a:txBody>
                    <a:bodyPr/>
                    <a:lstStyle/>
                    <a:p>
                      <a:pPr algn="ctr"/>
                      <a:r>
                        <a:rPr lang="en-US" sz="1600" dirty="0" smtClean="0">
                          <a:solidFill>
                            <a:schemeClr val="tx1"/>
                          </a:solidFill>
                        </a:rPr>
                        <a:t>m</a:t>
                      </a:r>
                      <a:endParaRPr lang="en-IN" sz="1600" dirty="0">
                        <a:solidFill>
                          <a:schemeClr val="tx1"/>
                        </a:solidFill>
                      </a:endParaRPr>
                    </a:p>
                  </a:txBody>
                  <a:tcPr>
                    <a:solidFill>
                      <a:schemeClr val="accent6">
                        <a:lumMod val="20000"/>
                        <a:lumOff val="80000"/>
                      </a:schemeClr>
                    </a:solidFill>
                  </a:tcPr>
                </a:tc>
                <a:tc>
                  <a:txBody>
                    <a:bodyPr/>
                    <a:lstStyle/>
                    <a:p>
                      <a:pPr algn="ctr"/>
                      <a:r>
                        <a:rPr lang="en-US" sz="1600" dirty="0" smtClean="0">
                          <a:solidFill>
                            <a:schemeClr val="tx1"/>
                          </a:solidFill>
                        </a:rPr>
                        <a:t>fm</a:t>
                      </a:r>
                      <a:endParaRPr lang="en-IN" sz="1600" dirty="0">
                        <a:solidFill>
                          <a:schemeClr val="tx1"/>
                        </a:solidFill>
                      </a:endParaRPr>
                    </a:p>
                  </a:txBody>
                  <a:tcPr>
                    <a:solidFill>
                      <a:schemeClr val="accent6">
                        <a:lumMod val="20000"/>
                        <a:lumOff val="80000"/>
                      </a:schemeClr>
                    </a:solidFill>
                  </a:tcPr>
                </a:tc>
                <a:tc>
                  <a:txBody>
                    <a:bodyPr/>
                    <a:lstStyle/>
                    <a:p>
                      <a:pPr algn="ctr"/>
                      <a:endParaRPr lang="en-IN" sz="1600" dirty="0">
                        <a:solidFill>
                          <a:schemeClr val="tx1"/>
                        </a:solidFill>
                      </a:endParaRPr>
                    </a:p>
                  </a:txBody>
                  <a:tcPr>
                    <a:solidFill>
                      <a:schemeClr val="accent6">
                        <a:lumMod val="20000"/>
                        <a:lumOff val="80000"/>
                      </a:schemeClr>
                    </a:solidFill>
                  </a:tcPr>
                </a:tc>
                <a:tc>
                  <a:txBody>
                    <a:bodyPr/>
                    <a:lstStyle/>
                    <a:p>
                      <a:pPr algn="ctr"/>
                      <a:endParaRPr lang="en-IN" sz="1600" dirty="0">
                        <a:solidFill>
                          <a:schemeClr val="tx1"/>
                        </a:solidFill>
                      </a:endParaRPr>
                    </a:p>
                  </a:txBody>
                  <a:tcPr>
                    <a:solidFill>
                      <a:schemeClr val="accent6">
                        <a:lumMod val="20000"/>
                        <a:lumOff val="80000"/>
                      </a:schemeClr>
                    </a:solidFill>
                  </a:tcPr>
                </a:tc>
                <a:tc>
                  <a:txBody>
                    <a:bodyPr/>
                    <a:lstStyle/>
                    <a:p>
                      <a:pPr algn="ctr"/>
                      <a:endParaRPr lang="en-IN" sz="1600" dirty="0">
                        <a:solidFill>
                          <a:schemeClr val="tx1"/>
                        </a:solidFill>
                      </a:endParaRPr>
                    </a:p>
                  </a:txBody>
                  <a:tcPr>
                    <a:solidFill>
                      <a:schemeClr val="accent6">
                        <a:lumMod val="20000"/>
                        <a:lumOff val="80000"/>
                      </a:schemeClr>
                    </a:solidFill>
                  </a:tcPr>
                </a:tc>
                <a:tc>
                  <a:txBody>
                    <a:bodyPr/>
                    <a:lstStyle/>
                    <a:p>
                      <a:pPr algn="ctr"/>
                      <a:r>
                        <a:rPr lang="en-US" sz="1600" dirty="0" smtClean="0">
                          <a:solidFill>
                            <a:schemeClr val="tx1"/>
                          </a:solidFill>
                        </a:rPr>
                        <a:t>m –a</a:t>
                      </a:r>
                      <a:endParaRPr lang="en-IN" sz="1600" dirty="0">
                        <a:solidFill>
                          <a:schemeClr val="tx1"/>
                        </a:solidFill>
                      </a:endParaRPr>
                    </a:p>
                  </a:txBody>
                  <a:tcPr>
                    <a:solidFill>
                      <a:schemeClr val="accent6">
                        <a:lumMod val="20000"/>
                        <a:lumOff val="80000"/>
                      </a:schemeClr>
                    </a:solidFill>
                  </a:tcPr>
                </a:tc>
                <a:tc>
                  <a:txBody>
                    <a:bodyPr/>
                    <a:lstStyle/>
                    <a:p>
                      <a:pPr algn="ctr"/>
                      <a:r>
                        <a:rPr lang="en-US" sz="1600" dirty="0" smtClean="0">
                          <a:solidFill>
                            <a:schemeClr val="tx1"/>
                          </a:solidFill>
                        </a:rPr>
                        <a:t>(m-a)</a:t>
                      </a:r>
                      <a:r>
                        <a:rPr lang="en-US" sz="1600" baseline="30000" dirty="0" smtClean="0">
                          <a:solidFill>
                            <a:schemeClr val="tx1"/>
                          </a:solidFill>
                        </a:rPr>
                        <a:t>2</a:t>
                      </a:r>
                      <a:endParaRPr lang="en-IN" sz="1600" baseline="30000" dirty="0">
                        <a:solidFill>
                          <a:schemeClr val="tx1"/>
                        </a:solidFill>
                      </a:endParaRPr>
                    </a:p>
                  </a:txBody>
                  <a:tcPr>
                    <a:solidFill>
                      <a:schemeClr val="accent6">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dirty="0" smtClean="0">
                          <a:solidFill>
                            <a:schemeClr val="tx1"/>
                          </a:solidFill>
                          <a:sym typeface="Symbol"/>
                        </a:rPr>
                        <a:t>f</a:t>
                      </a:r>
                      <a:r>
                        <a:rPr lang="en-US" sz="1600" dirty="0" smtClean="0">
                          <a:solidFill>
                            <a:schemeClr val="tx1"/>
                          </a:solidFill>
                        </a:rPr>
                        <a:t>(m-a)</a:t>
                      </a:r>
                      <a:r>
                        <a:rPr lang="en-US" sz="1600" baseline="30000" dirty="0" smtClean="0">
                          <a:solidFill>
                            <a:schemeClr val="tx1"/>
                          </a:solidFill>
                        </a:rPr>
                        <a:t>2</a:t>
                      </a:r>
                      <a:endParaRPr lang="en-IN" sz="1600" baseline="30000" dirty="0" smtClean="0">
                        <a:solidFill>
                          <a:schemeClr val="tx1"/>
                        </a:solidFill>
                      </a:endParaRPr>
                    </a:p>
                  </a:txBody>
                  <a:tcPr>
                    <a:solidFill>
                      <a:schemeClr val="accent6">
                        <a:lumMod val="20000"/>
                        <a:lumOff val="80000"/>
                      </a:schemeClr>
                    </a:solidFill>
                  </a:tcPr>
                </a:tc>
              </a:tr>
              <a:tr h="289059">
                <a:tc>
                  <a:txBody>
                    <a:bodyPr/>
                    <a:lstStyle/>
                    <a:p>
                      <a:pPr algn="ctr"/>
                      <a:r>
                        <a:rPr lang="en-US" sz="1600" dirty="0" smtClean="0">
                          <a:solidFill>
                            <a:schemeClr val="tx1"/>
                          </a:solidFill>
                        </a:rPr>
                        <a:t>C</a:t>
                      </a:r>
                      <a:r>
                        <a:rPr lang="en-US" sz="1600" baseline="-25000" dirty="0" smtClean="0">
                          <a:solidFill>
                            <a:schemeClr val="tx1"/>
                          </a:solidFill>
                        </a:rPr>
                        <a:t>1</a:t>
                      </a:r>
                      <a:r>
                        <a:rPr lang="en-US" sz="1600" dirty="0" smtClean="0">
                          <a:solidFill>
                            <a:schemeClr val="tx1"/>
                          </a:solidFill>
                        </a:rPr>
                        <a:t>-C</a:t>
                      </a:r>
                      <a:r>
                        <a:rPr lang="en-US" sz="1600" baseline="-25000" dirty="0" smtClean="0">
                          <a:solidFill>
                            <a:schemeClr val="tx1"/>
                          </a:solidFill>
                        </a:rPr>
                        <a:t>2</a:t>
                      </a:r>
                      <a:endParaRPr lang="en-IN" sz="1600" baseline="-25000" dirty="0">
                        <a:solidFill>
                          <a:schemeClr val="tx1"/>
                        </a:solidFill>
                      </a:endParaRPr>
                    </a:p>
                  </a:txBody>
                  <a:tcPr/>
                </a:tc>
                <a:tc>
                  <a:txBody>
                    <a:bodyPr/>
                    <a:lstStyle/>
                    <a:p>
                      <a:pPr algn="ctr"/>
                      <a:r>
                        <a:rPr lang="en-US" sz="1600" dirty="0" smtClean="0">
                          <a:solidFill>
                            <a:schemeClr val="tx1"/>
                          </a:solidFill>
                        </a:rPr>
                        <a:t>f</a:t>
                      </a:r>
                      <a:r>
                        <a:rPr lang="en-US" sz="1600" baseline="-25000" dirty="0" smtClean="0">
                          <a:solidFill>
                            <a:schemeClr val="tx1"/>
                          </a:solidFill>
                        </a:rPr>
                        <a:t>1</a:t>
                      </a:r>
                      <a:endParaRPr lang="en-IN" sz="1600" baseline="-25000" dirty="0">
                        <a:solidFill>
                          <a:schemeClr val="tx1"/>
                        </a:solidFill>
                      </a:endParaRPr>
                    </a:p>
                  </a:txBody>
                  <a:tcPr/>
                </a:tc>
                <a:tc>
                  <a:txBody>
                    <a:bodyPr/>
                    <a:lstStyle/>
                    <a:p>
                      <a:pPr algn="ctr"/>
                      <a:r>
                        <a:rPr lang="en-US" sz="1600" dirty="0" smtClean="0">
                          <a:solidFill>
                            <a:schemeClr val="tx1"/>
                          </a:solidFill>
                        </a:rPr>
                        <a:t>m</a:t>
                      </a:r>
                      <a:r>
                        <a:rPr lang="en-US" sz="1600" baseline="-25000" dirty="0" smtClean="0">
                          <a:solidFill>
                            <a:schemeClr val="tx1"/>
                          </a:solidFill>
                        </a:rPr>
                        <a:t>1</a:t>
                      </a:r>
                      <a:endParaRPr lang="en-IN" sz="1600" baseline="-25000"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f</a:t>
                      </a:r>
                      <a:r>
                        <a:rPr lang="en-US" sz="1600" baseline="-25000" dirty="0" smtClean="0">
                          <a:solidFill>
                            <a:schemeClr val="tx1"/>
                          </a:solidFill>
                        </a:rPr>
                        <a:t>1</a:t>
                      </a:r>
                      <a:r>
                        <a:rPr lang="en-US" sz="1600" dirty="0" smtClean="0">
                          <a:solidFill>
                            <a:schemeClr val="tx1"/>
                          </a:solidFill>
                        </a:rPr>
                        <a:t>m</a:t>
                      </a:r>
                      <a:r>
                        <a:rPr lang="en-US" sz="1600" baseline="-25000" dirty="0" smtClean="0">
                          <a:solidFill>
                            <a:schemeClr val="tx1"/>
                          </a:solidFill>
                        </a:rPr>
                        <a:t>1</a:t>
                      </a:r>
                      <a:endParaRPr lang="en-IN" sz="1600" baseline="-25000" dirty="0" smtClean="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IN" sz="1600" baseline="-25000" dirty="0" smtClean="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IN" sz="1600" baseline="-25000" dirty="0" smtClean="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IN" sz="1600" baseline="-25000" dirty="0" smtClean="0">
                        <a:solidFill>
                          <a:schemeClr val="tx1"/>
                        </a:solidFill>
                      </a:endParaRPr>
                    </a:p>
                  </a:txBody>
                  <a:tcPr/>
                </a:tc>
                <a:tc>
                  <a:txBody>
                    <a:bodyPr/>
                    <a:lstStyle/>
                    <a:p>
                      <a:pPr algn="ctr"/>
                      <a:r>
                        <a:rPr lang="en-US" sz="1600" dirty="0" smtClean="0">
                          <a:solidFill>
                            <a:schemeClr val="tx1"/>
                          </a:solidFill>
                        </a:rPr>
                        <a:t>m</a:t>
                      </a:r>
                      <a:r>
                        <a:rPr lang="en-US" sz="1600" baseline="-25000" dirty="0" smtClean="0">
                          <a:solidFill>
                            <a:schemeClr val="tx1"/>
                          </a:solidFill>
                        </a:rPr>
                        <a:t>1</a:t>
                      </a:r>
                      <a:r>
                        <a:rPr lang="en-US" sz="1600" dirty="0" smtClean="0">
                          <a:solidFill>
                            <a:schemeClr val="tx1"/>
                          </a:solidFill>
                        </a:rPr>
                        <a:t> -a</a:t>
                      </a:r>
                      <a:endParaRPr lang="en-IN" sz="1600"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(m</a:t>
                      </a:r>
                      <a:r>
                        <a:rPr lang="en-US" sz="1600" baseline="-25000" dirty="0" smtClean="0">
                          <a:solidFill>
                            <a:schemeClr val="tx1"/>
                          </a:solidFill>
                        </a:rPr>
                        <a:t>1</a:t>
                      </a:r>
                      <a:r>
                        <a:rPr lang="en-US" sz="1600" dirty="0" smtClean="0">
                          <a:solidFill>
                            <a:schemeClr val="tx1"/>
                          </a:solidFill>
                        </a:rPr>
                        <a:t>-a)</a:t>
                      </a:r>
                      <a:r>
                        <a:rPr lang="en-US" sz="1600" baseline="30000" dirty="0" smtClean="0">
                          <a:solidFill>
                            <a:schemeClr val="tx1"/>
                          </a:solidFill>
                        </a:rPr>
                        <a:t>2</a:t>
                      </a:r>
                      <a:endParaRPr lang="en-IN" sz="1600" baseline="30000" dirty="0" smtClean="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f</a:t>
                      </a:r>
                      <a:r>
                        <a:rPr lang="en-US" sz="1600" baseline="-25000" dirty="0" smtClean="0">
                          <a:solidFill>
                            <a:schemeClr val="tx1"/>
                          </a:solidFill>
                        </a:rPr>
                        <a:t>1</a:t>
                      </a:r>
                      <a:r>
                        <a:rPr lang="en-US" sz="1600" dirty="0" smtClean="0">
                          <a:solidFill>
                            <a:schemeClr val="tx1"/>
                          </a:solidFill>
                        </a:rPr>
                        <a:t>(m</a:t>
                      </a:r>
                      <a:r>
                        <a:rPr lang="en-US" sz="1600" baseline="-25000" dirty="0" smtClean="0">
                          <a:solidFill>
                            <a:schemeClr val="tx1"/>
                          </a:solidFill>
                        </a:rPr>
                        <a:t>1</a:t>
                      </a:r>
                      <a:r>
                        <a:rPr lang="en-US" sz="1600" dirty="0" smtClean="0">
                          <a:solidFill>
                            <a:schemeClr val="tx1"/>
                          </a:solidFill>
                        </a:rPr>
                        <a:t>-a)</a:t>
                      </a:r>
                      <a:r>
                        <a:rPr lang="en-US" sz="1600" baseline="30000" dirty="0" smtClean="0">
                          <a:solidFill>
                            <a:schemeClr val="tx1"/>
                          </a:solidFill>
                        </a:rPr>
                        <a:t>2</a:t>
                      </a:r>
                      <a:endParaRPr lang="en-IN" sz="1600" baseline="30000" dirty="0" smtClean="0">
                        <a:solidFill>
                          <a:schemeClr val="tx1"/>
                        </a:solidFill>
                      </a:endParaRPr>
                    </a:p>
                  </a:txBody>
                  <a:tcPr/>
                </a:tc>
              </a:tr>
              <a:tr h="289059">
                <a:tc>
                  <a:txBody>
                    <a:bodyPr/>
                    <a:lstStyle/>
                    <a:p>
                      <a:pPr algn="ctr"/>
                      <a:r>
                        <a:rPr lang="en-US" sz="1600" dirty="0" smtClean="0">
                          <a:solidFill>
                            <a:schemeClr val="tx1"/>
                          </a:solidFill>
                        </a:rPr>
                        <a:t>C</a:t>
                      </a:r>
                      <a:r>
                        <a:rPr lang="en-US" sz="1600" baseline="-25000" dirty="0" smtClean="0">
                          <a:solidFill>
                            <a:schemeClr val="tx1"/>
                          </a:solidFill>
                        </a:rPr>
                        <a:t>2</a:t>
                      </a:r>
                      <a:r>
                        <a:rPr lang="en-US" sz="1600" dirty="0" smtClean="0">
                          <a:solidFill>
                            <a:schemeClr val="tx1"/>
                          </a:solidFill>
                        </a:rPr>
                        <a:t>-C</a:t>
                      </a:r>
                      <a:r>
                        <a:rPr lang="en-US" sz="1600" baseline="-25000" dirty="0" smtClean="0">
                          <a:solidFill>
                            <a:schemeClr val="tx1"/>
                          </a:solidFill>
                        </a:rPr>
                        <a:t>3</a:t>
                      </a:r>
                      <a:endParaRPr lang="en-IN" sz="1600" baseline="-25000" dirty="0">
                        <a:solidFill>
                          <a:schemeClr val="tx1"/>
                        </a:solidFill>
                      </a:endParaRPr>
                    </a:p>
                  </a:txBody>
                  <a:tcPr/>
                </a:tc>
                <a:tc>
                  <a:txBody>
                    <a:bodyPr/>
                    <a:lstStyle/>
                    <a:p>
                      <a:pPr algn="ctr"/>
                      <a:r>
                        <a:rPr lang="en-US" sz="1600" dirty="0" smtClean="0">
                          <a:solidFill>
                            <a:schemeClr val="tx1"/>
                          </a:solidFill>
                        </a:rPr>
                        <a:t>f</a:t>
                      </a:r>
                      <a:r>
                        <a:rPr lang="en-US" sz="1600" baseline="-25000" dirty="0" smtClean="0">
                          <a:solidFill>
                            <a:schemeClr val="tx1"/>
                          </a:solidFill>
                        </a:rPr>
                        <a:t>2</a:t>
                      </a:r>
                      <a:endParaRPr lang="en-IN" sz="1600" baseline="-25000" dirty="0">
                        <a:solidFill>
                          <a:schemeClr val="tx1"/>
                        </a:solidFill>
                      </a:endParaRPr>
                    </a:p>
                  </a:txBody>
                  <a:tcPr/>
                </a:tc>
                <a:tc>
                  <a:txBody>
                    <a:bodyPr/>
                    <a:lstStyle/>
                    <a:p>
                      <a:pPr algn="ctr"/>
                      <a:r>
                        <a:rPr lang="en-US" sz="1600" dirty="0" smtClean="0">
                          <a:solidFill>
                            <a:schemeClr val="tx1"/>
                          </a:solidFill>
                        </a:rPr>
                        <a:t>m</a:t>
                      </a:r>
                      <a:r>
                        <a:rPr lang="en-US" sz="1600" baseline="-25000" dirty="0" smtClean="0">
                          <a:solidFill>
                            <a:schemeClr val="tx1"/>
                          </a:solidFill>
                        </a:rPr>
                        <a:t>2</a:t>
                      </a:r>
                      <a:endParaRPr lang="en-IN" sz="1600" baseline="-25000"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f</a:t>
                      </a:r>
                      <a:r>
                        <a:rPr lang="en-US" sz="1600" baseline="-25000" dirty="0" smtClean="0">
                          <a:solidFill>
                            <a:schemeClr val="tx1"/>
                          </a:solidFill>
                        </a:rPr>
                        <a:t>2</a:t>
                      </a:r>
                      <a:r>
                        <a:rPr lang="en-US" sz="1600" dirty="0" smtClean="0">
                          <a:solidFill>
                            <a:schemeClr val="tx1"/>
                          </a:solidFill>
                        </a:rPr>
                        <a:t>m</a:t>
                      </a:r>
                      <a:r>
                        <a:rPr lang="en-US" sz="1600" baseline="-25000" dirty="0" smtClean="0">
                          <a:solidFill>
                            <a:schemeClr val="tx1"/>
                          </a:solidFill>
                        </a:rPr>
                        <a:t>2</a:t>
                      </a:r>
                      <a:endParaRPr lang="en-IN" sz="1600" baseline="-25000" dirty="0" smtClean="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IN" sz="1600" baseline="-25000" dirty="0" smtClean="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IN" sz="1600" baseline="-25000" dirty="0" smtClean="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IN" sz="1600" baseline="-25000" dirty="0" smtClean="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m</a:t>
                      </a:r>
                      <a:r>
                        <a:rPr lang="en-US" sz="1600" baseline="-25000" dirty="0" smtClean="0">
                          <a:solidFill>
                            <a:schemeClr val="tx1"/>
                          </a:solidFill>
                        </a:rPr>
                        <a:t>2</a:t>
                      </a:r>
                      <a:r>
                        <a:rPr lang="en-US" sz="1600" dirty="0" smtClean="0">
                          <a:solidFill>
                            <a:schemeClr val="tx1"/>
                          </a:solidFill>
                        </a:rPr>
                        <a:t> -a</a:t>
                      </a:r>
                      <a:endParaRPr lang="en-IN" sz="1600" dirty="0" smtClean="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(m</a:t>
                      </a:r>
                      <a:r>
                        <a:rPr lang="en-US" sz="1600" baseline="-25000" dirty="0" smtClean="0">
                          <a:solidFill>
                            <a:schemeClr val="tx1"/>
                          </a:solidFill>
                        </a:rPr>
                        <a:t>2</a:t>
                      </a:r>
                      <a:r>
                        <a:rPr lang="en-US" sz="1600" dirty="0" smtClean="0">
                          <a:solidFill>
                            <a:schemeClr val="tx1"/>
                          </a:solidFill>
                        </a:rPr>
                        <a:t>-a)</a:t>
                      </a:r>
                      <a:r>
                        <a:rPr lang="en-US" sz="1600" baseline="30000" dirty="0" smtClean="0">
                          <a:solidFill>
                            <a:schemeClr val="tx1"/>
                          </a:solidFill>
                        </a:rPr>
                        <a:t>2</a:t>
                      </a:r>
                      <a:endParaRPr lang="en-IN" sz="1600" baseline="30000" dirty="0" smtClean="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f</a:t>
                      </a:r>
                      <a:r>
                        <a:rPr lang="en-US" sz="1600" baseline="-25000" dirty="0" smtClean="0">
                          <a:solidFill>
                            <a:schemeClr val="tx1"/>
                          </a:solidFill>
                        </a:rPr>
                        <a:t>2</a:t>
                      </a:r>
                      <a:r>
                        <a:rPr lang="en-US" sz="1600" dirty="0" smtClean="0">
                          <a:solidFill>
                            <a:schemeClr val="tx1"/>
                          </a:solidFill>
                        </a:rPr>
                        <a:t>(m</a:t>
                      </a:r>
                      <a:r>
                        <a:rPr lang="en-US" sz="1600" baseline="-25000" dirty="0" smtClean="0">
                          <a:solidFill>
                            <a:schemeClr val="tx1"/>
                          </a:solidFill>
                        </a:rPr>
                        <a:t>2</a:t>
                      </a:r>
                      <a:r>
                        <a:rPr lang="en-US" sz="1600" dirty="0" smtClean="0">
                          <a:solidFill>
                            <a:schemeClr val="tx1"/>
                          </a:solidFill>
                        </a:rPr>
                        <a:t>-a)</a:t>
                      </a:r>
                      <a:r>
                        <a:rPr lang="en-US" sz="1600" baseline="30000" dirty="0" smtClean="0">
                          <a:solidFill>
                            <a:schemeClr val="tx1"/>
                          </a:solidFill>
                        </a:rPr>
                        <a:t>2</a:t>
                      </a:r>
                      <a:endParaRPr lang="en-IN" sz="1600" baseline="30000" dirty="0" smtClean="0">
                        <a:solidFill>
                          <a:schemeClr val="tx1"/>
                        </a:solidFill>
                      </a:endParaRPr>
                    </a:p>
                  </a:txBody>
                  <a:tcPr/>
                </a:tc>
              </a:tr>
              <a:tr h="289059">
                <a:tc>
                  <a:txBody>
                    <a:bodyPr/>
                    <a:lstStyle/>
                    <a:p>
                      <a:pPr algn="ctr"/>
                      <a:r>
                        <a:rPr lang="en-US" sz="1600" dirty="0" smtClean="0">
                          <a:solidFill>
                            <a:schemeClr val="tx1"/>
                          </a:solidFill>
                        </a:rPr>
                        <a:t>.</a:t>
                      </a:r>
                      <a:endParaRPr lang="en-IN" sz="1600" dirty="0">
                        <a:solidFill>
                          <a:schemeClr val="tx1"/>
                        </a:solidFill>
                      </a:endParaRPr>
                    </a:p>
                  </a:txBody>
                  <a:tcPr/>
                </a:tc>
                <a:tc>
                  <a:txBody>
                    <a:bodyPr/>
                    <a:lstStyle/>
                    <a:p>
                      <a:pPr algn="ctr"/>
                      <a:r>
                        <a:rPr lang="en-US" sz="1600" dirty="0" smtClean="0">
                          <a:solidFill>
                            <a:schemeClr val="tx1"/>
                          </a:solidFill>
                        </a:rPr>
                        <a:t>.</a:t>
                      </a:r>
                      <a:endParaRPr lang="en-IN" sz="1600" dirty="0">
                        <a:solidFill>
                          <a:schemeClr val="tx1"/>
                        </a:solidFill>
                      </a:endParaRPr>
                    </a:p>
                  </a:txBody>
                  <a:tcPr/>
                </a:tc>
                <a:tc>
                  <a:txBody>
                    <a:bodyPr/>
                    <a:lstStyle/>
                    <a:p>
                      <a:pPr algn="ctr"/>
                      <a:r>
                        <a:rPr lang="en-US" sz="1600" dirty="0" smtClean="0">
                          <a:solidFill>
                            <a:schemeClr val="tx1"/>
                          </a:solidFill>
                        </a:rPr>
                        <a:t>.</a:t>
                      </a:r>
                      <a:endParaRPr lang="en-IN" sz="1600" dirty="0">
                        <a:solidFill>
                          <a:schemeClr val="tx1"/>
                        </a:solidFill>
                      </a:endParaRPr>
                    </a:p>
                  </a:txBody>
                  <a:tcPr/>
                </a:tc>
                <a:tc>
                  <a:txBody>
                    <a:bodyPr/>
                    <a:lstStyle/>
                    <a:p>
                      <a:pPr algn="ctr"/>
                      <a:r>
                        <a:rPr lang="en-US" sz="1600" dirty="0" smtClean="0">
                          <a:solidFill>
                            <a:schemeClr val="tx1"/>
                          </a:solidFill>
                        </a:rPr>
                        <a:t>.</a:t>
                      </a:r>
                      <a:endParaRPr lang="en-IN" sz="1600" dirty="0">
                        <a:solidFill>
                          <a:schemeClr val="tx1"/>
                        </a:solidFill>
                      </a:endParaRPr>
                    </a:p>
                  </a:txBody>
                  <a:tcPr/>
                </a:tc>
                <a:tc>
                  <a:txBody>
                    <a:bodyPr/>
                    <a:lstStyle/>
                    <a:p>
                      <a:pPr algn="ctr"/>
                      <a:r>
                        <a:rPr lang="en-US" sz="1600" dirty="0" smtClean="0">
                          <a:solidFill>
                            <a:schemeClr val="tx1"/>
                          </a:solidFill>
                        </a:rPr>
                        <a:t>.</a:t>
                      </a:r>
                      <a:endParaRPr lang="en-IN" sz="1600" dirty="0">
                        <a:solidFill>
                          <a:schemeClr val="tx1"/>
                        </a:solidFill>
                      </a:endParaRPr>
                    </a:p>
                  </a:txBody>
                  <a:tcPr/>
                </a:tc>
                <a:tc>
                  <a:txBody>
                    <a:bodyPr/>
                    <a:lstStyle/>
                    <a:p>
                      <a:pPr algn="ctr"/>
                      <a:r>
                        <a:rPr lang="en-US" sz="1600" dirty="0" smtClean="0">
                          <a:solidFill>
                            <a:schemeClr val="tx1"/>
                          </a:solidFill>
                        </a:rPr>
                        <a:t>.</a:t>
                      </a:r>
                      <a:endParaRPr lang="en-IN" sz="1600" dirty="0">
                        <a:solidFill>
                          <a:schemeClr val="tx1"/>
                        </a:solidFill>
                      </a:endParaRPr>
                    </a:p>
                  </a:txBody>
                  <a:tcPr/>
                </a:tc>
                <a:tc>
                  <a:txBody>
                    <a:bodyPr/>
                    <a:lstStyle/>
                    <a:p>
                      <a:pPr algn="ctr"/>
                      <a:r>
                        <a:rPr lang="en-US" sz="1600" dirty="0" smtClean="0">
                          <a:solidFill>
                            <a:schemeClr val="tx1"/>
                          </a:solidFill>
                        </a:rPr>
                        <a:t>.</a:t>
                      </a:r>
                      <a:endParaRPr lang="en-IN" sz="1600" dirty="0">
                        <a:solidFill>
                          <a:schemeClr val="tx1"/>
                        </a:solidFill>
                      </a:endParaRPr>
                    </a:p>
                  </a:txBody>
                  <a:tcPr/>
                </a:tc>
                <a:tc>
                  <a:txBody>
                    <a:bodyPr/>
                    <a:lstStyle/>
                    <a:p>
                      <a:pPr algn="ctr"/>
                      <a:r>
                        <a:rPr lang="en-US" sz="1600" dirty="0" smtClean="0">
                          <a:solidFill>
                            <a:schemeClr val="tx1"/>
                          </a:solidFill>
                        </a:rPr>
                        <a:t>.</a:t>
                      </a:r>
                      <a:endParaRPr lang="en-IN" sz="1600" dirty="0">
                        <a:solidFill>
                          <a:schemeClr val="tx1"/>
                        </a:solidFill>
                      </a:endParaRPr>
                    </a:p>
                  </a:txBody>
                  <a:tcPr/>
                </a:tc>
                <a:tc>
                  <a:txBody>
                    <a:bodyPr/>
                    <a:lstStyle/>
                    <a:p>
                      <a:pPr algn="ctr"/>
                      <a:r>
                        <a:rPr lang="en-US" sz="1600" dirty="0" smtClean="0">
                          <a:solidFill>
                            <a:schemeClr val="tx1"/>
                          </a:solidFill>
                        </a:rPr>
                        <a:t>.</a:t>
                      </a:r>
                      <a:endParaRPr lang="en-IN" sz="1600" dirty="0">
                        <a:solidFill>
                          <a:schemeClr val="tx1"/>
                        </a:solidFill>
                      </a:endParaRPr>
                    </a:p>
                  </a:txBody>
                  <a:tcPr/>
                </a:tc>
                <a:tc>
                  <a:txBody>
                    <a:bodyPr/>
                    <a:lstStyle/>
                    <a:p>
                      <a:pPr algn="ctr"/>
                      <a:r>
                        <a:rPr lang="en-US" sz="1600" dirty="0" smtClean="0">
                          <a:solidFill>
                            <a:schemeClr val="tx1"/>
                          </a:solidFill>
                        </a:rPr>
                        <a:t>.</a:t>
                      </a:r>
                      <a:endParaRPr lang="en-IN" sz="1600" dirty="0">
                        <a:solidFill>
                          <a:schemeClr val="tx1"/>
                        </a:solidFill>
                      </a:endParaRPr>
                    </a:p>
                  </a:txBody>
                  <a:tcPr/>
                </a:tc>
              </a:tr>
              <a:tr h="289059">
                <a:tc>
                  <a:txBody>
                    <a:bodyPr/>
                    <a:lstStyle/>
                    <a:p>
                      <a:pPr algn="ctr"/>
                      <a:r>
                        <a:rPr lang="en-US" sz="1600" dirty="0" smtClean="0">
                          <a:solidFill>
                            <a:schemeClr val="tx1"/>
                          </a:solidFill>
                        </a:rPr>
                        <a:t>.</a:t>
                      </a:r>
                      <a:endParaRPr lang="en-IN" sz="1600" dirty="0">
                        <a:solidFill>
                          <a:schemeClr val="tx1"/>
                        </a:solidFill>
                      </a:endParaRPr>
                    </a:p>
                  </a:txBody>
                  <a:tcPr/>
                </a:tc>
                <a:tc>
                  <a:txBody>
                    <a:bodyPr/>
                    <a:lstStyle/>
                    <a:p>
                      <a:pPr algn="ctr"/>
                      <a:r>
                        <a:rPr lang="en-US" sz="1600" dirty="0" smtClean="0">
                          <a:solidFill>
                            <a:schemeClr val="tx1"/>
                          </a:solidFill>
                        </a:rPr>
                        <a:t>.</a:t>
                      </a:r>
                      <a:endParaRPr lang="en-IN" sz="1600" dirty="0">
                        <a:solidFill>
                          <a:schemeClr val="tx1"/>
                        </a:solidFill>
                      </a:endParaRPr>
                    </a:p>
                  </a:txBody>
                  <a:tcPr/>
                </a:tc>
                <a:tc>
                  <a:txBody>
                    <a:bodyPr/>
                    <a:lstStyle/>
                    <a:p>
                      <a:pPr algn="ctr"/>
                      <a:r>
                        <a:rPr lang="en-US" sz="1600" dirty="0" smtClean="0">
                          <a:solidFill>
                            <a:schemeClr val="tx1"/>
                          </a:solidFill>
                        </a:rPr>
                        <a:t>.</a:t>
                      </a:r>
                      <a:endParaRPr lang="en-IN" sz="1600" dirty="0">
                        <a:solidFill>
                          <a:schemeClr val="tx1"/>
                        </a:solidFill>
                      </a:endParaRPr>
                    </a:p>
                  </a:txBody>
                  <a:tcPr/>
                </a:tc>
                <a:tc>
                  <a:txBody>
                    <a:bodyPr/>
                    <a:lstStyle/>
                    <a:p>
                      <a:pPr algn="ctr"/>
                      <a:r>
                        <a:rPr lang="en-US" sz="1600" dirty="0" smtClean="0">
                          <a:solidFill>
                            <a:schemeClr val="tx1"/>
                          </a:solidFill>
                        </a:rPr>
                        <a:t>.</a:t>
                      </a:r>
                      <a:endParaRPr lang="en-IN" sz="1600" dirty="0">
                        <a:solidFill>
                          <a:schemeClr val="tx1"/>
                        </a:solidFill>
                      </a:endParaRPr>
                    </a:p>
                  </a:txBody>
                  <a:tcPr/>
                </a:tc>
                <a:tc>
                  <a:txBody>
                    <a:bodyPr/>
                    <a:lstStyle/>
                    <a:p>
                      <a:pPr algn="ctr"/>
                      <a:r>
                        <a:rPr lang="en-US" sz="1600" dirty="0" smtClean="0">
                          <a:solidFill>
                            <a:schemeClr val="tx1"/>
                          </a:solidFill>
                        </a:rPr>
                        <a:t>.</a:t>
                      </a:r>
                      <a:endParaRPr lang="en-IN" sz="1600" dirty="0">
                        <a:solidFill>
                          <a:schemeClr val="tx1"/>
                        </a:solidFill>
                      </a:endParaRPr>
                    </a:p>
                  </a:txBody>
                  <a:tcPr/>
                </a:tc>
                <a:tc>
                  <a:txBody>
                    <a:bodyPr/>
                    <a:lstStyle/>
                    <a:p>
                      <a:pPr algn="ctr"/>
                      <a:r>
                        <a:rPr lang="en-US" sz="1600" dirty="0" smtClean="0">
                          <a:solidFill>
                            <a:schemeClr val="tx1"/>
                          </a:solidFill>
                        </a:rPr>
                        <a:t>.</a:t>
                      </a:r>
                      <a:endParaRPr lang="en-IN" sz="1600" dirty="0">
                        <a:solidFill>
                          <a:schemeClr val="tx1"/>
                        </a:solidFill>
                      </a:endParaRPr>
                    </a:p>
                  </a:txBody>
                  <a:tcPr/>
                </a:tc>
                <a:tc>
                  <a:txBody>
                    <a:bodyPr/>
                    <a:lstStyle/>
                    <a:p>
                      <a:pPr algn="ctr"/>
                      <a:r>
                        <a:rPr lang="en-US" sz="1600" dirty="0" smtClean="0">
                          <a:solidFill>
                            <a:schemeClr val="tx1"/>
                          </a:solidFill>
                        </a:rPr>
                        <a:t>.</a:t>
                      </a:r>
                      <a:endParaRPr lang="en-IN" sz="1600" dirty="0">
                        <a:solidFill>
                          <a:schemeClr val="tx1"/>
                        </a:solidFill>
                      </a:endParaRPr>
                    </a:p>
                  </a:txBody>
                  <a:tcPr/>
                </a:tc>
                <a:tc>
                  <a:txBody>
                    <a:bodyPr/>
                    <a:lstStyle/>
                    <a:p>
                      <a:pPr algn="ctr"/>
                      <a:r>
                        <a:rPr lang="en-US" sz="1600" dirty="0" smtClean="0">
                          <a:solidFill>
                            <a:schemeClr val="tx1"/>
                          </a:solidFill>
                        </a:rPr>
                        <a:t>.</a:t>
                      </a:r>
                      <a:endParaRPr lang="en-IN" sz="1600" dirty="0">
                        <a:solidFill>
                          <a:schemeClr val="tx1"/>
                        </a:solidFill>
                      </a:endParaRPr>
                    </a:p>
                  </a:txBody>
                  <a:tcPr/>
                </a:tc>
                <a:tc>
                  <a:txBody>
                    <a:bodyPr/>
                    <a:lstStyle/>
                    <a:p>
                      <a:pPr algn="ctr"/>
                      <a:r>
                        <a:rPr lang="en-US" sz="1600" dirty="0" smtClean="0">
                          <a:solidFill>
                            <a:schemeClr val="tx1"/>
                          </a:solidFill>
                        </a:rPr>
                        <a:t>.</a:t>
                      </a:r>
                      <a:endParaRPr lang="en-IN" sz="1600" dirty="0">
                        <a:solidFill>
                          <a:schemeClr val="tx1"/>
                        </a:solidFill>
                      </a:endParaRPr>
                    </a:p>
                  </a:txBody>
                  <a:tcPr/>
                </a:tc>
                <a:tc>
                  <a:txBody>
                    <a:bodyPr/>
                    <a:lstStyle/>
                    <a:p>
                      <a:pPr algn="ctr"/>
                      <a:r>
                        <a:rPr lang="en-US" sz="1600" dirty="0" smtClean="0">
                          <a:solidFill>
                            <a:schemeClr val="tx1"/>
                          </a:solidFill>
                        </a:rPr>
                        <a:t>.</a:t>
                      </a:r>
                      <a:endParaRPr lang="en-IN" sz="1600" dirty="0">
                        <a:solidFill>
                          <a:schemeClr val="tx1"/>
                        </a:solidFill>
                      </a:endParaRPr>
                    </a:p>
                  </a:txBody>
                  <a:tcPr/>
                </a:tc>
              </a:tr>
              <a:tr h="289059">
                <a:tc>
                  <a:txBody>
                    <a:bodyPr/>
                    <a:lstStyle/>
                    <a:p>
                      <a:pPr algn="ctr"/>
                      <a:r>
                        <a:rPr lang="en-US" sz="1600" dirty="0" smtClean="0">
                          <a:solidFill>
                            <a:schemeClr val="tx1"/>
                          </a:solidFill>
                        </a:rPr>
                        <a:t>C</a:t>
                      </a:r>
                      <a:r>
                        <a:rPr lang="en-US" sz="1600" baseline="-25000" dirty="0" smtClean="0">
                          <a:solidFill>
                            <a:schemeClr val="tx1"/>
                          </a:solidFill>
                        </a:rPr>
                        <a:t>n</a:t>
                      </a:r>
                      <a:r>
                        <a:rPr lang="en-US" sz="1600" dirty="0" smtClean="0">
                          <a:solidFill>
                            <a:schemeClr val="tx1"/>
                          </a:solidFill>
                        </a:rPr>
                        <a:t>-C</a:t>
                      </a:r>
                      <a:r>
                        <a:rPr lang="en-US" sz="1600" baseline="-25000" dirty="0" smtClean="0">
                          <a:solidFill>
                            <a:schemeClr val="tx1"/>
                          </a:solidFill>
                        </a:rPr>
                        <a:t>n+1</a:t>
                      </a:r>
                      <a:endParaRPr lang="en-IN" sz="1600" baseline="-25000" dirty="0">
                        <a:solidFill>
                          <a:schemeClr val="tx1"/>
                        </a:solidFill>
                      </a:endParaRPr>
                    </a:p>
                  </a:txBody>
                  <a:tcPr/>
                </a:tc>
                <a:tc>
                  <a:txBody>
                    <a:bodyPr/>
                    <a:lstStyle/>
                    <a:p>
                      <a:pPr algn="ctr"/>
                      <a:r>
                        <a:rPr lang="en-US" sz="1600" dirty="0" smtClean="0">
                          <a:solidFill>
                            <a:schemeClr val="tx1"/>
                          </a:solidFill>
                        </a:rPr>
                        <a:t>f</a:t>
                      </a:r>
                      <a:r>
                        <a:rPr lang="en-US" sz="1600" baseline="-25000" dirty="0" smtClean="0">
                          <a:solidFill>
                            <a:schemeClr val="tx1"/>
                          </a:solidFill>
                        </a:rPr>
                        <a:t>n</a:t>
                      </a:r>
                      <a:endParaRPr lang="en-IN" sz="1600" baseline="-25000" dirty="0">
                        <a:solidFill>
                          <a:schemeClr val="tx1"/>
                        </a:solidFill>
                      </a:endParaRPr>
                    </a:p>
                  </a:txBody>
                  <a:tcPr/>
                </a:tc>
                <a:tc>
                  <a:txBody>
                    <a:bodyPr/>
                    <a:lstStyle/>
                    <a:p>
                      <a:pPr algn="ctr"/>
                      <a:r>
                        <a:rPr lang="en-US" sz="1600" dirty="0" err="1" smtClean="0">
                          <a:solidFill>
                            <a:schemeClr val="tx1"/>
                          </a:solidFill>
                        </a:rPr>
                        <a:t>m</a:t>
                      </a:r>
                      <a:r>
                        <a:rPr lang="en-US" sz="1600" baseline="-25000" dirty="0" err="1" smtClean="0">
                          <a:solidFill>
                            <a:schemeClr val="tx1"/>
                          </a:solidFill>
                        </a:rPr>
                        <a:t>n</a:t>
                      </a:r>
                      <a:endParaRPr lang="en-IN" sz="1600" baseline="-25000"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err="1" smtClean="0">
                          <a:solidFill>
                            <a:schemeClr val="tx1"/>
                          </a:solidFill>
                        </a:rPr>
                        <a:t>f</a:t>
                      </a:r>
                      <a:r>
                        <a:rPr lang="en-US" sz="1600" baseline="-25000" dirty="0" err="1" smtClean="0">
                          <a:solidFill>
                            <a:schemeClr val="tx1"/>
                          </a:solidFill>
                        </a:rPr>
                        <a:t>n</a:t>
                      </a:r>
                      <a:r>
                        <a:rPr lang="en-US" sz="1600" dirty="0" err="1" smtClean="0">
                          <a:solidFill>
                            <a:schemeClr val="tx1"/>
                          </a:solidFill>
                        </a:rPr>
                        <a:t>m</a:t>
                      </a:r>
                      <a:r>
                        <a:rPr lang="en-US" sz="1600" baseline="-25000" dirty="0" err="1" smtClean="0">
                          <a:solidFill>
                            <a:schemeClr val="tx1"/>
                          </a:solidFill>
                        </a:rPr>
                        <a:t>n</a:t>
                      </a:r>
                      <a:endParaRPr lang="en-IN" sz="1600" baseline="-25000" dirty="0" smtClean="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IN" sz="1600" baseline="-25000" dirty="0" smtClean="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IN" sz="1600" baseline="-25000" dirty="0" smtClean="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IN" sz="1600" baseline="-25000" dirty="0" smtClean="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err="1" smtClean="0">
                          <a:solidFill>
                            <a:schemeClr val="tx1"/>
                          </a:solidFill>
                        </a:rPr>
                        <a:t>m</a:t>
                      </a:r>
                      <a:r>
                        <a:rPr lang="en-US" sz="1600" baseline="-25000" dirty="0" err="1" smtClean="0">
                          <a:solidFill>
                            <a:schemeClr val="tx1"/>
                          </a:solidFill>
                        </a:rPr>
                        <a:t>n</a:t>
                      </a:r>
                      <a:r>
                        <a:rPr lang="en-US" sz="1600" dirty="0" smtClean="0">
                          <a:solidFill>
                            <a:schemeClr val="tx1"/>
                          </a:solidFill>
                        </a:rPr>
                        <a:t> -a</a:t>
                      </a:r>
                      <a:endParaRPr lang="en-IN" sz="1600" dirty="0" smtClean="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a:t>
                      </a:r>
                      <a:r>
                        <a:rPr lang="en-US" sz="1600" dirty="0" err="1" smtClean="0">
                          <a:solidFill>
                            <a:schemeClr val="tx1"/>
                          </a:solidFill>
                        </a:rPr>
                        <a:t>m</a:t>
                      </a:r>
                      <a:r>
                        <a:rPr lang="en-US" sz="1600" baseline="-25000" dirty="0" err="1" smtClean="0">
                          <a:solidFill>
                            <a:schemeClr val="tx1"/>
                          </a:solidFill>
                        </a:rPr>
                        <a:t>n</a:t>
                      </a:r>
                      <a:r>
                        <a:rPr lang="en-US" sz="1600" dirty="0" smtClean="0">
                          <a:solidFill>
                            <a:schemeClr val="tx1"/>
                          </a:solidFill>
                        </a:rPr>
                        <a:t>-a)</a:t>
                      </a:r>
                      <a:r>
                        <a:rPr lang="en-US" sz="1600" baseline="30000" dirty="0" smtClean="0">
                          <a:solidFill>
                            <a:schemeClr val="tx1"/>
                          </a:solidFill>
                        </a:rPr>
                        <a:t>2</a:t>
                      </a:r>
                      <a:endParaRPr lang="en-IN" sz="1600" baseline="30000" dirty="0" smtClean="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f(</a:t>
                      </a:r>
                      <a:r>
                        <a:rPr lang="en-US" sz="1600" dirty="0" err="1" smtClean="0">
                          <a:solidFill>
                            <a:schemeClr val="tx1"/>
                          </a:solidFill>
                        </a:rPr>
                        <a:t>m</a:t>
                      </a:r>
                      <a:r>
                        <a:rPr lang="en-US" sz="1600" baseline="-25000" dirty="0" err="1" smtClean="0">
                          <a:solidFill>
                            <a:schemeClr val="tx1"/>
                          </a:solidFill>
                        </a:rPr>
                        <a:t>n</a:t>
                      </a:r>
                      <a:r>
                        <a:rPr lang="en-US" sz="1600" dirty="0" smtClean="0">
                          <a:solidFill>
                            <a:schemeClr val="tx1"/>
                          </a:solidFill>
                        </a:rPr>
                        <a:t>-a)</a:t>
                      </a:r>
                      <a:r>
                        <a:rPr lang="en-US" sz="1600" baseline="30000" dirty="0" smtClean="0">
                          <a:solidFill>
                            <a:schemeClr val="tx1"/>
                          </a:solidFill>
                        </a:rPr>
                        <a:t>2</a:t>
                      </a:r>
                      <a:endParaRPr lang="en-IN" sz="1600" baseline="30000" dirty="0" smtClean="0">
                        <a:solidFill>
                          <a:schemeClr val="tx1"/>
                        </a:solidFill>
                      </a:endParaRPr>
                    </a:p>
                  </a:txBody>
                  <a:tcPr/>
                </a:tc>
              </a:tr>
              <a:tr h="289059">
                <a:tc>
                  <a:txBody>
                    <a:bodyPr/>
                    <a:lstStyle/>
                    <a:p>
                      <a:pPr algn="ctr"/>
                      <a:endParaRPr lang="en-IN" sz="1600" b="1" dirty="0">
                        <a:solidFill>
                          <a:schemeClr val="tx1"/>
                        </a:solidFill>
                      </a:endParaRPr>
                    </a:p>
                  </a:txBody>
                  <a:tcPr>
                    <a:solidFill>
                      <a:schemeClr val="accent6">
                        <a:lumMod val="60000"/>
                        <a:lumOff val="40000"/>
                      </a:schemeClr>
                    </a:solidFill>
                  </a:tcPr>
                </a:tc>
                <a:tc>
                  <a:txBody>
                    <a:bodyPr/>
                    <a:lstStyle/>
                    <a:p>
                      <a:pPr algn="ctr"/>
                      <a:r>
                        <a:rPr lang="en-US" sz="1600" b="1" dirty="0" smtClean="0">
                          <a:solidFill>
                            <a:schemeClr val="tx1"/>
                          </a:solidFill>
                        </a:rPr>
                        <a:t>N=</a:t>
                      </a:r>
                      <a:r>
                        <a:rPr lang="en-US" sz="1600" b="1" dirty="0" smtClean="0">
                          <a:solidFill>
                            <a:schemeClr val="tx1"/>
                          </a:solidFill>
                          <a:sym typeface="Symbol"/>
                        </a:rPr>
                        <a:t>f</a:t>
                      </a:r>
                      <a:endParaRPr lang="en-IN" sz="1600" b="1" dirty="0">
                        <a:solidFill>
                          <a:schemeClr val="tx1"/>
                        </a:solidFill>
                      </a:endParaRPr>
                    </a:p>
                  </a:txBody>
                  <a:tcPr>
                    <a:solidFill>
                      <a:schemeClr val="accent6">
                        <a:lumMod val="60000"/>
                        <a:lumOff val="40000"/>
                      </a:schemeClr>
                    </a:solidFill>
                  </a:tcPr>
                </a:tc>
                <a:tc>
                  <a:txBody>
                    <a:bodyPr/>
                    <a:lstStyle/>
                    <a:p>
                      <a:pPr algn="ctr"/>
                      <a:endParaRPr lang="en-IN" sz="1600" b="1" dirty="0">
                        <a:solidFill>
                          <a:schemeClr val="tx1"/>
                        </a:solidFill>
                      </a:endParaRPr>
                    </a:p>
                  </a:txBody>
                  <a:tcPr>
                    <a:solidFill>
                      <a:schemeClr val="accent6">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dirty="0" smtClean="0">
                          <a:solidFill>
                            <a:schemeClr val="tx1"/>
                          </a:solidFill>
                          <a:sym typeface="Symbol"/>
                        </a:rPr>
                        <a:t></a:t>
                      </a:r>
                      <a:r>
                        <a:rPr lang="en-US" sz="1600" b="1" dirty="0" smtClean="0">
                          <a:solidFill>
                            <a:schemeClr val="tx1"/>
                          </a:solidFill>
                        </a:rPr>
                        <a:t>fm</a:t>
                      </a:r>
                      <a:endParaRPr lang="en-IN" sz="1600" b="1" baseline="-25000" dirty="0" smtClean="0">
                        <a:solidFill>
                          <a:schemeClr val="tx1"/>
                        </a:solidFill>
                      </a:endParaRPr>
                    </a:p>
                  </a:txBody>
                  <a:tcPr>
                    <a:solidFill>
                      <a:schemeClr val="accent6">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IN" sz="1600" b="1" baseline="-25000" dirty="0" smtClean="0">
                        <a:solidFill>
                          <a:schemeClr val="tx1"/>
                        </a:solidFill>
                      </a:endParaRPr>
                    </a:p>
                  </a:txBody>
                  <a:tcPr>
                    <a:solidFill>
                      <a:schemeClr val="accent6">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IN" sz="1600" b="1" baseline="-25000" dirty="0" smtClean="0">
                        <a:solidFill>
                          <a:schemeClr val="tx1"/>
                        </a:solidFill>
                      </a:endParaRPr>
                    </a:p>
                  </a:txBody>
                  <a:tcPr>
                    <a:solidFill>
                      <a:schemeClr val="accent6">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IN" sz="1600" b="1" baseline="-25000" dirty="0" smtClean="0">
                        <a:solidFill>
                          <a:schemeClr val="tx1"/>
                        </a:solidFill>
                      </a:endParaRPr>
                    </a:p>
                  </a:txBody>
                  <a:tcPr>
                    <a:solidFill>
                      <a:schemeClr val="accent6">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IN" sz="1600" b="1" dirty="0" smtClean="0">
                        <a:solidFill>
                          <a:schemeClr val="tx1"/>
                        </a:solidFill>
                      </a:endParaRPr>
                    </a:p>
                  </a:txBody>
                  <a:tcPr>
                    <a:solidFill>
                      <a:schemeClr val="accent6">
                        <a:lumMod val="60000"/>
                        <a:lumOff val="40000"/>
                      </a:schemeClr>
                    </a:solidFill>
                  </a:tcPr>
                </a:tc>
                <a:tc>
                  <a:txBody>
                    <a:bodyPr/>
                    <a:lstStyle/>
                    <a:p>
                      <a:pPr algn="ctr"/>
                      <a:endParaRPr lang="en-IN" sz="1600" b="1" baseline="30000" dirty="0">
                        <a:solidFill>
                          <a:schemeClr val="tx1"/>
                        </a:solidFill>
                      </a:endParaRPr>
                    </a:p>
                  </a:txBody>
                  <a:tcPr>
                    <a:solidFill>
                      <a:schemeClr val="accent6">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dirty="0" smtClean="0">
                          <a:solidFill>
                            <a:schemeClr val="tx1"/>
                          </a:solidFill>
                          <a:sym typeface="Symbol"/>
                        </a:rPr>
                        <a:t>f</a:t>
                      </a:r>
                      <a:r>
                        <a:rPr lang="en-US" sz="1600" dirty="0" smtClean="0">
                          <a:solidFill>
                            <a:schemeClr val="tx1"/>
                          </a:solidFill>
                        </a:rPr>
                        <a:t>(m-a)</a:t>
                      </a:r>
                      <a:r>
                        <a:rPr lang="en-US" sz="1600" baseline="30000" dirty="0" smtClean="0">
                          <a:solidFill>
                            <a:schemeClr val="tx1"/>
                          </a:solidFill>
                        </a:rPr>
                        <a:t>2</a:t>
                      </a:r>
                      <a:endParaRPr lang="en-IN" sz="1600" baseline="30000" dirty="0" smtClean="0">
                        <a:solidFill>
                          <a:schemeClr val="tx1"/>
                        </a:solidFill>
                      </a:endParaRPr>
                    </a:p>
                  </a:txBody>
                  <a:tcPr>
                    <a:solidFill>
                      <a:schemeClr val="accent6">
                        <a:lumMod val="60000"/>
                        <a:lumOff val="40000"/>
                      </a:schemeClr>
                    </a:solidFill>
                  </a:tcPr>
                </a:tc>
              </a:tr>
            </a:tbl>
          </a:graphicData>
        </a:graphic>
      </p:graphicFrame>
      <p:sp>
        <p:nvSpPr>
          <p:cNvPr id="17818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IN"/>
          </a:p>
        </p:txBody>
      </p:sp>
      <p:pic>
        <p:nvPicPr>
          <p:cNvPr id="178179" name="Picture 3"/>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3428992" y="3571876"/>
            <a:ext cx="390525" cy="261938"/>
          </a:xfrm>
          <a:prstGeom prst="rect">
            <a:avLst/>
          </a:prstGeom>
          <a:noFill/>
        </p:spPr>
      </p:pic>
      <p:sp>
        <p:nvSpPr>
          <p:cNvPr id="178182"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IN"/>
          </a:p>
        </p:txBody>
      </p:sp>
      <p:pic>
        <p:nvPicPr>
          <p:cNvPr id="178181" name="Picture 5"/>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3428992" y="3881442"/>
            <a:ext cx="457200" cy="261938"/>
          </a:xfrm>
          <a:prstGeom prst="rect">
            <a:avLst/>
          </a:prstGeom>
          <a:noFill/>
        </p:spPr>
      </p:pic>
      <p:sp>
        <p:nvSpPr>
          <p:cNvPr id="178184"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IN"/>
          </a:p>
        </p:txBody>
      </p:sp>
      <p:pic>
        <p:nvPicPr>
          <p:cNvPr id="178183" name="Picture 7"/>
          <p:cNvPicPr>
            <a:picLocks noChangeAspect="1" noChangeArrowheads="1"/>
          </p:cNvPicPr>
          <p:nvPr/>
        </p:nvPicPr>
        <p:blipFill>
          <a:blip r:embed="rId7">
            <a:clrChange>
              <a:clrFrom>
                <a:srgbClr val="FFFFFF"/>
              </a:clrFrom>
              <a:clrTo>
                <a:srgbClr val="FFFFFF">
                  <a:alpha val="0"/>
                </a:srgbClr>
              </a:clrTo>
            </a:clrChange>
          </a:blip>
          <a:srcRect/>
          <a:stretch>
            <a:fillRect/>
          </a:stretch>
        </p:blipFill>
        <p:spPr bwMode="auto">
          <a:xfrm>
            <a:off x="3428992" y="4214818"/>
            <a:ext cx="457200" cy="261938"/>
          </a:xfrm>
          <a:prstGeom prst="rect">
            <a:avLst/>
          </a:prstGeom>
          <a:noFill/>
        </p:spPr>
      </p:pic>
      <p:sp>
        <p:nvSpPr>
          <p:cNvPr id="178186"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IN"/>
          </a:p>
        </p:txBody>
      </p:sp>
      <p:pic>
        <p:nvPicPr>
          <p:cNvPr id="178185" name="Picture 9"/>
          <p:cNvPicPr>
            <a:picLocks noChangeAspect="1" noChangeArrowheads="1"/>
          </p:cNvPicPr>
          <p:nvPr/>
        </p:nvPicPr>
        <p:blipFill>
          <a:blip r:embed="rId8">
            <a:clrChange>
              <a:clrFrom>
                <a:srgbClr val="FFFFFF"/>
              </a:clrFrom>
              <a:clrTo>
                <a:srgbClr val="FFFFFF">
                  <a:alpha val="0"/>
                </a:srgbClr>
              </a:clrTo>
            </a:clrChange>
          </a:blip>
          <a:srcRect/>
          <a:stretch>
            <a:fillRect/>
          </a:stretch>
        </p:blipFill>
        <p:spPr bwMode="auto">
          <a:xfrm>
            <a:off x="3357554" y="5238764"/>
            <a:ext cx="466725" cy="261938"/>
          </a:xfrm>
          <a:prstGeom prst="rect">
            <a:avLst/>
          </a:prstGeom>
          <a:noFill/>
        </p:spPr>
      </p:pic>
      <p:sp>
        <p:nvSpPr>
          <p:cNvPr id="178188" name="Rectangle 1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IN"/>
          </a:p>
        </p:txBody>
      </p:sp>
      <p:pic>
        <p:nvPicPr>
          <p:cNvPr id="178187" name="Picture 11"/>
          <p:cNvPicPr>
            <a:picLocks noChangeAspect="1" noChangeArrowheads="1"/>
          </p:cNvPicPr>
          <p:nvPr/>
        </p:nvPicPr>
        <p:blipFill>
          <a:blip r:embed="rId9">
            <a:clrChange>
              <a:clrFrom>
                <a:srgbClr val="FFFFFF"/>
              </a:clrFrom>
              <a:clrTo>
                <a:srgbClr val="FFFFFF">
                  <a:alpha val="0"/>
                </a:srgbClr>
              </a:clrTo>
            </a:clrChange>
          </a:blip>
          <a:srcRect/>
          <a:stretch>
            <a:fillRect/>
          </a:stretch>
        </p:blipFill>
        <p:spPr bwMode="auto">
          <a:xfrm>
            <a:off x="4143372" y="5229239"/>
            <a:ext cx="647700" cy="271463"/>
          </a:xfrm>
          <a:prstGeom prst="rect">
            <a:avLst/>
          </a:prstGeom>
          <a:noFill/>
        </p:spPr>
      </p:pic>
      <p:sp>
        <p:nvSpPr>
          <p:cNvPr id="178190" name="Rectangle 1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IN"/>
          </a:p>
        </p:txBody>
      </p:sp>
      <p:pic>
        <p:nvPicPr>
          <p:cNvPr id="178189" name="Picture 13"/>
          <p:cNvPicPr>
            <a:picLocks noChangeAspect="1" noChangeArrowheads="1"/>
          </p:cNvPicPr>
          <p:nvPr/>
        </p:nvPicPr>
        <p:blipFill>
          <a:blip r:embed="rId10">
            <a:clrChange>
              <a:clrFrom>
                <a:srgbClr val="FFFFFF"/>
              </a:clrFrom>
              <a:clrTo>
                <a:srgbClr val="FFFFFF">
                  <a:alpha val="0"/>
                </a:srgbClr>
              </a:clrTo>
            </a:clrChange>
          </a:blip>
          <a:srcRect/>
          <a:stretch>
            <a:fillRect/>
          </a:stretch>
        </p:blipFill>
        <p:spPr bwMode="auto">
          <a:xfrm>
            <a:off x="4143372" y="4214818"/>
            <a:ext cx="638175" cy="271463"/>
          </a:xfrm>
          <a:prstGeom prst="rect">
            <a:avLst/>
          </a:prstGeom>
          <a:noFill/>
        </p:spPr>
      </p:pic>
      <p:sp>
        <p:nvSpPr>
          <p:cNvPr id="178192" name="Rectangle 1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IN"/>
          </a:p>
        </p:txBody>
      </p:sp>
      <p:pic>
        <p:nvPicPr>
          <p:cNvPr id="178191" name="Picture 15"/>
          <p:cNvPicPr>
            <a:picLocks noChangeAspect="1" noChangeArrowheads="1"/>
          </p:cNvPicPr>
          <p:nvPr/>
        </p:nvPicPr>
        <p:blipFill>
          <a:blip r:embed="rId11">
            <a:clrChange>
              <a:clrFrom>
                <a:srgbClr val="FFFFFF"/>
              </a:clrFrom>
              <a:clrTo>
                <a:srgbClr val="FFFFFF">
                  <a:alpha val="0"/>
                </a:srgbClr>
              </a:clrTo>
            </a:clrChange>
          </a:blip>
          <a:srcRect/>
          <a:stretch>
            <a:fillRect/>
          </a:stretch>
        </p:blipFill>
        <p:spPr bwMode="auto">
          <a:xfrm>
            <a:off x="4143372" y="3929066"/>
            <a:ext cx="638175" cy="271463"/>
          </a:xfrm>
          <a:prstGeom prst="rect">
            <a:avLst/>
          </a:prstGeom>
          <a:noFill/>
        </p:spPr>
      </p:pic>
      <p:sp>
        <p:nvSpPr>
          <p:cNvPr id="178194" name="Rectangle 1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IN"/>
          </a:p>
        </p:txBody>
      </p:sp>
      <p:pic>
        <p:nvPicPr>
          <p:cNvPr id="178193" name="Picture 17"/>
          <p:cNvPicPr>
            <a:picLocks noChangeAspect="1" noChangeArrowheads="1"/>
          </p:cNvPicPr>
          <p:nvPr/>
        </p:nvPicPr>
        <p:blipFill>
          <a:blip r:embed="rId12">
            <a:clrChange>
              <a:clrFrom>
                <a:srgbClr val="FFFFFF"/>
              </a:clrFrom>
              <a:clrTo>
                <a:srgbClr val="FFFFFF">
                  <a:alpha val="0"/>
                </a:srgbClr>
              </a:clrTo>
            </a:clrChange>
          </a:blip>
          <a:srcRect/>
          <a:stretch>
            <a:fillRect/>
          </a:stretch>
        </p:blipFill>
        <p:spPr bwMode="auto">
          <a:xfrm>
            <a:off x="4214810" y="3571876"/>
            <a:ext cx="571500" cy="271463"/>
          </a:xfrm>
          <a:prstGeom prst="rect">
            <a:avLst/>
          </a:prstGeom>
          <a:noFill/>
        </p:spPr>
      </p:pic>
      <p:sp>
        <p:nvSpPr>
          <p:cNvPr id="3"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IN"/>
          </a:p>
        </p:txBody>
      </p:sp>
      <p:sp>
        <p:nvSpPr>
          <p:cNvPr id="5"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IN"/>
          </a:p>
        </p:txBody>
      </p:sp>
      <p:pic>
        <p:nvPicPr>
          <p:cNvPr id="7" name="Picture 5"/>
          <p:cNvPicPr>
            <a:picLocks noChangeAspect="1" noChangeArrowheads="1"/>
          </p:cNvPicPr>
          <p:nvPr/>
        </p:nvPicPr>
        <p:blipFill>
          <a:blip r:embed="rId13">
            <a:clrChange>
              <a:clrFrom>
                <a:srgbClr val="FFFFFF"/>
              </a:clrFrom>
              <a:clrTo>
                <a:srgbClr val="FFFFFF">
                  <a:alpha val="0"/>
                </a:srgbClr>
              </a:clrTo>
            </a:clrChange>
          </a:blip>
          <a:srcRect/>
          <a:stretch>
            <a:fillRect/>
          </a:stretch>
        </p:blipFill>
        <p:spPr bwMode="auto">
          <a:xfrm>
            <a:off x="5000628" y="3929066"/>
            <a:ext cx="695325" cy="190500"/>
          </a:xfrm>
          <a:prstGeom prst="rect">
            <a:avLst/>
          </a:prstGeom>
          <a:noFill/>
        </p:spPr>
      </p:pic>
      <p:sp>
        <p:nvSpPr>
          <p:cNvPr id="8"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IN"/>
          </a:p>
        </p:txBody>
      </p:sp>
      <p:pic>
        <p:nvPicPr>
          <p:cNvPr id="9" name="Picture 7"/>
          <p:cNvPicPr>
            <a:picLocks noChangeAspect="1" noChangeArrowheads="1"/>
          </p:cNvPicPr>
          <p:nvPr/>
        </p:nvPicPr>
        <p:blipFill>
          <a:blip r:embed="rId14">
            <a:clrChange>
              <a:clrFrom>
                <a:srgbClr val="FFFFFF"/>
              </a:clrFrom>
              <a:clrTo>
                <a:srgbClr val="FFFFFF">
                  <a:alpha val="0"/>
                </a:srgbClr>
              </a:clrTo>
            </a:clrChange>
          </a:blip>
          <a:srcRect/>
          <a:stretch>
            <a:fillRect/>
          </a:stretch>
        </p:blipFill>
        <p:spPr bwMode="auto">
          <a:xfrm>
            <a:off x="5000628" y="4286256"/>
            <a:ext cx="704850" cy="190500"/>
          </a:xfrm>
          <a:prstGeom prst="rect">
            <a:avLst/>
          </a:prstGeom>
          <a:noFill/>
        </p:spPr>
      </p:pic>
      <p:sp>
        <p:nvSpPr>
          <p:cNvPr id="10"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IN"/>
          </a:p>
        </p:txBody>
      </p:sp>
      <p:pic>
        <p:nvPicPr>
          <p:cNvPr id="11" name="Picture 9"/>
          <p:cNvPicPr>
            <a:picLocks noChangeAspect="1" noChangeArrowheads="1"/>
          </p:cNvPicPr>
          <p:nvPr/>
        </p:nvPicPr>
        <p:blipFill>
          <a:blip r:embed="rId15">
            <a:clrChange>
              <a:clrFrom>
                <a:srgbClr val="FFFFFF"/>
              </a:clrFrom>
              <a:clrTo>
                <a:srgbClr val="FFFFFF">
                  <a:alpha val="0"/>
                </a:srgbClr>
              </a:clrTo>
            </a:clrChange>
          </a:blip>
          <a:srcRect/>
          <a:stretch>
            <a:fillRect/>
          </a:stretch>
        </p:blipFill>
        <p:spPr bwMode="auto">
          <a:xfrm>
            <a:off x="5072066" y="5286388"/>
            <a:ext cx="714375" cy="190500"/>
          </a:xfrm>
          <a:prstGeom prst="rect">
            <a:avLst/>
          </a:prstGeom>
          <a:noFill/>
        </p:spPr>
      </p:pic>
      <p:sp>
        <p:nvSpPr>
          <p:cNvPr id="12" name="Rectangle 1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IN"/>
          </a:p>
        </p:txBody>
      </p:sp>
      <p:pic>
        <p:nvPicPr>
          <p:cNvPr id="13" name="Picture 11"/>
          <p:cNvPicPr>
            <a:picLocks noChangeAspect="1" noChangeArrowheads="1"/>
          </p:cNvPicPr>
          <p:nvPr/>
        </p:nvPicPr>
        <p:blipFill>
          <a:blip r:embed="rId16">
            <a:clrChange>
              <a:clrFrom>
                <a:srgbClr val="FFFFFF"/>
              </a:clrFrom>
              <a:clrTo>
                <a:srgbClr val="FFFFFF">
                  <a:alpha val="0"/>
                </a:srgbClr>
              </a:clrTo>
            </a:clrChange>
          </a:blip>
          <a:srcRect/>
          <a:stretch>
            <a:fillRect/>
          </a:stretch>
        </p:blipFill>
        <p:spPr bwMode="auto">
          <a:xfrm>
            <a:off x="5072066" y="3571876"/>
            <a:ext cx="657225" cy="271463"/>
          </a:xfrm>
          <a:prstGeom prst="rect">
            <a:avLst/>
          </a:prstGeom>
          <a:noFill/>
        </p:spPr>
      </p:pic>
      <p:sp>
        <p:nvSpPr>
          <p:cNvPr id="14" name="Rectangle 1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IN"/>
          </a:p>
        </p:txBody>
      </p:sp>
      <p:pic>
        <p:nvPicPr>
          <p:cNvPr id="15" name="Picture 13"/>
          <p:cNvPicPr>
            <a:picLocks noChangeAspect="1" noChangeArrowheads="1"/>
          </p:cNvPicPr>
          <p:nvPr/>
        </p:nvPicPr>
        <p:blipFill>
          <a:blip r:embed="rId17">
            <a:clrChange>
              <a:clrFrom>
                <a:srgbClr val="FFFFFF"/>
              </a:clrFrom>
              <a:clrTo>
                <a:srgbClr val="FFFFFF">
                  <a:alpha val="0"/>
                </a:srgbClr>
              </a:clrTo>
            </a:clrChange>
          </a:blip>
          <a:srcRect/>
          <a:stretch>
            <a:fillRect/>
          </a:stretch>
        </p:blipFill>
        <p:spPr bwMode="auto">
          <a:xfrm>
            <a:off x="5000628" y="5572140"/>
            <a:ext cx="866775" cy="314325"/>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a:spLocks noChangeArrowheads="1"/>
          </p:cNvSpPr>
          <p:nvPr/>
        </p:nvSpPr>
        <p:spPr bwMode="auto">
          <a:xfrm>
            <a:off x="228600" y="228600"/>
            <a:ext cx="8686800" cy="6324600"/>
          </a:xfrm>
          <a:prstGeom prst="rect">
            <a:avLst/>
          </a:prstGeom>
          <a:gradFill>
            <a:gsLst>
              <a:gs pos="0">
                <a:srgbClr val="FFEFD1"/>
              </a:gs>
              <a:gs pos="64999">
                <a:srgbClr val="F0EBD5"/>
              </a:gs>
              <a:gs pos="100000">
                <a:srgbClr val="D1C39F"/>
              </a:gs>
            </a:gsLst>
            <a:lin ang="16200000" scaled="0"/>
          </a:gradFill>
          <a:ln>
            <a:headEnd/>
            <a:tailEnd/>
          </a:ln>
        </p:spPr>
        <p:style>
          <a:lnRef idx="1">
            <a:schemeClr val="accent4"/>
          </a:lnRef>
          <a:fillRef idx="2">
            <a:schemeClr val="accent4"/>
          </a:fillRef>
          <a:effectRef idx="1">
            <a:schemeClr val="accent4"/>
          </a:effectRef>
          <a:fontRef idx="minor">
            <a:schemeClr val="dk1"/>
          </a:fontRef>
        </p:style>
        <p:txBody>
          <a:bodyPr anchor="ctr"/>
          <a:lstStyle/>
          <a:p>
            <a:pPr algn="just"/>
            <a:r>
              <a:rPr lang="en-US" sz="2400" b="1" dirty="0" smtClean="0">
                <a:solidFill>
                  <a:srgbClr val="FF0000"/>
                </a:solidFill>
              </a:rPr>
              <a:t>Merits of Standard Deviation</a:t>
            </a:r>
            <a:r>
              <a:rPr lang="en-US" sz="2400" b="1" dirty="0" smtClean="0"/>
              <a:t> </a:t>
            </a:r>
            <a:endParaRPr lang="en-IN" sz="2400" dirty="0" smtClean="0"/>
          </a:p>
          <a:p>
            <a:pPr lvl="0" algn="just">
              <a:buFont typeface="Wingdings" pitchFamily="2" charset="2"/>
              <a:buChar char="v"/>
            </a:pPr>
            <a:r>
              <a:rPr lang="en-US" sz="2400" dirty="0" smtClean="0"/>
              <a:t> It should be rigidly defined </a:t>
            </a:r>
            <a:r>
              <a:rPr lang="en-US" sz="2400" i="1" dirty="0" smtClean="0">
                <a:solidFill>
                  <a:srgbClr val="FF0000"/>
                </a:solidFill>
              </a:rPr>
              <a:t>i.e</a:t>
            </a:r>
            <a:r>
              <a:rPr lang="en-US" sz="2400" dirty="0" smtClean="0">
                <a:solidFill>
                  <a:srgbClr val="FF0000"/>
                </a:solidFill>
              </a:rPr>
              <a:t>.</a:t>
            </a:r>
            <a:r>
              <a:rPr lang="en-US" sz="2400" dirty="0" smtClean="0"/>
              <a:t> it has a fixed and finite value</a:t>
            </a:r>
          </a:p>
          <a:p>
            <a:pPr lvl="0" algn="just">
              <a:buFont typeface="Wingdings" pitchFamily="2" charset="2"/>
              <a:buChar char="v"/>
            </a:pPr>
            <a:r>
              <a:rPr lang="en-US" sz="2400" dirty="0" smtClean="0"/>
              <a:t> Its calculation should be based on all the observations</a:t>
            </a:r>
          </a:p>
          <a:p>
            <a:pPr lvl="0" algn="just">
              <a:buFont typeface="Wingdings" pitchFamily="2" charset="2"/>
              <a:buChar char="v"/>
            </a:pPr>
            <a:r>
              <a:rPr lang="en-US" sz="2400" dirty="0" smtClean="0"/>
              <a:t> It should be capable for further algebraic treatment</a:t>
            </a:r>
          </a:p>
          <a:p>
            <a:pPr lvl="0" algn="just">
              <a:buFont typeface="Wingdings" pitchFamily="2" charset="2"/>
              <a:buChar char="v"/>
            </a:pPr>
            <a:r>
              <a:rPr lang="en-US" sz="2400" dirty="0" smtClean="0"/>
              <a:t> It should be least affected by fluctuations of sampling</a:t>
            </a:r>
            <a:endParaRPr lang="en-IN" sz="2400" dirty="0" smtClean="0"/>
          </a:p>
          <a:p>
            <a:pPr algn="just"/>
            <a:endParaRPr lang="en-US" sz="2400" b="1" dirty="0" smtClean="0"/>
          </a:p>
          <a:p>
            <a:pPr algn="just"/>
            <a:r>
              <a:rPr lang="en-US" sz="2400" b="1" dirty="0" smtClean="0">
                <a:solidFill>
                  <a:srgbClr val="FF0000"/>
                </a:solidFill>
              </a:rPr>
              <a:t>Demerits of Standard Deviation</a:t>
            </a:r>
            <a:endParaRPr lang="en-IN" sz="2400" dirty="0" smtClean="0"/>
          </a:p>
          <a:p>
            <a:pPr lvl="0" algn="just">
              <a:buFont typeface="Wingdings" pitchFamily="2" charset="2"/>
              <a:buChar char="v"/>
            </a:pPr>
            <a:r>
              <a:rPr lang="en-US" sz="2400" dirty="0" smtClean="0"/>
              <a:t> It is difficult to understand</a:t>
            </a:r>
          </a:p>
          <a:p>
            <a:pPr lvl="0" algn="just">
              <a:buFont typeface="Wingdings" pitchFamily="2" charset="2"/>
              <a:buChar char="v"/>
            </a:pPr>
            <a:r>
              <a:rPr lang="en-US" sz="2400" dirty="0" smtClean="0"/>
              <a:t> It should not be easy to calculate</a:t>
            </a:r>
          </a:p>
          <a:p>
            <a:pPr marL="263525" lvl="0" indent="-263525" algn="just">
              <a:buFont typeface="Wingdings" pitchFamily="2" charset="2"/>
              <a:buChar char="v"/>
            </a:pPr>
            <a:r>
              <a:rPr lang="en-US" sz="2400" dirty="0" smtClean="0"/>
              <a:t> It is very much affected by extreme values of the observations </a:t>
            </a:r>
          </a:p>
          <a:p>
            <a:pPr marL="263525" lvl="0" indent="-263525" algn="just"/>
            <a:r>
              <a:rPr lang="en-US" sz="2400" dirty="0" smtClean="0"/>
              <a:t> </a:t>
            </a:r>
            <a:endParaRPr lang="en-IN" sz="2400" dirty="0" smtClean="0"/>
          </a:p>
          <a:p>
            <a:pPr algn="just"/>
            <a:r>
              <a:rPr lang="en-US" sz="2400" b="1" dirty="0" smtClean="0">
                <a:solidFill>
                  <a:srgbClr val="FF0000"/>
                </a:solidFill>
              </a:rPr>
              <a:t>Uses of Standard Deviation</a:t>
            </a:r>
            <a:endParaRPr lang="en-US" sz="2400" b="1" dirty="0" smtClean="0"/>
          </a:p>
          <a:p>
            <a:pPr marL="358775" lvl="0" indent="-358775" algn="just">
              <a:buFont typeface="Wingdings" pitchFamily="2" charset="2"/>
              <a:buChar char="v"/>
            </a:pPr>
            <a:r>
              <a:rPr lang="en-US" sz="2400" dirty="0" smtClean="0"/>
              <a:t>It is used in advance studies. </a:t>
            </a:r>
          </a:p>
          <a:p>
            <a:pPr marL="360363" lvl="0" indent="-360363" algn="just">
              <a:buFont typeface="Wingdings" pitchFamily="2" charset="2"/>
              <a:buChar char="v"/>
            </a:pPr>
            <a:r>
              <a:rPr lang="en-US" sz="2400" dirty="0" smtClean="0"/>
              <a:t>It is the base for calculation the other measures of dispersion like-variance, standard error and coefficient of variance.  </a:t>
            </a:r>
          </a:p>
          <a:p>
            <a:pPr lvl="0" algn="just">
              <a:buFont typeface="Wingdings" pitchFamily="2" charset="2"/>
              <a:buChar char="v"/>
            </a:pPr>
            <a:r>
              <a:rPr lang="en-US" sz="2400" dirty="0" smtClean="0"/>
              <a:t> It is an ideal measure of dispersion. </a:t>
            </a:r>
            <a:endParaRPr lang="en-IN" sz="2400" dirty="0" smtClean="0"/>
          </a:p>
          <a:p>
            <a:pPr algn="just">
              <a:buFont typeface="Wingdings" pitchFamily="2" charset="2"/>
              <a:buChar char="v"/>
            </a:pPr>
            <a:endParaRPr lang="en-IN" sz="2400" b="1"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228600" y="152400"/>
            <a:ext cx="8686800" cy="685800"/>
          </a:xfrm>
          <a:prstGeom prst="rect">
            <a:avLst/>
          </a:prstGeom>
          <a:gradFill>
            <a:gsLst>
              <a:gs pos="0">
                <a:srgbClr val="FFEFD1"/>
              </a:gs>
              <a:gs pos="64999">
                <a:srgbClr val="F0EBD5"/>
              </a:gs>
              <a:gs pos="100000">
                <a:srgbClr val="D1C39F"/>
              </a:gs>
            </a:gsLst>
            <a:lin ang="16200000" scaled="0"/>
          </a:gradFill>
        </p:spPr>
        <p:style>
          <a:lnRef idx="1">
            <a:schemeClr val="accent5"/>
          </a:lnRef>
          <a:fillRef idx="2">
            <a:schemeClr val="accent5"/>
          </a:fillRef>
          <a:effectRef idx="1">
            <a:schemeClr val="accent5"/>
          </a:effectRef>
          <a:fontRef idx="minor">
            <a:schemeClr val="dk1"/>
          </a:fontRef>
        </p:style>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1" i="0" u="none" strike="noStrike" kern="1200" cap="all" spc="50" normalizeH="0" noProof="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rPr>
              <a:t>VARIANCE (</a:t>
            </a:r>
            <a:r>
              <a:rPr kumimoji="0" lang="en-US" sz="3600" b="1" i="0" u="none" strike="noStrike" kern="1200" cap="all" spc="50" normalizeH="0" noProof="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rPr>
              <a:t>v</a:t>
            </a:r>
            <a:r>
              <a:rPr kumimoji="0" lang="en-US" sz="3600" b="1" i="0" u="none" strike="noStrike" kern="1200" spc="50" normalizeH="0" noProof="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rPr>
              <a:t>ar</a:t>
            </a:r>
            <a:r>
              <a:rPr kumimoji="0" lang="en-US" sz="3600" b="1" i="0" u="none" strike="noStrike" kern="1200" cap="all" spc="50" normalizeH="0" noProof="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rPr>
              <a:t>)</a:t>
            </a:r>
            <a:r>
              <a:rPr kumimoji="0" lang="en-US" sz="3600" b="1" i="0" u="none" strike="noStrike" kern="1200" spc="50" normalizeH="0" baseline="0" noProof="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rPr>
              <a:t> </a:t>
            </a:r>
            <a:endParaRPr kumimoji="0" lang="en-US" sz="3600" b="1" i="0" u="none" strike="noStrike" kern="1200" spc="50" normalizeH="0" baseline="0" noProof="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endParaRPr>
          </a:p>
        </p:txBody>
      </p:sp>
      <p:sp>
        <p:nvSpPr>
          <p:cNvPr id="3" name="Content Placeholder 2"/>
          <p:cNvSpPr txBox="1">
            <a:spLocks/>
          </p:cNvSpPr>
          <p:nvPr/>
        </p:nvSpPr>
        <p:spPr>
          <a:xfrm>
            <a:off x="228600" y="1066800"/>
            <a:ext cx="8686800" cy="5434034"/>
          </a:xfrm>
          <a:prstGeom prst="rect">
            <a:avLst/>
          </a:prstGeom>
        </p:spPr>
        <p:txBody>
          <a:bodyPr/>
          <a:lstStyle/>
          <a:p>
            <a:pPr algn="just">
              <a:spcBef>
                <a:spcPct val="0"/>
              </a:spcBef>
            </a:pPr>
            <a:r>
              <a:rPr lang="en-US" sz="2400" dirty="0" smtClean="0">
                <a:solidFill>
                  <a:srgbClr val="FF0000"/>
                </a:solidFill>
              </a:rPr>
              <a:t>The square of the standard deviation is known as </a:t>
            </a:r>
            <a:r>
              <a:rPr lang="en-US" sz="2400" dirty="0" smtClean="0">
                <a:solidFill>
                  <a:srgbClr val="002060"/>
                </a:solidFill>
              </a:rPr>
              <a:t>variance</a:t>
            </a:r>
            <a:r>
              <a:rPr lang="en-US" sz="2400" dirty="0" smtClean="0">
                <a:solidFill>
                  <a:srgbClr val="FF0000"/>
                </a:solidFill>
              </a:rPr>
              <a:t>. That means, it is defined as the arithmetic mean of the squares of deviations of the observations from the arithmetic mean.  </a:t>
            </a:r>
          </a:p>
          <a:p>
            <a:pPr algn="just">
              <a:spcBef>
                <a:spcPct val="0"/>
              </a:spcBef>
            </a:pPr>
            <a:endParaRPr lang="en-US" sz="2400" dirty="0" smtClean="0">
              <a:solidFill>
                <a:srgbClr val="FF0000"/>
              </a:solidFill>
            </a:endParaRPr>
          </a:p>
          <a:p>
            <a:pPr algn="just">
              <a:spcBef>
                <a:spcPct val="0"/>
              </a:spcBef>
            </a:pPr>
            <a:endParaRPr lang="en-US" sz="2400" dirty="0" smtClean="0">
              <a:solidFill>
                <a:srgbClr val="FF0000"/>
              </a:solidFill>
            </a:endParaRPr>
          </a:p>
          <a:p>
            <a:pPr algn="just">
              <a:spcBef>
                <a:spcPct val="0"/>
              </a:spcBef>
            </a:pPr>
            <a:endParaRPr lang="en-US" sz="2400" dirty="0" smtClean="0">
              <a:solidFill>
                <a:srgbClr val="FF0000"/>
              </a:solidFill>
            </a:endParaRPr>
          </a:p>
          <a:p>
            <a:pPr algn="just">
              <a:spcBef>
                <a:spcPct val="0"/>
              </a:spcBef>
            </a:pPr>
            <a:endParaRPr lang="en-US" sz="2400" dirty="0" smtClean="0">
              <a:solidFill>
                <a:srgbClr val="FF0000"/>
              </a:solidFill>
            </a:endParaRPr>
          </a:p>
          <a:p>
            <a:pPr algn="just">
              <a:spcBef>
                <a:spcPct val="0"/>
              </a:spcBef>
            </a:pPr>
            <a:r>
              <a:rPr lang="en-US" sz="2400" dirty="0" smtClean="0">
                <a:solidFill>
                  <a:srgbClr val="FF0000"/>
                </a:solidFill>
              </a:rPr>
              <a:t>In case of grouped data,</a:t>
            </a:r>
            <a:r>
              <a:rPr lang="en-US" sz="2400" i="1" dirty="0" smtClean="0">
                <a:solidFill>
                  <a:srgbClr val="002060"/>
                </a:solidFill>
              </a:rPr>
              <a:t> i.e.</a:t>
            </a:r>
            <a:r>
              <a:rPr lang="en-US" sz="2400" dirty="0" smtClean="0">
                <a:solidFill>
                  <a:srgbClr val="FF0000"/>
                </a:solidFill>
              </a:rPr>
              <a:t>, in case of discrete and continuous distribution,</a:t>
            </a:r>
          </a:p>
          <a:p>
            <a:pPr algn="just">
              <a:spcBef>
                <a:spcPct val="0"/>
              </a:spcBef>
            </a:pPr>
            <a:endParaRPr lang="en-US" sz="2400" dirty="0" smtClean="0">
              <a:solidFill>
                <a:srgbClr val="FF0000"/>
              </a:solidFill>
            </a:endParaRPr>
          </a:p>
          <a:p>
            <a:pPr algn="just">
              <a:spcBef>
                <a:spcPct val="0"/>
              </a:spcBef>
            </a:pPr>
            <a:endParaRPr lang="en-US" sz="2400" dirty="0" smtClean="0">
              <a:solidFill>
                <a:srgbClr val="FF0000"/>
              </a:solidFill>
            </a:endParaRPr>
          </a:p>
          <a:p>
            <a:pPr algn="just">
              <a:spcBef>
                <a:spcPct val="0"/>
              </a:spcBef>
            </a:pPr>
            <a:endParaRPr lang="en-US" sz="2400" dirty="0" smtClean="0">
              <a:solidFill>
                <a:srgbClr val="FF0000"/>
              </a:solidFill>
            </a:endParaRPr>
          </a:p>
          <a:p>
            <a:pPr algn="just">
              <a:spcBef>
                <a:spcPct val="0"/>
              </a:spcBef>
            </a:pPr>
            <a:r>
              <a:rPr lang="en-US" sz="2400" dirty="0" smtClean="0">
                <a:solidFill>
                  <a:srgbClr val="FF0000"/>
                </a:solidFill>
              </a:rPr>
              <a:t>Where, N = f</a:t>
            </a:r>
            <a:r>
              <a:rPr lang="en-US" sz="2400" baseline="-25000" dirty="0" smtClean="0">
                <a:solidFill>
                  <a:srgbClr val="FF0000"/>
                </a:solidFill>
              </a:rPr>
              <a:t>1</a:t>
            </a:r>
            <a:r>
              <a:rPr lang="en-US" sz="2400" dirty="0" smtClean="0">
                <a:solidFill>
                  <a:srgbClr val="FF0000"/>
                </a:solidFill>
              </a:rPr>
              <a:t>+f</a:t>
            </a:r>
            <a:r>
              <a:rPr lang="en-US" sz="2400" baseline="-25000" dirty="0" smtClean="0">
                <a:solidFill>
                  <a:srgbClr val="FF0000"/>
                </a:solidFill>
              </a:rPr>
              <a:t>2</a:t>
            </a:r>
            <a:r>
              <a:rPr lang="en-US" sz="2400" dirty="0" smtClean="0">
                <a:solidFill>
                  <a:srgbClr val="FF0000"/>
                </a:solidFill>
              </a:rPr>
              <a:t>+f</a:t>
            </a:r>
            <a:r>
              <a:rPr lang="en-US" sz="2400" baseline="-25000" dirty="0" smtClean="0">
                <a:solidFill>
                  <a:srgbClr val="FF0000"/>
                </a:solidFill>
              </a:rPr>
              <a:t>3</a:t>
            </a:r>
            <a:r>
              <a:rPr lang="en-US" sz="2400" dirty="0" smtClean="0">
                <a:solidFill>
                  <a:srgbClr val="FF0000"/>
                </a:solidFill>
              </a:rPr>
              <a:t>+……………..+f</a:t>
            </a:r>
            <a:r>
              <a:rPr lang="en-US" sz="2400" baseline="-25000" dirty="0" smtClean="0">
                <a:solidFill>
                  <a:srgbClr val="FF0000"/>
                </a:solidFill>
              </a:rPr>
              <a:t>n</a:t>
            </a:r>
            <a:r>
              <a:rPr lang="en-US" sz="2400" dirty="0" smtClean="0">
                <a:solidFill>
                  <a:srgbClr val="FF0000"/>
                </a:solidFill>
              </a:rPr>
              <a:t> ; 	= Arithmetic mean</a:t>
            </a:r>
          </a:p>
          <a:p>
            <a:pPr algn="just">
              <a:spcBef>
                <a:spcPct val="0"/>
              </a:spcBef>
            </a:pPr>
            <a:endParaRPr lang="en-US" sz="2400" dirty="0" smtClean="0">
              <a:solidFill>
                <a:srgbClr val="FF0000"/>
              </a:solidFill>
            </a:endParaRPr>
          </a:p>
          <a:p>
            <a:pPr algn="just">
              <a:spcBef>
                <a:spcPct val="0"/>
              </a:spcBef>
            </a:pPr>
            <a:endParaRPr lang="ru-RU" sz="2400" dirty="0" smtClean="0">
              <a:solidFill>
                <a:srgbClr val="FF0000"/>
              </a:solidFill>
              <a:cs typeface="Aharoni" pitchFamily="2" charset="-79"/>
            </a:endParaRPr>
          </a:p>
          <a:p>
            <a:pPr lvl="0" algn="ctr">
              <a:spcBef>
                <a:spcPct val="20000"/>
              </a:spcBef>
              <a:buClr>
                <a:schemeClr val="accent1"/>
              </a:buClr>
              <a:buSzPct val="70000"/>
            </a:pPr>
            <a:endParaRPr lang="en-US" sz="2400" dirty="0" smtClean="0">
              <a:solidFill>
                <a:srgbClr val="C00000"/>
              </a:solidFill>
            </a:endParaRPr>
          </a:p>
          <a:p>
            <a:pPr lvl="0" algn="just">
              <a:spcBef>
                <a:spcPct val="20000"/>
              </a:spcBef>
              <a:buClr>
                <a:schemeClr val="accent1"/>
              </a:buClr>
              <a:buSzPct val="70000"/>
            </a:pPr>
            <a:endParaRPr lang="en-IN" sz="2400" dirty="0" smtClean="0">
              <a:solidFill>
                <a:srgbClr val="C00000"/>
              </a:solidFill>
            </a:endParaRPr>
          </a:p>
          <a:p>
            <a:pPr lvl="0" algn="just">
              <a:spcBef>
                <a:spcPct val="20000"/>
              </a:spcBef>
              <a:buClr>
                <a:srgbClr val="002060"/>
              </a:buClr>
              <a:buSzPct val="70000"/>
            </a:pPr>
            <a:endParaRPr kumimoji="0" lang="en-US" sz="2400" i="0" u="none" strike="noStrike" kern="1200" cap="none" spc="0" normalizeH="0" baseline="0" noProof="0" dirty="0">
              <a:ln>
                <a:noFill/>
              </a:ln>
              <a:solidFill>
                <a:srgbClr val="002060"/>
              </a:solidFill>
              <a:effectLst/>
              <a:uLnTx/>
              <a:uFillTx/>
              <a:latin typeface="Aharoni" pitchFamily="2" charset="-79"/>
              <a:cs typeface="Aharoni" pitchFamily="2" charset="-79"/>
            </a:endParaRPr>
          </a:p>
        </p:txBody>
      </p:sp>
      <p:graphicFrame>
        <p:nvGraphicFramePr>
          <p:cNvPr id="60418" name="Object 2"/>
          <p:cNvGraphicFramePr>
            <a:graphicFrameLocks noChangeAspect="1"/>
          </p:cNvGraphicFramePr>
          <p:nvPr/>
        </p:nvGraphicFramePr>
        <p:xfrm>
          <a:off x="3500430" y="2428868"/>
          <a:ext cx="1928826" cy="500066"/>
        </p:xfrm>
        <a:graphic>
          <a:graphicData uri="http://schemas.openxmlformats.org/presentationml/2006/ole">
            <p:oleObj spid="_x0000_s60418" name="Equation" r:id="rId3" imgW="1307880" imgH="469800" progId="Equation.3">
              <p:embed/>
            </p:oleObj>
          </a:graphicData>
        </a:graphic>
      </p:graphicFrame>
      <p:graphicFrame>
        <p:nvGraphicFramePr>
          <p:cNvPr id="60419" name="Object 3"/>
          <p:cNvGraphicFramePr>
            <a:graphicFrameLocks noChangeAspect="1"/>
          </p:cNvGraphicFramePr>
          <p:nvPr/>
        </p:nvGraphicFramePr>
        <p:xfrm>
          <a:off x="3500430" y="4429132"/>
          <a:ext cx="2071702" cy="500066"/>
        </p:xfrm>
        <a:graphic>
          <a:graphicData uri="http://schemas.openxmlformats.org/presentationml/2006/ole">
            <p:oleObj spid="_x0000_s60419" name="Equation" r:id="rId4" imgW="1422360" imgH="469800" progId="Equation.3">
              <p:embed/>
            </p:oleObj>
          </a:graphicData>
        </a:graphic>
      </p:graphicFrame>
      <p:graphicFrame>
        <p:nvGraphicFramePr>
          <p:cNvPr id="60420" name="Object 4"/>
          <p:cNvGraphicFramePr>
            <a:graphicFrameLocks noChangeAspect="1"/>
          </p:cNvGraphicFramePr>
          <p:nvPr/>
        </p:nvGraphicFramePr>
        <p:xfrm>
          <a:off x="4648202" y="5557856"/>
          <a:ext cx="280988" cy="514350"/>
        </p:xfrm>
        <a:graphic>
          <a:graphicData uri="http://schemas.openxmlformats.org/presentationml/2006/ole">
            <p:oleObj spid="_x0000_s60420" name="Document" r:id="rId5" imgW="175028" imgH="440101" progId="Word.Document.12">
              <p:embed/>
            </p:oleObj>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304800" y="152400"/>
            <a:ext cx="8534400" cy="8382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50" normalizeH="0" baseline="0" noProof="0" dirty="0" smtClean="0">
                <a:ln w="11430"/>
                <a:solidFill>
                  <a:srgbClr val="FFFF00"/>
                </a:solidFill>
                <a:effectLst>
                  <a:outerShdw blurRad="76200" dist="50800" dir="5400000" algn="tl" rotWithShape="0">
                    <a:srgbClr val="000000">
                      <a:alpha val="65000"/>
                    </a:srgbClr>
                  </a:outerShdw>
                </a:effectLst>
                <a:uLnTx/>
                <a:uFillTx/>
                <a:latin typeface="+mn-lt"/>
                <a:ea typeface="+mn-ea"/>
                <a:cs typeface="+mn-cs"/>
              </a:rPr>
              <a:t>MEASURES OF DISPERSION</a:t>
            </a:r>
            <a:endParaRPr kumimoji="0" lang="en-US" sz="4400" b="1" i="0" u="none" strike="noStrike" kern="1200" cap="none" spc="50" normalizeH="0" baseline="0" noProof="0" dirty="0">
              <a:ln w="11430"/>
              <a:solidFill>
                <a:srgbClr val="FFFF00"/>
              </a:solidFill>
              <a:effectLst>
                <a:outerShdw blurRad="76200" dist="50800" dir="5400000" algn="tl" rotWithShape="0">
                  <a:srgbClr val="000000">
                    <a:alpha val="65000"/>
                  </a:srgbClr>
                </a:outerShdw>
              </a:effectLst>
              <a:uLnTx/>
              <a:uFillTx/>
              <a:latin typeface="+mn-lt"/>
              <a:ea typeface="+mn-ea"/>
              <a:cs typeface="+mn-cs"/>
            </a:endParaRPr>
          </a:p>
        </p:txBody>
      </p:sp>
      <p:sp>
        <p:nvSpPr>
          <p:cNvPr id="3" name="Content Placeholder 2"/>
          <p:cNvSpPr txBox="1">
            <a:spLocks/>
          </p:cNvSpPr>
          <p:nvPr/>
        </p:nvSpPr>
        <p:spPr>
          <a:xfrm>
            <a:off x="228600" y="1143000"/>
            <a:ext cx="8686800" cy="5486400"/>
          </a:xfrm>
          <a:prstGeom prst="rect">
            <a:avLst/>
          </a:prstGeom>
        </p:spPr>
        <p:txBody>
          <a:bodyPr>
            <a:noAutofit/>
          </a:bodyPr>
          <a:lstStyle/>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i="0" u="none" strike="noStrike" kern="1200" cap="none" spc="0" normalizeH="0" baseline="0" noProof="0" dirty="0" smtClean="0">
                <a:ln>
                  <a:noFill/>
                </a:ln>
                <a:solidFill>
                  <a:srgbClr val="C00000"/>
                </a:solidFill>
                <a:effectLst/>
                <a:uLnTx/>
                <a:uFillTx/>
                <a:latin typeface="+mn-lt"/>
                <a:ea typeface="+mn-ea"/>
                <a:cs typeface="+mn-cs"/>
              </a:rPr>
              <a:t>Measure of central tendency tells about the central position of the series. They do not throw like on the formation of series because in some cases, two series may have the same averages but the items in one may scatter widely around its average while in the other case, observations may be close to the average. In this way the central value or an average alone cannot describe the distribution adequately. In order to study the formation, composition, structure, </a:t>
            </a:r>
            <a:r>
              <a:rPr kumimoji="0" lang="en-US" sz="2400" i="0" u="none" strike="noStrike" kern="1200" cap="none" spc="0" normalizeH="0" baseline="0" noProof="0" dirty="0" err="1" smtClean="0">
                <a:ln>
                  <a:noFill/>
                </a:ln>
                <a:solidFill>
                  <a:srgbClr val="C00000"/>
                </a:solidFill>
                <a:effectLst/>
                <a:uLnTx/>
                <a:uFillTx/>
                <a:latin typeface="+mn-lt"/>
                <a:ea typeface="+mn-ea"/>
                <a:cs typeface="+mn-cs"/>
              </a:rPr>
              <a:t>scatteredness</a:t>
            </a:r>
            <a:r>
              <a:rPr kumimoji="0" lang="en-US" sz="2400" i="0" u="none" strike="noStrike" kern="1200" cap="none" spc="0" normalizeH="0" baseline="0" noProof="0" dirty="0" smtClean="0">
                <a:ln>
                  <a:noFill/>
                </a:ln>
                <a:solidFill>
                  <a:srgbClr val="C00000"/>
                </a:solidFill>
                <a:effectLst/>
                <a:uLnTx/>
                <a:uFillTx/>
                <a:latin typeface="+mn-lt"/>
                <a:ea typeface="+mn-ea"/>
                <a:cs typeface="+mn-cs"/>
              </a:rPr>
              <a:t> of the items of the series. The extent or degree to which data tend to spread around an average is called </a:t>
            </a:r>
            <a:r>
              <a:rPr kumimoji="0" lang="en-US" sz="2400" i="0" u="none" strike="noStrike" kern="1200" cap="none" spc="0" normalizeH="0" baseline="0" noProof="0" dirty="0" smtClean="0">
                <a:ln>
                  <a:noFill/>
                </a:ln>
                <a:solidFill>
                  <a:srgbClr val="002060"/>
                </a:solidFill>
                <a:effectLst/>
                <a:uLnTx/>
                <a:uFillTx/>
                <a:latin typeface="+mn-lt"/>
                <a:ea typeface="+mn-ea"/>
                <a:cs typeface="+mn-cs"/>
              </a:rPr>
              <a:t>Dispersion</a:t>
            </a:r>
            <a:r>
              <a:rPr kumimoji="0" lang="en-US" sz="2400" i="0" u="none" strike="noStrike" kern="1200" cap="none" spc="0" normalizeH="0" baseline="0" noProof="0" dirty="0" smtClean="0">
                <a:ln>
                  <a:noFill/>
                </a:ln>
                <a:solidFill>
                  <a:schemeClr val="tx1"/>
                </a:solidFill>
                <a:effectLst/>
                <a:uLnTx/>
                <a:uFillTx/>
                <a:latin typeface="+mn-lt"/>
                <a:ea typeface="+mn-ea"/>
                <a:cs typeface="+mn-cs"/>
              </a:rPr>
              <a:t> </a:t>
            </a:r>
            <a:r>
              <a:rPr kumimoji="0" lang="en-US" sz="2400" i="0" u="none" strike="noStrike" kern="1200" cap="none" spc="0" normalizeH="0" baseline="0" noProof="0" dirty="0" smtClean="0">
                <a:ln>
                  <a:noFill/>
                </a:ln>
                <a:solidFill>
                  <a:srgbClr val="C00000"/>
                </a:solidFill>
                <a:effectLst/>
                <a:uLnTx/>
                <a:uFillTx/>
                <a:latin typeface="+mn-lt"/>
                <a:ea typeface="+mn-ea"/>
                <a:cs typeface="+mn-cs"/>
              </a:rPr>
              <a:t>or</a:t>
            </a:r>
            <a:r>
              <a:rPr kumimoji="0" lang="en-US" sz="2400" i="0" u="none" strike="noStrike" kern="1200" cap="none" spc="0" normalizeH="0" baseline="0" noProof="0" dirty="0" smtClean="0">
                <a:ln>
                  <a:noFill/>
                </a:ln>
                <a:solidFill>
                  <a:schemeClr val="tx1"/>
                </a:solidFill>
                <a:effectLst/>
                <a:uLnTx/>
                <a:uFillTx/>
                <a:latin typeface="+mn-lt"/>
                <a:ea typeface="+mn-ea"/>
                <a:cs typeface="+mn-cs"/>
              </a:rPr>
              <a:t> </a:t>
            </a:r>
            <a:r>
              <a:rPr kumimoji="0" lang="en-US" sz="2400" i="0" u="none" strike="noStrike" kern="1200" cap="none" spc="0" normalizeH="0" baseline="0" noProof="0" dirty="0" smtClean="0">
                <a:ln>
                  <a:noFill/>
                </a:ln>
                <a:solidFill>
                  <a:srgbClr val="002060"/>
                </a:solidFill>
                <a:effectLst/>
                <a:uLnTx/>
                <a:uFillTx/>
                <a:latin typeface="+mn-lt"/>
                <a:ea typeface="+mn-ea"/>
                <a:cs typeface="+mn-cs"/>
              </a:rPr>
              <a:t>Variation</a:t>
            </a:r>
            <a:r>
              <a:rPr kumimoji="0" lang="en-US" sz="2400" i="0" u="none" strike="noStrike" kern="1200" cap="none" spc="0" normalizeH="0" baseline="0" noProof="0" dirty="0" smtClean="0">
                <a:ln>
                  <a:noFill/>
                </a:ln>
                <a:solidFill>
                  <a:srgbClr val="C00000"/>
                </a:solidFill>
                <a:effectLst/>
                <a:uLnTx/>
                <a:uFillTx/>
                <a:latin typeface="+mn-lt"/>
                <a:ea typeface="+mn-ea"/>
                <a:cs typeface="+mn-cs"/>
              </a:rPr>
              <a:t>. Measure of Dispersion also called the averages of</a:t>
            </a:r>
            <a:r>
              <a:rPr kumimoji="0" lang="en-US" sz="2400" i="0" u="none" strike="noStrike" kern="1200" cap="none" spc="0" normalizeH="0" baseline="0" noProof="0" dirty="0" smtClean="0">
                <a:ln>
                  <a:noFill/>
                </a:ln>
                <a:solidFill>
                  <a:schemeClr val="tx1"/>
                </a:solidFill>
                <a:effectLst/>
                <a:uLnTx/>
                <a:uFillTx/>
                <a:latin typeface="+mn-lt"/>
                <a:ea typeface="+mn-ea"/>
                <a:cs typeface="+mn-cs"/>
              </a:rPr>
              <a:t> </a:t>
            </a:r>
            <a:r>
              <a:rPr kumimoji="0" lang="en-US" sz="2400" i="0" u="none" strike="noStrike" kern="1200" cap="none" spc="0" normalizeH="0" baseline="0" noProof="0" dirty="0" smtClean="0">
                <a:ln>
                  <a:noFill/>
                </a:ln>
                <a:solidFill>
                  <a:srgbClr val="002060"/>
                </a:solidFill>
                <a:effectLst/>
                <a:uLnTx/>
                <a:uFillTx/>
                <a:latin typeface="+mn-lt"/>
                <a:ea typeface="+mn-ea"/>
                <a:cs typeface="+mn-cs"/>
              </a:rPr>
              <a:t>second order</a:t>
            </a:r>
            <a:r>
              <a:rPr kumimoji="0" lang="en-US" sz="2400" i="0" u="none" strike="noStrike" kern="1200" cap="none" spc="0" normalizeH="0" baseline="0" noProof="0" dirty="0" smtClean="0">
                <a:ln>
                  <a:noFill/>
                </a:ln>
                <a:solidFill>
                  <a:srgbClr val="C00000"/>
                </a:solidFill>
                <a:effectLst/>
                <a:uLnTx/>
                <a:uFillTx/>
                <a:latin typeface="+mn-lt"/>
                <a:ea typeface="+mn-ea"/>
                <a:cs typeface="+mn-cs"/>
              </a:rPr>
              <a:t>; help us to measure the </a:t>
            </a:r>
            <a:r>
              <a:rPr kumimoji="0" lang="en-US" sz="2400" i="0" u="none" strike="noStrike" kern="1200" cap="none" spc="0" normalizeH="0" baseline="0" noProof="0" dirty="0" err="1" smtClean="0">
                <a:ln>
                  <a:noFill/>
                </a:ln>
                <a:solidFill>
                  <a:srgbClr val="C00000"/>
                </a:solidFill>
                <a:effectLst/>
                <a:uLnTx/>
                <a:uFillTx/>
                <a:latin typeface="+mn-lt"/>
                <a:ea typeface="+mn-ea"/>
                <a:cs typeface="+mn-cs"/>
              </a:rPr>
              <a:t>scatteredness</a:t>
            </a:r>
            <a:r>
              <a:rPr kumimoji="0" lang="en-US" sz="2400" i="0" u="none" strike="noStrike" kern="1200" cap="none" spc="0" normalizeH="0" baseline="0" noProof="0" dirty="0" smtClean="0">
                <a:ln>
                  <a:noFill/>
                </a:ln>
                <a:solidFill>
                  <a:srgbClr val="C00000"/>
                </a:solidFill>
                <a:effectLst/>
                <a:uLnTx/>
                <a:uFillTx/>
                <a:latin typeface="+mn-lt"/>
                <a:ea typeface="+mn-ea"/>
                <a:cs typeface="+mn-cs"/>
              </a:rPr>
              <a:t> of observation around an average.</a:t>
            </a:r>
            <a:r>
              <a:rPr kumimoji="0" lang="en-US" sz="2400" i="0" u="none" strike="noStrike" kern="1200" cap="none" spc="0" normalizeH="0" baseline="0" noProof="0" dirty="0" smtClean="0">
                <a:ln>
                  <a:noFill/>
                </a:ln>
                <a:solidFill>
                  <a:schemeClr val="tx1"/>
                </a:solidFill>
                <a:effectLst/>
                <a:uLnTx/>
                <a:uFillTx/>
                <a:latin typeface="+mn-lt"/>
                <a:ea typeface="+mn-ea"/>
                <a:cs typeface="+mn-cs"/>
              </a:rPr>
              <a:t> </a:t>
            </a:r>
            <a:endParaRPr kumimoji="0" lang="en-US" sz="2400" i="0" u="none" strike="noStrike" kern="1200" cap="none" spc="0" normalizeH="0" baseline="0" noProof="0" dirty="0" smtClean="0">
              <a:ln>
                <a:noFill/>
              </a:ln>
              <a:solidFill>
                <a:srgbClr val="FF0000"/>
              </a:solidFill>
              <a:effectLst/>
              <a:uLnTx/>
              <a:uFillTx/>
              <a:latin typeface="Aharoni" pitchFamily="2" charset="-79"/>
              <a:ea typeface="+mn-ea"/>
              <a:cs typeface="Aharoni" pitchFamily="2" charset="-79"/>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a:spLocks noChangeArrowheads="1"/>
          </p:cNvSpPr>
          <p:nvPr/>
        </p:nvSpPr>
        <p:spPr bwMode="auto">
          <a:xfrm>
            <a:off x="228600" y="228600"/>
            <a:ext cx="8686800" cy="6324600"/>
          </a:xfrm>
          <a:prstGeom prst="rect">
            <a:avLst/>
          </a:prstGeom>
          <a:gradFill>
            <a:gsLst>
              <a:gs pos="0">
                <a:srgbClr val="FFEFD1"/>
              </a:gs>
              <a:gs pos="64999">
                <a:srgbClr val="F0EBD5"/>
              </a:gs>
              <a:gs pos="100000">
                <a:srgbClr val="D1C39F"/>
              </a:gs>
            </a:gsLst>
            <a:lin ang="16200000" scaled="0"/>
          </a:gradFill>
          <a:ln>
            <a:headEnd/>
            <a:tailEnd/>
          </a:ln>
        </p:spPr>
        <p:style>
          <a:lnRef idx="1">
            <a:schemeClr val="accent4"/>
          </a:lnRef>
          <a:fillRef idx="2">
            <a:schemeClr val="accent4"/>
          </a:fillRef>
          <a:effectRef idx="1">
            <a:schemeClr val="accent4"/>
          </a:effectRef>
          <a:fontRef idx="minor">
            <a:schemeClr val="dk1"/>
          </a:fontRef>
        </p:style>
        <p:txBody>
          <a:bodyPr anchor="ctr"/>
          <a:lstStyle/>
          <a:p>
            <a:pPr algn="just"/>
            <a:r>
              <a:rPr lang="en-US" sz="2400" b="1" dirty="0" smtClean="0">
                <a:solidFill>
                  <a:srgbClr val="FF0000"/>
                </a:solidFill>
              </a:rPr>
              <a:t>Merits of Variance</a:t>
            </a:r>
            <a:r>
              <a:rPr lang="en-US" sz="2400" b="1" dirty="0" smtClean="0"/>
              <a:t> </a:t>
            </a:r>
            <a:endParaRPr lang="en-IN" sz="2400" dirty="0" smtClean="0"/>
          </a:p>
          <a:p>
            <a:pPr lvl="0" algn="just">
              <a:buFont typeface="Wingdings" pitchFamily="2" charset="2"/>
              <a:buChar char="v"/>
            </a:pPr>
            <a:r>
              <a:rPr lang="en-US" sz="2400" dirty="0" smtClean="0"/>
              <a:t> It should be rigidly defined i.e. it has a fixed and finite value</a:t>
            </a:r>
          </a:p>
          <a:p>
            <a:pPr lvl="0" algn="just">
              <a:buFont typeface="Wingdings" pitchFamily="2" charset="2"/>
              <a:buChar char="v"/>
            </a:pPr>
            <a:r>
              <a:rPr lang="en-US" sz="2400" dirty="0" smtClean="0"/>
              <a:t> Its calculation should be based on all the observations</a:t>
            </a:r>
          </a:p>
          <a:p>
            <a:pPr lvl="0" algn="just">
              <a:buFont typeface="Wingdings" pitchFamily="2" charset="2"/>
              <a:buChar char="v"/>
            </a:pPr>
            <a:r>
              <a:rPr lang="en-US" sz="2400" dirty="0" smtClean="0"/>
              <a:t> It should be capable for further algebraic treatment</a:t>
            </a:r>
          </a:p>
          <a:p>
            <a:pPr lvl="0" algn="just">
              <a:buFont typeface="Wingdings" pitchFamily="2" charset="2"/>
              <a:buChar char="v"/>
            </a:pPr>
            <a:r>
              <a:rPr lang="en-US" sz="2400" dirty="0" smtClean="0"/>
              <a:t> It should be least affected by fluctuations of sampling.</a:t>
            </a:r>
            <a:endParaRPr lang="en-IN" sz="2400" dirty="0" smtClean="0"/>
          </a:p>
          <a:p>
            <a:pPr algn="just"/>
            <a:endParaRPr lang="en-US" sz="1200" b="1" dirty="0" smtClean="0"/>
          </a:p>
          <a:p>
            <a:pPr algn="just"/>
            <a:r>
              <a:rPr lang="en-US" sz="2400" b="1" dirty="0" smtClean="0">
                <a:solidFill>
                  <a:srgbClr val="FF0000"/>
                </a:solidFill>
              </a:rPr>
              <a:t>Demerits of Variance</a:t>
            </a:r>
            <a:endParaRPr lang="en-IN" sz="2400" dirty="0" smtClean="0"/>
          </a:p>
          <a:p>
            <a:pPr lvl="0" algn="just">
              <a:buFont typeface="Wingdings" pitchFamily="2" charset="2"/>
              <a:buChar char="v"/>
            </a:pPr>
            <a:r>
              <a:rPr lang="en-US" sz="2400" dirty="0" smtClean="0"/>
              <a:t> It is difficult to understand</a:t>
            </a:r>
          </a:p>
          <a:p>
            <a:pPr lvl="0" algn="just">
              <a:buFont typeface="Wingdings" pitchFamily="2" charset="2"/>
              <a:buChar char="v"/>
            </a:pPr>
            <a:r>
              <a:rPr lang="en-US" sz="2400" dirty="0" smtClean="0"/>
              <a:t> It should not be easy to calculate</a:t>
            </a:r>
          </a:p>
          <a:p>
            <a:pPr marL="263525" lvl="0" indent="-263525" algn="just">
              <a:buFont typeface="Wingdings" pitchFamily="2" charset="2"/>
              <a:buChar char="v"/>
            </a:pPr>
            <a:r>
              <a:rPr lang="en-US" sz="2400" dirty="0" smtClean="0"/>
              <a:t> It is very much affected by extreme values of the observations</a:t>
            </a:r>
          </a:p>
          <a:p>
            <a:pPr marL="263525" lvl="0" indent="-263525" algn="just"/>
            <a:r>
              <a:rPr lang="en-US" sz="1200" dirty="0" smtClean="0"/>
              <a:t> </a:t>
            </a:r>
            <a:endParaRPr lang="en-IN" sz="1200" dirty="0" smtClean="0"/>
          </a:p>
          <a:p>
            <a:pPr algn="just"/>
            <a:r>
              <a:rPr lang="en-US" sz="2400" b="1" dirty="0" smtClean="0">
                <a:solidFill>
                  <a:srgbClr val="FF0000"/>
                </a:solidFill>
              </a:rPr>
              <a:t>Uses of Variance</a:t>
            </a:r>
            <a:endParaRPr lang="en-US" sz="2400" b="1" dirty="0" smtClean="0"/>
          </a:p>
          <a:p>
            <a:pPr lvl="0" algn="just">
              <a:buFont typeface="Wingdings" pitchFamily="2" charset="2"/>
              <a:buChar char="v"/>
            </a:pPr>
            <a:r>
              <a:rPr lang="en-US" sz="2400" b="1" dirty="0" smtClean="0"/>
              <a:t> </a:t>
            </a:r>
            <a:r>
              <a:rPr lang="en-US" sz="2400" dirty="0" smtClean="0"/>
              <a:t>It is used in advance studies. </a:t>
            </a:r>
          </a:p>
          <a:p>
            <a:pPr marL="360363" lvl="0" indent="-360363" algn="just">
              <a:buFont typeface="Wingdings" pitchFamily="2" charset="2"/>
              <a:buChar char="v"/>
            </a:pPr>
            <a:r>
              <a:rPr lang="en-US" sz="2400" dirty="0" smtClean="0"/>
              <a:t>It is highly important in advanced work where it is possible to split the total into several parts, each attributable to one of the factors causing variation in their original series. </a:t>
            </a:r>
          </a:p>
          <a:p>
            <a:pPr marL="360363" lvl="0" indent="-360363" algn="just">
              <a:buFont typeface="Wingdings" pitchFamily="2" charset="2"/>
              <a:buChar char="v"/>
            </a:pPr>
            <a:r>
              <a:rPr lang="en-US" sz="2400" dirty="0" smtClean="0"/>
              <a:t>The smaller the value of variance the lesser the variability or greater the uniformity in the population.</a:t>
            </a:r>
            <a:endParaRPr lang="en-IN" sz="2400"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228600" y="152400"/>
            <a:ext cx="8686800" cy="685800"/>
          </a:xfrm>
          <a:prstGeom prst="rect">
            <a:avLst/>
          </a:prstGeom>
          <a:gradFill>
            <a:gsLst>
              <a:gs pos="0">
                <a:srgbClr val="FBEAC7"/>
              </a:gs>
              <a:gs pos="17999">
                <a:srgbClr val="FEE7F2"/>
              </a:gs>
              <a:gs pos="36000">
                <a:srgbClr val="FAC77D"/>
              </a:gs>
              <a:gs pos="61000">
                <a:srgbClr val="FBA97D"/>
              </a:gs>
              <a:gs pos="82001">
                <a:srgbClr val="FBD49C"/>
              </a:gs>
              <a:gs pos="100000">
                <a:srgbClr val="FEE7F2"/>
              </a:gs>
            </a:gsLst>
            <a:lin ang="16200000" scaled="0"/>
          </a:gradFill>
        </p:spPr>
        <p:style>
          <a:lnRef idx="1">
            <a:schemeClr val="accent5"/>
          </a:lnRef>
          <a:fillRef idx="2">
            <a:schemeClr val="accent5"/>
          </a:fillRef>
          <a:effectRef idx="1">
            <a:schemeClr val="accent5"/>
          </a:effectRef>
          <a:fontRef idx="minor">
            <a:schemeClr val="dk1"/>
          </a:fontRef>
        </p:style>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1" i="0" u="none" strike="noStrike" kern="1200" cap="all" spc="50" normalizeH="0" noProof="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rPr>
              <a:t>Standard Error (S.E.</a:t>
            </a:r>
            <a:r>
              <a:rPr kumimoji="0" lang="en-US" sz="3600" b="1" i="0" u="none" strike="noStrike" kern="1200" spc="50" normalizeH="0" noProof="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rPr>
              <a:t>)</a:t>
            </a:r>
            <a:r>
              <a:rPr kumimoji="0" lang="en-US" sz="3600" b="1" i="0" u="none" strike="noStrike" kern="1200" spc="50" normalizeH="0" baseline="0" noProof="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rPr>
              <a:t> </a:t>
            </a:r>
            <a:endParaRPr kumimoji="0" lang="en-US" sz="3600" b="1" i="0" u="none" strike="noStrike" kern="1200" spc="50" normalizeH="0" baseline="0" noProof="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endParaRPr>
          </a:p>
        </p:txBody>
      </p:sp>
      <p:sp>
        <p:nvSpPr>
          <p:cNvPr id="3" name="Content Placeholder 2"/>
          <p:cNvSpPr txBox="1">
            <a:spLocks/>
          </p:cNvSpPr>
          <p:nvPr/>
        </p:nvSpPr>
        <p:spPr>
          <a:xfrm>
            <a:off x="304800" y="1066800"/>
            <a:ext cx="8610600" cy="5410200"/>
          </a:xfrm>
          <a:prstGeom prst="rect">
            <a:avLst/>
          </a:prstGeom>
        </p:spPr>
        <p:txBody>
          <a:bodyPr/>
          <a:lstStyle/>
          <a:p>
            <a:pPr algn="just">
              <a:spcBef>
                <a:spcPct val="0"/>
              </a:spcBef>
            </a:pPr>
            <a:r>
              <a:rPr lang="en-US" sz="2400" dirty="0" smtClean="0">
                <a:solidFill>
                  <a:srgbClr val="FF0000"/>
                </a:solidFill>
              </a:rPr>
              <a:t>It is the standard deviation of the statistic concerned in simple sampling. The standard error of a sample mean is given by-</a:t>
            </a:r>
          </a:p>
          <a:p>
            <a:pPr algn="just">
              <a:spcBef>
                <a:spcPct val="0"/>
              </a:spcBef>
            </a:pPr>
            <a:endParaRPr lang="en-US" sz="2400" dirty="0" smtClean="0">
              <a:solidFill>
                <a:srgbClr val="FF0000"/>
              </a:solidFill>
            </a:endParaRPr>
          </a:p>
          <a:p>
            <a:pPr algn="just">
              <a:spcBef>
                <a:spcPct val="0"/>
              </a:spcBef>
            </a:pPr>
            <a:endParaRPr lang="en-US" sz="2400" dirty="0" smtClean="0">
              <a:solidFill>
                <a:srgbClr val="FF0000"/>
              </a:solidFill>
            </a:endParaRPr>
          </a:p>
          <a:p>
            <a:pPr algn="just">
              <a:spcBef>
                <a:spcPct val="0"/>
              </a:spcBef>
            </a:pPr>
            <a:endParaRPr lang="en-US" sz="2400" dirty="0" smtClean="0">
              <a:solidFill>
                <a:srgbClr val="FF0000"/>
              </a:solidFill>
            </a:endParaRPr>
          </a:p>
          <a:p>
            <a:pPr algn="just">
              <a:spcBef>
                <a:spcPct val="0"/>
              </a:spcBef>
            </a:pPr>
            <a:r>
              <a:rPr lang="en-US" sz="2400" dirty="0" smtClean="0">
                <a:solidFill>
                  <a:srgbClr val="FF0000"/>
                </a:solidFill>
              </a:rPr>
              <a:t>In case of grouped data ,</a:t>
            </a:r>
            <a:r>
              <a:rPr lang="en-US" sz="2400" i="1" dirty="0" smtClean="0">
                <a:solidFill>
                  <a:srgbClr val="002060"/>
                </a:solidFill>
              </a:rPr>
              <a:t> i.e.</a:t>
            </a:r>
            <a:r>
              <a:rPr lang="en-US" sz="2400" dirty="0" smtClean="0">
                <a:solidFill>
                  <a:srgbClr val="FF0000"/>
                </a:solidFill>
              </a:rPr>
              <a:t>, in case of discrete and continuous distribution,</a:t>
            </a:r>
          </a:p>
          <a:p>
            <a:pPr algn="just">
              <a:spcBef>
                <a:spcPct val="0"/>
              </a:spcBef>
            </a:pPr>
            <a:endParaRPr lang="ru-RU" sz="2400" dirty="0" smtClean="0">
              <a:solidFill>
                <a:srgbClr val="FF0000"/>
              </a:solidFill>
              <a:cs typeface="Aharoni" pitchFamily="2" charset="-79"/>
            </a:endParaRPr>
          </a:p>
          <a:p>
            <a:pPr lvl="0" algn="ctr">
              <a:spcBef>
                <a:spcPct val="20000"/>
              </a:spcBef>
              <a:buClr>
                <a:schemeClr val="accent1"/>
              </a:buClr>
              <a:buSzPct val="70000"/>
            </a:pPr>
            <a:endParaRPr lang="en-US" sz="2400" dirty="0" smtClean="0">
              <a:solidFill>
                <a:srgbClr val="C00000"/>
              </a:solidFill>
            </a:endParaRPr>
          </a:p>
          <a:p>
            <a:pPr lvl="0" algn="just">
              <a:spcBef>
                <a:spcPct val="20000"/>
              </a:spcBef>
              <a:buClr>
                <a:schemeClr val="accent1"/>
              </a:buClr>
              <a:buSzPct val="70000"/>
            </a:pPr>
            <a:endParaRPr lang="en-IN" sz="2400" dirty="0" smtClean="0">
              <a:solidFill>
                <a:srgbClr val="C00000"/>
              </a:solidFill>
            </a:endParaRPr>
          </a:p>
          <a:p>
            <a:pPr lvl="0" algn="just">
              <a:spcBef>
                <a:spcPct val="20000"/>
              </a:spcBef>
              <a:buClr>
                <a:srgbClr val="002060"/>
              </a:buClr>
              <a:buSzPct val="70000"/>
            </a:pPr>
            <a:endParaRPr kumimoji="0" lang="en-US" sz="2400" i="0" u="none" strike="noStrike" kern="1200" cap="none" spc="0" normalizeH="0" baseline="0" noProof="0" dirty="0">
              <a:ln>
                <a:noFill/>
              </a:ln>
              <a:solidFill>
                <a:srgbClr val="002060"/>
              </a:solidFill>
              <a:effectLst/>
              <a:uLnTx/>
              <a:uFillTx/>
              <a:latin typeface="Aharoni" pitchFamily="2" charset="-79"/>
              <a:cs typeface="Aharoni" pitchFamily="2" charset="-79"/>
            </a:endParaRPr>
          </a:p>
        </p:txBody>
      </p:sp>
      <p:graphicFrame>
        <p:nvGraphicFramePr>
          <p:cNvPr id="61442" name="Object 2"/>
          <p:cNvGraphicFramePr>
            <a:graphicFrameLocks noChangeAspect="1"/>
          </p:cNvGraphicFramePr>
          <p:nvPr/>
        </p:nvGraphicFramePr>
        <p:xfrm>
          <a:off x="3714744" y="2000240"/>
          <a:ext cx="1752600" cy="838200"/>
        </p:xfrm>
        <a:graphic>
          <a:graphicData uri="http://schemas.openxmlformats.org/presentationml/2006/ole">
            <p:oleObj spid="_x0000_s61442" name="Equation" r:id="rId3" imgW="736560" imgH="419040" progId="Equation.3">
              <p:embed/>
            </p:oleObj>
          </a:graphicData>
        </a:graphic>
      </p:graphicFrame>
      <p:graphicFrame>
        <p:nvGraphicFramePr>
          <p:cNvPr id="61443" name="Object 3"/>
          <p:cNvGraphicFramePr>
            <a:graphicFrameLocks noChangeAspect="1"/>
          </p:cNvGraphicFramePr>
          <p:nvPr/>
        </p:nvGraphicFramePr>
        <p:xfrm>
          <a:off x="3714744" y="3786190"/>
          <a:ext cx="1752600" cy="838200"/>
        </p:xfrm>
        <a:graphic>
          <a:graphicData uri="http://schemas.openxmlformats.org/presentationml/2006/ole">
            <p:oleObj spid="_x0000_s61443" name="Equation" r:id="rId4" imgW="736560" imgH="419040" progId="Equation.3">
              <p:embed/>
            </p:oleObj>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a:spLocks noChangeArrowheads="1"/>
          </p:cNvSpPr>
          <p:nvPr/>
        </p:nvSpPr>
        <p:spPr bwMode="auto">
          <a:xfrm>
            <a:off x="228600" y="228600"/>
            <a:ext cx="8686800" cy="6324600"/>
          </a:xfrm>
          <a:prstGeom prst="rect">
            <a:avLst/>
          </a:prstGeom>
          <a:gradFill>
            <a:gsLst>
              <a:gs pos="0">
                <a:srgbClr val="FFEFD1"/>
              </a:gs>
              <a:gs pos="64999">
                <a:srgbClr val="F0EBD5"/>
              </a:gs>
              <a:gs pos="100000">
                <a:srgbClr val="D1C39F"/>
              </a:gs>
            </a:gsLst>
            <a:lin ang="16200000" scaled="0"/>
          </a:gradFill>
          <a:ln>
            <a:headEnd/>
            <a:tailEnd/>
          </a:ln>
        </p:spPr>
        <p:style>
          <a:lnRef idx="1">
            <a:schemeClr val="accent4"/>
          </a:lnRef>
          <a:fillRef idx="2">
            <a:schemeClr val="accent4"/>
          </a:fillRef>
          <a:effectRef idx="1">
            <a:schemeClr val="accent4"/>
          </a:effectRef>
          <a:fontRef idx="minor">
            <a:schemeClr val="dk1"/>
          </a:fontRef>
        </p:style>
        <p:txBody>
          <a:bodyPr anchor="ctr"/>
          <a:lstStyle/>
          <a:p>
            <a:r>
              <a:rPr lang="en-US" sz="2400" b="1" dirty="0" smtClean="0">
                <a:solidFill>
                  <a:srgbClr val="FF0000"/>
                </a:solidFill>
              </a:rPr>
              <a:t>Merits of Standard Error</a:t>
            </a:r>
            <a:r>
              <a:rPr lang="en-US" sz="2400" b="1" dirty="0" smtClean="0"/>
              <a:t> </a:t>
            </a:r>
            <a:endParaRPr lang="en-IN" sz="2400" dirty="0" smtClean="0"/>
          </a:p>
          <a:p>
            <a:pPr lvl="0">
              <a:buFont typeface="Wingdings" pitchFamily="2" charset="2"/>
              <a:buChar char="v"/>
            </a:pPr>
            <a:r>
              <a:rPr lang="en-US" sz="2400" dirty="0" smtClean="0"/>
              <a:t> </a:t>
            </a:r>
            <a:r>
              <a:rPr lang="en-US" sz="2400" b="1" dirty="0" smtClean="0"/>
              <a:t>It should be rigidly defined i.e. it has a fixed and finite value,</a:t>
            </a:r>
          </a:p>
          <a:p>
            <a:pPr lvl="0">
              <a:buFont typeface="Wingdings" pitchFamily="2" charset="2"/>
              <a:buChar char="v"/>
            </a:pPr>
            <a:r>
              <a:rPr lang="en-US" sz="2400" b="1" dirty="0" smtClean="0"/>
              <a:t> Its calculation should be based on all the observations,</a:t>
            </a:r>
          </a:p>
          <a:p>
            <a:pPr lvl="0">
              <a:buFont typeface="Wingdings" pitchFamily="2" charset="2"/>
              <a:buChar char="v"/>
            </a:pPr>
            <a:r>
              <a:rPr lang="en-US" sz="2400" b="1" dirty="0" smtClean="0"/>
              <a:t> It should be capable for further algebraic treatment,</a:t>
            </a:r>
          </a:p>
          <a:p>
            <a:pPr lvl="0">
              <a:buFont typeface="Wingdings" pitchFamily="2" charset="2"/>
              <a:buChar char="v"/>
            </a:pPr>
            <a:r>
              <a:rPr lang="en-US" sz="2400" b="1" dirty="0" smtClean="0"/>
              <a:t> It should be least affected by fluctuations of sampling,</a:t>
            </a:r>
            <a:endParaRPr lang="en-IN" sz="2400" b="1" dirty="0" smtClean="0"/>
          </a:p>
          <a:p>
            <a:endParaRPr lang="en-US" sz="1200" b="1" dirty="0" smtClean="0"/>
          </a:p>
          <a:p>
            <a:r>
              <a:rPr lang="en-US" sz="2400" b="1" dirty="0" smtClean="0">
                <a:solidFill>
                  <a:srgbClr val="FF0000"/>
                </a:solidFill>
              </a:rPr>
              <a:t>Demerits of Standard Error</a:t>
            </a:r>
            <a:endParaRPr lang="en-IN" sz="2400" dirty="0" smtClean="0"/>
          </a:p>
          <a:p>
            <a:pPr lvl="0">
              <a:buFont typeface="Wingdings" pitchFamily="2" charset="2"/>
              <a:buChar char="v"/>
            </a:pPr>
            <a:r>
              <a:rPr lang="en-US" sz="2400" dirty="0" smtClean="0"/>
              <a:t> </a:t>
            </a:r>
            <a:r>
              <a:rPr lang="en-US" sz="2400" b="1" dirty="0" smtClean="0"/>
              <a:t>It is difficult to understand,</a:t>
            </a:r>
          </a:p>
          <a:p>
            <a:pPr lvl="0">
              <a:buFont typeface="Wingdings" pitchFamily="2" charset="2"/>
              <a:buChar char="v"/>
            </a:pPr>
            <a:r>
              <a:rPr lang="en-US" sz="2400" b="1" dirty="0" smtClean="0"/>
              <a:t> It should not be easy to calculate,</a:t>
            </a:r>
          </a:p>
          <a:p>
            <a:pPr marL="263525" lvl="0" indent="-263525">
              <a:buFont typeface="Wingdings" pitchFamily="2" charset="2"/>
              <a:buChar char="v"/>
            </a:pPr>
            <a:r>
              <a:rPr lang="en-US" sz="2400" b="1" dirty="0" smtClean="0"/>
              <a:t> It is very much affected by extreme values of the observations,</a:t>
            </a:r>
            <a:r>
              <a:rPr lang="en-US" sz="2400" dirty="0" smtClean="0"/>
              <a:t> </a:t>
            </a:r>
          </a:p>
          <a:p>
            <a:pPr marL="263525" lvl="0" indent="-263525"/>
            <a:r>
              <a:rPr lang="en-US" sz="1200" dirty="0" smtClean="0"/>
              <a:t> </a:t>
            </a:r>
            <a:endParaRPr lang="en-IN" sz="1200" dirty="0" smtClean="0"/>
          </a:p>
          <a:p>
            <a:r>
              <a:rPr lang="en-US" sz="2400" b="1" dirty="0" smtClean="0">
                <a:solidFill>
                  <a:srgbClr val="FF0000"/>
                </a:solidFill>
              </a:rPr>
              <a:t>Uses of Standard Error</a:t>
            </a:r>
            <a:endParaRPr lang="en-US" sz="2400" b="1" dirty="0" smtClean="0"/>
          </a:p>
          <a:p>
            <a:pPr lvl="0">
              <a:buFont typeface="Wingdings" pitchFamily="2" charset="2"/>
              <a:buChar char="v"/>
            </a:pPr>
            <a:r>
              <a:rPr lang="en-US" sz="2400" b="1" dirty="0" smtClean="0"/>
              <a:t> It is used in advance studies. </a:t>
            </a:r>
          </a:p>
          <a:p>
            <a:pPr marL="360363" lvl="0" indent="-360363" algn="just">
              <a:buFont typeface="Wingdings" pitchFamily="2" charset="2"/>
              <a:buChar char="v"/>
            </a:pPr>
            <a:r>
              <a:rPr lang="en-US" sz="2400" b="1" dirty="0" smtClean="0"/>
              <a:t>In any series, least standard error is desirable. For less standard error-</a:t>
            </a:r>
            <a:endParaRPr lang="en-IN" sz="2400" b="1" dirty="0" smtClean="0">
              <a:solidFill>
                <a:srgbClr val="C00000"/>
              </a:solidFill>
            </a:endParaRPr>
          </a:p>
          <a:p>
            <a:pPr marL="360363" lvl="0">
              <a:buFont typeface="Wingdings" pitchFamily="2" charset="2"/>
              <a:buChar char="Ø"/>
            </a:pPr>
            <a:r>
              <a:rPr lang="en-US" sz="2400" b="1" dirty="0" smtClean="0">
                <a:solidFill>
                  <a:srgbClr val="C00000"/>
                </a:solidFill>
              </a:rPr>
              <a:t> The number of observation should be more in the series</a:t>
            </a:r>
          </a:p>
          <a:p>
            <a:pPr marL="360363" lvl="0">
              <a:buFont typeface="Wingdings" pitchFamily="2" charset="2"/>
              <a:buChar char="Ø"/>
            </a:pPr>
            <a:r>
              <a:rPr lang="en-US" sz="2400" b="1" dirty="0" smtClean="0">
                <a:solidFill>
                  <a:srgbClr val="C00000"/>
                </a:solidFill>
              </a:rPr>
              <a:t> The observations are homogenous.</a:t>
            </a:r>
            <a:endParaRPr lang="en-IN" sz="2400" b="1" dirty="0" smtClean="0">
              <a:solidFill>
                <a:srgbClr val="C00000"/>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228600" y="152400"/>
            <a:ext cx="8686800" cy="685800"/>
          </a:xfrm>
          <a:prstGeom prst="rect">
            <a:avLst/>
          </a:prstGeom>
          <a:gradFill>
            <a:gsLst>
              <a:gs pos="0">
                <a:srgbClr val="FBEAC7"/>
              </a:gs>
              <a:gs pos="17999">
                <a:srgbClr val="FEE7F2"/>
              </a:gs>
              <a:gs pos="36000">
                <a:srgbClr val="FAC77D"/>
              </a:gs>
              <a:gs pos="61000">
                <a:srgbClr val="FBA97D"/>
              </a:gs>
              <a:gs pos="82001">
                <a:srgbClr val="FBD49C"/>
              </a:gs>
              <a:gs pos="100000">
                <a:srgbClr val="FEE7F2"/>
              </a:gs>
            </a:gsLst>
            <a:lin ang="16200000" scaled="0"/>
          </a:gradFill>
        </p:spPr>
        <p:style>
          <a:lnRef idx="1">
            <a:schemeClr val="accent5"/>
          </a:lnRef>
          <a:fillRef idx="2">
            <a:schemeClr val="accent5"/>
          </a:fillRef>
          <a:effectRef idx="1">
            <a:schemeClr val="accent5"/>
          </a:effectRef>
          <a:fontRef idx="minor">
            <a:schemeClr val="dk1"/>
          </a:fontRef>
        </p:style>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1" i="0" u="none" strike="noStrike" kern="1200" cap="all" spc="50" normalizeH="0" noProof="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rPr>
              <a:t>Coefficient of variation (C.V.</a:t>
            </a:r>
            <a:r>
              <a:rPr kumimoji="0" lang="en-US" sz="3600" b="1" i="0" u="none" strike="noStrike" kern="1200" spc="50" normalizeH="0" noProof="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rPr>
              <a:t>)</a:t>
            </a:r>
            <a:r>
              <a:rPr kumimoji="0" lang="en-US" sz="3600" b="1" i="0" u="none" strike="noStrike" kern="1200" spc="50" normalizeH="0" baseline="0" noProof="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rPr>
              <a:t> </a:t>
            </a:r>
            <a:endParaRPr kumimoji="0" lang="en-US" sz="3600" b="1" i="0" u="none" strike="noStrike" kern="1200" spc="50" normalizeH="0" baseline="0" noProof="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endParaRPr>
          </a:p>
        </p:txBody>
      </p:sp>
      <p:sp>
        <p:nvSpPr>
          <p:cNvPr id="3" name="Content Placeholder 2"/>
          <p:cNvSpPr txBox="1">
            <a:spLocks/>
          </p:cNvSpPr>
          <p:nvPr/>
        </p:nvSpPr>
        <p:spPr>
          <a:xfrm>
            <a:off x="228600" y="990600"/>
            <a:ext cx="8686800" cy="5653110"/>
          </a:xfrm>
          <a:prstGeom prst="rect">
            <a:avLst/>
          </a:prstGeom>
        </p:spPr>
        <p:txBody>
          <a:bodyPr/>
          <a:lstStyle/>
          <a:p>
            <a:pPr algn="just"/>
            <a:r>
              <a:rPr lang="en-US" sz="2400" dirty="0" smtClean="0">
                <a:solidFill>
                  <a:srgbClr val="C00000"/>
                </a:solidFill>
              </a:rPr>
              <a:t>It is the standard deviation, gives an idea about the extent to which observations are scattered around their mean. Thus, two or more distributions having the same mean can be compared directly for their variability with the help of corresponding standard deviations. The following two situations may arise-</a:t>
            </a:r>
            <a:endParaRPr lang="en-IN" sz="2400" dirty="0" smtClean="0">
              <a:solidFill>
                <a:srgbClr val="C00000"/>
              </a:solidFill>
            </a:endParaRPr>
          </a:p>
          <a:p>
            <a:pPr marL="360363" lvl="0" indent="-360363" algn="just">
              <a:buFont typeface="Wingdings" pitchFamily="2" charset="2"/>
              <a:buChar char="v"/>
            </a:pPr>
            <a:r>
              <a:rPr lang="en-US" sz="2400" dirty="0" smtClean="0">
                <a:solidFill>
                  <a:srgbClr val="002060"/>
                </a:solidFill>
              </a:rPr>
              <a:t>When two or more distributions having unequal means are to be compared in respect of their variability. </a:t>
            </a:r>
          </a:p>
          <a:p>
            <a:pPr marL="360363" lvl="0" indent="-360363" algn="just">
              <a:buFont typeface="Wingdings" pitchFamily="2" charset="2"/>
              <a:buChar char="v"/>
            </a:pPr>
            <a:r>
              <a:rPr lang="en-US" sz="2400" dirty="0" smtClean="0">
                <a:solidFill>
                  <a:srgbClr val="002060"/>
                </a:solidFill>
              </a:rPr>
              <a:t>When two or more distributions having observations expressed in different units of measurements are to be compared in respect of their </a:t>
            </a:r>
            <a:r>
              <a:rPr lang="en-US" sz="2400" dirty="0" err="1" smtClean="0">
                <a:solidFill>
                  <a:srgbClr val="002060"/>
                </a:solidFill>
              </a:rPr>
              <a:t>scatteredness</a:t>
            </a:r>
            <a:r>
              <a:rPr lang="en-US" sz="2400" dirty="0" smtClean="0">
                <a:solidFill>
                  <a:srgbClr val="002060"/>
                </a:solidFill>
              </a:rPr>
              <a:t> or variability.</a:t>
            </a:r>
            <a:endParaRPr lang="en-IN" sz="2400" dirty="0" smtClean="0">
              <a:solidFill>
                <a:srgbClr val="002060"/>
              </a:solidFill>
            </a:endParaRPr>
          </a:p>
          <a:p>
            <a:pPr algn="just"/>
            <a:r>
              <a:rPr lang="en-US" sz="2400" dirty="0" smtClean="0">
                <a:solidFill>
                  <a:srgbClr val="C00000"/>
                </a:solidFill>
              </a:rPr>
              <a:t>For making comparisons in the above two situations, </a:t>
            </a:r>
            <a:r>
              <a:rPr lang="en-US" sz="2400" dirty="0" smtClean="0">
                <a:solidFill>
                  <a:srgbClr val="002060"/>
                </a:solidFill>
              </a:rPr>
              <a:t>Coefficient of variation (C.V.)</a:t>
            </a:r>
            <a:r>
              <a:rPr lang="en-US" sz="2400" dirty="0" smtClean="0">
                <a:solidFill>
                  <a:srgbClr val="C00000"/>
                </a:solidFill>
              </a:rPr>
              <a:t> is the ratio of standard deviation to the arithmetic mean expressed in </a:t>
            </a:r>
            <a:r>
              <a:rPr lang="en-US" sz="2400" b="1" dirty="0" smtClean="0">
                <a:solidFill>
                  <a:srgbClr val="002060"/>
                </a:solidFill>
              </a:rPr>
              <a:t>percentage</a:t>
            </a:r>
            <a:r>
              <a:rPr lang="en-US" sz="2400" dirty="0" smtClean="0">
                <a:solidFill>
                  <a:srgbClr val="C00000"/>
                </a:solidFill>
              </a:rPr>
              <a:t>. Symbolically, </a:t>
            </a:r>
            <a:endParaRPr lang="ru-RU" sz="2400" dirty="0" smtClean="0">
              <a:solidFill>
                <a:srgbClr val="C00000"/>
              </a:solidFill>
              <a:cs typeface="Aharoni" pitchFamily="2" charset="-79"/>
            </a:endParaRPr>
          </a:p>
          <a:p>
            <a:pPr lvl="0" algn="just">
              <a:spcBef>
                <a:spcPct val="20000"/>
              </a:spcBef>
              <a:buClr>
                <a:schemeClr val="accent1"/>
              </a:buClr>
              <a:buSzPct val="70000"/>
            </a:pPr>
            <a:endParaRPr lang="en-US" sz="2400" dirty="0" smtClean="0">
              <a:solidFill>
                <a:srgbClr val="C00000"/>
              </a:solidFill>
            </a:endParaRPr>
          </a:p>
          <a:p>
            <a:pPr lvl="0" algn="just">
              <a:spcBef>
                <a:spcPct val="20000"/>
              </a:spcBef>
              <a:buClr>
                <a:schemeClr val="accent1"/>
              </a:buClr>
              <a:buSzPct val="70000"/>
            </a:pPr>
            <a:endParaRPr lang="en-IN" sz="2400" dirty="0" smtClean="0">
              <a:solidFill>
                <a:srgbClr val="C00000"/>
              </a:solidFill>
            </a:endParaRPr>
          </a:p>
          <a:p>
            <a:pPr lvl="0" algn="just">
              <a:spcBef>
                <a:spcPct val="20000"/>
              </a:spcBef>
              <a:buClr>
                <a:srgbClr val="002060"/>
              </a:buClr>
              <a:buSzPct val="70000"/>
            </a:pPr>
            <a:endParaRPr kumimoji="0" lang="en-US" sz="2400" i="0" u="none" strike="noStrike" kern="1200" cap="none" spc="0" normalizeH="0" baseline="0" noProof="0" dirty="0">
              <a:ln>
                <a:noFill/>
              </a:ln>
              <a:solidFill>
                <a:srgbClr val="C00000"/>
              </a:solidFill>
              <a:effectLst/>
              <a:uLnTx/>
              <a:uFillTx/>
              <a:latin typeface="Aharoni" pitchFamily="2" charset="-79"/>
              <a:cs typeface="Aharoni" pitchFamily="2" charset="-79"/>
            </a:endParaRPr>
          </a:p>
        </p:txBody>
      </p:sp>
      <p:graphicFrame>
        <p:nvGraphicFramePr>
          <p:cNvPr id="62466" name="Object 2"/>
          <p:cNvGraphicFramePr>
            <a:graphicFrameLocks noChangeAspect="1"/>
          </p:cNvGraphicFramePr>
          <p:nvPr/>
        </p:nvGraphicFramePr>
        <p:xfrm>
          <a:off x="3714744" y="5867400"/>
          <a:ext cx="1785950" cy="633434"/>
        </p:xfrm>
        <a:graphic>
          <a:graphicData uri="http://schemas.openxmlformats.org/presentationml/2006/ole">
            <p:oleObj spid="_x0000_s62466" name="Equation" r:id="rId3" imgW="1104840" imgH="393480" progId="Equation.3">
              <p:embed/>
            </p:oleObj>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a:spLocks noChangeArrowheads="1"/>
          </p:cNvSpPr>
          <p:nvPr/>
        </p:nvSpPr>
        <p:spPr bwMode="auto">
          <a:xfrm>
            <a:off x="228600" y="228600"/>
            <a:ext cx="8686800" cy="6343672"/>
          </a:xfrm>
          <a:prstGeom prst="rect">
            <a:avLst/>
          </a:prstGeom>
          <a:gradFill>
            <a:gsLst>
              <a:gs pos="0">
                <a:srgbClr val="FFEFD1"/>
              </a:gs>
              <a:gs pos="64999">
                <a:srgbClr val="F0EBD5"/>
              </a:gs>
              <a:gs pos="100000">
                <a:srgbClr val="D1C39F"/>
              </a:gs>
            </a:gsLst>
            <a:lin ang="16200000" scaled="0"/>
          </a:gradFill>
          <a:ln>
            <a:headEnd/>
            <a:tailEnd/>
          </a:ln>
        </p:spPr>
        <p:style>
          <a:lnRef idx="1">
            <a:schemeClr val="accent4"/>
          </a:lnRef>
          <a:fillRef idx="2">
            <a:schemeClr val="accent4"/>
          </a:fillRef>
          <a:effectRef idx="1">
            <a:schemeClr val="accent4"/>
          </a:effectRef>
          <a:fontRef idx="minor">
            <a:schemeClr val="dk1"/>
          </a:fontRef>
        </p:style>
        <p:txBody>
          <a:bodyPr anchor="ctr"/>
          <a:lstStyle/>
          <a:p>
            <a:r>
              <a:rPr lang="en-US" sz="2000" b="1" dirty="0" smtClean="0">
                <a:solidFill>
                  <a:srgbClr val="FF0000"/>
                </a:solidFill>
              </a:rPr>
              <a:t>Merits of Coefficient of variation</a:t>
            </a:r>
            <a:endParaRPr lang="en-IN" sz="2000" dirty="0" smtClean="0"/>
          </a:p>
          <a:p>
            <a:pPr marL="358775" lvl="0" indent="-358775">
              <a:buFont typeface="Wingdings" pitchFamily="2" charset="2"/>
              <a:buChar char="v"/>
            </a:pPr>
            <a:r>
              <a:rPr lang="en-US" sz="2000" dirty="0" smtClean="0"/>
              <a:t>It should be easy to understand</a:t>
            </a:r>
          </a:p>
          <a:p>
            <a:pPr marL="358775" lvl="0" indent="-358775">
              <a:buFont typeface="Wingdings" pitchFamily="2" charset="2"/>
              <a:buChar char="v"/>
            </a:pPr>
            <a:r>
              <a:rPr lang="en-US" sz="2000" dirty="0" smtClean="0"/>
              <a:t>It should be easy to calculate</a:t>
            </a:r>
          </a:p>
          <a:p>
            <a:pPr marL="358775" lvl="0" indent="-358775" algn="just">
              <a:buFont typeface="Wingdings" pitchFamily="2" charset="2"/>
              <a:buChar char="v"/>
            </a:pPr>
            <a:r>
              <a:rPr lang="en-US" sz="2000" dirty="0" smtClean="0"/>
              <a:t>It is not affected by extreme values of the observations</a:t>
            </a:r>
          </a:p>
          <a:p>
            <a:pPr marL="360363" lvl="0" indent="-360363" algn="just">
              <a:buFont typeface="Wingdings" pitchFamily="2" charset="2"/>
              <a:buChar char="v"/>
            </a:pPr>
            <a:r>
              <a:rPr lang="en-US" sz="2000" dirty="0" smtClean="0"/>
              <a:t>It should not be affected by fluctuations of sampling.</a:t>
            </a:r>
          </a:p>
          <a:p>
            <a:r>
              <a:rPr lang="en-US" sz="2000" b="1" dirty="0" smtClean="0">
                <a:solidFill>
                  <a:srgbClr val="FF0000"/>
                </a:solidFill>
              </a:rPr>
              <a:t>Demerits of Coefficient of variation</a:t>
            </a:r>
            <a:endParaRPr lang="en-IN" sz="2000" dirty="0" smtClean="0"/>
          </a:p>
          <a:p>
            <a:pPr marL="358775" lvl="0" indent="-358775">
              <a:buFont typeface="Wingdings" pitchFamily="2" charset="2"/>
              <a:buChar char="v"/>
            </a:pPr>
            <a:r>
              <a:rPr lang="en-US" sz="2000" dirty="0" smtClean="0"/>
              <a:t>It should not be rigidly defined. </a:t>
            </a:r>
          </a:p>
          <a:p>
            <a:pPr marL="358775" lvl="0" indent="-358775" algn="just">
              <a:buFont typeface="Wingdings" pitchFamily="2" charset="2"/>
              <a:buChar char="v"/>
            </a:pPr>
            <a:r>
              <a:rPr lang="en-US" sz="2000" dirty="0" smtClean="0"/>
              <a:t>Its calculation should not be based on all the observations</a:t>
            </a:r>
          </a:p>
          <a:p>
            <a:pPr marL="358775" lvl="0" indent="-358775">
              <a:buFont typeface="Wingdings" pitchFamily="2" charset="2"/>
              <a:buChar char="v"/>
            </a:pPr>
            <a:r>
              <a:rPr lang="en-US" sz="2000" dirty="0" smtClean="0"/>
              <a:t>It is not capable for further algebraic treatment</a:t>
            </a:r>
          </a:p>
          <a:p>
            <a:pPr algn="just"/>
            <a:r>
              <a:rPr lang="en-US" sz="2000" b="1" dirty="0" smtClean="0">
                <a:solidFill>
                  <a:srgbClr val="FF0000"/>
                </a:solidFill>
              </a:rPr>
              <a:t>Uses of Coefficient of variation</a:t>
            </a:r>
            <a:endParaRPr lang="en-US" sz="2000" b="1" dirty="0" smtClean="0"/>
          </a:p>
          <a:p>
            <a:pPr marL="358775" lvl="0" indent="-358775" algn="just">
              <a:buFont typeface="Wingdings" pitchFamily="2" charset="2"/>
              <a:buChar char="v"/>
            </a:pPr>
            <a:r>
              <a:rPr lang="en-US" sz="2000" dirty="0" smtClean="0"/>
              <a:t>It has a special use in the case when the two sets of data belong to different of units of measurement. </a:t>
            </a:r>
            <a:r>
              <a:rPr lang="en-US" sz="2000" i="1" dirty="0" smtClean="0">
                <a:solidFill>
                  <a:srgbClr val="FF0000"/>
                </a:solidFill>
              </a:rPr>
              <a:t>e.g.</a:t>
            </a:r>
            <a:r>
              <a:rPr lang="en-US" sz="2000" dirty="0" smtClean="0"/>
              <a:t>, if in one set there are milk yield of some animals recorded in </a:t>
            </a:r>
            <a:r>
              <a:rPr lang="en-US" sz="2000" dirty="0" err="1" smtClean="0"/>
              <a:t>litres</a:t>
            </a:r>
            <a:r>
              <a:rPr lang="en-US" sz="2000" dirty="0" smtClean="0"/>
              <a:t> and in the second set there are body weight of these animals recorded in kg, then their variability can be compared with the help of </a:t>
            </a:r>
            <a:r>
              <a:rPr lang="en-US" sz="2000" b="1" dirty="0" smtClean="0"/>
              <a:t>coefficient of variation (C.V.) </a:t>
            </a:r>
            <a:r>
              <a:rPr lang="en-US" sz="2000" dirty="0" smtClean="0"/>
              <a:t>only.</a:t>
            </a:r>
            <a:endParaRPr lang="en-US" sz="2000" b="1" dirty="0" smtClean="0"/>
          </a:p>
          <a:p>
            <a:pPr marL="360363" lvl="0" indent="-360363" algn="just">
              <a:buFont typeface="Wingdings" pitchFamily="2" charset="2"/>
              <a:buChar char="v"/>
            </a:pPr>
            <a:r>
              <a:rPr lang="en-US" sz="2000" dirty="0" smtClean="0"/>
              <a:t>It is useful for making comparisons between two or more distributions in respect of their variability, homogeneity, uniformity or consistency.</a:t>
            </a:r>
          </a:p>
          <a:p>
            <a:pPr marL="360363" lvl="0" indent="-360363" algn="just">
              <a:buFont typeface="Wingdings" pitchFamily="2" charset="2"/>
              <a:buChar char="v"/>
            </a:pPr>
            <a:r>
              <a:rPr lang="en-US" sz="2000" dirty="0" smtClean="0"/>
              <a:t>The distribution having greater</a:t>
            </a:r>
            <a:r>
              <a:rPr lang="en-US" sz="2000" b="1" dirty="0" smtClean="0"/>
              <a:t> coefficient of variation (C.V.) </a:t>
            </a:r>
            <a:r>
              <a:rPr lang="en-US" sz="2000" dirty="0" smtClean="0"/>
              <a:t>is considered more variable than the other and the distribution with lesser </a:t>
            </a:r>
            <a:r>
              <a:rPr lang="en-US" sz="2000" b="1" dirty="0" smtClean="0"/>
              <a:t>coefficient of variation (C.V.) </a:t>
            </a:r>
            <a:r>
              <a:rPr lang="en-US" sz="2000" dirty="0" smtClean="0"/>
              <a:t>shows greater consistency, homogeneity and uniformity.</a:t>
            </a:r>
            <a:endParaRPr lang="en-US" sz="2000" b="1" dirty="0" smtClean="0">
              <a:solidFill>
                <a:srgbClr val="FF00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304800" y="228600"/>
            <a:ext cx="8686800" cy="1219200"/>
          </a:xfrm>
          <a:prstGeom prst="rect">
            <a:avLst/>
          </a:prstGeom>
        </p:spPr>
        <p:style>
          <a:lnRef idx="3">
            <a:schemeClr val="lt1"/>
          </a:lnRef>
          <a:fillRef idx="1">
            <a:schemeClr val="accent2"/>
          </a:fillRef>
          <a:effectRef idx="1">
            <a:schemeClr val="accent2"/>
          </a:effectRef>
          <a:fontRef idx="minor">
            <a:schemeClr val="lt1"/>
          </a:fontRef>
        </p:style>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1" i="0" u="none" strike="noStrike" kern="1200" cap="all" spc="50" normalizeH="0" baseline="0" noProof="0" dirty="0" smtClean="0">
                <a:ln w="11430"/>
                <a:solidFill>
                  <a:srgbClr val="FFFF00"/>
                </a:solidFill>
                <a:effectLst>
                  <a:outerShdw blurRad="76200" dist="50800" dir="5400000" algn="tl" rotWithShape="0">
                    <a:srgbClr val="000000">
                      <a:alpha val="65000"/>
                    </a:srgbClr>
                  </a:outerShdw>
                </a:effectLst>
                <a:uLnTx/>
                <a:uFillTx/>
                <a:latin typeface="+mj-lt"/>
                <a:ea typeface="+mj-ea"/>
                <a:cs typeface="+mj-cs"/>
              </a:rPr>
              <a:t>CHARACTERISTICS OF AN IDEAL MEASURE OF DISPERSION</a:t>
            </a:r>
            <a:r>
              <a:rPr kumimoji="0" lang="en-US" sz="2000" b="1" i="0" u="none" strike="noStrike" kern="1200" cap="none" spc="50" normalizeH="0" baseline="0" noProof="0" dirty="0" smtClean="0">
                <a:ln w="11430"/>
                <a:solidFill>
                  <a:srgbClr val="FFFF00"/>
                </a:solidFill>
                <a:effectLst>
                  <a:outerShdw blurRad="76200" dist="50800" dir="5400000" algn="tl" rotWithShape="0">
                    <a:srgbClr val="000000">
                      <a:alpha val="65000"/>
                    </a:srgbClr>
                  </a:outerShdw>
                </a:effectLst>
                <a:uLnTx/>
                <a:uFillTx/>
                <a:latin typeface="+mj-lt"/>
                <a:ea typeface="+mj-ea"/>
                <a:cs typeface="+mj-cs"/>
              </a:rPr>
              <a:t> </a:t>
            </a:r>
            <a:endParaRPr kumimoji="0" lang="en-US" sz="2000" b="1" i="0" u="none" strike="noStrike" kern="1200" cap="none" spc="50" normalizeH="0" baseline="0" noProof="0" dirty="0">
              <a:ln w="11430"/>
              <a:solidFill>
                <a:srgbClr val="FFFF00"/>
              </a:solidFill>
              <a:effectLst>
                <a:outerShdw blurRad="76200" dist="50800" dir="5400000" algn="tl" rotWithShape="0">
                  <a:srgbClr val="000000">
                    <a:alpha val="65000"/>
                  </a:srgbClr>
                </a:outerShdw>
              </a:effectLst>
              <a:uLnTx/>
              <a:uFillTx/>
              <a:latin typeface="+mj-lt"/>
              <a:ea typeface="+mj-ea"/>
              <a:cs typeface="+mj-cs"/>
            </a:endParaRPr>
          </a:p>
        </p:txBody>
      </p:sp>
      <p:sp>
        <p:nvSpPr>
          <p:cNvPr id="3" name="Content Placeholder 2"/>
          <p:cNvSpPr txBox="1">
            <a:spLocks/>
          </p:cNvSpPr>
          <p:nvPr/>
        </p:nvSpPr>
        <p:spPr>
          <a:xfrm>
            <a:off x="228600" y="1600200"/>
            <a:ext cx="8763000" cy="5029200"/>
          </a:xfrm>
          <a:prstGeom prst="rect">
            <a:avLst/>
          </a:prstGeom>
        </p:spPr>
        <p:txBody>
          <a:bodyPr/>
          <a:lstStyle/>
          <a:p>
            <a:pPr algn="just"/>
            <a:r>
              <a:rPr lang="en-IN" sz="2700" dirty="0" smtClean="0">
                <a:solidFill>
                  <a:srgbClr val="FF0000"/>
                </a:solidFill>
              </a:rPr>
              <a:t>An ideal measure of dispersion should possess the following properties-</a:t>
            </a:r>
          </a:p>
          <a:p>
            <a:pPr algn="just"/>
            <a:endParaRPr lang="en-IN" sz="1200" dirty="0" smtClean="0">
              <a:solidFill>
                <a:srgbClr val="FF0000"/>
              </a:solidFill>
            </a:endParaRPr>
          </a:p>
          <a:p>
            <a:pPr marL="539750" indent="-539750" algn="just">
              <a:buFont typeface="+mj-lt"/>
              <a:buAutoNum type="romanUcPeriod"/>
            </a:pPr>
            <a:r>
              <a:rPr lang="en-IN" sz="2700" dirty="0" smtClean="0">
                <a:solidFill>
                  <a:srgbClr val="002060"/>
                </a:solidFill>
              </a:rPr>
              <a:t>It should be rigidly defined i.e. it has a fixed and finite value</a:t>
            </a:r>
          </a:p>
          <a:p>
            <a:pPr marL="539750" indent="-539750" algn="just">
              <a:buFont typeface="+mj-lt"/>
              <a:buAutoNum type="romanUcPeriod"/>
            </a:pPr>
            <a:r>
              <a:rPr lang="en-IN" sz="2700" dirty="0" smtClean="0">
                <a:solidFill>
                  <a:srgbClr val="002060"/>
                </a:solidFill>
              </a:rPr>
              <a:t>It should be easy to understand</a:t>
            </a:r>
          </a:p>
          <a:p>
            <a:pPr marL="539750" indent="-539750" algn="just">
              <a:buFont typeface="+mj-lt"/>
              <a:buAutoNum type="romanUcPeriod"/>
            </a:pPr>
            <a:r>
              <a:rPr lang="en-IN" sz="2700" dirty="0" smtClean="0">
                <a:solidFill>
                  <a:srgbClr val="002060"/>
                </a:solidFill>
              </a:rPr>
              <a:t>It should be easy to calculate</a:t>
            </a:r>
          </a:p>
          <a:p>
            <a:pPr marL="539750" indent="-539750" algn="just">
              <a:buFont typeface="+mj-lt"/>
              <a:buAutoNum type="romanUcPeriod"/>
            </a:pPr>
            <a:r>
              <a:rPr lang="en-IN" sz="2700" dirty="0" smtClean="0">
                <a:solidFill>
                  <a:srgbClr val="002060"/>
                </a:solidFill>
              </a:rPr>
              <a:t>Its calculation should be based on all the observations</a:t>
            </a:r>
          </a:p>
          <a:p>
            <a:pPr marL="539750" indent="-539750" algn="just">
              <a:buFont typeface="+mj-lt"/>
              <a:buAutoNum type="romanUcPeriod"/>
            </a:pPr>
            <a:r>
              <a:rPr lang="en-IN" sz="2700" dirty="0" smtClean="0">
                <a:solidFill>
                  <a:srgbClr val="002060"/>
                </a:solidFill>
              </a:rPr>
              <a:t>It should be capable for further algebraic treatment</a:t>
            </a:r>
          </a:p>
          <a:p>
            <a:pPr marL="539750" indent="-539750" algn="just">
              <a:buFont typeface="+mj-lt"/>
              <a:buAutoNum type="romanUcPeriod"/>
            </a:pPr>
            <a:r>
              <a:rPr lang="en-IN" sz="2700" dirty="0" smtClean="0">
                <a:solidFill>
                  <a:srgbClr val="002060"/>
                </a:solidFill>
              </a:rPr>
              <a:t>It should not be affected by extreme values of the observations</a:t>
            </a:r>
          </a:p>
          <a:p>
            <a:pPr marL="539750" indent="-539750" algn="just">
              <a:buFont typeface="+mj-lt"/>
              <a:buAutoNum type="romanUcPeriod"/>
            </a:pPr>
            <a:r>
              <a:rPr lang="en-IN" sz="2700" dirty="0" smtClean="0">
                <a:solidFill>
                  <a:srgbClr val="002060"/>
                </a:solidFill>
              </a:rPr>
              <a:t>It should be least affected by fluctuations of sampling</a:t>
            </a:r>
            <a:endParaRPr kumimoji="0" lang="en-US" sz="2700" i="0" u="none" strike="noStrike" kern="1200" cap="none" spc="0" normalizeH="0" baseline="0" noProof="0" dirty="0">
              <a:ln>
                <a:noFill/>
              </a:ln>
              <a:solidFill>
                <a:srgbClr val="002060"/>
              </a:solidFill>
              <a:effectLst/>
              <a:uLnTx/>
              <a:uFillTx/>
              <a:latin typeface="Aharoni" pitchFamily="2" charset="-79"/>
              <a:cs typeface="Aharoni" pitchFamily="2" charset="-79"/>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228600" y="228600"/>
            <a:ext cx="8686800" cy="685800"/>
          </a:xfrm>
          <a:prstGeom prst="rect">
            <a:avLst/>
          </a:prstGeom>
        </p:spPr>
        <p:style>
          <a:lnRef idx="1">
            <a:schemeClr val="accent1"/>
          </a:lnRef>
          <a:fillRef idx="2">
            <a:schemeClr val="accent1"/>
          </a:fillRef>
          <a:effectRef idx="1">
            <a:schemeClr val="accent1"/>
          </a:effectRef>
          <a:fontRef idx="minor">
            <a:schemeClr val="dk1"/>
          </a:fontRef>
        </p:style>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1" i="0" u="none" strike="noStrike" kern="1200" cap="all" spc="50" normalizeH="0" noProof="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rPr>
              <a:t>TYPES OF Measure of dispersion</a:t>
            </a:r>
            <a:r>
              <a:rPr kumimoji="0" lang="en-US" sz="3600" b="1" i="0" u="none" strike="noStrike" kern="1200" spc="50" normalizeH="0" baseline="0" noProof="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rPr>
              <a:t> </a:t>
            </a:r>
            <a:endParaRPr kumimoji="0" lang="en-US" sz="3600" b="1" i="0" u="none" strike="noStrike" kern="1200" spc="50" normalizeH="0" baseline="0" noProof="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endParaRPr>
          </a:p>
        </p:txBody>
      </p:sp>
      <p:sp>
        <p:nvSpPr>
          <p:cNvPr id="3" name="Content Placeholder 2"/>
          <p:cNvSpPr txBox="1">
            <a:spLocks/>
          </p:cNvSpPr>
          <p:nvPr/>
        </p:nvSpPr>
        <p:spPr>
          <a:xfrm>
            <a:off x="304800" y="1143000"/>
            <a:ext cx="8534400" cy="5105400"/>
          </a:xfrm>
          <a:prstGeom prst="rect">
            <a:avLst/>
          </a:prstGeom>
        </p:spPr>
        <p:txBody>
          <a:bodyPr/>
          <a:lstStyle/>
          <a:p>
            <a:pPr algn="just"/>
            <a:r>
              <a:rPr lang="en-US" sz="3200" b="1" dirty="0" smtClean="0">
                <a:solidFill>
                  <a:srgbClr val="FF0000"/>
                </a:solidFill>
              </a:rPr>
              <a:t>The commonly used measures of dispersion are as follows;</a:t>
            </a:r>
            <a:endParaRPr lang="en-IN" sz="3200" b="1" dirty="0" smtClean="0">
              <a:solidFill>
                <a:srgbClr val="FF0000"/>
              </a:solidFill>
            </a:endParaRPr>
          </a:p>
          <a:p>
            <a:pPr marL="1787525" lvl="0">
              <a:buFont typeface="Wingdings" pitchFamily="2" charset="2"/>
              <a:buChar char="v"/>
            </a:pPr>
            <a:r>
              <a:rPr lang="en-US" sz="3200" b="1" dirty="0" smtClean="0">
                <a:solidFill>
                  <a:srgbClr val="002060"/>
                </a:solidFill>
              </a:rPr>
              <a:t> Range</a:t>
            </a:r>
            <a:endParaRPr lang="en-IN" sz="3200" b="1" dirty="0" smtClean="0">
              <a:solidFill>
                <a:srgbClr val="002060"/>
              </a:solidFill>
            </a:endParaRPr>
          </a:p>
          <a:p>
            <a:pPr marL="1787525" lvl="0">
              <a:buFont typeface="Wingdings" pitchFamily="2" charset="2"/>
              <a:buChar char="v"/>
            </a:pPr>
            <a:r>
              <a:rPr lang="en-US" sz="3200" b="1" dirty="0" smtClean="0">
                <a:solidFill>
                  <a:srgbClr val="002060"/>
                </a:solidFill>
              </a:rPr>
              <a:t> Mean deviation (M.D.)</a:t>
            </a:r>
            <a:endParaRPr lang="en-IN" sz="3200" b="1" dirty="0" smtClean="0">
              <a:solidFill>
                <a:srgbClr val="002060"/>
              </a:solidFill>
            </a:endParaRPr>
          </a:p>
          <a:p>
            <a:pPr marL="1787525" lvl="0">
              <a:buFont typeface="Wingdings" pitchFamily="2" charset="2"/>
              <a:buChar char="v"/>
            </a:pPr>
            <a:r>
              <a:rPr lang="en-US" sz="3200" b="1" dirty="0" smtClean="0">
                <a:solidFill>
                  <a:srgbClr val="002060"/>
                </a:solidFill>
              </a:rPr>
              <a:t> Standard deviation (S.D.)</a:t>
            </a:r>
            <a:endParaRPr lang="en-IN" sz="3200" b="1" dirty="0" smtClean="0">
              <a:solidFill>
                <a:srgbClr val="002060"/>
              </a:solidFill>
            </a:endParaRPr>
          </a:p>
          <a:p>
            <a:pPr marL="1787525" lvl="0">
              <a:buFont typeface="Wingdings" pitchFamily="2" charset="2"/>
              <a:buChar char="v"/>
            </a:pPr>
            <a:r>
              <a:rPr lang="en-US" sz="3200" b="1" dirty="0" smtClean="0">
                <a:solidFill>
                  <a:srgbClr val="002060"/>
                </a:solidFill>
              </a:rPr>
              <a:t> Variance</a:t>
            </a:r>
            <a:endParaRPr lang="en-IN" sz="3200" b="1" dirty="0" smtClean="0">
              <a:solidFill>
                <a:srgbClr val="002060"/>
              </a:solidFill>
            </a:endParaRPr>
          </a:p>
          <a:p>
            <a:pPr marL="1787525" lvl="0">
              <a:buFont typeface="Wingdings" pitchFamily="2" charset="2"/>
              <a:buChar char="v"/>
            </a:pPr>
            <a:r>
              <a:rPr lang="en-US" sz="3200" b="1" dirty="0" smtClean="0">
                <a:solidFill>
                  <a:srgbClr val="002060"/>
                </a:solidFill>
              </a:rPr>
              <a:t> Standard error (S.E.)</a:t>
            </a:r>
            <a:endParaRPr lang="en-IN" sz="3200" b="1" dirty="0" smtClean="0">
              <a:solidFill>
                <a:srgbClr val="002060"/>
              </a:solidFill>
            </a:endParaRPr>
          </a:p>
          <a:p>
            <a:pPr marL="1787525">
              <a:buFont typeface="Wingdings" pitchFamily="2" charset="2"/>
              <a:buChar char="v"/>
            </a:pPr>
            <a:r>
              <a:rPr lang="en-US" sz="3200" b="1" dirty="0" smtClean="0">
                <a:solidFill>
                  <a:srgbClr val="002060"/>
                </a:solidFill>
              </a:rPr>
              <a:t> Coefficient of variation (C.V.)</a:t>
            </a:r>
            <a:endParaRPr lang="en-US" sz="3200" b="1" dirty="0" smtClean="0">
              <a:solidFill>
                <a:srgbClr val="002060"/>
              </a:solidFill>
              <a:latin typeface="Aharoni" pitchFamily="2" charset="-79"/>
              <a:cs typeface="Aharoni" pitchFamily="2" charset="-79"/>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228600" y="152400"/>
            <a:ext cx="8686800" cy="685800"/>
          </a:xfrm>
          <a:prstGeom prst="rect">
            <a:avLst/>
          </a:prstGeom>
          <a:gradFill>
            <a:gsLst>
              <a:gs pos="0">
                <a:srgbClr val="FFEFD1"/>
              </a:gs>
              <a:gs pos="64999">
                <a:srgbClr val="F0EBD5"/>
              </a:gs>
              <a:gs pos="100000">
                <a:srgbClr val="D1C39F"/>
              </a:gs>
            </a:gsLst>
            <a:lin ang="16200000" scaled="0"/>
          </a:gradFill>
        </p:spPr>
        <p:style>
          <a:lnRef idx="1">
            <a:schemeClr val="accent5"/>
          </a:lnRef>
          <a:fillRef idx="2">
            <a:schemeClr val="accent5"/>
          </a:fillRef>
          <a:effectRef idx="1">
            <a:schemeClr val="accent5"/>
          </a:effectRef>
          <a:fontRef idx="minor">
            <a:schemeClr val="dk1"/>
          </a:fontRef>
        </p:style>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1" i="0" u="none" strike="noStrike" kern="1200" cap="all" spc="50" normalizeH="0" noProof="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rPr>
              <a:t>Range</a:t>
            </a:r>
            <a:r>
              <a:rPr kumimoji="0" lang="en-US" sz="3600" b="1" i="0" u="none" strike="noStrike" kern="1200" spc="50" normalizeH="0" baseline="0" noProof="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rPr>
              <a:t> </a:t>
            </a:r>
            <a:endParaRPr kumimoji="0" lang="en-US" sz="3600" b="1" i="0" u="none" strike="noStrike" kern="1200" spc="50" normalizeH="0" baseline="0" noProof="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endParaRPr>
          </a:p>
        </p:txBody>
      </p:sp>
      <p:sp>
        <p:nvSpPr>
          <p:cNvPr id="3" name="Content Placeholder 2"/>
          <p:cNvSpPr txBox="1">
            <a:spLocks/>
          </p:cNvSpPr>
          <p:nvPr/>
        </p:nvSpPr>
        <p:spPr>
          <a:xfrm>
            <a:off x="304800" y="1066800"/>
            <a:ext cx="8686800" cy="5486400"/>
          </a:xfrm>
          <a:prstGeom prst="rect">
            <a:avLst/>
          </a:prstGeom>
        </p:spPr>
        <p:txBody>
          <a:bodyPr/>
          <a:lstStyle/>
          <a:p>
            <a:pPr algn="just"/>
            <a:r>
              <a:rPr lang="en-US" sz="2400" dirty="0" smtClean="0">
                <a:solidFill>
                  <a:srgbClr val="FF0000"/>
                </a:solidFill>
              </a:rPr>
              <a:t>It is the difference between the lowest and highest value in the series. Thus</a:t>
            </a:r>
            <a:endParaRPr lang="en-IN" sz="2400" dirty="0" smtClean="0">
              <a:solidFill>
                <a:srgbClr val="FF0000"/>
              </a:solidFill>
            </a:endParaRPr>
          </a:p>
          <a:p>
            <a:pPr algn="ctr"/>
            <a:r>
              <a:rPr lang="en-US" sz="2400" b="1" dirty="0" smtClean="0">
                <a:solidFill>
                  <a:srgbClr val="002060"/>
                </a:solidFill>
              </a:rPr>
              <a:t>Range = L - S</a:t>
            </a:r>
            <a:endParaRPr lang="en-IN" sz="2400" b="1" dirty="0" smtClean="0">
              <a:solidFill>
                <a:srgbClr val="002060"/>
              </a:solidFill>
            </a:endParaRPr>
          </a:p>
          <a:p>
            <a:r>
              <a:rPr lang="en-US" sz="2400" dirty="0" smtClean="0">
                <a:solidFill>
                  <a:srgbClr val="FF0000"/>
                </a:solidFill>
              </a:rPr>
              <a:t>Where,</a:t>
            </a:r>
            <a:endParaRPr lang="en-IN" sz="2400" dirty="0" smtClean="0">
              <a:solidFill>
                <a:srgbClr val="FF0000"/>
              </a:solidFill>
            </a:endParaRPr>
          </a:p>
          <a:p>
            <a:r>
              <a:rPr lang="en-US" sz="2400" dirty="0" smtClean="0">
                <a:solidFill>
                  <a:srgbClr val="FF0000"/>
                </a:solidFill>
              </a:rPr>
              <a:t>L = Largest observation; S = Smallest observation</a:t>
            </a:r>
          </a:p>
          <a:p>
            <a:endParaRPr lang="en-IN" sz="2400" dirty="0" smtClean="0">
              <a:solidFill>
                <a:srgbClr val="FF0000"/>
              </a:solidFill>
            </a:endParaRPr>
          </a:p>
          <a:p>
            <a:pPr algn="just"/>
            <a:r>
              <a:rPr lang="en-US" sz="2400" dirty="0" smtClean="0">
                <a:solidFill>
                  <a:srgbClr val="FF0000"/>
                </a:solidFill>
              </a:rPr>
              <a:t>	In case of </a:t>
            </a:r>
            <a:r>
              <a:rPr lang="en-US" sz="2400" dirty="0" smtClean="0">
                <a:solidFill>
                  <a:srgbClr val="0070C0"/>
                </a:solidFill>
              </a:rPr>
              <a:t>grouped data</a:t>
            </a:r>
            <a:r>
              <a:rPr lang="en-US" sz="2400" dirty="0" smtClean="0">
                <a:solidFill>
                  <a:srgbClr val="FF0000"/>
                </a:solidFill>
              </a:rPr>
              <a:t>,</a:t>
            </a:r>
            <a:r>
              <a:rPr lang="en-US" sz="2400" i="1" dirty="0" smtClean="0">
                <a:solidFill>
                  <a:srgbClr val="002060"/>
                </a:solidFill>
              </a:rPr>
              <a:t> i.e.</a:t>
            </a:r>
            <a:r>
              <a:rPr lang="en-US" sz="2400" dirty="0" smtClean="0">
                <a:solidFill>
                  <a:srgbClr val="FF0000"/>
                </a:solidFill>
              </a:rPr>
              <a:t>, in case of discrete and continuous distribution, the range is defined as the difference between the </a:t>
            </a:r>
            <a:r>
              <a:rPr lang="en-US" sz="2400" b="1" u="sng" dirty="0" smtClean="0">
                <a:solidFill>
                  <a:srgbClr val="002060"/>
                </a:solidFill>
              </a:rPr>
              <a:t>upper limit of the highest class and the lower limit of the smallest class</a:t>
            </a:r>
            <a:r>
              <a:rPr lang="en-US" sz="2400" dirty="0" smtClean="0">
                <a:solidFill>
                  <a:srgbClr val="FF0000"/>
                </a:solidFill>
              </a:rPr>
              <a:t>.</a:t>
            </a:r>
            <a:endParaRPr lang="en-IN" sz="2400" dirty="0" smtClean="0">
              <a:solidFill>
                <a:srgbClr val="FF0000"/>
              </a:solidFill>
            </a:endParaRPr>
          </a:p>
          <a:p>
            <a:pPr lvl="0" algn="ctr">
              <a:spcBef>
                <a:spcPct val="20000"/>
              </a:spcBef>
              <a:buClr>
                <a:schemeClr val="accent1"/>
              </a:buClr>
              <a:buSzPct val="70000"/>
            </a:pPr>
            <a:endParaRPr lang="en-US" sz="2400" dirty="0" smtClean="0">
              <a:solidFill>
                <a:srgbClr val="FF0000"/>
              </a:solidFill>
            </a:endParaRPr>
          </a:p>
          <a:p>
            <a:pPr lvl="0" algn="just">
              <a:spcBef>
                <a:spcPct val="20000"/>
              </a:spcBef>
              <a:buClr>
                <a:schemeClr val="accent1"/>
              </a:buClr>
              <a:buSzPct val="70000"/>
            </a:pPr>
            <a:endParaRPr lang="en-IN" sz="2400" dirty="0" smtClean="0">
              <a:solidFill>
                <a:srgbClr val="FF0000"/>
              </a:solidFill>
            </a:endParaRPr>
          </a:p>
          <a:p>
            <a:pPr lvl="0" algn="just">
              <a:spcBef>
                <a:spcPct val="20000"/>
              </a:spcBef>
              <a:buClr>
                <a:srgbClr val="002060"/>
              </a:buClr>
              <a:buSzPct val="70000"/>
            </a:pPr>
            <a:endParaRPr kumimoji="0" lang="en-US" sz="2000" i="0" u="none" strike="noStrike" kern="1200" cap="none" spc="0" normalizeH="0" baseline="0" noProof="0" dirty="0">
              <a:ln>
                <a:noFill/>
              </a:ln>
              <a:solidFill>
                <a:srgbClr val="FF0000"/>
              </a:solidFill>
              <a:effectLst/>
              <a:uLnTx/>
              <a:uFillTx/>
              <a:latin typeface="Aharoni" pitchFamily="2" charset="-79"/>
              <a:cs typeface="Aharoni" pitchFamily="2" charset="-79"/>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5720" y="285728"/>
            <a:ext cx="8643998" cy="6235553"/>
          </a:xfrm>
          <a:prstGeom prst="rect">
            <a:avLst/>
          </a:prstGeom>
        </p:spPr>
        <p:txBody>
          <a:bodyPr wrap="square">
            <a:spAutoFit/>
          </a:bodyPr>
          <a:lstStyle/>
          <a:p>
            <a:pPr lvl="0" algn="just">
              <a:spcBef>
                <a:spcPct val="20000"/>
              </a:spcBef>
              <a:buClr>
                <a:schemeClr val="accent1"/>
              </a:buClr>
              <a:buSzPct val="70000"/>
            </a:pPr>
            <a:r>
              <a:rPr lang="en-US" b="1" dirty="0" smtClean="0">
                <a:solidFill>
                  <a:srgbClr val="002060"/>
                </a:solidFill>
              </a:rPr>
              <a:t>Computation of Range</a:t>
            </a:r>
          </a:p>
          <a:p>
            <a:pPr algn="just">
              <a:spcBef>
                <a:spcPct val="20000"/>
              </a:spcBef>
              <a:buClr>
                <a:schemeClr val="accent1"/>
              </a:buClr>
              <a:buSzPct val="70000"/>
            </a:pPr>
            <a:r>
              <a:rPr lang="en-US" b="1" dirty="0" smtClean="0">
                <a:solidFill>
                  <a:srgbClr val="FF0000"/>
                </a:solidFill>
              </a:rPr>
              <a:t>In case of individual values: </a:t>
            </a:r>
            <a:r>
              <a:rPr lang="en-US" dirty="0" smtClean="0">
                <a:solidFill>
                  <a:srgbClr val="C00000"/>
                </a:solidFill>
              </a:rPr>
              <a:t>If x</a:t>
            </a:r>
            <a:r>
              <a:rPr lang="en-US" baseline="-25000" dirty="0" smtClean="0">
                <a:solidFill>
                  <a:srgbClr val="C00000"/>
                </a:solidFill>
              </a:rPr>
              <a:t>1</a:t>
            </a:r>
            <a:r>
              <a:rPr lang="en-US" dirty="0" smtClean="0">
                <a:solidFill>
                  <a:srgbClr val="C00000"/>
                </a:solidFill>
              </a:rPr>
              <a:t>, x</a:t>
            </a:r>
            <a:r>
              <a:rPr lang="en-US" baseline="-25000" dirty="0" smtClean="0">
                <a:solidFill>
                  <a:srgbClr val="C00000"/>
                </a:solidFill>
              </a:rPr>
              <a:t>2</a:t>
            </a:r>
            <a:r>
              <a:rPr lang="en-US" dirty="0" smtClean="0">
                <a:solidFill>
                  <a:srgbClr val="C00000"/>
                </a:solidFill>
              </a:rPr>
              <a:t>,  x</a:t>
            </a:r>
            <a:r>
              <a:rPr lang="en-US" baseline="-25000" dirty="0" smtClean="0">
                <a:solidFill>
                  <a:srgbClr val="C00000"/>
                </a:solidFill>
              </a:rPr>
              <a:t>3,</a:t>
            </a:r>
            <a:r>
              <a:rPr lang="en-US" dirty="0" smtClean="0">
                <a:solidFill>
                  <a:srgbClr val="C00000"/>
                </a:solidFill>
              </a:rPr>
              <a:t>…………,</a:t>
            </a:r>
            <a:r>
              <a:rPr lang="en-US" dirty="0" err="1" smtClean="0">
                <a:solidFill>
                  <a:srgbClr val="C00000"/>
                </a:solidFill>
              </a:rPr>
              <a:t>x</a:t>
            </a:r>
            <a:r>
              <a:rPr lang="en-US" baseline="-25000" dirty="0" err="1" smtClean="0">
                <a:solidFill>
                  <a:srgbClr val="C00000"/>
                </a:solidFill>
              </a:rPr>
              <a:t>n</a:t>
            </a:r>
            <a:r>
              <a:rPr lang="en-US" dirty="0" smtClean="0">
                <a:solidFill>
                  <a:srgbClr val="C00000"/>
                </a:solidFill>
              </a:rPr>
              <a:t> are n observations in a series. Then, </a:t>
            </a:r>
            <a:r>
              <a:rPr lang="en-US" dirty="0" smtClean="0">
                <a:solidFill>
                  <a:srgbClr val="002060"/>
                </a:solidFill>
              </a:rPr>
              <a:t>range</a:t>
            </a:r>
            <a:r>
              <a:rPr lang="en-US" dirty="0" smtClean="0">
                <a:solidFill>
                  <a:srgbClr val="C00000"/>
                </a:solidFill>
              </a:rPr>
              <a:t> is calculated by-</a:t>
            </a:r>
          </a:p>
          <a:p>
            <a:pPr algn="just">
              <a:spcBef>
                <a:spcPct val="20000"/>
              </a:spcBef>
              <a:buClr>
                <a:schemeClr val="accent1"/>
              </a:buClr>
              <a:buSzPct val="70000"/>
            </a:pPr>
            <a:r>
              <a:rPr lang="en-US" dirty="0" smtClean="0">
                <a:solidFill>
                  <a:srgbClr val="C00000"/>
                </a:solidFill>
              </a:rPr>
              <a:t>		</a:t>
            </a:r>
            <a:r>
              <a:rPr lang="en-US" dirty="0" smtClean="0">
                <a:solidFill>
                  <a:srgbClr val="002060"/>
                </a:solidFill>
              </a:rPr>
              <a:t>Range = </a:t>
            </a:r>
            <a:r>
              <a:rPr lang="en-US" dirty="0" err="1" smtClean="0">
                <a:solidFill>
                  <a:srgbClr val="002060"/>
                </a:solidFill>
              </a:rPr>
              <a:t>X</a:t>
            </a:r>
            <a:r>
              <a:rPr lang="en-US" baseline="-25000" dirty="0" err="1" smtClean="0">
                <a:solidFill>
                  <a:srgbClr val="002060"/>
                </a:solidFill>
              </a:rPr>
              <a:t>max</a:t>
            </a:r>
            <a:r>
              <a:rPr lang="en-US" dirty="0" smtClean="0">
                <a:solidFill>
                  <a:srgbClr val="002060"/>
                </a:solidFill>
              </a:rPr>
              <a:t> - </a:t>
            </a:r>
            <a:r>
              <a:rPr lang="en-US" dirty="0" err="1" smtClean="0">
                <a:solidFill>
                  <a:srgbClr val="002060"/>
                </a:solidFill>
              </a:rPr>
              <a:t>X</a:t>
            </a:r>
            <a:r>
              <a:rPr lang="en-US" baseline="-25000" dirty="0" err="1" smtClean="0">
                <a:solidFill>
                  <a:srgbClr val="002060"/>
                </a:solidFill>
              </a:rPr>
              <a:t>min</a:t>
            </a:r>
            <a:endParaRPr lang="en-US" baseline="-25000" dirty="0" smtClean="0">
              <a:solidFill>
                <a:srgbClr val="002060"/>
              </a:solidFill>
            </a:endParaRPr>
          </a:p>
          <a:p>
            <a:pPr algn="just">
              <a:spcBef>
                <a:spcPct val="0"/>
              </a:spcBef>
            </a:pPr>
            <a:endParaRPr lang="en-US" sz="1000" dirty="0" smtClean="0">
              <a:solidFill>
                <a:srgbClr val="FF0000"/>
              </a:solidFill>
            </a:endParaRPr>
          </a:p>
          <a:p>
            <a:pPr algn="just"/>
            <a:r>
              <a:rPr lang="en-US" b="1" dirty="0" smtClean="0">
                <a:solidFill>
                  <a:srgbClr val="0070C0"/>
                </a:solidFill>
              </a:rPr>
              <a:t>For Example: </a:t>
            </a:r>
            <a:r>
              <a:rPr lang="en-US" dirty="0" smtClean="0">
                <a:solidFill>
                  <a:srgbClr val="C00000"/>
                </a:solidFill>
              </a:rPr>
              <a:t>Calculate range for marks (out of 10) in biostatistics obtained by eight students in a class: </a:t>
            </a:r>
            <a:endParaRPr lang="en-IN" dirty="0" smtClean="0">
              <a:solidFill>
                <a:srgbClr val="C00000"/>
              </a:solidFill>
            </a:endParaRPr>
          </a:p>
          <a:p>
            <a:r>
              <a:rPr lang="en-US" dirty="0" smtClean="0">
                <a:solidFill>
                  <a:srgbClr val="C00000"/>
                </a:solidFill>
              </a:rPr>
              <a:t>Marks:	7	8	4	6.5	9	7.5	6	5</a:t>
            </a:r>
            <a:endParaRPr lang="en-US" b="1" dirty="0" smtClean="0">
              <a:solidFill>
                <a:srgbClr val="C00000"/>
              </a:solidFill>
            </a:endParaRPr>
          </a:p>
          <a:p>
            <a:pPr algn="just">
              <a:spcBef>
                <a:spcPct val="0"/>
              </a:spcBef>
            </a:pPr>
            <a:endParaRPr lang="en-US" b="1" dirty="0" smtClean="0">
              <a:solidFill>
                <a:srgbClr val="0070C0"/>
              </a:solidFill>
            </a:endParaRPr>
          </a:p>
          <a:p>
            <a:pPr algn="just">
              <a:spcBef>
                <a:spcPct val="0"/>
              </a:spcBef>
            </a:pPr>
            <a:r>
              <a:rPr lang="en-US" b="1" dirty="0" smtClean="0">
                <a:solidFill>
                  <a:srgbClr val="0070C0"/>
                </a:solidFill>
              </a:rPr>
              <a:t>Answer: </a:t>
            </a:r>
            <a:r>
              <a:rPr lang="en-US" dirty="0" smtClean="0">
                <a:solidFill>
                  <a:srgbClr val="C00000"/>
                </a:solidFill>
              </a:rPr>
              <a:t>Range = </a:t>
            </a:r>
            <a:r>
              <a:rPr lang="en-US" dirty="0" err="1" smtClean="0">
                <a:solidFill>
                  <a:srgbClr val="C00000"/>
                </a:solidFill>
              </a:rPr>
              <a:t>X</a:t>
            </a:r>
            <a:r>
              <a:rPr lang="en-US" baseline="-25000" dirty="0" err="1" smtClean="0">
                <a:solidFill>
                  <a:srgbClr val="C00000"/>
                </a:solidFill>
              </a:rPr>
              <a:t>max</a:t>
            </a:r>
            <a:r>
              <a:rPr lang="en-US" dirty="0" smtClean="0">
                <a:solidFill>
                  <a:srgbClr val="C00000"/>
                </a:solidFill>
              </a:rPr>
              <a:t> - </a:t>
            </a:r>
            <a:r>
              <a:rPr lang="en-US" dirty="0" err="1" smtClean="0">
                <a:solidFill>
                  <a:srgbClr val="C00000"/>
                </a:solidFill>
              </a:rPr>
              <a:t>X</a:t>
            </a:r>
            <a:r>
              <a:rPr lang="en-US" baseline="-25000" dirty="0" err="1" smtClean="0">
                <a:solidFill>
                  <a:srgbClr val="C00000"/>
                </a:solidFill>
              </a:rPr>
              <a:t>min</a:t>
            </a:r>
            <a:r>
              <a:rPr lang="en-US" baseline="-25000" dirty="0" smtClean="0">
                <a:solidFill>
                  <a:srgbClr val="C00000"/>
                </a:solidFill>
              </a:rPr>
              <a:t> </a:t>
            </a:r>
            <a:r>
              <a:rPr lang="en-US" dirty="0" smtClean="0">
                <a:solidFill>
                  <a:srgbClr val="C00000"/>
                </a:solidFill>
              </a:rPr>
              <a:t>= 9 – 4 = 5</a:t>
            </a:r>
          </a:p>
          <a:p>
            <a:pPr algn="just">
              <a:spcBef>
                <a:spcPct val="0"/>
              </a:spcBef>
            </a:pPr>
            <a:endParaRPr lang="en-US" sz="2000" dirty="0" smtClean="0">
              <a:solidFill>
                <a:srgbClr val="C00000"/>
              </a:solidFill>
            </a:endParaRPr>
          </a:p>
          <a:p>
            <a:pPr lvl="0" algn="just">
              <a:spcBef>
                <a:spcPct val="0"/>
              </a:spcBef>
            </a:pPr>
            <a:r>
              <a:rPr lang="en-US" sz="2000" b="1" dirty="0" smtClean="0">
                <a:solidFill>
                  <a:srgbClr val="FF0000"/>
                </a:solidFill>
              </a:rPr>
              <a:t>In case of discrete frequency distribution: </a:t>
            </a:r>
            <a:r>
              <a:rPr lang="en-US" dirty="0" smtClean="0">
                <a:solidFill>
                  <a:srgbClr val="C00000"/>
                </a:solidFill>
              </a:rPr>
              <a:t>If x</a:t>
            </a:r>
            <a:r>
              <a:rPr lang="en-US" baseline="-25000" dirty="0" smtClean="0">
                <a:solidFill>
                  <a:srgbClr val="C00000"/>
                </a:solidFill>
              </a:rPr>
              <a:t>1</a:t>
            </a:r>
            <a:r>
              <a:rPr lang="en-US" dirty="0" smtClean="0">
                <a:solidFill>
                  <a:srgbClr val="C00000"/>
                </a:solidFill>
              </a:rPr>
              <a:t>, x</a:t>
            </a:r>
            <a:r>
              <a:rPr lang="en-US" baseline="-25000" dirty="0" smtClean="0">
                <a:solidFill>
                  <a:srgbClr val="C00000"/>
                </a:solidFill>
              </a:rPr>
              <a:t>2</a:t>
            </a:r>
            <a:r>
              <a:rPr lang="en-US" dirty="0" smtClean="0">
                <a:solidFill>
                  <a:srgbClr val="C00000"/>
                </a:solidFill>
              </a:rPr>
              <a:t>,  x</a:t>
            </a:r>
            <a:r>
              <a:rPr lang="en-US" baseline="-25000" dirty="0" smtClean="0">
                <a:solidFill>
                  <a:srgbClr val="C00000"/>
                </a:solidFill>
              </a:rPr>
              <a:t>3,</a:t>
            </a:r>
            <a:r>
              <a:rPr lang="en-US" dirty="0" smtClean="0">
                <a:solidFill>
                  <a:srgbClr val="C00000"/>
                </a:solidFill>
              </a:rPr>
              <a:t>…………,</a:t>
            </a:r>
            <a:r>
              <a:rPr lang="en-US" dirty="0" err="1" smtClean="0">
                <a:solidFill>
                  <a:srgbClr val="C00000"/>
                </a:solidFill>
              </a:rPr>
              <a:t>x</a:t>
            </a:r>
            <a:r>
              <a:rPr lang="en-US" baseline="-25000" dirty="0" err="1" smtClean="0">
                <a:solidFill>
                  <a:srgbClr val="C00000"/>
                </a:solidFill>
              </a:rPr>
              <a:t>n</a:t>
            </a:r>
            <a:r>
              <a:rPr lang="en-US" dirty="0" smtClean="0">
                <a:solidFill>
                  <a:srgbClr val="C00000"/>
                </a:solidFill>
              </a:rPr>
              <a:t> are n observations with corresponding frequencies f</a:t>
            </a:r>
            <a:r>
              <a:rPr lang="en-US" baseline="-25000" dirty="0" smtClean="0">
                <a:solidFill>
                  <a:srgbClr val="C00000"/>
                </a:solidFill>
              </a:rPr>
              <a:t>1</a:t>
            </a:r>
            <a:r>
              <a:rPr lang="en-US" dirty="0" smtClean="0">
                <a:solidFill>
                  <a:srgbClr val="C00000"/>
                </a:solidFill>
              </a:rPr>
              <a:t>,f</a:t>
            </a:r>
            <a:r>
              <a:rPr lang="en-US" baseline="-25000" dirty="0" smtClean="0">
                <a:solidFill>
                  <a:srgbClr val="C00000"/>
                </a:solidFill>
              </a:rPr>
              <a:t>2</a:t>
            </a:r>
            <a:r>
              <a:rPr lang="en-US" dirty="0" smtClean="0">
                <a:solidFill>
                  <a:srgbClr val="C00000"/>
                </a:solidFill>
              </a:rPr>
              <a:t>,f</a:t>
            </a:r>
            <a:r>
              <a:rPr lang="en-US" baseline="-25000" dirty="0" smtClean="0">
                <a:solidFill>
                  <a:srgbClr val="C00000"/>
                </a:solidFill>
              </a:rPr>
              <a:t>3</a:t>
            </a:r>
            <a:r>
              <a:rPr lang="en-US" dirty="0" smtClean="0">
                <a:solidFill>
                  <a:srgbClr val="C00000"/>
                </a:solidFill>
              </a:rPr>
              <a:t>,………………., f</a:t>
            </a:r>
            <a:r>
              <a:rPr lang="en-US" baseline="-25000" dirty="0" smtClean="0">
                <a:solidFill>
                  <a:srgbClr val="C00000"/>
                </a:solidFill>
              </a:rPr>
              <a:t>n</a:t>
            </a:r>
            <a:r>
              <a:rPr lang="en-US" dirty="0" smtClean="0">
                <a:solidFill>
                  <a:srgbClr val="C00000"/>
                </a:solidFill>
              </a:rPr>
              <a:t>, respectively. Then the </a:t>
            </a:r>
            <a:r>
              <a:rPr lang="en-US" dirty="0" smtClean="0">
                <a:solidFill>
                  <a:srgbClr val="002060"/>
                </a:solidFill>
              </a:rPr>
              <a:t>range</a:t>
            </a:r>
            <a:r>
              <a:rPr lang="en-US" dirty="0" smtClean="0">
                <a:solidFill>
                  <a:srgbClr val="C00000"/>
                </a:solidFill>
              </a:rPr>
              <a:t> is calculated by –</a:t>
            </a:r>
          </a:p>
          <a:p>
            <a:pPr lvl="0" algn="just">
              <a:spcBef>
                <a:spcPct val="0"/>
              </a:spcBef>
            </a:pPr>
            <a:r>
              <a:rPr lang="en-US" dirty="0" smtClean="0">
                <a:solidFill>
                  <a:srgbClr val="C00000"/>
                </a:solidFill>
              </a:rPr>
              <a:t>	</a:t>
            </a:r>
            <a:r>
              <a:rPr lang="en-US" dirty="0" smtClean="0">
                <a:solidFill>
                  <a:srgbClr val="002060"/>
                </a:solidFill>
              </a:rPr>
              <a:t>Range = </a:t>
            </a:r>
            <a:r>
              <a:rPr lang="en-US" dirty="0" err="1" smtClean="0">
                <a:solidFill>
                  <a:srgbClr val="002060"/>
                </a:solidFill>
              </a:rPr>
              <a:t>X</a:t>
            </a:r>
            <a:r>
              <a:rPr lang="en-US" baseline="-25000" dirty="0" err="1" smtClean="0">
                <a:solidFill>
                  <a:srgbClr val="002060"/>
                </a:solidFill>
              </a:rPr>
              <a:t>max</a:t>
            </a:r>
            <a:r>
              <a:rPr lang="en-US" dirty="0" smtClean="0">
                <a:solidFill>
                  <a:srgbClr val="002060"/>
                </a:solidFill>
              </a:rPr>
              <a:t> - </a:t>
            </a:r>
            <a:r>
              <a:rPr lang="en-US" dirty="0" err="1" smtClean="0">
                <a:solidFill>
                  <a:srgbClr val="002060"/>
                </a:solidFill>
              </a:rPr>
              <a:t>X</a:t>
            </a:r>
            <a:r>
              <a:rPr lang="en-US" baseline="-25000" dirty="0" err="1" smtClean="0">
                <a:solidFill>
                  <a:srgbClr val="002060"/>
                </a:solidFill>
              </a:rPr>
              <a:t>min</a:t>
            </a:r>
            <a:endParaRPr lang="en-US" dirty="0" smtClean="0">
              <a:solidFill>
                <a:srgbClr val="002060"/>
              </a:solidFill>
            </a:endParaRPr>
          </a:p>
          <a:p>
            <a:pPr algn="just"/>
            <a:endParaRPr lang="en-US" b="1" dirty="0" smtClean="0">
              <a:solidFill>
                <a:srgbClr val="0070C0"/>
              </a:solidFill>
            </a:endParaRPr>
          </a:p>
          <a:p>
            <a:pPr algn="just"/>
            <a:r>
              <a:rPr lang="en-US" b="1" dirty="0" smtClean="0">
                <a:solidFill>
                  <a:srgbClr val="0070C0"/>
                </a:solidFill>
              </a:rPr>
              <a:t>For Example: </a:t>
            </a:r>
            <a:r>
              <a:rPr lang="en-US" dirty="0" smtClean="0">
                <a:solidFill>
                  <a:srgbClr val="C00000"/>
                </a:solidFill>
              </a:rPr>
              <a:t>Calculate range for height(cm) of 5 students as given in the following frequency table:</a:t>
            </a:r>
            <a:endParaRPr lang="en-IN" dirty="0" smtClean="0">
              <a:solidFill>
                <a:srgbClr val="C00000"/>
              </a:solidFill>
            </a:endParaRPr>
          </a:p>
          <a:p>
            <a:r>
              <a:rPr lang="en-US" dirty="0" smtClean="0">
                <a:solidFill>
                  <a:srgbClr val="C00000"/>
                </a:solidFill>
              </a:rPr>
              <a:t>	Height(cm)	:	20	25	30	35	40	</a:t>
            </a:r>
            <a:endParaRPr lang="en-IN" dirty="0" smtClean="0">
              <a:solidFill>
                <a:srgbClr val="C00000"/>
              </a:solidFill>
            </a:endParaRPr>
          </a:p>
          <a:p>
            <a:r>
              <a:rPr lang="en-US" dirty="0" smtClean="0">
                <a:solidFill>
                  <a:srgbClr val="C00000"/>
                </a:solidFill>
              </a:rPr>
              <a:t>	No. of students	:	5	8	16	7	4</a:t>
            </a:r>
            <a:endParaRPr lang="en-US" b="1" dirty="0" smtClean="0">
              <a:solidFill>
                <a:srgbClr val="C00000"/>
              </a:solidFill>
            </a:endParaRPr>
          </a:p>
          <a:p>
            <a:pPr algn="just"/>
            <a:endParaRPr lang="en-US" b="1" dirty="0" smtClean="0">
              <a:solidFill>
                <a:srgbClr val="0070C0"/>
              </a:solidFill>
            </a:endParaRPr>
          </a:p>
          <a:p>
            <a:pPr algn="just"/>
            <a:r>
              <a:rPr lang="en-US" b="1" dirty="0" smtClean="0">
                <a:solidFill>
                  <a:srgbClr val="0070C0"/>
                </a:solidFill>
              </a:rPr>
              <a:t>Answer: </a:t>
            </a:r>
            <a:r>
              <a:rPr lang="en-US" dirty="0" smtClean="0">
                <a:solidFill>
                  <a:srgbClr val="C00000"/>
                </a:solidFill>
              </a:rPr>
              <a:t>Range = </a:t>
            </a:r>
            <a:r>
              <a:rPr lang="en-US" dirty="0" err="1" smtClean="0">
                <a:solidFill>
                  <a:srgbClr val="C00000"/>
                </a:solidFill>
              </a:rPr>
              <a:t>X</a:t>
            </a:r>
            <a:r>
              <a:rPr lang="en-US" baseline="-25000" dirty="0" err="1" smtClean="0">
                <a:solidFill>
                  <a:srgbClr val="C00000"/>
                </a:solidFill>
              </a:rPr>
              <a:t>max</a:t>
            </a:r>
            <a:r>
              <a:rPr lang="en-US" dirty="0" smtClean="0">
                <a:solidFill>
                  <a:srgbClr val="C00000"/>
                </a:solidFill>
              </a:rPr>
              <a:t> - </a:t>
            </a:r>
            <a:r>
              <a:rPr lang="en-US" dirty="0" err="1" smtClean="0">
                <a:solidFill>
                  <a:srgbClr val="C00000"/>
                </a:solidFill>
              </a:rPr>
              <a:t>X</a:t>
            </a:r>
            <a:r>
              <a:rPr lang="en-US" baseline="-25000" dirty="0" err="1" smtClean="0">
                <a:solidFill>
                  <a:srgbClr val="C00000"/>
                </a:solidFill>
              </a:rPr>
              <a:t>min</a:t>
            </a:r>
            <a:r>
              <a:rPr lang="en-US" dirty="0" smtClean="0">
                <a:solidFill>
                  <a:srgbClr val="C00000"/>
                </a:solidFill>
              </a:rPr>
              <a:t> = 40 – 20 = 20 </a:t>
            </a:r>
            <a:endParaRPr lang="en-US" sz="2000" dirty="0" smtClean="0">
              <a:solidFill>
                <a:srgbClr val="C000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5720" y="285728"/>
            <a:ext cx="8643998" cy="4296561"/>
          </a:xfrm>
          <a:prstGeom prst="rect">
            <a:avLst/>
          </a:prstGeom>
        </p:spPr>
        <p:txBody>
          <a:bodyPr wrap="square">
            <a:spAutoFit/>
          </a:bodyPr>
          <a:lstStyle/>
          <a:p>
            <a:pPr lvl="0" algn="just">
              <a:spcBef>
                <a:spcPct val="20000"/>
              </a:spcBef>
              <a:buClr>
                <a:schemeClr val="accent1"/>
              </a:buClr>
              <a:buSzPct val="70000"/>
            </a:pPr>
            <a:r>
              <a:rPr lang="en-US" b="1" dirty="0" smtClean="0">
                <a:solidFill>
                  <a:srgbClr val="FF0000"/>
                </a:solidFill>
              </a:rPr>
              <a:t>In case of continuous frequency distribution: </a:t>
            </a:r>
            <a:r>
              <a:rPr lang="en-US" dirty="0" smtClean="0">
                <a:solidFill>
                  <a:srgbClr val="C00000"/>
                </a:solidFill>
              </a:rPr>
              <a:t>If C</a:t>
            </a:r>
            <a:r>
              <a:rPr lang="en-US" baseline="-25000" dirty="0" smtClean="0">
                <a:solidFill>
                  <a:srgbClr val="C00000"/>
                </a:solidFill>
              </a:rPr>
              <a:t>1</a:t>
            </a:r>
            <a:r>
              <a:rPr lang="en-US" dirty="0" smtClean="0">
                <a:solidFill>
                  <a:srgbClr val="C00000"/>
                </a:solidFill>
              </a:rPr>
              <a:t>–C</a:t>
            </a:r>
            <a:r>
              <a:rPr lang="en-US" baseline="-25000" dirty="0" smtClean="0">
                <a:solidFill>
                  <a:srgbClr val="C00000"/>
                </a:solidFill>
              </a:rPr>
              <a:t>2</a:t>
            </a:r>
            <a:r>
              <a:rPr lang="en-US" dirty="0" smtClean="0">
                <a:solidFill>
                  <a:srgbClr val="C00000"/>
                </a:solidFill>
              </a:rPr>
              <a:t>,C</a:t>
            </a:r>
            <a:r>
              <a:rPr lang="en-US" baseline="-25000" dirty="0" smtClean="0">
                <a:solidFill>
                  <a:srgbClr val="C00000"/>
                </a:solidFill>
              </a:rPr>
              <a:t>2</a:t>
            </a:r>
            <a:r>
              <a:rPr lang="en-US" dirty="0" smtClean="0">
                <a:solidFill>
                  <a:srgbClr val="C00000"/>
                </a:solidFill>
              </a:rPr>
              <a:t>–C</a:t>
            </a:r>
            <a:r>
              <a:rPr lang="en-US" baseline="-25000" dirty="0" smtClean="0">
                <a:solidFill>
                  <a:srgbClr val="C00000"/>
                </a:solidFill>
              </a:rPr>
              <a:t>3</a:t>
            </a:r>
            <a:r>
              <a:rPr lang="en-US" dirty="0" smtClean="0">
                <a:solidFill>
                  <a:srgbClr val="C00000"/>
                </a:solidFill>
              </a:rPr>
              <a:t>,……,C</a:t>
            </a:r>
            <a:r>
              <a:rPr lang="en-US" baseline="-25000" dirty="0" smtClean="0">
                <a:solidFill>
                  <a:srgbClr val="C00000"/>
                </a:solidFill>
              </a:rPr>
              <a:t>n</a:t>
            </a:r>
            <a:r>
              <a:rPr lang="en-US" dirty="0" smtClean="0">
                <a:solidFill>
                  <a:srgbClr val="C00000"/>
                </a:solidFill>
              </a:rPr>
              <a:t>–C</a:t>
            </a:r>
            <a:r>
              <a:rPr lang="en-US" baseline="-25000" dirty="0" smtClean="0">
                <a:solidFill>
                  <a:srgbClr val="C00000"/>
                </a:solidFill>
              </a:rPr>
              <a:t>n+1</a:t>
            </a:r>
            <a:r>
              <a:rPr lang="en-US" dirty="0" smtClean="0">
                <a:solidFill>
                  <a:srgbClr val="C00000"/>
                </a:solidFill>
              </a:rPr>
              <a:t> are class intervals of data with corresponding frequencies f</a:t>
            </a:r>
            <a:r>
              <a:rPr lang="en-US" baseline="-25000" dirty="0" smtClean="0">
                <a:solidFill>
                  <a:srgbClr val="C00000"/>
                </a:solidFill>
              </a:rPr>
              <a:t>1</a:t>
            </a:r>
            <a:r>
              <a:rPr lang="en-US" dirty="0" smtClean="0">
                <a:solidFill>
                  <a:srgbClr val="C00000"/>
                </a:solidFill>
              </a:rPr>
              <a:t>,f</a:t>
            </a:r>
            <a:r>
              <a:rPr lang="en-US" baseline="-25000" dirty="0" smtClean="0">
                <a:solidFill>
                  <a:srgbClr val="C00000"/>
                </a:solidFill>
              </a:rPr>
              <a:t>2</a:t>
            </a:r>
            <a:r>
              <a:rPr lang="en-US" dirty="0" smtClean="0">
                <a:solidFill>
                  <a:srgbClr val="C00000"/>
                </a:solidFill>
              </a:rPr>
              <a:t>,f</a:t>
            </a:r>
            <a:r>
              <a:rPr lang="en-US" baseline="-25000" dirty="0" smtClean="0">
                <a:solidFill>
                  <a:srgbClr val="C00000"/>
                </a:solidFill>
              </a:rPr>
              <a:t>3</a:t>
            </a:r>
            <a:r>
              <a:rPr lang="en-US" dirty="0" smtClean="0">
                <a:solidFill>
                  <a:srgbClr val="C00000"/>
                </a:solidFill>
              </a:rPr>
              <a:t>,………………., f</a:t>
            </a:r>
            <a:r>
              <a:rPr lang="en-US" baseline="-25000" dirty="0" smtClean="0">
                <a:solidFill>
                  <a:srgbClr val="C00000"/>
                </a:solidFill>
              </a:rPr>
              <a:t>n</a:t>
            </a:r>
            <a:r>
              <a:rPr lang="en-US" dirty="0" smtClean="0">
                <a:solidFill>
                  <a:srgbClr val="C00000"/>
                </a:solidFill>
              </a:rPr>
              <a:t>, respectively. 		</a:t>
            </a:r>
          </a:p>
          <a:p>
            <a:pPr lvl="0" algn="just">
              <a:spcBef>
                <a:spcPct val="20000"/>
              </a:spcBef>
              <a:buClr>
                <a:schemeClr val="accent1"/>
              </a:buClr>
              <a:buSzPct val="70000"/>
            </a:pPr>
            <a:r>
              <a:rPr lang="en-US" dirty="0" smtClean="0">
                <a:solidFill>
                  <a:srgbClr val="C00000"/>
                </a:solidFill>
              </a:rPr>
              <a:t>	</a:t>
            </a:r>
          </a:p>
          <a:p>
            <a:pPr lvl="0" algn="just">
              <a:spcBef>
                <a:spcPct val="20000"/>
              </a:spcBef>
              <a:buClr>
                <a:schemeClr val="accent1"/>
              </a:buClr>
              <a:buSzPct val="70000"/>
            </a:pPr>
            <a:r>
              <a:rPr lang="en-US" dirty="0" smtClean="0">
                <a:solidFill>
                  <a:srgbClr val="C00000"/>
                </a:solidFill>
              </a:rPr>
              <a:t>	</a:t>
            </a:r>
            <a:r>
              <a:rPr lang="en-US" dirty="0" smtClean="0">
                <a:solidFill>
                  <a:srgbClr val="002060"/>
                </a:solidFill>
              </a:rPr>
              <a:t>Range = Upper limit of the highest class - Lower limit of the smallest class</a:t>
            </a:r>
            <a:endParaRPr lang="en-US" baseline="-25000" dirty="0" smtClean="0">
              <a:solidFill>
                <a:srgbClr val="002060"/>
              </a:solidFill>
            </a:endParaRPr>
          </a:p>
          <a:p>
            <a:pPr algn="just">
              <a:spcBef>
                <a:spcPct val="0"/>
              </a:spcBef>
            </a:pPr>
            <a:endParaRPr lang="en-US" sz="1000" dirty="0" smtClean="0">
              <a:solidFill>
                <a:srgbClr val="FF0000"/>
              </a:solidFill>
            </a:endParaRPr>
          </a:p>
          <a:p>
            <a:pPr lvl="0" algn="just"/>
            <a:endParaRPr lang="en-US" b="1" dirty="0" smtClean="0">
              <a:solidFill>
                <a:srgbClr val="0070C0"/>
              </a:solidFill>
            </a:endParaRPr>
          </a:p>
          <a:p>
            <a:pPr lvl="0" algn="just"/>
            <a:r>
              <a:rPr lang="en-US" b="1" dirty="0" smtClean="0">
                <a:solidFill>
                  <a:srgbClr val="0070C0"/>
                </a:solidFill>
              </a:rPr>
              <a:t>For Example: </a:t>
            </a:r>
            <a:r>
              <a:rPr lang="en-US" dirty="0" smtClean="0">
                <a:solidFill>
                  <a:srgbClr val="C00000"/>
                </a:solidFill>
              </a:rPr>
              <a:t>Calculate Mode for weekly milk yield (</a:t>
            </a:r>
            <a:r>
              <a:rPr lang="en-US" dirty="0" err="1" smtClean="0">
                <a:solidFill>
                  <a:srgbClr val="C00000"/>
                </a:solidFill>
              </a:rPr>
              <a:t>litres</a:t>
            </a:r>
            <a:r>
              <a:rPr lang="en-US" dirty="0" smtClean="0">
                <a:solidFill>
                  <a:srgbClr val="C00000"/>
                </a:solidFill>
              </a:rPr>
              <a:t>) of </a:t>
            </a:r>
            <a:r>
              <a:rPr lang="en-US" dirty="0" err="1" smtClean="0">
                <a:solidFill>
                  <a:srgbClr val="C00000"/>
                </a:solidFill>
              </a:rPr>
              <a:t>Hariana</a:t>
            </a:r>
            <a:r>
              <a:rPr lang="en-US" dirty="0" smtClean="0">
                <a:solidFill>
                  <a:srgbClr val="C00000"/>
                </a:solidFill>
              </a:rPr>
              <a:t> cows as given in the following frequency table:   </a:t>
            </a:r>
            <a:endParaRPr lang="en-IN" dirty="0" smtClean="0">
              <a:solidFill>
                <a:srgbClr val="C00000"/>
              </a:solidFill>
            </a:endParaRPr>
          </a:p>
          <a:p>
            <a:r>
              <a:rPr lang="en-US" dirty="0" smtClean="0">
                <a:solidFill>
                  <a:srgbClr val="C00000"/>
                </a:solidFill>
              </a:rPr>
              <a:t>Weekly milk yield (</a:t>
            </a:r>
            <a:r>
              <a:rPr lang="en-US" dirty="0" err="1" smtClean="0">
                <a:solidFill>
                  <a:srgbClr val="C00000"/>
                </a:solidFill>
              </a:rPr>
              <a:t>Litre</a:t>
            </a:r>
            <a:r>
              <a:rPr lang="en-US" dirty="0" smtClean="0">
                <a:solidFill>
                  <a:srgbClr val="C00000"/>
                </a:solidFill>
              </a:rPr>
              <a:t>)	:	10-20	20-30	30-40	40-50	50-60</a:t>
            </a:r>
            <a:endParaRPr lang="en-IN" dirty="0" smtClean="0">
              <a:solidFill>
                <a:srgbClr val="C00000"/>
              </a:solidFill>
            </a:endParaRPr>
          </a:p>
          <a:p>
            <a:r>
              <a:rPr lang="en-US" dirty="0" smtClean="0">
                <a:solidFill>
                  <a:srgbClr val="C00000"/>
                </a:solidFill>
              </a:rPr>
              <a:t>Number of cows		:	   4	   11	   23	   19	   13</a:t>
            </a:r>
          </a:p>
          <a:p>
            <a:pPr algn="just">
              <a:spcBef>
                <a:spcPct val="0"/>
              </a:spcBef>
            </a:pPr>
            <a:endParaRPr lang="en-US" b="1" dirty="0" smtClean="0">
              <a:solidFill>
                <a:srgbClr val="0070C0"/>
              </a:solidFill>
            </a:endParaRPr>
          </a:p>
          <a:p>
            <a:pPr algn="just">
              <a:spcBef>
                <a:spcPct val="0"/>
              </a:spcBef>
            </a:pPr>
            <a:r>
              <a:rPr lang="en-US" b="1" dirty="0" smtClean="0">
                <a:solidFill>
                  <a:srgbClr val="0070C0"/>
                </a:solidFill>
              </a:rPr>
              <a:t>Answer: 	</a:t>
            </a:r>
            <a:r>
              <a:rPr lang="en-US" dirty="0" smtClean="0">
                <a:solidFill>
                  <a:srgbClr val="C00000"/>
                </a:solidFill>
              </a:rPr>
              <a:t>Range = Upper limit of the highest class - Lower limit of the smallest class</a:t>
            </a:r>
          </a:p>
          <a:p>
            <a:pPr algn="just">
              <a:spcBef>
                <a:spcPct val="0"/>
              </a:spcBef>
            </a:pPr>
            <a:r>
              <a:rPr lang="en-US" dirty="0" smtClean="0">
                <a:solidFill>
                  <a:srgbClr val="C00000"/>
                </a:solidFill>
              </a:rPr>
              <a:t>	Range = 60 – 10 = 50</a:t>
            </a:r>
          </a:p>
          <a:p>
            <a:pPr algn="just">
              <a:spcBef>
                <a:spcPct val="0"/>
              </a:spcBef>
            </a:pPr>
            <a:endParaRPr lang="en-US" sz="2000" dirty="0" smtClean="0">
              <a:solidFill>
                <a:srgbClr val="C00000"/>
              </a:solidFill>
            </a:endParaRPr>
          </a:p>
          <a:p>
            <a:pPr lvl="0" algn="just">
              <a:spcBef>
                <a:spcPct val="0"/>
              </a:spcBef>
            </a:pPr>
            <a:endParaRPr lang="en-US" sz="2000" dirty="0" smtClean="0">
              <a:solidFill>
                <a:srgbClr val="C0000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a:spLocks noChangeArrowheads="1"/>
          </p:cNvSpPr>
          <p:nvPr/>
        </p:nvSpPr>
        <p:spPr bwMode="auto">
          <a:xfrm>
            <a:off x="228600" y="228600"/>
            <a:ext cx="8686800" cy="6324600"/>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anchor="ctr"/>
          <a:lstStyle/>
          <a:p>
            <a:r>
              <a:rPr lang="en-US" sz="2200" b="1" dirty="0" smtClean="0">
                <a:solidFill>
                  <a:srgbClr val="FF0000"/>
                </a:solidFill>
              </a:rPr>
              <a:t>Merits of Range</a:t>
            </a:r>
            <a:r>
              <a:rPr lang="en-US" sz="2200" b="1" dirty="0" smtClean="0"/>
              <a:t> </a:t>
            </a:r>
            <a:endParaRPr lang="en-IN" sz="2200" dirty="0" smtClean="0"/>
          </a:p>
          <a:p>
            <a:pPr lvl="0">
              <a:buFont typeface="Wingdings" pitchFamily="2" charset="2"/>
              <a:buChar char="v"/>
            </a:pPr>
            <a:r>
              <a:rPr lang="en-US" sz="2200" dirty="0" smtClean="0"/>
              <a:t> It should be rigidly defined i.e. it has a fixed and finite value</a:t>
            </a:r>
          </a:p>
          <a:p>
            <a:pPr lvl="0">
              <a:buFont typeface="Wingdings" pitchFamily="2" charset="2"/>
              <a:buChar char="v"/>
            </a:pPr>
            <a:r>
              <a:rPr lang="en-US" sz="2200" dirty="0" smtClean="0"/>
              <a:t> It should be easy to understand</a:t>
            </a:r>
          </a:p>
          <a:p>
            <a:pPr lvl="0">
              <a:buFont typeface="Wingdings" pitchFamily="2" charset="2"/>
              <a:buChar char="v"/>
            </a:pPr>
            <a:r>
              <a:rPr lang="en-US" sz="2200" dirty="0" smtClean="0"/>
              <a:t> It should be easy to calculate</a:t>
            </a:r>
          </a:p>
          <a:p>
            <a:pPr lvl="0"/>
            <a:endParaRPr lang="en-US" sz="2200" b="1" dirty="0" smtClean="0"/>
          </a:p>
          <a:p>
            <a:r>
              <a:rPr lang="en-US" sz="2200" b="1" dirty="0" smtClean="0">
                <a:solidFill>
                  <a:srgbClr val="FF0000"/>
                </a:solidFill>
              </a:rPr>
              <a:t>Demerits of Range</a:t>
            </a:r>
            <a:endParaRPr lang="en-IN" sz="2200" dirty="0" smtClean="0"/>
          </a:p>
          <a:p>
            <a:pPr lvl="0">
              <a:buFont typeface="Wingdings" pitchFamily="2" charset="2"/>
              <a:buChar char="v"/>
            </a:pPr>
            <a:r>
              <a:rPr lang="en-US" sz="2200" dirty="0" smtClean="0"/>
              <a:t> Its calculation should not be based on all the observations</a:t>
            </a:r>
          </a:p>
          <a:p>
            <a:pPr lvl="0">
              <a:buFont typeface="Wingdings" pitchFamily="2" charset="2"/>
              <a:buChar char="v"/>
            </a:pPr>
            <a:r>
              <a:rPr lang="en-US" sz="2200" dirty="0" smtClean="0"/>
              <a:t> It should not be capable for further algebraic treatment</a:t>
            </a:r>
          </a:p>
          <a:p>
            <a:pPr lvl="0">
              <a:buFont typeface="Wingdings" pitchFamily="2" charset="2"/>
              <a:buChar char="v"/>
            </a:pPr>
            <a:r>
              <a:rPr lang="en-US" sz="2200" dirty="0" smtClean="0"/>
              <a:t> It should be affected by fluctuations of sampling</a:t>
            </a:r>
            <a:endParaRPr lang="en-IN" sz="2200" dirty="0" smtClean="0"/>
          </a:p>
          <a:p>
            <a:pPr marL="263525" lvl="0" indent="-263525" algn="just">
              <a:buFont typeface="Wingdings" pitchFamily="2" charset="2"/>
              <a:buChar char="v"/>
            </a:pPr>
            <a:r>
              <a:rPr lang="en-US" sz="2200" dirty="0" smtClean="0"/>
              <a:t> It is very much affected by extreme values of the observations. </a:t>
            </a:r>
          </a:p>
          <a:p>
            <a:pPr lvl="0">
              <a:buFont typeface="Wingdings" pitchFamily="2" charset="2"/>
              <a:buChar char="v"/>
            </a:pPr>
            <a:r>
              <a:rPr lang="en-US" sz="2200" dirty="0" smtClean="0"/>
              <a:t> It cannot be calculated for open end classes. </a:t>
            </a:r>
            <a:endParaRPr lang="en-IN" sz="2200" dirty="0" smtClean="0"/>
          </a:p>
          <a:p>
            <a:r>
              <a:rPr lang="en-US" sz="2200" dirty="0" smtClean="0"/>
              <a:t> </a:t>
            </a:r>
            <a:endParaRPr lang="en-IN" sz="2200" dirty="0" smtClean="0"/>
          </a:p>
          <a:p>
            <a:r>
              <a:rPr lang="en-US" sz="2200" b="1" dirty="0" smtClean="0">
                <a:solidFill>
                  <a:srgbClr val="FF0000"/>
                </a:solidFill>
              </a:rPr>
              <a:t>Uses of Range</a:t>
            </a:r>
            <a:r>
              <a:rPr lang="en-US" sz="2200" b="1" dirty="0" smtClean="0"/>
              <a:t> </a:t>
            </a:r>
          </a:p>
          <a:p>
            <a:pPr marL="360363" lvl="0" indent="-360363" algn="just">
              <a:buFont typeface="Wingdings" pitchFamily="2" charset="2"/>
              <a:buChar char="v"/>
            </a:pPr>
            <a:r>
              <a:rPr lang="en-US" sz="2200" dirty="0" smtClean="0"/>
              <a:t>It is used in business and commerce, when there is no greater variability in the series. </a:t>
            </a:r>
          </a:p>
          <a:p>
            <a:pPr marL="360363" lvl="0" indent="-360363" algn="just">
              <a:buFont typeface="Wingdings" pitchFamily="2" charset="2"/>
              <a:buChar char="v"/>
            </a:pPr>
            <a:r>
              <a:rPr lang="en-US" sz="2200" dirty="0" smtClean="0"/>
              <a:t>It is very useful in the field of quality control. </a:t>
            </a:r>
          </a:p>
          <a:p>
            <a:pPr marL="360363" lvl="0" indent="-360363" algn="just">
              <a:buFont typeface="Wingdings" pitchFamily="2" charset="2"/>
              <a:buChar char="v"/>
            </a:pPr>
            <a:r>
              <a:rPr lang="en-US" sz="2200" dirty="0" smtClean="0"/>
              <a:t>Variations in the prices of commodities can be analyzed with the help of range. </a:t>
            </a:r>
            <a:endParaRPr lang="en-IN" sz="22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228600" y="152400"/>
            <a:ext cx="8686800" cy="685800"/>
          </a:xfrm>
          <a:prstGeom prst="rect">
            <a:avLst/>
          </a:prstGeom>
        </p:spPr>
        <p:style>
          <a:lnRef idx="1">
            <a:schemeClr val="accent5"/>
          </a:lnRef>
          <a:fillRef idx="2">
            <a:schemeClr val="accent5"/>
          </a:fillRef>
          <a:effectRef idx="1">
            <a:schemeClr val="accent5"/>
          </a:effectRef>
          <a:fontRef idx="minor">
            <a:schemeClr val="dk1"/>
          </a:fontRef>
        </p:style>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1" i="0" u="none" strike="noStrike" kern="1200" cap="all" spc="50" normalizeH="0" noProof="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rPr>
              <a:t>mean Deviation (m.d.)</a:t>
            </a:r>
            <a:r>
              <a:rPr kumimoji="0" lang="en-US" sz="3600" b="1" i="0" u="none" strike="noStrike" kern="1200" spc="50" normalizeH="0" baseline="0" noProof="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rPr>
              <a:t> </a:t>
            </a:r>
            <a:endParaRPr kumimoji="0" lang="en-US" sz="3600" b="1" i="0" u="none" strike="noStrike" kern="1200" spc="50" normalizeH="0" baseline="0" noProof="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endParaRPr>
          </a:p>
        </p:txBody>
      </p:sp>
      <p:sp>
        <p:nvSpPr>
          <p:cNvPr id="3" name="Content Placeholder 2"/>
          <p:cNvSpPr txBox="1">
            <a:spLocks/>
          </p:cNvSpPr>
          <p:nvPr/>
        </p:nvSpPr>
        <p:spPr>
          <a:xfrm>
            <a:off x="304800" y="1219201"/>
            <a:ext cx="8686800" cy="4876800"/>
          </a:xfrm>
          <a:prstGeom prst="rect">
            <a:avLst/>
          </a:prstGeom>
        </p:spPr>
        <p:txBody>
          <a:bodyPr/>
          <a:lstStyle/>
          <a:p>
            <a:pPr algn="just"/>
            <a:r>
              <a:rPr lang="en-US" sz="2400" dirty="0" smtClean="0">
                <a:solidFill>
                  <a:srgbClr val="FF0000"/>
                </a:solidFill>
              </a:rPr>
              <a:t>It is the arithmetic mean of all the deviation measures for all the items of the series from their arithmetic average by ignoring the signs of the deviation. The </a:t>
            </a:r>
            <a:r>
              <a:rPr lang="en-US" sz="2400" dirty="0" smtClean="0">
                <a:solidFill>
                  <a:srgbClr val="0070C0"/>
                </a:solidFill>
              </a:rPr>
              <a:t>mean deviation</a:t>
            </a:r>
            <a:r>
              <a:rPr lang="en-US" sz="2400" dirty="0" smtClean="0">
                <a:solidFill>
                  <a:srgbClr val="FF0000"/>
                </a:solidFill>
              </a:rPr>
              <a:t> about mean can be expressed as follows-</a:t>
            </a:r>
          </a:p>
          <a:p>
            <a:pPr algn="just"/>
            <a:endParaRPr lang="en-US" sz="2400" dirty="0" smtClean="0">
              <a:solidFill>
                <a:srgbClr val="FF0000"/>
              </a:solidFill>
            </a:endParaRPr>
          </a:p>
          <a:p>
            <a:pPr algn="just"/>
            <a:endParaRPr lang="en-US" sz="2400" dirty="0" smtClean="0">
              <a:solidFill>
                <a:srgbClr val="FF0000"/>
              </a:solidFill>
            </a:endParaRPr>
          </a:p>
          <a:p>
            <a:pPr algn="just"/>
            <a:r>
              <a:rPr lang="en-US" sz="2400" dirty="0" smtClean="0">
                <a:solidFill>
                  <a:srgbClr val="FF0000"/>
                </a:solidFill>
              </a:rPr>
              <a:t>The mean deviation can also be calculated about </a:t>
            </a:r>
            <a:r>
              <a:rPr lang="en-US" sz="2400" dirty="0" smtClean="0">
                <a:solidFill>
                  <a:srgbClr val="0070C0"/>
                </a:solidFill>
              </a:rPr>
              <a:t>median</a:t>
            </a:r>
            <a:r>
              <a:rPr lang="en-US" sz="2400" dirty="0" smtClean="0">
                <a:solidFill>
                  <a:srgbClr val="FF0000"/>
                </a:solidFill>
              </a:rPr>
              <a:t> or </a:t>
            </a:r>
            <a:r>
              <a:rPr lang="en-US" sz="2400" dirty="0" smtClean="0">
                <a:solidFill>
                  <a:srgbClr val="0070C0"/>
                </a:solidFill>
              </a:rPr>
              <a:t>mode</a:t>
            </a:r>
            <a:r>
              <a:rPr lang="en-US" sz="2400" dirty="0" smtClean="0">
                <a:solidFill>
                  <a:srgbClr val="FF0000"/>
                </a:solidFill>
              </a:rPr>
              <a:t>. </a:t>
            </a:r>
          </a:p>
          <a:p>
            <a:pPr algn="just"/>
            <a:r>
              <a:rPr lang="en-US" sz="2400" dirty="0" smtClean="0">
                <a:solidFill>
                  <a:srgbClr val="FF0000"/>
                </a:solidFill>
              </a:rPr>
              <a:t>For grouped data, i.e., in case of discrete and continuous distribution, </a:t>
            </a:r>
            <a:r>
              <a:rPr lang="en-US" sz="2400" dirty="0" smtClean="0">
                <a:solidFill>
                  <a:srgbClr val="0070C0"/>
                </a:solidFill>
              </a:rPr>
              <a:t>mean deviation about mean</a:t>
            </a:r>
            <a:r>
              <a:rPr lang="en-US" sz="2400" dirty="0" smtClean="0">
                <a:solidFill>
                  <a:srgbClr val="FF0000"/>
                </a:solidFill>
              </a:rPr>
              <a:t> is calculated as-</a:t>
            </a:r>
            <a:endParaRPr lang="en-IN" sz="2400" dirty="0" smtClean="0">
              <a:solidFill>
                <a:srgbClr val="FF0000"/>
              </a:solidFill>
            </a:endParaRPr>
          </a:p>
          <a:p>
            <a:pPr algn="just"/>
            <a:endParaRPr lang="en-IN" sz="2400" dirty="0" smtClean="0">
              <a:solidFill>
                <a:srgbClr val="FF0000"/>
              </a:solidFill>
            </a:endParaRPr>
          </a:p>
          <a:p>
            <a:pPr lvl="0" algn="ctr">
              <a:spcBef>
                <a:spcPct val="20000"/>
              </a:spcBef>
              <a:buClr>
                <a:schemeClr val="accent1"/>
              </a:buClr>
              <a:buSzPct val="70000"/>
            </a:pPr>
            <a:endParaRPr lang="en-US" sz="2400" dirty="0" smtClean="0">
              <a:solidFill>
                <a:srgbClr val="C00000"/>
              </a:solidFill>
            </a:endParaRPr>
          </a:p>
          <a:p>
            <a:pPr lvl="0" algn="just">
              <a:spcBef>
                <a:spcPct val="20000"/>
              </a:spcBef>
              <a:buClr>
                <a:schemeClr val="accent1"/>
              </a:buClr>
              <a:buSzPct val="70000"/>
            </a:pPr>
            <a:endParaRPr lang="en-IN" sz="2400" dirty="0" smtClean="0">
              <a:solidFill>
                <a:srgbClr val="C00000"/>
              </a:solidFill>
            </a:endParaRPr>
          </a:p>
          <a:p>
            <a:pPr lvl="0" algn="just">
              <a:spcBef>
                <a:spcPct val="20000"/>
              </a:spcBef>
              <a:buClr>
                <a:srgbClr val="002060"/>
              </a:buClr>
              <a:buSzPct val="70000"/>
            </a:pPr>
            <a:endParaRPr kumimoji="0" lang="en-US" sz="2400" i="0" u="none" strike="noStrike" kern="1200" cap="none" spc="0" normalizeH="0" baseline="0" noProof="0" dirty="0">
              <a:ln>
                <a:noFill/>
              </a:ln>
              <a:solidFill>
                <a:srgbClr val="002060"/>
              </a:solidFill>
              <a:effectLst/>
              <a:uLnTx/>
              <a:uFillTx/>
              <a:latin typeface="Aharoni" pitchFamily="2" charset="-79"/>
              <a:cs typeface="Aharoni" pitchFamily="2" charset="-79"/>
            </a:endParaRPr>
          </a:p>
        </p:txBody>
      </p:sp>
      <p:graphicFrame>
        <p:nvGraphicFramePr>
          <p:cNvPr id="58370" name="Object 2"/>
          <p:cNvGraphicFramePr>
            <a:graphicFrameLocks noChangeAspect="1"/>
          </p:cNvGraphicFramePr>
          <p:nvPr/>
        </p:nvGraphicFramePr>
        <p:xfrm>
          <a:off x="2714612" y="2786058"/>
          <a:ext cx="3000396" cy="500066"/>
        </p:xfrm>
        <a:graphic>
          <a:graphicData uri="http://schemas.openxmlformats.org/presentationml/2006/ole">
            <p:oleObj spid="_x0000_s58370" name="Equation" r:id="rId3" imgW="2450880" imgH="444240" progId="Equation.3">
              <p:embed/>
            </p:oleObj>
          </a:graphicData>
        </a:graphic>
      </p:graphicFrame>
      <p:graphicFrame>
        <p:nvGraphicFramePr>
          <p:cNvPr id="58371" name="Object 3"/>
          <p:cNvGraphicFramePr>
            <a:graphicFrameLocks noChangeAspect="1"/>
          </p:cNvGraphicFramePr>
          <p:nvPr/>
        </p:nvGraphicFramePr>
        <p:xfrm>
          <a:off x="2714612" y="4714884"/>
          <a:ext cx="3429024" cy="571504"/>
        </p:xfrm>
        <a:graphic>
          <a:graphicData uri="http://schemas.openxmlformats.org/presentationml/2006/ole">
            <p:oleObj spid="_x0000_s58371" name="Equation" r:id="rId4" imgW="2603160" imgH="444240" progId="Equation.3">
              <p:embed/>
            </p:oleObj>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4500</TotalTime>
  <Words>1961</Words>
  <Application>Microsoft Office PowerPoint</Application>
  <PresentationFormat>On-screen Show (4:3)</PresentationFormat>
  <Paragraphs>459</Paragraphs>
  <Slides>24</Slides>
  <Notes>0</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24</vt:i4>
      </vt:variant>
    </vt:vector>
  </HeadingPairs>
  <TitlesOfParts>
    <vt:vector size="27" baseType="lpstr">
      <vt:lpstr>Office Theme</vt:lpstr>
      <vt:lpstr>Equation</vt:lpstr>
      <vt:lpstr>Document</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vector>
  </TitlesOfParts>
  <Company>Self 2007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Rishab Sharma</dc:creator>
  <cp:lastModifiedBy>hp</cp:lastModifiedBy>
  <cp:revision>688</cp:revision>
  <dcterms:created xsi:type="dcterms:W3CDTF">2020-10-13T09:29:09Z</dcterms:created>
  <dcterms:modified xsi:type="dcterms:W3CDTF">2023-07-13T05:41:45Z</dcterms:modified>
</cp:coreProperties>
</file>