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537B5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094B28-82EA-4E9C-8CEC-EDF76591A300}" type="datetimeFigureOut">
              <a:rPr lang="en-US" smtClean="0"/>
              <a:pPr/>
              <a:t>7/13/2023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ADD5B2-ADF6-4135-9B0D-71BD234FC4AF}"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AADD5B2-ADF6-4135-9B0D-71BD234FC4AF}" type="slidenum">
              <a:rPr lang="en-IN" smtClean="0"/>
              <a:pPr/>
              <a:t>12</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7472E9E-F6E7-4B44-8AAB-AA54B02F2082}" type="datetimeFigureOut">
              <a:rPr lang="en-US" smtClean="0"/>
              <a:pPr/>
              <a:t>7/13/2023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7472E9E-F6E7-4B44-8AAB-AA54B02F2082}" type="datetimeFigureOut">
              <a:rPr lang="en-US" smtClean="0"/>
              <a:pPr/>
              <a:t>7/13/2023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7472E9E-F6E7-4B44-8AAB-AA54B02F2082}" type="datetimeFigureOut">
              <a:rPr lang="en-US" smtClean="0"/>
              <a:pPr/>
              <a:t>7/13/2023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7472E9E-F6E7-4B44-8AAB-AA54B02F2082}" type="datetimeFigureOut">
              <a:rPr lang="en-US" smtClean="0"/>
              <a:pPr/>
              <a:t>7/13/2023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472E9E-F6E7-4B44-8AAB-AA54B02F2082}" type="datetimeFigureOut">
              <a:rPr lang="en-US" smtClean="0"/>
              <a:pPr/>
              <a:t>7/13/2023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7472E9E-F6E7-4B44-8AAB-AA54B02F2082}" type="datetimeFigureOut">
              <a:rPr lang="en-US" smtClean="0"/>
              <a:pPr/>
              <a:t>7/13/2023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7472E9E-F6E7-4B44-8AAB-AA54B02F2082}" type="datetimeFigureOut">
              <a:rPr lang="en-US" smtClean="0"/>
              <a:pPr/>
              <a:t>7/13/2023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7472E9E-F6E7-4B44-8AAB-AA54B02F2082}" type="datetimeFigureOut">
              <a:rPr lang="en-US" smtClean="0"/>
              <a:pPr/>
              <a:t>7/13/2023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472E9E-F6E7-4B44-8AAB-AA54B02F2082}" type="datetimeFigureOut">
              <a:rPr lang="en-US" smtClean="0"/>
              <a:pPr/>
              <a:t>7/13/2023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472E9E-F6E7-4B44-8AAB-AA54B02F2082}" type="datetimeFigureOut">
              <a:rPr lang="en-US" smtClean="0"/>
              <a:pPr/>
              <a:t>7/13/2023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472E9E-F6E7-4B44-8AAB-AA54B02F2082}" type="datetimeFigureOut">
              <a:rPr lang="en-US" smtClean="0"/>
              <a:pPr/>
              <a:t>7/13/2023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472E9E-F6E7-4B44-8AAB-AA54B02F2082}" type="datetimeFigureOut">
              <a:rPr lang="en-US" smtClean="0"/>
              <a:pPr/>
              <a:t>7/13/2023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D6B0F8-AEB4-4189-B31C-B7639F5B158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IN"/>
          </a:p>
        </p:txBody>
      </p:sp>
      <p:sp>
        <p:nvSpPr>
          <p:cNvPr id="4" name="Text Box 3"/>
          <p:cNvSpPr txBox="1">
            <a:spLocks noChangeArrowheads="1"/>
          </p:cNvSpPr>
          <p:nvPr/>
        </p:nvSpPr>
        <p:spPr bwMode="auto">
          <a:xfrm>
            <a:off x="304800" y="361890"/>
            <a:ext cx="8458200" cy="1107996"/>
          </a:xfrm>
          <a:prstGeom prst="rect">
            <a:avLst/>
          </a:prstGeom>
          <a:ln w="25400" cap="flat" cmpd="sng" algn="ctr">
            <a:solidFill>
              <a:schemeClr val="accent2"/>
            </a:solidFill>
            <a:prstDash val="solid"/>
            <a:headEnd/>
            <a:tailEnd/>
          </a:ln>
        </p:spPr>
        <p:style>
          <a:lnRef idx="2">
            <a:schemeClr val="accent2"/>
          </a:lnRef>
          <a:fillRef idx="1">
            <a:schemeClr val="lt1"/>
          </a:fillRef>
          <a:effectRef idx="0">
            <a:schemeClr val="accent2"/>
          </a:effectRef>
          <a:fontRef idx="minor">
            <a:schemeClr val="dk1"/>
          </a:fontRef>
        </p:style>
        <p:txBody>
          <a:bodyPr vert="horz" lIns="91440" tIns="45720" rIns="91440" bIns="45720"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spcBef>
                <a:spcPct val="0"/>
              </a:spcBef>
              <a:defRPr/>
            </a:pPr>
            <a:r>
              <a:rPr lang="en-US" sz="6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STATISTICAL </a:t>
            </a:r>
            <a:r>
              <a:rPr lang="en-US" sz="6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DATA</a:t>
            </a:r>
            <a:endParaRPr lang="ru-RU" sz="6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Rectangle 7"/>
          <p:cNvSpPr>
            <a:spLocks noChangeArrowheads="1"/>
          </p:cNvSpPr>
          <p:nvPr/>
        </p:nvSpPr>
        <p:spPr bwMode="auto">
          <a:xfrm>
            <a:off x="228600" y="3810000"/>
            <a:ext cx="8686800" cy="27432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ctr">
              <a:spcBef>
                <a:spcPct val="0"/>
              </a:spcBef>
            </a:pPr>
            <a:r>
              <a:rPr lang="en-US" sz="3600" b="1" dirty="0" smtClean="0">
                <a:ln w="1905"/>
                <a:solidFill>
                  <a:srgbClr val="002060"/>
                </a:solidFill>
                <a:effectLst>
                  <a:innerShdw blurRad="69850" dist="43180" dir="5400000">
                    <a:srgbClr val="000000">
                      <a:alpha val="65000"/>
                    </a:srgbClr>
                  </a:innerShdw>
                </a:effectLst>
              </a:rPr>
              <a:t>RAKESH GOEL</a:t>
            </a:r>
          </a:p>
          <a:p>
            <a:pPr algn="ctr"/>
            <a:r>
              <a:rPr lang="en-US" sz="2400" b="1" dirty="0">
                <a:ln w="1905"/>
                <a:solidFill>
                  <a:srgbClr val="002060"/>
                </a:solidFill>
                <a:effectLst>
                  <a:innerShdw blurRad="69850" dist="43180" dir="5400000">
                    <a:srgbClr val="000000">
                      <a:alpha val="65000"/>
                    </a:srgbClr>
                  </a:innerShdw>
                </a:effectLst>
              </a:rPr>
              <a:t>Department of Animal Genetics &amp; Breeding, </a:t>
            </a:r>
          </a:p>
          <a:p>
            <a:pPr algn="ctr"/>
            <a:r>
              <a:rPr lang="en-US" sz="2400" b="1" dirty="0">
                <a:ln w="1905"/>
                <a:solidFill>
                  <a:srgbClr val="002060"/>
                </a:solidFill>
                <a:effectLst>
                  <a:innerShdw blurRad="69850" dist="43180" dir="5400000">
                    <a:srgbClr val="000000">
                      <a:alpha val="65000"/>
                    </a:srgbClr>
                  </a:innerShdw>
                </a:effectLst>
              </a:rPr>
              <a:t>College of Veterinary Science and Animal Husbandry, </a:t>
            </a:r>
          </a:p>
          <a:p>
            <a:pPr algn="ctr"/>
            <a:r>
              <a:rPr lang="en-US" sz="2400" b="1" dirty="0" smtClean="0">
                <a:ln w="1905"/>
                <a:solidFill>
                  <a:srgbClr val="002060"/>
                </a:solidFill>
                <a:effectLst>
                  <a:innerShdw blurRad="69850" dist="43180" dir="5400000">
                    <a:srgbClr val="000000">
                      <a:alpha val="65000"/>
                    </a:srgbClr>
                  </a:innerShdw>
                </a:effectLst>
              </a:rPr>
              <a:t>U.P. Pt</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Deen</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Dayal</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Upadhyaya</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Pashu</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Chikitsa</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Vigyan</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Vishwavidyalaya</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Evam</a:t>
            </a:r>
            <a:r>
              <a:rPr lang="en-US" sz="2400" b="1" dirty="0">
                <a:ln w="1905"/>
                <a:solidFill>
                  <a:srgbClr val="002060"/>
                </a:solidFill>
                <a:effectLst>
                  <a:innerShdw blurRad="69850" dist="43180" dir="5400000">
                    <a:srgbClr val="000000">
                      <a:alpha val="65000"/>
                    </a:srgbClr>
                  </a:innerShdw>
                </a:effectLst>
              </a:rPr>
              <a:t> Go-</a:t>
            </a:r>
            <a:r>
              <a:rPr lang="en-US" sz="2400" b="1" dirty="0" err="1">
                <a:ln w="1905"/>
                <a:solidFill>
                  <a:srgbClr val="002060"/>
                </a:solidFill>
                <a:effectLst>
                  <a:innerShdw blurRad="69850" dist="43180" dir="5400000">
                    <a:srgbClr val="000000">
                      <a:alpha val="65000"/>
                    </a:srgbClr>
                  </a:innerShdw>
                </a:effectLst>
              </a:rPr>
              <a:t>Anusandhan</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Sansthan</a:t>
            </a:r>
            <a:r>
              <a:rPr lang="en-US" sz="2400" b="1" dirty="0">
                <a:ln w="1905"/>
                <a:solidFill>
                  <a:srgbClr val="002060"/>
                </a:solidFill>
                <a:effectLst>
                  <a:innerShdw blurRad="69850" dist="43180" dir="5400000">
                    <a:srgbClr val="000000">
                      <a:alpha val="65000"/>
                    </a:srgbClr>
                  </a:innerShdw>
                </a:effectLst>
              </a:rPr>
              <a:t>, </a:t>
            </a:r>
            <a:endParaRPr lang="en-US" sz="2400" b="1" dirty="0" smtClean="0">
              <a:ln w="1905"/>
              <a:solidFill>
                <a:srgbClr val="002060"/>
              </a:solidFill>
              <a:effectLst>
                <a:innerShdw blurRad="69850" dist="43180" dir="5400000">
                  <a:srgbClr val="000000">
                    <a:alpha val="65000"/>
                  </a:srgbClr>
                </a:innerShdw>
              </a:effectLst>
            </a:endParaRPr>
          </a:p>
          <a:p>
            <a:pPr algn="ctr"/>
            <a:r>
              <a:rPr lang="en-US" sz="2400" b="1" dirty="0" smtClean="0">
                <a:ln w="1905"/>
                <a:solidFill>
                  <a:srgbClr val="002060"/>
                </a:solidFill>
                <a:effectLst>
                  <a:innerShdw blurRad="69850" dist="43180" dir="5400000">
                    <a:srgbClr val="000000">
                      <a:alpha val="65000"/>
                    </a:srgbClr>
                  </a:innerShdw>
                </a:effectLst>
              </a:rPr>
              <a:t>Mathura </a:t>
            </a:r>
            <a:r>
              <a:rPr lang="en-US" sz="2400" b="1" dirty="0">
                <a:ln w="1905"/>
                <a:solidFill>
                  <a:srgbClr val="002060"/>
                </a:solidFill>
                <a:effectLst>
                  <a:innerShdw blurRad="69850" dist="43180" dir="5400000">
                    <a:srgbClr val="000000">
                      <a:alpha val="65000"/>
                    </a:srgbClr>
                  </a:innerShdw>
                </a:effectLst>
              </a:rPr>
              <a:t>– 281001 (U.P.)</a:t>
            </a:r>
          </a:p>
          <a:p>
            <a:pPr>
              <a:spcBef>
                <a:spcPct val="0"/>
              </a:spcBef>
            </a:pPr>
            <a:r>
              <a:rPr lang="en-US" sz="1800" b="1" dirty="0" smtClean="0">
                <a:ln w="1905"/>
                <a:solidFill>
                  <a:srgbClr val="002060"/>
                </a:solidFill>
                <a:effectLst>
                  <a:innerShdw blurRad="69850" dist="43180" dir="5400000">
                    <a:srgbClr val="000000">
                      <a:alpha val="65000"/>
                    </a:srgbClr>
                  </a:innerShdw>
                </a:effectLst>
              </a:rPr>
              <a:t>E-mail : goelrakeshvet@gmail.com</a:t>
            </a:r>
            <a:endParaRPr lang="en-US" sz="1800" b="1" dirty="0">
              <a:ln w="1905"/>
              <a:solidFill>
                <a:srgbClr val="002060"/>
              </a:solidFill>
              <a:effectLst>
                <a:innerShdw blurRad="69850" dist="43180" dir="5400000">
                  <a:srgbClr val="000000">
                    <a:alpha val="65000"/>
                  </a:srgbClr>
                </a:innerShdw>
              </a:effectLst>
            </a:endParaRPr>
          </a:p>
        </p:txBody>
      </p:sp>
      <p:sp>
        <p:nvSpPr>
          <p:cNvPr id="7" name="Slide Number Placeholder 8"/>
          <p:cNvSpPr>
            <a:spLocks noGrp="1"/>
          </p:cNvSpPr>
          <p:nvPr>
            <p:ph type="sldNum" sz="quarter" idx="12"/>
          </p:nvPr>
        </p:nvSpPr>
        <p:spPr>
          <a:xfrm>
            <a:off x="8229600" y="6473952"/>
            <a:ext cx="758952" cy="246888"/>
          </a:xfrm>
        </p:spPr>
        <p:txBody>
          <a:bodyPr/>
          <a:lstStyle/>
          <a:p>
            <a:fld id="{4D096D0A-9701-41A0-8C38-6F5AC318C911}" type="slidenum">
              <a:rPr lang="en-US" smtClean="0"/>
              <a:pPr/>
              <a:t>1</a:t>
            </a:fld>
            <a:endParaRPr lang="en-US"/>
          </a:p>
        </p:txBody>
      </p:sp>
      <p:sp>
        <p:nvSpPr>
          <p:cNvPr id="8" name="Rectangle 7"/>
          <p:cNvSpPr>
            <a:spLocks noChangeArrowheads="1"/>
          </p:cNvSpPr>
          <p:nvPr/>
        </p:nvSpPr>
        <p:spPr bwMode="auto">
          <a:xfrm>
            <a:off x="285720" y="2143116"/>
            <a:ext cx="8686800" cy="857256"/>
          </a:xfrm>
          <a:prstGeom prst="rect">
            <a:avLst/>
          </a:prstGeom>
          <a:gradFill>
            <a:gsLst>
              <a:gs pos="0">
                <a:srgbClr val="FBEAC7"/>
              </a:gs>
              <a:gs pos="17999">
                <a:srgbClr val="FEE7F2"/>
              </a:gs>
              <a:gs pos="36000">
                <a:srgbClr val="FAC77D"/>
              </a:gs>
              <a:gs pos="61000">
                <a:srgbClr val="FBA97D"/>
              </a:gs>
              <a:gs pos="82001">
                <a:srgbClr val="FBD49C"/>
              </a:gs>
              <a:gs pos="100000">
                <a:srgbClr val="FEE7F2"/>
              </a:gs>
            </a:gsLst>
            <a:lin ang="16200000" scaled="0"/>
          </a:gradFill>
          <a:ln>
            <a:headEnd/>
            <a:tailEnd/>
          </a:ln>
        </p:spPr>
        <p:style>
          <a:lnRef idx="1">
            <a:schemeClr val="accent4"/>
          </a:lnRef>
          <a:fillRef idx="2">
            <a:schemeClr val="accent4"/>
          </a:fillRef>
          <a:effectRef idx="1">
            <a:schemeClr val="accent4"/>
          </a:effectRef>
          <a:fontRef idx="minor">
            <a:schemeClr val="dk1"/>
          </a:fontRef>
        </p:style>
        <p:txBody>
          <a:bodyPr anchor="ctr"/>
          <a:lstStyle/>
          <a:p>
            <a:pPr algn="ctr">
              <a:spcBef>
                <a:spcPct val="0"/>
              </a:spcBef>
            </a:pPr>
            <a:r>
              <a:rPr lang="en-US" sz="1800" b="1" dirty="0" smtClean="0">
                <a:ln w="1905"/>
                <a:solidFill>
                  <a:srgbClr val="002060"/>
                </a:solidFill>
                <a:effectLst>
                  <a:innerShdw blurRad="69850" dist="43180" dir="5400000">
                    <a:srgbClr val="000000">
                      <a:alpha val="65000"/>
                    </a:srgbClr>
                  </a:innerShdw>
                </a:effectLst>
              </a:rPr>
              <a:t>AGB (Unit –I)</a:t>
            </a:r>
          </a:p>
          <a:p>
            <a:pPr algn="ctr">
              <a:spcBef>
                <a:spcPct val="0"/>
              </a:spcBef>
            </a:pPr>
            <a:r>
              <a:rPr lang="en-US" b="1" dirty="0" smtClean="0">
                <a:ln w="1905"/>
                <a:solidFill>
                  <a:srgbClr val="002060"/>
                </a:solidFill>
                <a:effectLst>
                  <a:innerShdw blurRad="69850" dist="43180" dir="5400000">
                    <a:srgbClr val="000000">
                      <a:alpha val="65000"/>
                    </a:srgbClr>
                  </a:innerShdw>
                </a:effectLst>
              </a:rPr>
              <a:t>Biostatistics &amp; Computer Application</a:t>
            </a:r>
            <a:endParaRPr lang="en-US" sz="1800" b="1" dirty="0">
              <a:ln w="1905"/>
              <a:solidFill>
                <a:srgbClr val="002060"/>
              </a:soli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152400"/>
            <a:ext cx="8686800" cy="6858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CONSTRUCTION OF FREQUENCY</a:t>
            </a:r>
            <a:r>
              <a:rPr kumimoji="0" lang="en-US" sz="3200" b="1" i="0" u="none" strike="noStrike" kern="1200"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DISTRIBUTION</a:t>
            </a:r>
            <a:r>
              <a:rPr kumimoji="0" lang="en-US" sz="32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a:t>
            </a:r>
            <a:endParaRPr kumimoji="0" lang="en-US" sz="32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228600" y="914400"/>
            <a:ext cx="8686800" cy="5791200"/>
          </a:xfrm>
          <a:prstGeom prst="rect">
            <a:avLst/>
          </a:prstGeom>
        </p:spPr>
        <p:txBody>
          <a:bodyPr lIns="90000"/>
          <a:lstStyle/>
          <a:p>
            <a:pPr algn="just"/>
            <a:r>
              <a:rPr lang="en-US" sz="2200" dirty="0" smtClean="0">
                <a:solidFill>
                  <a:srgbClr val="C00000"/>
                </a:solidFill>
                <a:latin typeface="+mj-lt"/>
                <a:cs typeface="Aharoni" pitchFamily="2" charset="-79"/>
              </a:rPr>
              <a:t>When we form different class intervals, then each class interval has two values, the lower value is known as the </a:t>
            </a:r>
            <a:r>
              <a:rPr lang="en-US" sz="2200" b="1" dirty="0" smtClean="0">
                <a:solidFill>
                  <a:srgbClr val="002060"/>
                </a:solidFill>
                <a:latin typeface="+mj-lt"/>
                <a:cs typeface="Aharoni" pitchFamily="2" charset="-79"/>
              </a:rPr>
              <a:t>Lower limit of the class-interval</a:t>
            </a:r>
            <a:r>
              <a:rPr lang="en-US" sz="2200" b="1" dirty="0" smtClean="0">
                <a:solidFill>
                  <a:srgbClr val="C00000"/>
                </a:solidFill>
                <a:latin typeface="+mj-lt"/>
                <a:cs typeface="Aharoni" pitchFamily="2" charset="-79"/>
              </a:rPr>
              <a:t> </a:t>
            </a:r>
            <a:r>
              <a:rPr lang="en-US" sz="2200" dirty="0" smtClean="0">
                <a:solidFill>
                  <a:srgbClr val="C00000"/>
                </a:solidFill>
                <a:latin typeface="+mj-lt"/>
                <a:cs typeface="Aharoni" pitchFamily="2" charset="-79"/>
              </a:rPr>
              <a:t>while the upper value is known as the </a:t>
            </a:r>
            <a:r>
              <a:rPr lang="en-US" sz="2200" b="1" dirty="0" smtClean="0">
                <a:solidFill>
                  <a:srgbClr val="002060"/>
                </a:solidFill>
                <a:latin typeface="+mj-lt"/>
                <a:cs typeface="Aharoni" pitchFamily="2" charset="-79"/>
              </a:rPr>
              <a:t>Upper limit of the class-interval</a:t>
            </a:r>
            <a:r>
              <a:rPr lang="en-US" sz="2200" dirty="0" smtClean="0">
                <a:solidFill>
                  <a:srgbClr val="C00000"/>
                </a:solidFill>
                <a:latin typeface="+mj-lt"/>
                <a:cs typeface="Aharoni" pitchFamily="2" charset="-79"/>
              </a:rPr>
              <a:t>. Each class-interval has two limits and for making class-interval there are two methods-</a:t>
            </a:r>
          </a:p>
          <a:p>
            <a:pPr lvl="0" algn="just">
              <a:buFont typeface="Wingdings" pitchFamily="2" charset="2"/>
              <a:buChar char="q"/>
            </a:pPr>
            <a:r>
              <a:rPr lang="en-US" sz="2200" dirty="0" smtClean="0">
                <a:solidFill>
                  <a:srgbClr val="002060"/>
                </a:solidFill>
                <a:latin typeface="+mj-lt"/>
                <a:cs typeface="Aharoni" pitchFamily="2" charset="-79"/>
              </a:rPr>
              <a:t> </a:t>
            </a:r>
            <a:r>
              <a:rPr lang="en-US" sz="2200" b="1" dirty="0" smtClean="0">
                <a:solidFill>
                  <a:srgbClr val="002060"/>
                </a:solidFill>
                <a:latin typeface="+mj-lt"/>
                <a:cs typeface="Aharoni" pitchFamily="2" charset="-79"/>
              </a:rPr>
              <a:t>Inclusive method:</a:t>
            </a:r>
            <a:r>
              <a:rPr lang="en-US" sz="2200" b="1" dirty="0" smtClean="0">
                <a:latin typeface="+mj-lt"/>
                <a:cs typeface="Aharoni" pitchFamily="2" charset="-79"/>
              </a:rPr>
              <a:t> </a:t>
            </a:r>
            <a:r>
              <a:rPr lang="en-US" sz="2200" dirty="0" smtClean="0">
                <a:solidFill>
                  <a:srgbClr val="C00000"/>
                </a:solidFill>
                <a:latin typeface="+mj-lt"/>
                <a:cs typeface="Aharoni" pitchFamily="2" charset="-79"/>
              </a:rPr>
              <a:t>In this method, upper limit of the class-interval is not taken equal to lower limit of the next class-interval. It means, there is always gap between them. </a:t>
            </a:r>
            <a:r>
              <a:rPr lang="en-US" sz="2200" b="1" i="1" dirty="0" err="1" smtClean="0">
                <a:solidFill>
                  <a:srgbClr val="002060"/>
                </a:solidFill>
                <a:latin typeface="+mj-lt"/>
                <a:cs typeface="Aharoni" pitchFamily="2" charset="-79"/>
              </a:rPr>
              <a:t>e.g</a:t>
            </a:r>
            <a:r>
              <a:rPr lang="en-US" sz="2200" dirty="0" smtClean="0">
                <a:solidFill>
                  <a:srgbClr val="C00000"/>
                </a:solidFill>
                <a:latin typeface="+mj-lt"/>
                <a:cs typeface="Aharoni" pitchFamily="2" charset="-79"/>
              </a:rPr>
              <a:t>, a-b, c-d, e-f, ……….</a:t>
            </a:r>
            <a:endParaRPr lang="en-IN" sz="2200" dirty="0" smtClean="0">
              <a:solidFill>
                <a:srgbClr val="C00000"/>
              </a:solidFill>
              <a:latin typeface="+mj-lt"/>
              <a:cs typeface="Aharoni" pitchFamily="2" charset="-79"/>
            </a:endParaRPr>
          </a:p>
          <a:p>
            <a:pPr algn="just"/>
            <a:r>
              <a:rPr lang="en-US" sz="2200" dirty="0" smtClean="0">
                <a:solidFill>
                  <a:srgbClr val="C00000"/>
                </a:solidFill>
                <a:latin typeface="+mj-lt"/>
                <a:cs typeface="Aharoni" pitchFamily="2" charset="-79"/>
              </a:rPr>
              <a:t>In this case, both lower and upper limits are included in the same class intervals.   </a:t>
            </a:r>
            <a:endParaRPr lang="en-IN" sz="2200" dirty="0" smtClean="0">
              <a:solidFill>
                <a:srgbClr val="C00000"/>
              </a:solidFill>
              <a:latin typeface="+mj-lt"/>
              <a:cs typeface="Aharoni" pitchFamily="2" charset="-79"/>
            </a:endParaRPr>
          </a:p>
          <a:p>
            <a:pPr lvl="0" algn="just">
              <a:buFont typeface="Wingdings" pitchFamily="2" charset="2"/>
              <a:buChar char="q"/>
            </a:pPr>
            <a:r>
              <a:rPr lang="en-US" sz="2200" dirty="0" smtClean="0">
                <a:solidFill>
                  <a:srgbClr val="002060"/>
                </a:solidFill>
                <a:latin typeface="+mj-lt"/>
                <a:cs typeface="Aharoni" pitchFamily="2" charset="-79"/>
              </a:rPr>
              <a:t> </a:t>
            </a:r>
            <a:r>
              <a:rPr lang="en-US" sz="2200" b="1" dirty="0" smtClean="0">
                <a:solidFill>
                  <a:srgbClr val="002060"/>
                </a:solidFill>
                <a:latin typeface="+mj-lt"/>
                <a:cs typeface="Aharoni" pitchFamily="2" charset="-79"/>
              </a:rPr>
              <a:t>Exclusive method:</a:t>
            </a:r>
            <a:r>
              <a:rPr lang="en-US" sz="2200" b="1" dirty="0" smtClean="0">
                <a:solidFill>
                  <a:srgbClr val="C00000"/>
                </a:solidFill>
                <a:latin typeface="+mj-lt"/>
                <a:cs typeface="Aharoni" pitchFamily="2" charset="-79"/>
              </a:rPr>
              <a:t> </a:t>
            </a:r>
            <a:r>
              <a:rPr lang="en-US" sz="2200" dirty="0" smtClean="0">
                <a:solidFill>
                  <a:srgbClr val="C00000"/>
                </a:solidFill>
                <a:latin typeface="+mj-lt"/>
                <a:cs typeface="Aharoni" pitchFamily="2" charset="-79"/>
              </a:rPr>
              <a:t>In this method, the upper limit of the class-interval is taken equal to lower limit of the next higher class-interval. It means, there is no gap between the upper limit of the first class-interval and the lower limit of the second class-interval. </a:t>
            </a:r>
            <a:r>
              <a:rPr lang="en-US" sz="2200" b="1" i="1" dirty="0" smtClean="0">
                <a:solidFill>
                  <a:srgbClr val="002060"/>
                </a:solidFill>
                <a:latin typeface="+mj-lt"/>
                <a:cs typeface="Aharoni" pitchFamily="2" charset="-79"/>
              </a:rPr>
              <a:t>e.g.</a:t>
            </a:r>
            <a:r>
              <a:rPr lang="en-US" sz="2200" dirty="0" smtClean="0">
                <a:solidFill>
                  <a:srgbClr val="C00000"/>
                </a:solidFill>
                <a:latin typeface="+mj-lt"/>
                <a:cs typeface="Aharoni" pitchFamily="2" charset="-79"/>
              </a:rPr>
              <a:t>, a-b, b-c, …</a:t>
            </a:r>
            <a:endParaRPr lang="en-IN" sz="2200" dirty="0" smtClean="0">
              <a:solidFill>
                <a:srgbClr val="C00000"/>
              </a:solidFill>
              <a:latin typeface="+mj-lt"/>
              <a:cs typeface="Aharoni" pitchFamily="2" charset="-79"/>
            </a:endParaRPr>
          </a:p>
          <a:p>
            <a:pPr algn="just"/>
            <a:r>
              <a:rPr lang="en-US" sz="2200" dirty="0" smtClean="0">
                <a:solidFill>
                  <a:srgbClr val="C00000"/>
                </a:solidFill>
                <a:latin typeface="+mj-lt"/>
                <a:cs typeface="Aharoni" pitchFamily="2" charset="-79"/>
              </a:rPr>
              <a:t>	In this case, the values equal to upper limit of a class-interval are not taken in the same class intervals but they are taken under the next higher class-interval.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76200"/>
            <a:ext cx="8686800" cy="685800"/>
          </a:xfrm>
          <a:prstGeom prst="rect">
            <a:avLst/>
          </a:prstGeom>
        </p:spPr>
        <p:style>
          <a:lnRef idx="2">
            <a:schemeClr val="accent6"/>
          </a:lnRef>
          <a:fillRef idx="1">
            <a:schemeClr val="lt1"/>
          </a:fillRef>
          <a:effectRef idx="0">
            <a:schemeClr val="accent6"/>
          </a:effectRef>
          <a:fontRef idx="minor">
            <a:schemeClr val="dk1"/>
          </a:fontRef>
        </p:style>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all" normalizeH="0" baseline="0" noProof="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mj-lt"/>
                <a:ea typeface="+mj-ea"/>
                <a:cs typeface="+mj-cs"/>
              </a:rPr>
              <a:t>True or actual class limits  </a:t>
            </a:r>
            <a:endParaRPr kumimoji="0" lang="en-US" sz="3200" b="1" i="0" u="none" strike="noStrike" kern="1200" cap="all"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mj-lt"/>
              <a:ea typeface="+mj-ea"/>
              <a:cs typeface="+mj-cs"/>
            </a:endParaRPr>
          </a:p>
        </p:txBody>
      </p:sp>
      <p:sp>
        <p:nvSpPr>
          <p:cNvPr id="3" name="Content Placeholder 2"/>
          <p:cNvSpPr txBox="1">
            <a:spLocks/>
          </p:cNvSpPr>
          <p:nvPr/>
        </p:nvSpPr>
        <p:spPr>
          <a:xfrm>
            <a:off x="228600" y="838200"/>
            <a:ext cx="8763000" cy="5867400"/>
          </a:xfrm>
          <a:prstGeom prst="rect">
            <a:avLst/>
          </a:prstGeom>
        </p:spPr>
        <p:txBody>
          <a:bodyPr/>
          <a:lstStyle/>
          <a:p>
            <a:pPr>
              <a:defRPr/>
            </a:pPr>
            <a:r>
              <a:rPr lang="en-US" sz="2000" dirty="0" smtClean="0">
                <a:solidFill>
                  <a:srgbClr val="C00000"/>
                </a:solidFill>
                <a:latin typeface="+mj-lt"/>
                <a:cs typeface="Aharoni" pitchFamily="2" charset="-79"/>
              </a:rPr>
              <a:t>Division of given data considering the magnitude are put against different class in the form of Tally mark (/). The four tally marks are put parallel to each other and fifth one cross the four (////). This is done actually to facility the counting of like: animals, articles, persons, etc. The total number of tally marks against a class is known as frequency of that class and this is known as ‘</a:t>
            </a:r>
            <a:r>
              <a:rPr lang="en-US" sz="2000" u="sng" dirty="0" smtClean="0">
                <a:solidFill>
                  <a:srgbClr val="002060"/>
                </a:solidFill>
                <a:effectLst>
                  <a:outerShdw blurRad="38100" dist="38100" dir="2700000" algn="tl">
                    <a:srgbClr val="000000"/>
                  </a:outerShdw>
                </a:effectLst>
                <a:latin typeface="+mj-lt"/>
                <a:cs typeface="Aharoni" pitchFamily="2" charset="-79"/>
              </a:rPr>
              <a:t>frequency distribution</a:t>
            </a:r>
            <a:r>
              <a:rPr lang="en-US" sz="2000" dirty="0" smtClean="0">
                <a:solidFill>
                  <a:srgbClr val="C00000"/>
                </a:solidFill>
                <a:latin typeface="+mj-lt"/>
                <a:cs typeface="Aharoni" pitchFamily="2" charset="-79"/>
              </a:rPr>
              <a:t>'. The tabular form of a frequency distribution is called a '</a:t>
            </a:r>
            <a:r>
              <a:rPr lang="en-US" sz="2000" u="sng" dirty="0" smtClean="0">
                <a:solidFill>
                  <a:srgbClr val="002060"/>
                </a:solidFill>
                <a:effectLst>
                  <a:outerShdw blurRad="38100" dist="38100" dir="2700000" algn="tl">
                    <a:srgbClr val="000000"/>
                  </a:outerShdw>
                </a:effectLst>
                <a:latin typeface="+mj-lt"/>
                <a:cs typeface="Aharoni" pitchFamily="2" charset="-79"/>
              </a:rPr>
              <a:t>frequency table</a:t>
            </a:r>
            <a:r>
              <a:rPr lang="en-US" sz="2000" dirty="0" smtClean="0">
                <a:solidFill>
                  <a:srgbClr val="C00000"/>
                </a:solidFill>
                <a:latin typeface="+mj-lt"/>
                <a:cs typeface="Aharoni" pitchFamily="2" charset="-79"/>
              </a:rPr>
              <a:t>'. These are two types of frequency tables-</a:t>
            </a:r>
          </a:p>
          <a:p>
            <a:pPr lvl="0">
              <a:buFont typeface="Wingdings" pitchFamily="2" charset="2"/>
              <a:buChar char="v"/>
            </a:pPr>
            <a:r>
              <a:rPr lang="en-US" sz="2000" b="1" dirty="0" smtClean="0">
                <a:solidFill>
                  <a:srgbClr val="002060"/>
                </a:solidFill>
                <a:latin typeface="+mj-lt"/>
                <a:cs typeface="Aharoni" pitchFamily="2" charset="-79"/>
              </a:rPr>
              <a:t>Simple frequency table: </a:t>
            </a:r>
            <a:r>
              <a:rPr lang="en-US" sz="2000" dirty="0" smtClean="0">
                <a:solidFill>
                  <a:srgbClr val="C00000"/>
                </a:solidFill>
                <a:latin typeface="+mj-lt"/>
                <a:cs typeface="Aharoni" pitchFamily="2" charset="-79"/>
              </a:rPr>
              <a:t>In this table, the first column of table contains values of class intervals and second column come their simple frequency. </a:t>
            </a:r>
          </a:p>
          <a:p>
            <a:pPr>
              <a:buFont typeface="Wingdings" pitchFamily="2" charset="2"/>
              <a:buChar char="v"/>
            </a:pPr>
            <a:r>
              <a:rPr lang="en-US" sz="2000" b="1" dirty="0" smtClean="0">
                <a:solidFill>
                  <a:srgbClr val="002060"/>
                </a:solidFill>
                <a:latin typeface="+mj-lt"/>
                <a:cs typeface="Aharoni" pitchFamily="2" charset="-79"/>
              </a:rPr>
              <a:t>Cumulative frequency table: </a:t>
            </a:r>
            <a:r>
              <a:rPr lang="en-US" sz="2000" dirty="0" smtClean="0">
                <a:solidFill>
                  <a:srgbClr val="C00000"/>
                </a:solidFill>
                <a:latin typeface="+mj-lt"/>
                <a:cs typeface="Aharoni" pitchFamily="2" charset="-79"/>
              </a:rPr>
              <a:t>When frequencies are sum up then they are known as </a:t>
            </a:r>
            <a:r>
              <a:rPr lang="en-US" sz="2000" b="1" dirty="0" smtClean="0">
                <a:solidFill>
                  <a:srgbClr val="002060"/>
                </a:solidFill>
                <a:latin typeface="+mj-lt"/>
                <a:cs typeface="Aharoni" pitchFamily="2" charset="-79"/>
              </a:rPr>
              <a:t>'Cumulative Frequency</a:t>
            </a:r>
            <a:r>
              <a:rPr lang="en-US" sz="2000" dirty="0" smtClean="0">
                <a:solidFill>
                  <a:srgbClr val="C00000"/>
                </a:solidFill>
                <a:latin typeface="+mj-lt"/>
                <a:cs typeface="Aharoni" pitchFamily="2" charset="-79"/>
              </a:rPr>
              <a:t>'. There are two types of cumulative frequencies-</a:t>
            </a:r>
            <a:endParaRPr lang="en-IN" sz="2000" dirty="0" smtClean="0">
              <a:solidFill>
                <a:srgbClr val="C00000"/>
              </a:solidFill>
              <a:latin typeface="+mj-lt"/>
              <a:cs typeface="Aharoni" pitchFamily="2" charset="-79"/>
            </a:endParaRPr>
          </a:p>
          <a:p>
            <a:pPr marL="273050" lvl="1" algn="just">
              <a:buFont typeface="Wingdings" pitchFamily="2" charset="2"/>
              <a:buChar char="Ø"/>
            </a:pPr>
            <a:r>
              <a:rPr lang="en-US" sz="2000" b="1" dirty="0" smtClean="0">
                <a:solidFill>
                  <a:srgbClr val="FF0000"/>
                </a:solidFill>
                <a:latin typeface="+mj-lt"/>
                <a:cs typeface="Aharoni" pitchFamily="2" charset="-79"/>
              </a:rPr>
              <a:t>Less than cumulative frequency: </a:t>
            </a:r>
            <a:r>
              <a:rPr lang="en-US" sz="2000" dirty="0" smtClean="0">
                <a:solidFill>
                  <a:srgbClr val="C00000"/>
                </a:solidFill>
                <a:latin typeface="+mj-lt"/>
                <a:cs typeface="Aharoni" pitchFamily="2" charset="-79"/>
              </a:rPr>
              <a:t>By adding the frequencies of all observations less than the upper class boundary of a given class, we get '</a:t>
            </a:r>
            <a:r>
              <a:rPr lang="en-US" sz="2000" b="1" dirty="0" smtClean="0">
                <a:solidFill>
                  <a:srgbClr val="002060"/>
                </a:solidFill>
                <a:latin typeface="+mj-lt"/>
                <a:cs typeface="Aharoni" pitchFamily="2" charset="-79"/>
              </a:rPr>
              <a:t>Less than cumulative frequency</a:t>
            </a:r>
            <a:r>
              <a:rPr lang="en-US" sz="2000" dirty="0" smtClean="0">
                <a:solidFill>
                  <a:srgbClr val="C00000"/>
                </a:solidFill>
                <a:latin typeface="+mj-lt"/>
                <a:cs typeface="Aharoni" pitchFamily="2" charset="-79"/>
              </a:rPr>
              <a:t>'.</a:t>
            </a:r>
            <a:endParaRPr lang="en-IN" sz="2000" dirty="0" smtClean="0">
              <a:solidFill>
                <a:srgbClr val="0070C0"/>
              </a:solidFill>
              <a:latin typeface="+mj-lt"/>
              <a:cs typeface="Aharoni" pitchFamily="2" charset="-79"/>
            </a:endParaRPr>
          </a:p>
          <a:p>
            <a:pPr marL="273050" lvl="1" algn="just">
              <a:buFont typeface="Wingdings" pitchFamily="2" charset="2"/>
              <a:buChar char="Ø"/>
            </a:pPr>
            <a:r>
              <a:rPr lang="en-US" sz="2000" b="1" dirty="0" smtClean="0">
                <a:solidFill>
                  <a:srgbClr val="FF0000"/>
                </a:solidFill>
                <a:latin typeface="+mj-lt"/>
                <a:cs typeface="Aharoni" pitchFamily="2" charset="-79"/>
              </a:rPr>
              <a:t>More than cumulative frequency: </a:t>
            </a:r>
            <a:r>
              <a:rPr lang="en-US" sz="2000" dirty="0" smtClean="0">
                <a:solidFill>
                  <a:srgbClr val="C00000"/>
                </a:solidFill>
                <a:latin typeface="+mj-lt"/>
                <a:cs typeface="Aharoni" pitchFamily="2" charset="-79"/>
              </a:rPr>
              <a:t>On adding the frequencies of all observations more than the lower class boundary, one gets </a:t>
            </a:r>
            <a:r>
              <a:rPr lang="en-US" sz="2000" b="1" dirty="0" smtClean="0">
                <a:solidFill>
                  <a:srgbClr val="C00000"/>
                </a:solidFill>
                <a:latin typeface="+mj-lt"/>
                <a:cs typeface="Aharoni" pitchFamily="2" charset="-79"/>
              </a:rPr>
              <a:t>'</a:t>
            </a:r>
            <a:r>
              <a:rPr lang="en-US" sz="2000" b="1" dirty="0" smtClean="0">
                <a:solidFill>
                  <a:srgbClr val="002060"/>
                </a:solidFill>
                <a:latin typeface="+mj-lt"/>
                <a:cs typeface="Aharoni" pitchFamily="2" charset="-79"/>
              </a:rPr>
              <a:t>More than cumulative frequency</a:t>
            </a:r>
            <a:r>
              <a:rPr lang="en-US" sz="2000" dirty="0" smtClean="0">
                <a:solidFill>
                  <a:srgbClr val="C00000"/>
                </a:solidFill>
                <a:latin typeface="+mj-lt"/>
                <a:cs typeface="Aharoni" pitchFamily="2" charset="-79"/>
              </a:rPr>
              <a:t>'.</a:t>
            </a:r>
            <a:endParaRPr lang="en-IN" sz="2000" dirty="0" smtClean="0">
              <a:solidFill>
                <a:srgbClr val="C00000"/>
              </a:solidFill>
              <a:latin typeface="+mj-lt"/>
              <a:cs typeface="Aharoni" pitchFamily="2" charset="-79"/>
            </a:endParaRPr>
          </a:p>
          <a:p>
            <a:endParaRPr lang="en-IN" sz="2000" dirty="0" smtClean="0">
              <a:solidFill>
                <a:srgbClr val="002060"/>
              </a:solidFill>
              <a:latin typeface="+mj-lt"/>
            </a:endParaRPr>
          </a:p>
          <a:p>
            <a:pPr>
              <a:defRPr/>
            </a:pPr>
            <a:endParaRPr lang="en-US" sz="2000" dirty="0" smtClean="0">
              <a:solidFill>
                <a:srgbClr val="C00000"/>
              </a:solidFill>
              <a:effectLst>
                <a:outerShdw blurRad="38100" dist="38100" dir="2700000" algn="tl">
                  <a:srgbClr val="000000"/>
                </a:outerShdw>
              </a:effectLst>
              <a:latin typeface="+mj-lt"/>
            </a:endParaRPr>
          </a:p>
        </p:txBody>
      </p:sp>
      <p:cxnSp>
        <p:nvCxnSpPr>
          <p:cNvPr id="5" name="Straight Connector 4"/>
          <p:cNvCxnSpPr/>
          <p:nvPr/>
        </p:nvCxnSpPr>
        <p:spPr>
          <a:xfrm>
            <a:off x="2857488" y="1571612"/>
            <a:ext cx="285752" cy="214314"/>
          </a:xfrm>
          <a:prstGeom prst="line">
            <a:avLst/>
          </a:prstGeom>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152400"/>
            <a:ext cx="8686800" cy="6858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TABULATION O DATA</a:t>
            </a:r>
            <a:endParaRPr kumimoji="0" lang="en-US" sz="32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Rectangle 2"/>
          <p:cNvSpPr>
            <a:spLocks noChangeArrowheads="1"/>
          </p:cNvSpPr>
          <p:nvPr/>
        </p:nvSpPr>
        <p:spPr bwMode="auto">
          <a:xfrm>
            <a:off x="381000" y="1009672"/>
            <a:ext cx="8477280" cy="40624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just">
              <a:spcBef>
                <a:spcPct val="0"/>
              </a:spcBef>
            </a:pPr>
            <a:r>
              <a:rPr lang="en-US" sz="2800" dirty="0" smtClean="0">
                <a:solidFill>
                  <a:srgbClr val="C00000"/>
                </a:solidFill>
                <a:cs typeface="Aharoni" pitchFamily="2" charset="-79"/>
              </a:rPr>
              <a:t>The presentation of classified data in a suitable tabular form is known as “</a:t>
            </a:r>
            <a:r>
              <a:rPr lang="en-US" sz="2800" b="1" dirty="0" smtClean="0">
                <a:solidFill>
                  <a:srgbClr val="002060"/>
                </a:solidFill>
                <a:cs typeface="Aharoni" pitchFamily="2" charset="-79"/>
              </a:rPr>
              <a:t>Tabulation of data</a:t>
            </a:r>
            <a:r>
              <a:rPr lang="en-US" sz="2800" dirty="0" smtClean="0">
                <a:solidFill>
                  <a:srgbClr val="C00000"/>
                </a:solidFill>
                <a:cs typeface="Aharoni" pitchFamily="2" charset="-79"/>
              </a:rPr>
              <a:t>”. In other words, tabulation may be defined as the arrangement of data in different rows and columns. The tabulation is always done after classification only and more over tabulation is not a statistical process but it is simply a mechanical process</a:t>
            </a:r>
            <a:r>
              <a:rPr lang="en-US" sz="2800" dirty="0" smtClean="0">
                <a:solidFill>
                  <a:srgbClr val="C00000"/>
                </a:solidFill>
                <a:latin typeface="Aharoni" pitchFamily="2" charset="-79"/>
                <a:cs typeface="Aharoni" pitchFamily="2" charset="-79"/>
              </a:rPr>
              <a:t>.</a:t>
            </a:r>
            <a:r>
              <a:rPr lang="ru-RU" sz="2800" dirty="0" smtClean="0"/>
              <a:t> </a:t>
            </a:r>
            <a:r>
              <a:rPr lang="en-US" sz="2800" dirty="0" smtClean="0">
                <a:solidFill>
                  <a:srgbClr val="C00000"/>
                </a:solidFill>
              </a:rPr>
              <a:t>In other words, tabulation may be defined as the arrangement of data in different rows and columns. The tabulation is always done after classification only.</a:t>
            </a:r>
            <a:endParaRPr lang="ru-RU" sz="2800" dirty="0">
              <a:solidFill>
                <a:srgbClr val="C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76200"/>
            <a:ext cx="8686800" cy="685800"/>
          </a:xfrm>
          <a:prstGeom prst="rect">
            <a:avLst/>
          </a:prstGeom>
        </p:spPr>
        <p:style>
          <a:lnRef idx="2">
            <a:schemeClr val="dk1"/>
          </a:lnRef>
          <a:fillRef idx="1">
            <a:schemeClr val="lt1"/>
          </a:fillRef>
          <a:effectRef idx="0">
            <a:schemeClr val="dk1"/>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TYPES OF TABULATION</a:t>
            </a:r>
            <a:endParaRPr kumimoji="0" lang="en-US"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228600" y="838200"/>
            <a:ext cx="8686800" cy="5867400"/>
          </a:xfrm>
          <a:prstGeom prst="rect">
            <a:avLst/>
          </a:prstGeom>
        </p:spPr>
        <p:txBody>
          <a:bodyPr/>
          <a:lstStyle/>
          <a:p>
            <a:r>
              <a:rPr lang="en-US" sz="2800" dirty="0" smtClean="0">
                <a:solidFill>
                  <a:srgbClr val="C00000"/>
                </a:solidFill>
                <a:latin typeface="+mj-lt"/>
                <a:cs typeface="Aharoni" pitchFamily="2" charset="-79"/>
              </a:rPr>
              <a:t>The tabulation is classified as follows-</a:t>
            </a:r>
            <a:endParaRPr lang="en-IN" sz="2800" dirty="0" smtClean="0">
              <a:solidFill>
                <a:srgbClr val="C00000"/>
              </a:solidFill>
              <a:latin typeface="+mj-lt"/>
              <a:cs typeface="Aharoni" pitchFamily="2" charset="-79"/>
            </a:endParaRPr>
          </a:p>
          <a:p>
            <a:pPr lvl="0" algn="just">
              <a:buFont typeface="Wingdings" pitchFamily="2" charset="2"/>
              <a:buChar char="q"/>
            </a:pPr>
            <a:r>
              <a:rPr lang="en-US" sz="2800" b="1" dirty="0" smtClean="0">
                <a:solidFill>
                  <a:srgbClr val="002060"/>
                </a:solidFill>
                <a:latin typeface="+mj-lt"/>
                <a:cs typeface="Aharoni" pitchFamily="2" charset="-79"/>
              </a:rPr>
              <a:t>Simple tabulation:</a:t>
            </a:r>
            <a:r>
              <a:rPr lang="en-US" sz="2800" b="1" dirty="0" smtClean="0">
                <a:solidFill>
                  <a:srgbClr val="C00000"/>
                </a:solidFill>
                <a:latin typeface="+mj-lt"/>
                <a:cs typeface="Aharoni" pitchFamily="2" charset="-79"/>
              </a:rPr>
              <a:t> </a:t>
            </a:r>
            <a:r>
              <a:rPr lang="en-US" sz="2800" dirty="0" smtClean="0">
                <a:solidFill>
                  <a:srgbClr val="C00000"/>
                </a:solidFill>
                <a:latin typeface="+mj-lt"/>
                <a:cs typeface="Aharoni" pitchFamily="2" charset="-79"/>
              </a:rPr>
              <a:t>When sub-division of total data is done on the basis of </a:t>
            </a:r>
            <a:r>
              <a:rPr lang="en-US" sz="2800" b="1" u="sng" dirty="0" smtClean="0">
                <a:solidFill>
                  <a:srgbClr val="002060"/>
                </a:solidFill>
                <a:latin typeface="+mj-lt"/>
                <a:cs typeface="Aharoni" pitchFamily="2" charset="-79"/>
              </a:rPr>
              <a:t>one factor</a:t>
            </a:r>
            <a:r>
              <a:rPr lang="en-US" sz="2800" b="1" dirty="0" smtClean="0">
                <a:solidFill>
                  <a:srgbClr val="C00000"/>
                </a:solidFill>
                <a:latin typeface="+mj-lt"/>
                <a:cs typeface="Aharoni" pitchFamily="2" charset="-79"/>
              </a:rPr>
              <a:t> </a:t>
            </a:r>
            <a:r>
              <a:rPr lang="en-US" sz="2800" dirty="0" smtClean="0">
                <a:solidFill>
                  <a:srgbClr val="C00000"/>
                </a:solidFill>
                <a:latin typeface="+mj-lt"/>
                <a:cs typeface="Aharoni" pitchFamily="2" charset="-79"/>
              </a:rPr>
              <a:t>then it is called </a:t>
            </a:r>
            <a:r>
              <a:rPr lang="en-US" sz="2800" b="1" dirty="0" smtClean="0">
                <a:solidFill>
                  <a:srgbClr val="002060"/>
                </a:solidFill>
                <a:latin typeface="+mj-lt"/>
                <a:cs typeface="Aharoni" pitchFamily="2" charset="-79"/>
              </a:rPr>
              <a:t>Simple tabulation</a:t>
            </a:r>
            <a:r>
              <a:rPr lang="en-US" sz="2800" b="1" dirty="0" smtClean="0">
                <a:solidFill>
                  <a:srgbClr val="C00000"/>
                </a:solidFill>
                <a:latin typeface="+mj-lt"/>
                <a:cs typeface="Aharoni" pitchFamily="2" charset="-79"/>
              </a:rPr>
              <a:t>.</a:t>
            </a:r>
            <a:r>
              <a:rPr lang="en-US" sz="2800" dirty="0" smtClean="0">
                <a:solidFill>
                  <a:srgbClr val="C00000"/>
                </a:solidFill>
                <a:latin typeface="+mj-lt"/>
                <a:cs typeface="Aharoni" pitchFamily="2" charset="-79"/>
              </a:rPr>
              <a:t> It can provide answer of one question only. </a:t>
            </a:r>
            <a:r>
              <a:rPr lang="en-US" sz="2800" b="1" i="1" dirty="0" smtClean="0">
                <a:solidFill>
                  <a:srgbClr val="002060"/>
                </a:solidFill>
                <a:latin typeface="+mj-lt"/>
                <a:cs typeface="Aharoni" pitchFamily="2" charset="-79"/>
              </a:rPr>
              <a:t>e.g.</a:t>
            </a:r>
            <a:r>
              <a:rPr lang="en-US" sz="2800" dirty="0" smtClean="0">
                <a:solidFill>
                  <a:srgbClr val="C00000"/>
                </a:solidFill>
                <a:latin typeface="+mj-lt"/>
                <a:cs typeface="Aharoni" pitchFamily="2" charset="-79"/>
              </a:rPr>
              <a:t>, Division of livestock population on the basis of different states. </a:t>
            </a:r>
          </a:p>
          <a:p>
            <a:pPr marL="355600" lvl="0" indent="-355600" algn="just">
              <a:buFont typeface="Wingdings" pitchFamily="2" charset="2"/>
              <a:buChar char="q"/>
            </a:pPr>
            <a:r>
              <a:rPr lang="en-US" sz="2800" b="1" dirty="0" smtClean="0">
                <a:solidFill>
                  <a:srgbClr val="002060"/>
                </a:solidFill>
                <a:latin typeface="+mj-lt"/>
                <a:cs typeface="Aharoni" pitchFamily="2" charset="-79"/>
              </a:rPr>
              <a:t>Complex tabulation: </a:t>
            </a:r>
            <a:r>
              <a:rPr lang="en-US" sz="2800" dirty="0" smtClean="0">
                <a:solidFill>
                  <a:srgbClr val="C00000"/>
                </a:solidFill>
                <a:latin typeface="+mj-lt"/>
                <a:cs typeface="Aharoni" pitchFamily="2" charset="-79"/>
              </a:rPr>
              <a:t>It is further sub-divided in three types-</a:t>
            </a:r>
            <a:endParaRPr lang="en-IN" sz="2800" dirty="0" smtClean="0">
              <a:solidFill>
                <a:srgbClr val="C00000"/>
              </a:solidFill>
              <a:latin typeface="+mj-lt"/>
              <a:cs typeface="Aharoni" pitchFamily="2" charset="-79"/>
            </a:endParaRPr>
          </a:p>
          <a:p>
            <a:pPr marL="273050" lvl="1" algn="just">
              <a:buFont typeface="Wingdings" pitchFamily="2" charset="2"/>
              <a:buChar char="v"/>
            </a:pPr>
            <a:r>
              <a:rPr lang="en-US" sz="2800" b="1" dirty="0" smtClean="0">
                <a:solidFill>
                  <a:srgbClr val="0070C0"/>
                </a:solidFill>
                <a:latin typeface="+mj-lt"/>
                <a:cs typeface="Aharoni" pitchFamily="2" charset="-79"/>
              </a:rPr>
              <a:t>Double tabulation: </a:t>
            </a:r>
            <a:r>
              <a:rPr lang="en-US" sz="2800" dirty="0" smtClean="0">
                <a:solidFill>
                  <a:srgbClr val="002060"/>
                </a:solidFill>
                <a:latin typeface="+mj-lt"/>
                <a:cs typeface="Aharoni" pitchFamily="2" charset="-79"/>
              </a:rPr>
              <a:t>When sub-division of total data is done on the basis of </a:t>
            </a:r>
            <a:r>
              <a:rPr lang="en-US" sz="2800" b="1" u="sng" dirty="0" smtClean="0">
                <a:solidFill>
                  <a:srgbClr val="C00000"/>
                </a:solidFill>
                <a:latin typeface="+mj-lt"/>
                <a:cs typeface="Aharoni" pitchFamily="2" charset="-79"/>
              </a:rPr>
              <a:t>two factor</a:t>
            </a:r>
            <a:r>
              <a:rPr lang="en-US" sz="2800" b="1" dirty="0" smtClean="0">
                <a:solidFill>
                  <a:srgbClr val="002060"/>
                </a:solidFill>
                <a:latin typeface="+mj-lt"/>
                <a:cs typeface="Aharoni" pitchFamily="2" charset="-79"/>
              </a:rPr>
              <a:t> </a:t>
            </a:r>
            <a:r>
              <a:rPr lang="en-US" sz="2800" dirty="0" smtClean="0">
                <a:solidFill>
                  <a:srgbClr val="002060"/>
                </a:solidFill>
                <a:latin typeface="+mj-lt"/>
                <a:cs typeface="Aharoni" pitchFamily="2" charset="-79"/>
              </a:rPr>
              <a:t>then it is called </a:t>
            </a:r>
            <a:r>
              <a:rPr lang="en-US" sz="2800" b="1" dirty="0" smtClean="0">
                <a:solidFill>
                  <a:srgbClr val="C00000"/>
                </a:solidFill>
                <a:latin typeface="+mj-lt"/>
                <a:cs typeface="Aharoni" pitchFamily="2" charset="-79"/>
              </a:rPr>
              <a:t>Double tabulation</a:t>
            </a:r>
            <a:r>
              <a:rPr lang="en-US" sz="2800" dirty="0" smtClean="0">
                <a:solidFill>
                  <a:srgbClr val="002060"/>
                </a:solidFill>
                <a:latin typeface="+mj-lt"/>
                <a:cs typeface="Aharoni" pitchFamily="2" charset="-79"/>
              </a:rPr>
              <a:t>. It can provide answer of two questions. </a:t>
            </a:r>
            <a:r>
              <a:rPr lang="en-US" sz="2800" b="1" i="1" dirty="0" smtClean="0">
                <a:solidFill>
                  <a:srgbClr val="C00000"/>
                </a:solidFill>
                <a:latin typeface="+mj-lt"/>
                <a:cs typeface="Aharoni" pitchFamily="2" charset="-79"/>
              </a:rPr>
              <a:t>e.g.</a:t>
            </a:r>
            <a:r>
              <a:rPr lang="en-US" sz="2800" dirty="0" smtClean="0">
                <a:solidFill>
                  <a:srgbClr val="002060"/>
                </a:solidFill>
                <a:latin typeface="+mj-lt"/>
                <a:cs typeface="Aharoni" pitchFamily="2" charset="-79"/>
              </a:rPr>
              <a:t>, Division of livestock population first on the basis of states then further sub-division on the basis of species. </a:t>
            </a:r>
            <a:endParaRPr lang="en-IN" sz="2800" dirty="0" smtClean="0">
              <a:solidFill>
                <a:srgbClr val="002060"/>
              </a:solidFill>
              <a:latin typeface="+mj-lt"/>
              <a:cs typeface="Aharoni" pitchFamily="2" charset="-79"/>
            </a:endParaRPr>
          </a:p>
          <a:p>
            <a:pPr algn="just">
              <a:defRPr/>
            </a:pPr>
            <a:endParaRPr lang="en-US" sz="2800" dirty="0" smtClean="0">
              <a:solidFill>
                <a:srgbClr val="C00000"/>
              </a:solidFill>
              <a:effectLst>
                <a:outerShdw blurRad="38100" dist="38100" dir="2700000" algn="tl">
                  <a:srgbClr val="000000"/>
                </a:outerShdw>
              </a:effectLst>
              <a:latin typeface="+mj-lt"/>
              <a:cs typeface="Aharoni" pitchFamily="2" charset="-79"/>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28600" y="304800"/>
            <a:ext cx="8686800" cy="6400800"/>
          </a:xfrm>
          <a:prstGeom prst="rect">
            <a:avLst/>
          </a:prstGeom>
        </p:spPr>
        <p:txBody>
          <a:bodyPr/>
          <a:lstStyle/>
          <a:p>
            <a:pPr marL="273050" lvl="1" algn="just">
              <a:buFont typeface="Wingdings" pitchFamily="2" charset="2"/>
              <a:buChar char="v"/>
            </a:pPr>
            <a:r>
              <a:rPr lang="en-US" sz="2400" b="1" dirty="0" smtClean="0">
                <a:solidFill>
                  <a:srgbClr val="0070C0"/>
                </a:solidFill>
                <a:latin typeface="+mj-lt"/>
                <a:cs typeface="Aharoni" pitchFamily="2" charset="-79"/>
              </a:rPr>
              <a:t>Triple tabulation: </a:t>
            </a:r>
            <a:r>
              <a:rPr lang="en-US" sz="2400" dirty="0" smtClean="0">
                <a:solidFill>
                  <a:srgbClr val="002060"/>
                </a:solidFill>
                <a:latin typeface="+mj-lt"/>
                <a:cs typeface="Aharoni" pitchFamily="2" charset="-79"/>
              </a:rPr>
              <a:t>When sub-division of total data is done on the basis of </a:t>
            </a:r>
            <a:r>
              <a:rPr lang="en-US" sz="2400" b="1" u="sng" dirty="0" smtClean="0">
                <a:solidFill>
                  <a:srgbClr val="C00000"/>
                </a:solidFill>
                <a:latin typeface="+mj-lt"/>
                <a:cs typeface="Aharoni" pitchFamily="2" charset="-79"/>
              </a:rPr>
              <a:t>three factor</a:t>
            </a:r>
            <a:r>
              <a:rPr lang="en-US" sz="2400" b="1" dirty="0" smtClean="0">
                <a:solidFill>
                  <a:srgbClr val="002060"/>
                </a:solidFill>
                <a:latin typeface="+mj-lt"/>
                <a:cs typeface="Aharoni" pitchFamily="2" charset="-79"/>
              </a:rPr>
              <a:t> </a:t>
            </a:r>
            <a:r>
              <a:rPr lang="en-US" sz="2400" dirty="0" smtClean="0">
                <a:solidFill>
                  <a:srgbClr val="002060"/>
                </a:solidFill>
                <a:latin typeface="+mj-lt"/>
                <a:cs typeface="Aharoni" pitchFamily="2" charset="-79"/>
              </a:rPr>
              <a:t>then it is called </a:t>
            </a:r>
            <a:r>
              <a:rPr lang="en-US" sz="2400" b="1" dirty="0" smtClean="0">
                <a:solidFill>
                  <a:srgbClr val="C00000"/>
                </a:solidFill>
                <a:latin typeface="+mj-lt"/>
                <a:cs typeface="Aharoni" pitchFamily="2" charset="-79"/>
              </a:rPr>
              <a:t>Triple tabulation</a:t>
            </a:r>
            <a:r>
              <a:rPr lang="en-US" sz="2400" b="1" dirty="0" smtClean="0">
                <a:solidFill>
                  <a:srgbClr val="002060"/>
                </a:solidFill>
                <a:latin typeface="+mj-lt"/>
                <a:cs typeface="Aharoni" pitchFamily="2" charset="-79"/>
              </a:rPr>
              <a:t>.</a:t>
            </a:r>
            <a:r>
              <a:rPr lang="en-US" sz="2400" dirty="0" smtClean="0">
                <a:solidFill>
                  <a:srgbClr val="002060"/>
                </a:solidFill>
                <a:latin typeface="+mj-lt"/>
                <a:cs typeface="Aharoni" pitchFamily="2" charset="-79"/>
              </a:rPr>
              <a:t> It can provide answer of three questions. </a:t>
            </a:r>
            <a:r>
              <a:rPr lang="en-US" sz="2400" b="1" i="1" dirty="0" smtClean="0">
                <a:solidFill>
                  <a:srgbClr val="C00000"/>
                </a:solidFill>
                <a:latin typeface="+mj-lt"/>
                <a:cs typeface="Aharoni" pitchFamily="2" charset="-79"/>
              </a:rPr>
              <a:t>e.g.</a:t>
            </a:r>
            <a:r>
              <a:rPr lang="en-US" sz="2400" dirty="0" smtClean="0">
                <a:solidFill>
                  <a:srgbClr val="002060"/>
                </a:solidFill>
                <a:latin typeface="+mj-lt"/>
                <a:cs typeface="Aharoni" pitchFamily="2" charset="-79"/>
              </a:rPr>
              <a:t>, Division of livestock population first on the basis of states, second on the basis of species and third on the basis of sex.</a:t>
            </a:r>
            <a:endParaRPr lang="en-IN" sz="2400" dirty="0" smtClean="0">
              <a:solidFill>
                <a:srgbClr val="002060"/>
              </a:solidFill>
              <a:latin typeface="+mj-lt"/>
              <a:cs typeface="Aharoni" pitchFamily="2" charset="-79"/>
            </a:endParaRPr>
          </a:p>
          <a:p>
            <a:pPr marL="273050" lvl="1" algn="just">
              <a:buFont typeface="Wingdings" pitchFamily="2" charset="2"/>
              <a:buChar char="v"/>
            </a:pPr>
            <a:r>
              <a:rPr lang="en-US" sz="2400" b="1" dirty="0" smtClean="0">
                <a:solidFill>
                  <a:srgbClr val="0070C0"/>
                </a:solidFill>
                <a:latin typeface="+mj-lt"/>
                <a:cs typeface="Aharoni" pitchFamily="2" charset="-79"/>
              </a:rPr>
              <a:t>Manifold tabulation: </a:t>
            </a:r>
            <a:r>
              <a:rPr lang="en-US" sz="2400" dirty="0" smtClean="0">
                <a:solidFill>
                  <a:srgbClr val="002060"/>
                </a:solidFill>
                <a:latin typeface="+mj-lt"/>
                <a:cs typeface="Aharoni" pitchFamily="2" charset="-79"/>
              </a:rPr>
              <a:t>When sub-division of total data is done on the basis of </a:t>
            </a:r>
            <a:r>
              <a:rPr lang="en-US" sz="2400" b="1" u="sng" dirty="0" smtClean="0">
                <a:solidFill>
                  <a:srgbClr val="C00000"/>
                </a:solidFill>
                <a:latin typeface="+mj-lt"/>
                <a:cs typeface="Aharoni" pitchFamily="2" charset="-79"/>
              </a:rPr>
              <a:t>more than three factors</a:t>
            </a:r>
            <a:r>
              <a:rPr lang="en-US" sz="2400" b="1" dirty="0" smtClean="0">
                <a:solidFill>
                  <a:srgbClr val="002060"/>
                </a:solidFill>
                <a:latin typeface="+mj-lt"/>
                <a:cs typeface="Aharoni" pitchFamily="2" charset="-79"/>
              </a:rPr>
              <a:t> </a:t>
            </a:r>
            <a:r>
              <a:rPr lang="en-US" sz="2400" dirty="0" smtClean="0">
                <a:solidFill>
                  <a:srgbClr val="002060"/>
                </a:solidFill>
                <a:latin typeface="+mj-lt"/>
                <a:cs typeface="Aharoni" pitchFamily="2" charset="-79"/>
              </a:rPr>
              <a:t>then it is called </a:t>
            </a:r>
            <a:r>
              <a:rPr lang="en-US" sz="2400" b="1" dirty="0" smtClean="0">
                <a:solidFill>
                  <a:srgbClr val="C00000"/>
                </a:solidFill>
                <a:latin typeface="+mj-lt"/>
                <a:cs typeface="Aharoni" pitchFamily="2" charset="-79"/>
              </a:rPr>
              <a:t>Manifold tabulation</a:t>
            </a:r>
            <a:r>
              <a:rPr lang="en-US" sz="2400" b="1" dirty="0" smtClean="0">
                <a:solidFill>
                  <a:srgbClr val="002060"/>
                </a:solidFill>
                <a:latin typeface="+mj-lt"/>
                <a:cs typeface="Aharoni" pitchFamily="2" charset="-79"/>
              </a:rPr>
              <a:t>. </a:t>
            </a:r>
            <a:r>
              <a:rPr lang="en-US" sz="2400" b="1" i="1" dirty="0" smtClean="0">
                <a:solidFill>
                  <a:srgbClr val="C00000"/>
                </a:solidFill>
                <a:latin typeface="+mj-lt"/>
                <a:cs typeface="Aharoni" pitchFamily="2" charset="-79"/>
              </a:rPr>
              <a:t>e.g.</a:t>
            </a:r>
            <a:r>
              <a:rPr lang="en-US" sz="2400" dirty="0" smtClean="0">
                <a:solidFill>
                  <a:srgbClr val="002060"/>
                </a:solidFill>
                <a:latin typeface="+mj-lt"/>
                <a:cs typeface="Aharoni" pitchFamily="2" charset="-79"/>
              </a:rPr>
              <a:t>, Division of livestock population first on the basis of states, second on the basis of species, third on the basis of sex and fourth on the basis of maturity i.e. young and adult.</a:t>
            </a:r>
          </a:p>
          <a:p>
            <a:pPr marL="273050" lvl="1" algn="just"/>
            <a:endParaRPr lang="en-US" sz="2400" dirty="0" smtClean="0">
              <a:solidFill>
                <a:srgbClr val="002060"/>
              </a:solidFill>
              <a:latin typeface="+mj-lt"/>
              <a:cs typeface="Aharoni" pitchFamily="2" charset="-79"/>
            </a:endParaRPr>
          </a:p>
          <a:p>
            <a:pPr marL="273050" lvl="1" algn="just"/>
            <a:r>
              <a:rPr lang="en-US" sz="2400" b="1" dirty="0" smtClean="0">
                <a:solidFill>
                  <a:srgbClr val="C00000"/>
                </a:solidFill>
              </a:rPr>
              <a:t>The tabulation is always done after classification only and more over tabulation is not a statistical process but, it is simply a mechanical process.</a:t>
            </a:r>
            <a:r>
              <a:rPr lang="en-US" sz="2400" dirty="0" smtClean="0"/>
              <a:t> </a:t>
            </a:r>
            <a:endParaRPr lang="en-IN" sz="2400" dirty="0" smtClean="0"/>
          </a:p>
          <a:p>
            <a:pPr marL="273050" lvl="1" algn="just"/>
            <a:endParaRPr lang="en-IN" sz="2400" dirty="0" smtClean="0">
              <a:solidFill>
                <a:srgbClr val="002060"/>
              </a:solidFill>
              <a:latin typeface="+mj-lt"/>
              <a:cs typeface="Aharoni" pitchFamily="2" charset="-79"/>
            </a:endParaRPr>
          </a:p>
          <a:p>
            <a:pPr algn="just">
              <a:defRPr/>
            </a:pPr>
            <a:endParaRPr lang="en-US" sz="2400" dirty="0" smtClean="0">
              <a:solidFill>
                <a:srgbClr val="C00000"/>
              </a:solidFill>
              <a:effectLst>
                <a:outerShdw blurRad="38100" dist="38100" dir="2700000" algn="tl">
                  <a:srgbClr val="000000"/>
                </a:outerShdw>
              </a:effectLst>
              <a:latin typeface="+mj-lt"/>
              <a:cs typeface="Aharoni" pitchFamily="2" charset="-79"/>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04800" y="295274"/>
            <a:ext cx="8534400" cy="695326"/>
          </a:xfrm>
          <a:prstGeom prst="rect">
            <a:avLst/>
          </a:prstGeom>
        </p:spPr>
        <p:style>
          <a:lnRef idx="1">
            <a:schemeClr val="accent6"/>
          </a:lnRef>
          <a:fillRef idx="2">
            <a:schemeClr val="accent6"/>
          </a:fillRef>
          <a:effectRef idx="1">
            <a:schemeClr val="accent6"/>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spcBef>
                <a:spcPct val="0"/>
              </a:spcBef>
            </a:pP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STATISTICAL</a:t>
            </a:r>
            <a:r>
              <a:rPr kumimoji="0" lang="en-US" sz="3600" b="1" i="0" u="none" strike="noStrike" kern="1200"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DATA</a:t>
            </a:r>
            <a:endParaRPr kumimoji="0" lang="ru-RU"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5" name="Rectangle 4"/>
          <p:cNvSpPr>
            <a:spLocks noChangeArrowheads="1"/>
          </p:cNvSpPr>
          <p:nvPr/>
        </p:nvSpPr>
        <p:spPr bwMode="auto">
          <a:xfrm>
            <a:off x="285720" y="1214422"/>
            <a:ext cx="8610600" cy="5143536"/>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nchor="ctr"/>
          <a:lstStyle/>
          <a:p>
            <a:pPr algn="l">
              <a:spcBef>
                <a:spcPct val="0"/>
              </a:spcBef>
            </a:pPr>
            <a:r>
              <a:rPr lang="en-US" sz="2400" b="1" dirty="0" smtClean="0">
                <a:solidFill>
                  <a:srgbClr val="C00000"/>
                </a:solidFill>
              </a:rPr>
              <a:t>Statistical Series</a:t>
            </a:r>
            <a:endParaRPr lang="en-US" sz="2400" b="1" dirty="0">
              <a:solidFill>
                <a:srgbClr val="C00000"/>
              </a:solidFill>
            </a:endParaRPr>
          </a:p>
          <a:p>
            <a:pPr algn="just">
              <a:spcBef>
                <a:spcPct val="0"/>
              </a:spcBef>
            </a:pPr>
            <a:r>
              <a:rPr lang="en-US" sz="2400" dirty="0" smtClean="0"/>
              <a:t>When observations of any characteristics present in the individual of a group are recorded and arranged one after the other in a systematic order they form a series known as </a:t>
            </a:r>
            <a:r>
              <a:rPr lang="en-US" sz="2400" b="1" dirty="0" smtClean="0"/>
              <a:t>Statistical series</a:t>
            </a:r>
            <a:r>
              <a:rPr lang="en-US" sz="2400" dirty="0" smtClean="0"/>
              <a:t>. There are four types of series-</a:t>
            </a:r>
          </a:p>
          <a:p>
            <a:pPr marL="457200" lvl="0" indent="-457200"/>
            <a:r>
              <a:rPr lang="en-US" sz="2400" dirty="0" smtClean="0"/>
              <a:t>	(a) Discrete series</a:t>
            </a:r>
            <a:endParaRPr lang="en-IN" sz="2400" dirty="0" smtClean="0"/>
          </a:p>
          <a:p>
            <a:pPr marL="457200" lvl="0" indent="-457200"/>
            <a:r>
              <a:rPr lang="en-US" sz="2400" dirty="0" smtClean="0"/>
              <a:t>	(b) Continuous series</a:t>
            </a:r>
          </a:p>
          <a:p>
            <a:pPr marL="457200" lvl="0" indent="-457200"/>
            <a:r>
              <a:rPr lang="en-US" sz="2400" dirty="0" smtClean="0"/>
              <a:t>	(c) Array series</a:t>
            </a:r>
            <a:endParaRPr lang="en-IN" sz="2400" dirty="0" smtClean="0"/>
          </a:p>
          <a:p>
            <a:pPr marL="457200" lvl="0" indent="-457200"/>
            <a:r>
              <a:rPr lang="en-IN" sz="2400" dirty="0" smtClean="0"/>
              <a:t>	(d) </a:t>
            </a:r>
            <a:r>
              <a:rPr lang="en-US" sz="2400" dirty="0" smtClean="0"/>
              <a:t>Special series</a:t>
            </a:r>
            <a:r>
              <a:rPr lang="ru-RU" sz="2400" b="1" dirty="0" smtClean="0"/>
              <a:t> </a:t>
            </a:r>
            <a:endParaRPr lang="en-US" sz="2400" b="1" dirty="0" smtClean="0"/>
          </a:p>
          <a:p>
            <a:pPr marL="457200" lvl="0" indent="-457200"/>
            <a:endParaRPr lang="en-US" sz="2400" b="1" dirty="0" smtClean="0"/>
          </a:p>
          <a:p>
            <a:pPr marL="457200" indent="-457200"/>
            <a:r>
              <a:rPr lang="en-US" sz="2400" b="1" dirty="0" smtClean="0">
                <a:solidFill>
                  <a:srgbClr val="C00000"/>
                </a:solidFill>
              </a:rPr>
              <a:t>(a) Discrete Series: </a:t>
            </a:r>
            <a:r>
              <a:rPr lang="en-US" sz="2400" dirty="0" smtClean="0"/>
              <a:t>In discrete series has whole number of counting.</a:t>
            </a:r>
            <a:r>
              <a:rPr lang="en-US" sz="2400" b="1" dirty="0" smtClean="0"/>
              <a:t> </a:t>
            </a:r>
            <a:r>
              <a:rPr lang="en-US" sz="2400" b="1" dirty="0" smtClean="0">
                <a:solidFill>
                  <a:srgbClr val="0070C0"/>
                </a:solidFill>
              </a:rPr>
              <a:t>For Example:</a:t>
            </a:r>
            <a:r>
              <a:rPr lang="en-US" sz="2400" dirty="0" smtClean="0">
                <a:solidFill>
                  <a:srgbClr val="0070C0"/>
                </a:solidFill>
              </a:rPr>
              <a:t> </a:t>
            </a:r>
            <a:r>
              <a:rPr lang="en-US" sz="2400" dirty="0" smtClean="0"/>
              <a:t>number of students in a class.</a:t>
            </a:r>
          </a:p>
          <a:p>
            <a:pPr marL="457200" lvl="0" indent="-457200"/>
            <a:endParaRPr lang="ru-RU" sz="2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85720" y="214290"/>
            <a:ext cx="8610600" cy="4071966"/>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nchor="ctr"/>
          <a:lstStyle/>
          <a:p>
            <a:pPr marL="457200" indent="-457200" algn="l">
              <a:spcBef>
                <a:spcPct val="0"/>
              </a:spcBef>
            </a:pPr>
            <a:r>
              <a:rPr lang="en-US" sz="2400" dirty="0" smtClean="0"/>
              <a:t> </a:t>
            </a:r>
          </a:p>
          <a:p>
            <a:pPr marL="457200" lvl="0" indent="-457200"/>
            <a:r>
              <a:rPr lang="en-US" sz="2400" b="1" dirty="0" smtClean="0">
                <a:solidFill>
                  <a:srgbClr val="C00000"/>
                </a:solidFill>
              </a:rPr>
              <a:t>(b) Continuous series:</a:t>
            </a:r>
            <a:r>
              <a:rPr lang="en-US" sz="2400" dirty="0" smtClean="0"/>
              <a:t> In continuous series measures in decimals. </a:t>
            </a:r>
            <a:r>
              <a:rPr lang="en-US" sz="2400" b="1" dirty="0" smtClean="0">
                <a:solidFill>
                  <a:srgbClr val="0070C0"/>
                </a:solidFill>
              </a:rPr>
              <a:t>For Example:</a:t>
            </a:r>
            <a:r>
              <a:rPr lang="en-US" sz="2400" dirty="0" smtClean="0"/>
              <a:t> milk yield of 10 cows.</a:t>
            </a:r>
          </a:p>
          <a:p>
            <a:pPr marL="457200" lvl="0" indent="-457200"/>
            <a:r>
              <a:rPr lang="en-US" sz="2400" b="1" dirty="0" smtClean="0">
                <a:solidFill>
                  <a:srgbClr val="C00000"/>
                </a:solidFill>
              </a:rPr>
              <a:t> </a:t>
            </a:r>
          </a:p>
          <a:p>
            <a:pPr marL="457200" lvl="0" indent="-457200"/>
            <a:r>
              <a:rPr lang="en-US" sz="2400" b="1" dirty="0" smtClean="0">
                <a:solidFill>
                  <a:srgbClr val="C00000"/>
                </a:solidFill>
              </a:rPr>
              <a:t>(c)</a:t>
            </a:r>
            <a:r>
              <a:rPr lang="en-US" sz="2400" dirty="0" smtClean="0"/>
              <a:t> </a:t>
            </a:r>
            <a:r>
              <a:rPr lang="en-US" sz="2400" b="1" dirty="0" smtClean="0">
                <a:solidFill>
                  <a:srgbClr val="C00000"/>
                </a:solidFill>
              </a:rPr>
              <a:t>Array series: </a:t>
            </a:r>
            <a:r>
              <a:rPr lang="en-US" sz="2400" dirty="0" smtClean="0"/>
              <a:t>When we arranged the observations of a series either in ascending order of their magnitude or in descending order of their magnitude, then it becomes an array series.</a:t>
            </a:r>
          </a:p>
          <a:p>
            <a:pPr marL="457200" lvl="0" indent="-457200"/>
            <a:endParaRPr lang="en-IN" sz="2400" b="1" dirty="0" smtClean="0">
              <a:solidFill>
                <a:srgbClr val="C00000"/>
              </a:solidFill>
            </a:endParaRPr>
          </a:p>
          <a:p>
            <a:pPr marL="457200" lvl="0" indent="-457200"/>
            <a:r>
              <a:rPr lang="en-IN" sz="2400" b="1" dirty="0" smtClean="0">
                <a:solidFill>
                  <a:srgbClr val="C00000"/>
                </a:solidFill>
              </a:rPr>
              <a:t>(d) </a:t>
            </a:r>
            <a:r>
              <a:rPr lang="en-US" sz="2400" b="1" dirty="0" smtClean="0">
                <a:solidFill>
                  <a:srgbClr val="C00000"/>
                </a:solidFill>
              </a:rPr>
              <a:t>Special series: </a:t>
            </a:r>
            <a:r>
              <a:rPr lang="en-US" sz="2400" dirty="0" smtClean="0"/>
              <a:t>When items of a series are given according to space, then such type of series is known as special series. For Example: month wise attendance of a class.</a:t>
            </a:r>
          </a:p>
          <a:p>
            <a:pPr marL="457200" lvl="0" indent="-457200"/>
            <a:r>
              <a:rPr lang="ru-RU" sz="2400" b="1" dirty="0" smtClean="0"/>
              <a:t> </a:t>
            </a:r>
            <a:endParaRPr lang="ru-RU" sz="2400" b="1" dirty="0"/>
          </a:p>
        </p:txBody>
      </p:sp>
      <p:sp>
        <p:nvSpPr>
          <p:cNvPr id="4" name="Rectangle 3"/>
          <p:cNvSpPr>
            <a:spLocks noChangeArrowheads="1"/>
          </p:cNvSpPr>
          <p:nvPr/>
        </p:nvSpPr>
        <p:spPr bwMode="auto">
          <a:xfrm>
            <a:off x="285720" y="4572008"/>
            <a:ext cx="8610600" cy="121920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nchor="ctr"/>
          <a:lstStyle/>
          <a:p>
            <a:pPr algn="l">
              <a:spcBef>
                <a:spcPct val="0"/>
              </a:spcBef>
            </a:pPr>
            <a:r>
              <a:rPr lang="en-US" sz="2400" b="1" dirty="0">
                <a:solidFill>
                  <a:srgbClr val="C00000"/>
                </a:solidFill>
              </a:rPr>
              <a:t>Data</a:t>
            </a:r>
          </a:p>
          <a:p>
            <a:pPr algn="just">
              <a:spcBef>
                <a:spcPct val="0"/>
              </a:spcBef>
            </a:pPr>
            <a:r>
              <a:rPr lang="en-US" sz="2400" dirty="0"/>
              <a:t>The facts and figures collected, analyzed, and summarized for presentation </a:t>
            </a:r>
            <a:r>
              <a:rPr lang="en-US" sz="2400" dirty="0" smtClean="0"/>
              <a:t>and interpretation</a:t>
            </a:r>
            <a:r>
              <a:rPr lang="en-US" sz="2400" dirty="0"/>
              <a:t>.</a:t>
            </a:r>
            <a:r>
              <a:rPr lang="ru-RU" sz="2400" dirty="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04800" y="295274"/>
            <a:ext cx="8534400" cy="695326"/>
          </a:xfrm>
          <a:prstGeom prst="rect">
            <a:avLst/>
          </a:prstGeom>
        </p:spPr>
        <p:style>
          <a:lnRef idx="1">
            <a:schemeClr val="accent6"/>
          </a:lnRef>
          <a:fillRef idx="2">
            <a:schemeClr val="accent6"/>
          </a:fillRef>
          <a:effectRef idx="1">
            <a:schemeClr val="accent6"/>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spcBef>
                <a:spcPct val="0"/>
              </a:spcBef>
            </a:pP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COLLECTION</a:t>
            </a:r>
            <a:r>
              <a:rPr kumimoji="0" lang="en-US" sz="3600" b="1" i="0" u="none" strike="noStrike" kern="1200"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OF DATA</a:t>
            </a:r>
            <a:endParaRPr kumimoji="0" lang="ru-RU"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228600" y="1214422"/>
            <a:ext cx="8686800" cy="5357850"/>
          </a:xfrm>
          <a:prstGeom prst="rect">
            <a:avLst/>
          </a:prstGeom>
        </p:spPr>
        <p:txBody>
          <a:bodyPr>
            <a:no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600" i="0" u="none" strike="noStrike" kern="1200" cap="none" spc="0" normalizeH="0" baseline="0" noProof="0" dirty="0" smtClean="0">
                <a:ln>
                  <a:noFill/>
                </a:ln>
                <a:solidFill>
                  <a:srgbClr val="C00000"/>
                </a:solidFill>
                <a:effectLst/>
                <a:uLnTx/>
                <a:uFillTx/>
                <a:latin typeface="+mj-lt"/>
                <a:ea typeface="+mn-ea"/>
                <a:cs typeface="Aharoni" pitchFamily="2" charset="-79"/>
              </a:rPr>
              <a:t>Collection of data constitutes the first step in statistical investigation. Statistical data are classified under two categories:</a:t>
            </a:r>
            <a:r>
              <a:rPr kumimoji="0" lang="en-US" sz="2600" b="1" i="0" u="none" strike="noStrike" kern="1200" cap="none" spc="0" normalizeH="0" baseline="0" noProof="0" dirty="0" smtClean="0">
                <a:ln>
                  <a:noFill/>
                </a:ln>
                <a:solidFill>
                  <a:srgbClr val="C00000"/>
                </a:solidFill>
                <a:effectLst/>
                <a:uLnTx/>
                <a:uFillTx/>
                <a:latin typeface="+mj-lt"/>
                <a:ea typeface="+mn-ea"/>
                <a:cs typeface="Aharoni" pitchFamily="2" charset="-79"/>
              </a:rPr>
              <a:t>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600" b="1" i="0" u="none" strike="noStrike" kern="1200" cap="none" spc="0" normalizeH="0" baseline="0" noProof="0" dirty="0" smtClean="0">
                <a:ln>
                  <a:noFill/>
                </a:ln>
                <a:solidFill>
                  <a:srgbClr val="002060"/>
                </a:solidFill>
                <a:effectLst/>
                <a:uLnTx/>
                <a:uFillTx/>
                <a:latin typeface="+mj-lt"/>
                <a:ea typeface="+mn-ea"/>
                <a:cs typeface="Aharoni" pitchFamily="2" charset="-79"/>
              </a:rPr>
              <a:t>Primary data:</a:t>
            </a:r>
            <a:r>
              <a:rPr kumimoji="0" lang="en-US" sz="2600" b="1" i="0" u="none" strike="noStrike" kern="1200" cap="none" spc="0" normalizeH="0" baseline="0" noProof="0" dirty="0" smtClean="0">
                <a:ln>
                  <a:noFill/>
                </a:ln>
                <a:solidFill>
                  <a:srgbClr val="C00000"/>
                </a:solidFill>
                <a:effectLst/>
                <a:uLnTx/>
                <a:uFillTx/>
                <a:latin typeface="+mj-lt"/>
                <a:ea typeface="+mn-ea"/>
                <a:cs typeface="Aharoni" pitchFamily="2" charset="-79"/>
              </a:rPr>
              <a:t> </a:t>
            </a:r>
            <a:r>
              <a:rPr kumimoji="0" lang="en-US" sz="2600" i="0" u="none" strike="noStrike" kern="1200" cap="none" spc="0" normalizeH="0" baseline="0" noProof="0" dirty="0" smtClean="0">
                <a:ln>
                  <a:noFill/>
                </a:ln>
                <a:solidFill>
                  <a:srgbClr val="C00000"/>
                </a:solidFill>
                <a:effectLst/>
                <a:uLnTx/>
                <a:uFillTx/>
                <a:latin typeface="+mj-lt"/>
                <a:ea typeface="+mn-ea"/>
                <a:cs typeface="Aharoni" pitchFamily="2" charset="-79"/>
              </a:rPr>
              <a:t>The data which are recorded at the source is known as original data for the </a:t>
            </a:r>
            <a:r>
              <a:rPr kumimoji="0" lang="en-US" sz="2600" b="1" i="0" u="none" strike="noStrike" kern="1200" cap="none" spc="0" normalizeH="0" baseline="0" noProof="0" dirty="0" smtClean="0">
                <a:ln>
                  <a:noFill/>
                </a:ln>
                <a:solidFill>
                  <a:srgbClr val="002060"/>
                </a:solidFill>
                <a:effectLst/>
                <a:uLnTx/>
                <a:uFillTx/>
                <a:latin typeface="+mj-lt"/>
                <a:ea typeface="+mn-ea"/>
                <a:cs typeface="Aharoni" pitchFamily="2" charset="-79"/>
              </a:rPr>
              <a:t>Primary data</a:t>
            </a:r>
            <a:r>
              <a:rPr kumimoji="0" lang="en-US" sz="2600" i="0" u="none" strike="noStrike" kern="1200" cap="none" spc="0" normalizeH="0" baseline="0" noProof="0" dirty="0" smtClean="0">
                <a:ln>
                  <a:noFill/>
                </a:ln>
                <a:solidFill>
                  <a:srgbClr val="C00000"/>
                </a:solidFill>
                <a:effectLst/>
                <a:uLnTx/>
                <a:uFillTx/>
                <a:latin typeface="+mj-lt"/>
                <a:ea typeface="+mn-ea"/>
                <a:cs typeface="Aharoni" pitchFamily="2" charset="-79"/>
              </a:rPr>
              <a:t>. Actually primary data are those which have never be utilized before. </a:t>
            </a:r>
            <a:r>
              <a:rPr kumimoji="0" lang="en-US" sz="2600" i="1" u="none" strike="noStrike" kern="1200" cap="none" spc="0" normalizeH="0" baseline="0" noProof="0" dirty="0" smtClean="0">
                <a:ln>
                  <a:noFill/>
                </a:ln>
                <a:solidFill>
                  <a:srgbClr val="002060"/>
                </a:solidFill>
                <a:effectLst/>
                <a:uLnTx/>
                <a:uFillTx/>
                <a:latin typeface="+mj-lt"/>
                <a:ea typeface="+mn-ea"/>
                <a:cs typeface="Aharoni" pitchFamily="2" charset="-79"/>
              </a:rPr>
              <a:t>e.g.</a:t>
            </a:r>
            <a:r>
              <a:rPr kumimoji="0" lang="en-US" sz="2600" i="0" u="none" strike="noStrike" kern="1200" cap="none" spc="0" normalizeH="0" baseline="0" noProof="0" dirty="0" smtClean="0">
                <a:ln>
                  <a:noFill/>
                </a:ln>
                <a:solidFill>
                  <a:srgbClr val="C00000"/>
                </a:solidFill>
                <a:effectLst/>
                <a:uLnTx/>
                <a:uFillTx/>
                <a:latin typeface="+mj-lt"/>
                <a:ea typeface="+mn-ea"/>
                <a:cs typeface="Aharoni" pitchFamily="2" charset="-79"/>
              </a:rPr>
              <a:t>, Daily milk yield recorded at the dairy farm, Commodities of ration issue to animals, etc.</a:t>
            </a:r>
            <a:r>
              <a:rPr kumimoji="0" lang="en-US" sz="2600" b="1" i="0" u="none" strike="noStrike" kern="1200" cap="none" spc="0" normalizeH="0" baseline="0" noProof="0" dirty="0" smtClean="0">
                <a:ln>
                  <a:noFill/>
                </a:ln>
                <a:solidFill>
                  <a:srgbClr val="C00000"/>
                </a:solidFill>
                <a:effectLst/>
                <a:uLnTx/>
                <a:uFillTx/>
                <a:latin typeface="+mj-lt"/>
                <a:ea typeface="+mn-ea"/>
                <a:cs typeface="Aharoni" pitchFamily="2" charset="-79"/>
              </a:rPr>
              <a:t>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600" b="1" i="0" u="none" strike="noStrike" kern="1200" cap="none" spc="0" normalizeH="0" baseline="0" noProof="0" dirty="0" smtClean="0">
                <a:ln>
                  <a:noFill/>
                </a:ln>
                <a:solidFill>
                  <a:srgbClr val="002060"/>
                </a:solidFill>
                <a:effectLst/>
                <a:uLnTx/>
                <a:uFillTx/>
                <a:latin typeface="+mj-lt"/>
                <a:ea typeface="+mn-ea"/>
                <a:cs typeface="Aharoni" pitchFamily="2" charset="-79"/>
              </a:rPr>
              <a:t>Secondary data:</a:t>
            </a:r>
            <a:r>
              <a:rPr kumimoji="0" lang="en-US" sz="2600" b="1" i="0" u="none" strike="noStrike" kern="1200" cap="none" spc="0" normalizeH="0" baseline="0" noProof="0" dirty="0" smtClean="0">
                <a:ln>
                  <a:noFill/>
                </a:ln>
                <a:solidFill>
                  <a:srgbClr val="C00000"/>
                </a:solidFill>
                <a:effectLst/>
                <a:uLnTx/>
                <a:uFillTx/>
                <a:latin typeface="+mj-lt"/>
                <a:ea typeface="+mn-ea"/>
                <a:cs typeface="Aharoni" pitchFamily="2" charset="-79"/>
              </a:rPr>
              <a:t> </a:t>
            </a:r>
            <a:r>
              <a:rPr kumimoji="0" lang="en-US" sz="2600" i="0" u="none" strike="noStrike" kern="1200" cap="none" spc="0" normalizeH="0" baseline="0" noProof="0" dirty="0" smtClean="0">
                <a:ln>
                  <a:noFill/>
                </a:ln>
                <a:solidFill>
                  <a:srgbClr val="C00000"/>
                </a:solidFill>
                <a:effectLst/>
                <a:uLnTx/>
                <a:uFillTx/>
                <a:latin typeface="+mj-lt"/>
                <a:ea typeface="+mn-ea"/>
                <a:cs typeface="Aharoni" pitchFamily="2" charset="-79"/>
              </a:rPr>
              <a:t>Any statistical method is applied on primary data, then, it becomes the </a:t>
            </a:r>
            <a:r>
              <a:rPr kumimoji="0" lang="en-US" sz="2600" b="1" i="0" u="none" strike="noStrike" kern="1200" cap="none" spc="0" normalizeH="0" baseline="0" noProof="0" dirty="0" smtClean="0">
                <a:ln>
                  <a:noFill/>
                </a:ln>
                <a:solidFill>
                  <a:srgbClr val="002060"/>
                </a:solidFill>
                <a:effectLst/>
                <a:uLnTx/>
                <a:uFillTx/>
                <a:latin typeface="+mj-lt"/>
                <a:ea typeface="+mn-ea"/>
                <a:cs typeface="Aharoni" pitchFamily="2" charset="-79"/>
              </a:rPr>
              <a:t>Secondary data</a:t>
            </a:r>
            <a:r>
              <a:rPr kumimoji="0" lang="en-US" sz="2600" i="0" u="none" strike="noStrike" kern="1200" cap="none" spc="0" normalizeH="0" baseline="0" noProof="0" dirty="0" smtClean="0">
                <a:ln>
                  <a:noFill/>
                </a:ln>
                <a:solidFill>
                  <a:srgbClr val="C00000"/>
                </a:solidFill>
                <a:effectLst/>
                <a:uLnTx/>
                <a:uFillTx/>
                <a:latin typeface="+mj-lt"/>
                <a:ea typeface="+mn-ea"/>
                <a:cs typeface="Aharoni" pitchFamily="2" charset="-79"/>
              </a:rPr>
              <a:t>. </a:t>
            </a:r>
            <a:r>
              <a:rPr kumimoji="0" lang="en-US" sz="2600" i="1" u="none" strike="noStrike" kern="1200" cap="none" spc="0" normalizeH="0" baseline="0" noProof="0" dirty="0" smtClean="0">
                <a:ln>
                  <a:noFill/>
                </a:ln>
                <a:solidFill>
                  <a:srgbClr val="002060"/>
                </a:solidFill>
                <a:effectLst/>
                <a:uLnTx/>
                <a:uFillTx/>
                <a:latin typeface="+mj-lt"/>
                <a:ea typeface="+mn-ea"/>
                <a:cs typeface="Aharoni" pitchFamily="2" charset="-79"/>
              </a:rPr>
              <a:t>e.g.</a:t>
            </a:r>
            <a:r>
              <a:rPr kumimoji="0" lang="en-US" sz="2600" i="0" u="none" strike="noStrike" kern="1200" cap="none" spc="0" normalizeH="0" baseline="0" noProof="0" dirty="0" smtClean="0">
                <a:ln>
                  <a:noFill/>
                </a:ln>
                <a:solidFill>
                  <a:srgbClr val="C00000"/>
                </a:solidFill>
                <a:effectLst/>
                <a:uLnTx/>
                <a:uFillTx/>
                <a:latin typeface="+mj-lt"/>
                <a:ea typeface="+mn-ea"/>
                <a:cs typeface="Aharoni" pitchFamily="2" charset="-79"/>
              </a:rPr>
              <a:t>, Total of monthly milk yield in the dairy farm, total expenditure, total income, etc.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04800" y="295274"/>
            <a:ext cx="8534400" cy="695326"/>
          </a:xfrm>
          <a:prstGeom prst="rect">
            <a:avLst/>
          </a:prstGeom>
        </p:spPr>
        <p:style>
          <a:lnRef idx="1">
            <a:schemeClr val="accent6"/>
          </a:lnRef>
          <a:fillRef idx="2">
            <a:schemeClr val="accent6"/>
          </a:fillRef>
          <a:effectRef idx="1">
            <a:schemeClr val="accent6"/>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spcBef>
                <a:spcPct val="0"/>
              </a:spcBef>
            </a:pPr>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t>METHOD FOR </a:t>
            </a: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COLLECTION</a:t>
            </a:r>
            <a:r>
              <a:rPr kumimoji="0" lang="en-US" sz="3600" b="1" i="0" u="none" strike="noStrike" kern="1200"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OF DATA</a:t>
            </a:r>
            <a:endParaRPr kumimoji="0" lang="ru-RU"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228600" y="1066800"/>
            <a:ext cx="8686800" cy="5486400"/>
          </a:xfrm>
          <a:prstGeom prst="rect">
            <a:avLst/>
          </a:prstGeom>
        </p:spPr>
        <p:txBody>
          <a:bodyPr>
            <a:noAutofit/>
          </a:bodyPr>
          <a:lstStyle/>
          <a:p>
            <a:pPr marL="342900" lvl="0" indent="-342900" algn="just">
              <a:spcBef>
                <a:spcPct val="20000"/>
              </a:spcBef>
              <a:buClr>
                <a:schemeClr val="accent1"/>
              </a:buClr>
              <a:buSzPct val="70000"/>
            </a:pPr>
            <a:r>
              <a:rPr lang="en-US" sz="2400" dirty="0" smtClean="0">
                <a:solidFill>
                  <a:srgbClr val="C00000"/>
                </a:solidFill>
                <a:latin typeface="+mj-lt"/>
                <a:cs typeface="Aharoni" pitchFamily="2" charset="-79"/>
              </a:rPr>
              <a:t>In a statistical investigation the main requirements are</a:t>
            </a:r>
            <a:r>
              <a:rPr kumimoji="0" lang="en-US" sz="2400" i="0" u="none" strike="noStrike" kern="1200" cap="none" spc="0" normalizeH="0" baseline="0" noProof="0" dirty="0" smtClean="0">
                <a:ln>
                  <a:noFill/>
                </a:ln>
                <a:solidFill>
                  <a:srgbClr val="C00000"/>
                </a:solidFill>
                <a:effectLst/>
                <a:uLnTx/>
                <a:uFillTx/>
                <a:latin typeface="+mj-lt"/>
                <a:cs typeface="Aharoni" pitchFamily="2" charset="-79"/>
              </a:rPr>
              <a:t>:</a:t>
            </a:r>
          </a:p>
          <a:p>
            <a:pPr marL="342900" lvl="0" indent="-342900" algn="just">
              <a:spcBef>
                <a:spcPct val="20000"/>
              </a:spcBef>
              <a:buClr>
                <a:schemeClr val="accent1"/>
              </a:buClr>
              <a:buSzPct val="70000"/>
            </a:pPr>
            <a:endParaRPr kumimoji="0" lang="en-US" sz="2400" i="0" u="none" strike="noStrike" kern="1200" cap="none" spc="0" normalizeH="0" baseline="0" noProof="0" dirty="0" smtClean="0">
              <a:ln>
                <a:noFill/>
              </a:ln>
              <a:solidFill>
                <a:srgbClr val="C00000"/>
              </a:solidFill>
              <a:effectLst/>
              <a:uLnTx/>
              <a:uFillTx/>
              <a:latin typeface="+mj-lt"/>
              <a:cs typeface="Aharoni" pitchFamily="2" charset="-79"/>
            </a:endParaRPr>
          </a:p>
          <a:p>
            <a:pPr lvl="0">
              <a:buFont typeface="Wingdings" pitchFamily="2" charset="2"/>
              <a:buChar char="v"/>
            </a:pPr>
            <a:r>
              <a:rPr lang="en-US" sz="2400" b="1" dirty="0" smtClean="0">
                <a:solidFill>
                  <a:srgbClr val="002060"/>
                </a:solidFill>
                <a:latin typeface="+mj-lt"/>
                <a:cs typeface="Aharoni" pitchFamily="2" charset="-79"/>
              </a:rPr>
              <a:t>Investigator or surveyor or enumerator</a:t>
            </a:r>
          </a:p>
          <a:p>
            <a:pPr lvl="0">
              <a:buFont typeface="Wingdings" pitchFamily="2" charset="2"/>
              <a:buChar char="v"/>
            </a:pPr>
            <a:r>
              <a:rPr lang="en-US" sz="2400" b="1" dirty="0" smtClean="0">
                <a:solidFill>
                  <a:srgbClr val="002060"/>
                </a:solidFill>
                <a:latin typeface="+mj-lt"/>
                <a:cs typeface="Aharoni" pitchFamily="2" charset="-79"/>
              </a:rPr>
              <a:t>Survey schedule or prescribed Performa Questionnaire</a:t>
            </a:r>
            <a:r>
              <a:rPr lang="en-US" sz="2400" dirty="0" smtClean="0">
                <a:solidFill>
                  <a:srgbClr val="002060"/>
                </a:solidFill>
                <a:latin typeface="+mj-lt"/>
                <a:cs typeface="Aharoni" pitchFamily="2" charset="-79"/>
              </a:rPr>
              <a:t>   </a:t>
            </a:r>
            <a:endParaRPr lang="en-IN" sz="2400" dirty="0" smtClean="0">
              <a:solidFill>
                <a:srgbClr val="002060"/>
              </a:solidFill>
              <a:latin typeface="+mj-lt"/>
              <a:cs typeface="Aharoni" pitchFamily="2" charset="-79"/>
            </a:endParaRPr>
          </a:p>
          <a:p>
            <a:pPr algn="just"/>
            <a:endParaRPr lang="en-US" sz="2400" dirty="0" smtClean="0">
              <a:solidFill>
                <a:srgbClr val="C00000"/>
              </a:solidFill>
              <a:latin typeface="+mj-lt"/>
              <a:cs typeface="Aharoni" pitchFamily="2" charset="-79"/>
            </a:endParaRPr>
          </a:p>
          <a:p>
            <a:pPr algn="just"/>
            <a:r>
              <a:rPr lang="en-US" sz="2400" dirty="0" smtClean="0">
                <a:solidFill>
                  <a:srgbClr val="C00000"/>
                </a:solidFill>
                <a:latin typeface="+mj-lt"/>
                <a:cs typeface="Aharoni" pitchFamily="2" charset="-79"/>
              </a:rPr>
              <a:t>The investigator visit the different house-hold selected for study and record the desired data on the prescribed Performa. These data are recorded by putting direct question to the head of the family. In this way, this information recorded on the Performa is known as </a:t>
            </a:r>
            <a:r>
              <a:rPr lang="en-US" sz="2400" b="1" dirty="0" smtClean="0">
                <a:solidFill>
                  <a:srgbClr val="002060"/>
                </a:solidFill>
                <a:latin typeface="+mj-lt"/>
                <a:cs typeface="Aharoni" pitchFamily="2" charset="-79"/>
              </a:rPr>
              <a:t>Primary data</a:t>
            </a:r>
            <a:r>
              <a:rPr lang="en-US" sz="2400" dirty="0" smtClean="0">
                <a:solidFill>
                  <a:srgbClr val="C00000"/>
                </a:solidFill>
                <a:latin typeface="+mj-lt"/>
                <a:cs typeface="Aharoni" pitchFamily="2" charset="-79"/>
              </a:rPr>
              <a:t>. When all such Performa are collected and analyzed statistically i.e. total, average, percentage or other statistical quantity are worked-out, they will be called as </a:t>
            </a:r>
            <a:r>
              <a:rPr lang="en-US" sz="2400" b="1" dirty="0" smtClean="0">
                <a:solidFill>
                  <a:srgbClr val="002060"/>
                </a:solidFill>
                <a:latin typeface="+mj-lt"/>
                <a:cs typeface="Aharoni" pitchFamily="2" charset="-79"/>
              </a:rPr>
              <a:t>Secondary data</a:t>
            </a:r>
            <a:r>
              <a:rPr lang="en-US" sz="2400" dirty="0" smtClean="0">
                <a:solidFill>
                  <a:srgbClr val="C00000"/>
                </a:solidFill>
                <a:latin typeface="+mj-lt"/>
                <a:cs typeface="Aharoni" pitchFamily="2" charset="-79"/>
              </a:rPr>
              <a:t>. The other sources of secondary data are news bulletins, magazine, Annual Progress Reports, radio and T.V., etc. </a:t>
            </a:r>
            <a:endParaRPr kumimoji="0" lang="en-US" sz="2400" i="0" u="none" strike="noStrike" kern="1200" cap="none" spc="0" normalizeH="0" baseline="0" noProof="0" dirty="0" smtClean="0">
              <a:ln>
                <a:noFill/>
              </a:ln>
              <a:solidFill>
                <a:srgbClr val="C00000"/>
              </a:solidFill>
              <a:effectLst/>
              <a:uLnTx/>
              <a:uFillTx/>
              <a:latin typeface="+mj-lt"/>
              <a:cs typeface="Aharoni" pitchFamily="2" charset="-79"/>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04800" y="295274"/>
            <a:ext cx="8534400" cy="695326"/>
          </a:xfrm>
          <a:prstGeom prst="rect">
            <a:avLst/>
          </a:prstGeom>
        </p:spPr>
        <p:style>
          <a:lnRef idx="1">
            <a:schemeClr val="accent6"/>
          </a:lnRef>
          <a:fillRef idx="2">
            <a:schemeClr val="accent6"/>
          </a:fillRef>
          <a:effectRef idx="1">
            <a:schemeClr val="accent6"/>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spcBef>
                <a:spcPct val="0"/>
              </a:spcBef>
            </a:pP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CLASSIFICATION</a:t>
            </a:r>
            <a:r>
              <a:rPr kumimoji="0" lang="en-US" sz="3600" b="1" i="0" u="none" strike="noStrike" kern="1200"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OF DATA</a:t>
            </a:r>
            <a:endParaRPr kumimoji="0" lang="ru-RU"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228600" y="1142984"/>
            <a:ext cx="8686800" cy="5486416"/>
          </a:xfrm>
          <a:prstGeom prst="rect">
            <a:avLst/>
          </a:prstGeom>
        </p:spPr>
        <p:txBody>
          <a:bodyPr/>
          <a:lstStyle/>
          <a:p>
            <a:pPr lvl="0" algn="just">
              <a:spcBef>
                <a:spcPct val="20000"/>
              </a:spcBef>
              <a:buClr>
                <a:schemeClr val="accent1"/>
              </a:buClr>
              <a:buSzPct val="70000"/>
            </a:pPr>
            <a:r>
              <a:rPr lang="en-US" sz="2200" dirty="0" smtClean="0">
                <a:solidFill>
                  <a:srgbClr val="C00000"/>
                </a:solidFill>
                <a:latin typeface="+mj-lt"/>
                <a:cs typeface="Aharoni" pitchFamily="2" charset="-79"/>
              </a:rPr>
              <a:t>The arrangement of dividing the huge data in different groups or classes according to resemblances and similarities is known as</a:t>
            </a:r>
            <a:r>
              <a:rPr lang="en-US" sz="2200" dirty="0" smtClean="0">
                <a:latin typeface="+mj-lt"/>
                <a:cs typeface="Aharoni" pitchFamily="2" charset="-79"/>
              </a:rPr>
              <a:t> </a:t>
            </a:r>
            <a:r>
              <a:rPr lang="en-US" sz="2200" b="1" dirty="0" smtClean="0">
                <a:latin typeface="+mj-lt"/>
                <a:cs typeface="Aharoni" pitchFamily="2" charset="-79"/>
              </a:rPr>
              <a:t>Classification of data</a:t>
            </a:r>
            <a:r>
              <a:rPr lang="en-US" sz="2200" dirty="0" smtClean="0">
                <a:solidFill>
                  <a:srgbClr val="C00000"/>
                </a:solidFill>
                <a:latin typeface="+mj-lt"/>
                <a:cs typeface="Aharoni" pitchFamily="2" charset="-79"/>
              </a:rPr>
              <a:t>. Statistical data are classified in respect of their characteristics. Broadly, there are four basic types of classification namely-   </a:t>
            </a:r>
          </a:p>
          <a:p>
            <a:pPr lvl="0" algn="just">
              <a:spcBef>
                <a:spcPct val="20000"/>
              </a:spcBef>
              <a:buClr>
                <a:srgbClr val="002060"/>
              </a:buClr>
              <a:buSzPct val="70000"/>
              <a:buFont typeface="Wingdings" pitchFamily="2" charset="2"/>
              <a:buChar char="v"/>
            </a:pPr>
            <a:r>
              <a:rPr kumimoji="0" lang="en-US" sz="2200" i="0" u="none" strike="noStrike" kern="1200" cap="none" spc="0" normalizeH="0" baseline="0" noProof="0" dirty="0" smtClean="0">
                <a:ln>
                  <a:noFill/>
                </a:ln>
                <a:solidFill>
                  <a:srgbClr val="C00000"/>
                </a:solidFill>
                <a:effectLst/>
                <a:uLnTx/>
                <a:uFillTx/>
                <a:latin typeface="+mj-lt"/>
                <a:cs typeface="Aharoni" pitchFamily="2" charset="-79"/>
              </a:rPr>
              <a:t> </a:t>
            </a:r>
            <a:r>
              <a:rPr lang="en-US" sz="2200" b="1" dirty="0" smtClean="0">
                <a:solidFill>
                  <a:srgbClr val="002060"/>
                </a:solidFill>
                <a:latin typeface="+mj-lt"/>
                <a:cs typeface="Aharoni" pitchFamily="2" charset="-79"/>
              </a:rPr>
              <a:t>Chronological Classification: </a:t>
            </a:r>
            <a:r>
              <a:rPr lang="en-US" sz="2200" dirty="0" smtClean="0">
                <a:solidFill>
                  <a:srgbClr val="C00000"/>
                </a:solidFill>
                <a:latin typeface="+mj-lt"/>
                <a:cs typeface="Aharoni" pitchFamily="2" charset="-79"/>
              </a:rPr>
              <a:t>Collected data are arranged according to the order of time expressed in years, months, weeks, etc. The data is generally classified in ascending order of time.</a:t>
            </a:r>
            <a:r>
              <a:rPr lang="en-US" sz="2200" dirty="0" smtClean="0">
                <a:latin typeface="+mj-lt"/>
                <a:cs typeface="Aharoni" pitchFamily="2" charset="-79"/>
              </a:rPr>
              <a:t> </a:t>
            </a:r>
            <a:endParaRPr lang="en-US" sz="2200" dirty="0" smtClean="0">
              <a:solidFill>
                <a:srgbClr val="002060"/>
              </a:solidFill>
              <a:latin typeface="+mj-lt"/>
              <a:cs typeface="Aharoni" pitchFamily="2" charset="-79"/>
            </a:endParaRPr>
          </a:p>
          <a:p>
            <a:pPr lvl="0" algn="just">
              <a:spcBef>
                <a:spcPct val="20000"/>
              </a:spcBef>
              <a:buClr>
                <a:srgbClr val="002060"/>
              </a:buClr>
              <a:buSzPct val="70000"/>
              <a:buFont typeface="Wingdings" pitchFamily="2" charset="2"/>
              <a:buChar char="v"/>
            </a:pPr>
            <a:r>
              <a:rPr kumimoji="0" lang="en-US" sz="2200" i="0" u="none" strike="noStrike" kern="1200" cap="none" spc="0" normalizeH="0" baseline="0" noProof="0" dirty="0">
                <a:ln>
                  <a:noFill/>
                </a:ln>
                <a:solidFill>
                  <a:srgbClr val="002060"/>
                </a:solidFill>
                <a:effectLst/>
                <a:uLnTx/>
                <a:uFillTx/>
                <a:latin typeface="+mj-lt"/>
                <a:cs typeface="Aharoni" pitchFamily="2" charset="-79"/>
              </a:rPr>
              <a:t> </a:t>
            </a:r>
            <a:r>
              <a:rPr lang="en-US" sz="2200" b="1" dirty="0" smtClean="0">
                <a:solidFill>
                  <a:srgbClr val="002060"/>
                </a:solidFill>
                <a:latin typeface="+mj-lt"/>
                <a:cs typeface="Aharoni" pitchFamily="2" charset="-79"/>
              </a:rPr>
              <a:t>Geographical or Special Classification: </a:t>
            </a:r>
            <a:r>
              <a:rPr lang="en-US" sz="2200" dirty="0" smtClean="0">
                <a:solidFill>
                  <a:srgbClr val="C00000"/>
                </a:solidFill>
                <a:latin typeface="+mj-lt"/>
                <a:cs typeface="Aharoni" pitchFamily="2" charset="-79"/>
              </a:rPr>
              <a:t>Classification of the data are classified according to geographical region or place. </a:t>
            </a:r>
            <a:r>
              <a:rPr lang="en-US" sz="2200" b="1" i="1" dirty="0" smtClean="0">
                <a:solidFill>
                  <a:srgbClr val="002060"/>
                </a:solidFill>
                <a:latin typeface="+mj-lt"/>
                <a:cs typeface="Aharoni" pitchFamily="2" charset="-79"/>
              </a:rPr>
              <a:t>e.g.</a:t>
            </a:r>
            <a:r>
              <a:rPr lang="en-US" sz="2200" dirty="0" smtClean="0">
                <a:solidFill>
                  <a:srgbClr val="C00000"/>
                </a:solidFill>
                <a:latin typeface="+mj-lt"/>
                <a:cs typeface="Aharoni" pitchFamily="2" charset="-79"/>
              </a:rPr>
              <a:t>, District wise milk production in Uttar Pradesh.</a:t>
            </a:r>
          </a:p>
          <a:p>
            <a:pPr lvl="0" algn="just">
              <a:spcBef>
                <a:spcPct val="20000"/>
              </a:spcBef>
              <a:buClr>
                <a:srgbClr val="002060"/>
              </a:buClr>
              <a:buSzPct val="70000"/>
              <a:buFont typeface="Wingdings" pitchFamily="2" charset="2"/>
              <a:buChar char="v"/>
            </a:pPr>
            <a:r>
              <a:rPr kumimoji="0" lang="en-US" sz="2200" i="0" u="none" strike="noStrike" kern="1200" cap="none" spc="0" normalizeH="0" baseline="0" noProof="0" dirty="0">
                <a:ln>
                  <a:noFill/>
                </a:ln>
                <a:solidFill>
                  <a:srgbClr val="002060"/>
                </a:solidFill>
                <a:effectLst/>
                <a:uLnTx/>
                <a:uFillTx/>
                <a:latin typeface="+mj-lt"/>
                <a:cs typeface="Aharoni" pitchFamily="2" charset="-79"/>
              </a:rPr>
              <a:t> </a:t>
            </a:r>
            <a:r>
              <a:rPr lang="en-US" sz="2200" b="1" dirty="0" smtClean="0">
                <a:solidFill>
                  <a:srgbClr val="002060"/>
                </a:solidFill>
                <a:latin typeface="+mj-lt"/>
                <a:cs typeface="Aharoni" pitchFamily="2" charset="-79"/>
              </a:rPr>
              <a:t>Qualitative Classification: </a:t>
            </a:r>
            <a:r>
              <a:rPr lang="en-US" sz="2200" dirty="0" smtClean="0">
                <a:solidFill>
                  <a:srgbClr val="C00000"/>
                </a:solidFill>
                <a:latin typeface="+mj-lt"/>
                <a:cs typeface="Aharoni" pitchFamily="2" charset="-79"/>
              </a:rPr>
              <a:t>Classification of the data are classified on the basis of some attributes or qualities like: sex, literacy, breed, etc.</a:t>
            </a:r>
          </a:p>
          <a:p>
            <a:pPr lvl="0" algn="just">
              <a:spcBef>
                <a:spcPct val="20000"/>
              </a:spcBef>
              <a:buClr>
                <a:srgbClr val="002060"/>
              </a:buClr>
              <a:buSzPct val="70000"/>
              <a:buFont typeface="Wingdings" pitchFamily="2" charset="2"/>
              <a:buChar char="v"/>
            </a:pPr>
            <a:r>
              <a:rPr lang="en-US" sz="2200" dirty="0" smtClean="0">
                <a:solidFill>
                  <a:srgbClr val="002060"/>
                </a:solidFill>
                <a:latin typeface="+mj-lt"/>
                <a:cs typeface="Aharoni" pitchFamily="2" charset="-79"/>
              </a:rPr>
              <a:t> </a:t>
            </a:r>
            <a:r>
              <a:rPr lang="en-US" sz="2200" b="1" dirty="0" smtClean="0">
                <a:solidFill>
                  <a:srgbClr val="002060"/>
                </a:solidFill>
                <a:latin typeface="+mj-lt"/>
                <a:cs typeface="Aharoni" pitchFamily="2" charset="-79"/>
              </a:rPr>
              <a:t>Quantitative Classification: </a:t>
            </a:r>
            <a:r>
              <a:rPr lang="en-US" sz="2200" dirty="0" smtClean="0">
                <a:solidFill>
                  <a:srgbClr val="C00000"/>
                </a:solidFill>
                <a:latin typeface="+mj-lt"/>
                <a:cs typeface="Aharoni" pitchFamily="2" charset="-79"/>
              </a:rPr>
              <a:t>Classification of data are grouped with reference to characteristic which can be measured and numerically described such as- height, weight, age, etc.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28600" y="152400"/>
            <a:ext cx="8686800" cy="6553200"/>
          </a:xfrm>
          <a:prstGeom prst="rect">
            <a:avLst/>
          </a:prstGeom>
        </p:spPr>
        <p:txBody>
          <a:bodyPr lIns="90000"/>
          <a:lstStyle/>
          <a:p>
            <a:pPr lvl="0" algn="just">
              <a:spcBef>
                <a:spcPct val="20000"/>
              </a:spcBef>
              <a:buClr>
                <a:schemeClr val="accent1"/>
              </a:buClr>
              <a:buSzPct val="70000"/>
            </a:pPr>
            <a:r>
              <a:rPr lang="en-US" sz="2200" dirty="0" smtClean="0">
                <a:solidFill>
                  <a:srgbClr val="C00000"/>
                </a:solidFill>
                <a:latin typeface="+mj-lt"/>
                <a:cs typeface="Aharoni" pitchFamily="2" charset="-79"/>
              </a:rPr>
              <a:t>On the basis of these two types (Qualitative and Quantitative) of characteristic the classification may be categorized as-    </a:t>
            </a:r>
          </a:p>
          <a:p>
            <a:pPr algn="just">
              <a:spcBef>
                <a:spcPct val="20000"/>
              </a:spcBef>
              <a:buClr>
                <a:srgbClr val="002060"/>
              </a:buClr>
              <a:buSzPct val="70000"/>
              <a:buFont typeface="Wingdings" pitchFamily="2" charset="2"/>
              <a:buChar char="v"/>
            </a:pPr>
            <a:r>
              <a:rPr kumimoji="0" lang="en-US" sz="2200" i="0" u="none" strike="noStrike" kern="1200" cap="none" spc="0" normalizeH="0" baseline="0" noProof="0" dirty="0" smtClean="0">
                <a:ln>
                  <a:noFill/>
                </a:ln>
                <a:solidFill>
                  <a:srgbClr val="C00000"/>
                </a:solidFill>
                <a:effectLst/>
                <a:uLnTx/>
                <a:uFillTx/>
                <a:latin typeface="+mj-lt"/>
                <a:cs typeface="Aharoni" pitchFamily="2" charset="-79"/>
              </a:rPr>
              <a:t> </a:t>
            </a:r>
            <a:r>
              <a:rPr lang="en-US" sz="2200" b="1" dirty="0" smtClean="0">
                <a:solidFill>
                  <a:srgbClr val="002060"/>
                </a:solidFill>
                <a:latin typeface="+mj-lt"/>
                <a:cs typeface="Aharoni" pitchFamily="2" charset="-79"/>
              </a:rPr>
              <a:t>Classification according to attribute: </a:t>
            </a:r>
            <a:r>
              <a:rPr lang="en-US" sz="2200" dirty="0" smtClean="0">
                <a:solidFill>
                  <a:srgbClr val="C00000"/>
                </a:solidFill>
                <a:latin typeface="+mj-lt"/>
                <a:cs typeface="Aharoni" pitchFamily="2" charset="-79"/>
              </a:rPr>
              <a:t>When the given data possess the qualitative characteristic its classification is known as Classification according to attribute. This type of classification may further be divided into two types-</a:t>
            </a:r>
          </a:p>
          <a:p>
            <a:pPr marL="627063" lvl="1" indent="-450850" algn="just">
              <a:buFont typeface="Webdings" pitchFamily="18" charset="2"/>
              <a:buChar char=""/>
            </a:pPr>
            <a:r>
              <a:rPr lang="en-US" sz="2200" b="1" dirty="0" smtClean="0">
                <a:solidFill>
                  <a:schemeClr val="accent3">
                    <a:lumMod val="50000"/>
                  </a:schemeClr>
                </a:solidFill>
                <a:latin typeface="+mj-lt"/>
                <a:cs typeface="Aharoni" pitchFamily="2" charset="-79"/>
              </a:rPr>
              <a:t>Simple Classification:</a:t>
            </a:r>
            <a:r>
              <a:rPr lang="en-US" sz="2200" b="1" dirty="0" smtClean="0">
                <a:latin typeface="+mj-lt"/>
                <a:cs typeface="Aharoni" pitchFamily="2" charset="-79"/>
              </a:rPr>
              <a:t> </a:t>
            </a:r>
            <a:r>
              <a:rPr lang="en-US" sz="2200" dirty="0" smtClean="0">
                <a:solidFill>
                  <a:srgbClr val="C00000"/>
                </a:solidFill>
                <a:latin typeface="+mj-lt"/>
                <a:cs typeface="Aharoni" pitchFamily="2" charset="-79"/>
              </a:rPr>
              <a:t>When Classification is done with respect to one qualitative characteristic. </a:t>
            </a:r>
            <a:r>
              <a:rPr lang="en-US" sz="2200" i="1" dirty="0" err="1" smtClean="0">
                <a:solidFill>
                  <a:srgbClr val="002060"/>
                </a:solidFill>
                <a:latin typeface="+mj-lt"/>
                <a:cs typeface="Aharoni" pitchFamily="2" charset="-79"/>
              </a:rPr>
              <a:t>e.g</a:t>
            </a:r>
            <a:r>
              <a:rPr lang="en-US" sz="2200" dirty="0" smtClean="0">
                <a:solidFill>
                  <a:srgbClr val="C00000"/>
                </a:solidFill>
                <a:latin typeface="+mj-lt"/>
                <a:cs typeface="Aharoni" pitchFamily="2" charset="-79"/>
              </a:rPr>
              <a:t>, Division of population on the basis of sex </a:t>
            </a:r>
            <a:r>
              <a:rPr lang="en-US" sz="2200" i="1" dirty="0" smtClean="0">
                <a:solidFill>
                  <a:srgbClr val="C00000"/>
                </a:solidFill>
                <a:latin typeface="+mj-lt"/>
                <a:cs typeface="Aharoni" pitchFamily="2" charset="-79"/>
              </a:rPr>
              <a:t>i.e.</a:t>
            </a:r>
            <a:r>
              <a:rPr lang="en-US" sz="2200" dirty="0" smtClean="0">
                <a:solidFill>
                  <a:srgbClr val="C00000"/>
                </a:solidFill>
                <a:latin typeface="+mj-lt"/>
                <a:cs typeface="Aharoni" pitchFamily="2" charset="-79"/>
              </a:rPr>
              <a:t> male and female.</a:t>
            </a:r>
            <a:r>
              <a:rPr lang="en-US" sz="2200" dirty="0" smtClean="0">
                <a:latin typeface="+mj-lt"/>
                <a:cs typeface="Aharoni" pitchFamily="2" charset="-79"/>
              </a:rPr>
              <a:t> </a:t>
            </a:r>
          </a:p>
          <a:p>
            <a:pPr marL="627063" lvl="1" indent="-450850" algn="just">
              <a:buFont typeface="Webdings" pitchFamily="18" charset="2"/>
              <a:buChar char=""/>
            </a:pPr>
            <a:r>
              <a:rPr lang="en-US" sz="2200" b="1" dirty="0" smtClean="0">
                <a:solidFill>
                  <a:schemeClr val="accent3">
                    <a:lumMod val="50000"/>
                  </a:schemeClr>
                </a:solidFill>
                <a:latin typeface="+mj-lt"/>
                <a:cs typeface="Aharoni" pitchFamily="2" charset="-79"/>
              </a:rPr>
              <a:t>Manifold Classification: </a:t>
            </a:r>
            <a:r>
              <a:rPr lang="en-US" sz="2200" dirty="0" smtClean="0">
                <a:solidFill>
                  <a:srgbClr val="C00000"/>
                </a:solidFill>
                <a:latin typeface="+mj-lt"/>
                <a:cs typeface="Aharoni" pitchFamily="2" charset="-79"/>
              </a:rPr>
              <a:t>The classification, where two or more attributes are considered and several classes are formed. </a:t>
            </a:r>
            <a:r>
              <a:rPr lang="en-US" sz="2200" i="1" dirty="0" smtClean="0">
                <a:solidFill>
                  <a:srgbClr val="002060"/>
                </a:solidFill>
                <a:latin typeface="+mj-lt"/>
                <a:cs typeface="Aharoni" pitchFamily="2" charset="-79"/>
              </a:rPr>
              <a:t>e.g.</a:t>
            </a:r>
            <a:r>
              <a:rPr lang="en-US" sz="2200" dirty="0" smtClean="0">
                <a:solidFill>
                  <a:srgbClr val="C00000"/>
                </a:solidFill>
                <a:latin typeface="+mj-lt"/>
                <a:cs typeface="Aharoni" pitchFamily="2" charset="-79"/>
              </a:rPr>
              <a:t>, Division of population first on the basis of sex then further sub-division on the basis of literacy. </a:t>
            </a:r>
          </a:p>
          <a:p>
            <a:pPr lvl="0" algn="just">
              <a:spcBef>
                <a:spcPct val="20000"/>
              </a:spcBef>
              <a:buClr>
                <a:srgbClr val="002060"/>
              </a:buClr>
              <a:buSzPct val="70000"/>
              <a:buFont typeface="Wingdings" pitchFamily="2" charset="2"/>
              <a:buChar char="v"/>
            </a:pPr>
            <a:r>
              <a:rPr kumimoji="0" lang="en-US" sz="2200" i="0" u="none" strike="noStrike" kern="1200" cap="none" spc="0" normalizeH="0" baseline="0" noProof="0" dirty="0">
                <a:ln>
                  <a:noFill/>
                </a:ln>
                <a:solidFill>
                  <a:srgbClr val="002060"/>
                </a:solidFill>
                <a:effectLst/>
                <a:uLnTx/>
                <a:uFillTx/>
                <a:latin typeface="+mj-lt"/>
                <a:cs typeface="Aharoni" pitchFamily="2" charset="-79"/>
              </a:rPr>
              <a:t> </a:t>
            </a:r>
            <a:r>
              <a:rPr lang="en-US" sz="2200" b="1" dirty="0" smtClean="0">
                <a:solidFill>
                  <a:srgbClr val="002060"/>
                </a:solidFill>
                <a:latin typeface="+mj-lt"/>
                <a:cs typeface="Aharoni" pitchFamily="2" charset="-79"/>
              </a:rPr>
              <a:t>Classification according to Class-interval: </a:t>
            </a:r>
            <a:r>
              <a:rPr lang="en-US" sz="2200" dirty="0" smtClean="0">
                <a:solidFill>
                  <a:srgbClr val="C00000"/>
                </a:solidFill>
                <a:latin typeface="+mj-lt"/>
                <a:cs typeface="Aharoni" pitchFamily="2" charset="-79"/>
              </a:rPr>
              <a:t>When the collected data belong to numerical characteristics, </a:t>
            </a:r>
            <a:r>
              <a:rPr lang="en-US" sz="2200" b="1" i="1" dirty="0" smtClean="0">
                <a:solidFill>
                  <a:srgbClr val="002060"/>
                </a:solidFill>
                <a:latin typeface="+mj-lt"/>
                <a:cs typeface="Aharoni" pitchFamily="2" charset="-79"/>
              </a:rPr>
              <a:t>e.g.</a:t>
            </a:r>
            <a:r>
              <a:rPr lang="en-US" sz="2200" dirty="0" smtClean="0">
                <a:solidFill>
                  <a:srgbClr val="C00000"/>
                </a:solidFill>
                <a:latin typeface="+mj-lt"/>
                <a:cs typeface="Aharoni" pitchFamily="2" charset="-79"/>
              </a:rPr>
              <a:t> age, weight, then it is grouped into a limited number of class intervals. For this, the difference between these two extreme values, called as '</a:t>
            </a:r>
            <a:r>
              <a:rPr lang="en-US" sz="2200" b="1" dirty="0" smtClean="0">
                <a:solidFill>
                  <a:srgbClr val="002060"/>
                </a:solidFill>
                <a:latin typeface="+mj-lt"/>
                <a:cs typeface="Aharoni" pitchFamily="2" charset="-79"/>
              </a:rPr>
              <a:t>Range</a:t>
            </a:r>
            <a:r>
              <a:rPr lang="en-US" sz="2200" dirty="0" smtClean="0">
                <a:solidFill>
                  <a:srgbClr val="C00000"/>
                </a:solidFill>
                <a:latin typeface="+mj-lt"/>
                <a:cs typeface="Aharoni" pitchFamily="2" charset="-79"/>
              </a:rPr>
              <a:t>' is divided by the number of groups or classes, we get the value of a </a:t>
            </a:r>
            <a:r>
              <a:rPr lang="en-US" sz="2200" b="1" dirty="0" smtClean="0">
                <a:solidFill>
                  <a:srgbClr val="002060"/>
                </a:solidFill>
                <a:latin typeface="+mj-lt"/>
                <a:cs typeface="Aharoni" pitchFamily="2" charset="-79"/>
              </a:rPr>
              <a:t>class width or class-interval</a:t>
            </a:r>
            <a:r>
              <a:rPr lang="en-US" sz="2200" dirty="0" smtClean="0">
                <a:solidFill>
                  <a:srgbClr val="C00000"/>
                </a:solidFill>
                <a:latin typeface="+mj-lt"/>
                <a:cs typeface="Aharoni" pitchFamily="2" charset="-79"/>
              </a:rPr>
              <a:t>. </a:t>
            </a:r>
          </a:p>
          <a:p>
            <a:pPr lvl="0" algn="just">
              <a:spcBef>
                <a:spcPct val="20000"/>
              </a:spcBef>
              <a:buClr>
                <a:srgbClr val="002060"/>
              </a:buClr>
              <a:buSzPct val="70000"/>
            </a:pPr>
            <a:endParaRPr lang="en-US" sz="2200" dirty="0" smtClean="0">
              <a:solidFill>
                <a:srgbClr val="C00000"/>
              </a:solidFill>
              <a:latin typeface="+mj-lt"/>
              <a:cs typeface="Aharoni" pitchFamily="2" charset="-79"/>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ChangeArrowheads="1"/>
          </p:cNvSpPr>
          <p:nvPr/>
        </p:nvSpPr>
        <p:spPr bwMode="auto">
          <a:xfrm>
            <a:off x="1071538" y="1285860"/>
            <a:ext cx="4343400" cy="990600"/>
          </a:xfrm>
          <a:prstGeom prst="rect">
            <a:avLst/>
          </a:prstGeom>
          <a:noFill/>
          <a:ln w="12700">
            <a:noFill/>
            <a:miter lim="800000"/>
            <a:headEnd/>
            <a:tailEnd/>
          </a:ln>
          <a:effectLst/>
        </p:spPr>
        <p:txBody>
          <a:bodyPr wrap="none" anchor="ctr"/>
          <a:lstStyle/>
          <a:p>
            <a:pPr>
              <a:buClr>
                <a:srgbClr val="66FFFF"/>
              </a:buClr>
              <a:buSzPct val="125000"/>
              <a:buFontTx/>
              <a:buChar char="•"/>
              <a:defRPr/>
            </a:pPr>
            <a:r>
              <a:rPr lang="en-US" sz="2400" b="1" dirty="0">
                <a:solidFill>
                  <a:srgbClr val="FF0000"/>
                </a:solidFill>
                <a:latin typeface="Book Antiqua" pitchFamily="18" charset="0"/>
              </a:rPr>
              <a:t>Use classes of equal </a:t>
            </a:r>
            <a:r>
              <a:rPr lang="en-US" sz="2400" b="1" dirty="0" smtClean="0">
                <a:solidFill>
                  <a:srgbClr val="FF0000"/>
                </a:solidFill>
                <a:latin typeface="Book Antiqua" pitchFamily="18" charset="0"/>
              </a:rPr>
              <a:t>width</a:t>
            </a:r>
          </a:p>
          <a:p>
            <a:pPr>
              <a:buClr>
                <a:srgbClr val="66FFFF"/>
              </a:buClr>
              <a:buSzPct val="125000"/>
              <a:buFontTx/>
              <a:buChar char="•"/>
              <a:defRPr/>
            </a:pPr>
            <a:r>
              <a:rPr lang="en-US" sz="2400" b="1" dirty="0" smtClean="0">
                <a:solidFill>
                  <a:srgbClr val="FF0000"/>
                </a:solidFill>
                <a:latin typeface="Book Antiqua" pitchFamily="18" charset="0"/>
              </a:rPr>
              <a:t> Approximate Class Width</a:t>
            </a:r>
            <a:endParaRPr lang="en-US" sz="2400" b="1" dirty="0">
              <a:solidFill>
                <a:srgbClr val="FF0000"/>
              </a:solidFill>
              <a:latin typeface="Book Antiqua" pitchFamily="18" charset="0"/>
            </a:endParaRPr>
          </a:p>
        </p:txBody>
      </p:sp>
      <p:graphicFrame>
        <p:nvGraphicFramePr>
          <p:cNvPr id="148484" name="Object 4">
            <a:hlinkClick r:id="" action="ppaction://ole?verb=0"/>
          </p:cNvPr>
          <p:cNvGraphicFramePr>
            <a:graphicFrameLocks/>
          </p:cNvGraphicFramePr>
          <p:nvPr/>
        </p:nvGraphicFramePr>
        <p:xfrm>
          <a:off x="2214546" y="2285992"/>
          <a:ext cx="4572033" cy="1000132"/>
        </p:xfrm>
        <a:graphic>
          <a:graphicData uri="http://schemas.openxmlformats.org/presentationml/2006/ole">
            <p:oleObj spid="_x0000_s1026" name="Equation" r:id="rId3" imgW="2311200" imgH="393480" progId="Equation.3">
              <p:embed/>
            </p:oleObj>
          </a:graphicData>
        </a:graphic>
      </p:graphicFrame>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7" name="Title 1"/>
          <p:cNvSpPr txBox="1">
            <a:spLocks/>
          </p:cNvSpPr>
          <p:nvPr/>
        </p:nvSpPr>
        <p:spPr>
          <a:xfrm>
            <a:off x="285720" y="3571876"/>
            <a:ext cx="8686800" cy="685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lstStyle/>
          <a:p>
            <a:pPr algn="ctr">
              <a:spcBef>
                <a:spcPct val="0"/>
              </a:spcBef>
              <a:defRPr/>
            </a:pPr>
            <a:r>
              <a:rPr lang="en-US" sz="32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haroni" pitchFamily="2" charset="-79"/>
                <a:cs typeface="Aharoni" pitchFamily="2" charset="-79"/>
              </a:rPr>
              <a:t>Guidelines for Selecting Number of Classes</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normalizeH="0" baseline="0" noProof="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uLnTx/>
                <a:uFillTx/>
                <a:latin typeface="+mj-lt"/>
                <a:ea typeface="+mj-ea"/>
                <a:cs typeface="+mj-cs"/>
              </a:rPr>
              <a:t> </a:t>
            </a:r>
            <a:endParaRPr kumimoji="0" lang="en-US" sz="3200" b="1" i="0" u="none" strike="noStrike" kern="1200" normalizeH="0" baseline="0" noProof="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uLnTx/>
              <a:uFillTx/>
              <a:latin typeface="+mj-lt"/>
              <a:ea typeface="+mj-ea"/>
              <a:cs typeface="+mj-cs"/>
            </a:endParaRPr>
          </a:p>
        </p:txBody>
      </p:sp>
      <p:sp>
        <p:nvSpPr>
          <p:cNvPr id="8" name="Title 1"/>
          <p:cNvSpPr txBox="1">
            <a:spLocks/>
          </p:cNvSpPr>
          <p:nvPr/>
        </p:nvSpPr>
        <p:spPr>
          <a:xfrm>
            <a:off x="214282" y="428604"/>
            <a:ext cx="8686800" cy="685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lstStyle/>
          <a:p>
            <a:pPr algn="ctr">
              <a:spcBef>
                <a:spcPct val="0"/>
              </a:spcBef>
              <a:defRPr/>
            </a:pPr>
            <a:r>
              <a:rPr lang="en-US" sz="32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haroni" pitchFamily="2" charset="-79"/>
                <a:cs typeface="Aharoni" pitchFamily="2" charset="-79"/>
              </a:rPr>
              <a:t>Guidelines for Selecting Width of Classes</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normalizeH="0" baseline="0" noProof="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uLnTx/>
                <a:uFillTx/>
                <a:latin typeface="+mj-lt"/>
                <a:ea typeface="+mj-ea"/>
                <a:cs typeface="+mj-cs"/>
              </a:rPr>
              <a:t> </a:t>
            </a:r>
            <a:endParaRPr kumimoji="0" lang="en-US" sz="3200" b="1" i="0" u="none" strike="noStrike" kern="1200" normalizeH="0" baseline="0" noProof="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uLnTx/>
              <a:uFillTx/>
              <a:latin typeface="+mj-lt"/>
              <a:ea typeface="+mj-ea"/>
              <a:cs typeface="+mj-cs"/>
            </a:endParaRPr>
          </a:p>
        </p:txBody>
      </p:sp>
      <p:sp>
        <p:nvSpPr>
          <p:cNvPr id="9" name="Content Placeholder 2"/>
          <p:cNvSpPr txBox="1">
            <a:spLocks/>
          </p:cNvSpPr>
          <p:nvPr/>
        </p:nvSpPr>
        <p:spPr>
          <a:xfrm>
            <a:off x="228600" y="4438672"/>
            <a:ext cx="8686800" cy="2133600"/>
          </a:xfrm>
          <a:prstGeom prst="rect">
            <a:avLst/>
          </a:prstGeom>
        </p:spPr>
        <p:txBody>
          <a:bodyPr>
            <a:noAutofit/>
          </a:bodyPr>
          <a:lstStyle/>
          <a:p>
            <a:pPr marL="342900" lvl="0" indent="-342900" algn="just">
              <a:spcBef>
                <a:spcPct val="20000"/>
              </a:spcBef>
              <a:buClr>
                <a:srgbClr val="002060"/>
              </a:buClr>
              <a:buSzPct val="100000"/>
              <a:buFont typeface="Wingdings" pitchFamily="2" charset="2"/>
              <a:buChar char="v"/>
            </a:pPr>
            <a:r>
              <a:rPr lang="en-US" sz="2400" b="1" dirty="0" smtClean="0">
                <a:solidFill>
                  <a:srgbClr val="C00000"/>
                </a:solidFill>
                <a:latin typeface="+mj-lt"/>
                <a:cs typeface="Aharoni" pitchFamily="2" charset="-79"/>
              </a:rPr>
              <a:t>Use between 5 and 20 classes.</a:t>
            </a:r>
          </a:p>
          <a:p>
            <a:pPr marL="342900" lvl="0" indent="-342900" algn="just">
              <a:spcBef>
                <a:spcPct val="20000"/>
              </a:spcBef>
              <a:buClr>
                <a:srgbClr val="002060"/>
              </a:buClr>
              <a:buSzPct val="100000"/>
              <a:buFont typeface="Wingdings" pitchFamily="2" charset="2"/>
              <a:buChar char="v"/>
            </a:pPr>
            <a:r>
              <a:rPr lang="en-US" sz="2400" b="1" dirty="0" smtClean="0">
                <a:solidFill>
                  <a:srgbClr val="C00000"/>
                </a:solidFill>
                <a:latin typeface="+mj-lt"/>
                <a:cs typeface="Aharoni" pitchFamily="2" charset="-79"/>
              </a:rPr>
              <a:t>Data sets with a larger number of elements usually require a larger number of classes</a:t>
            </a:r>
          </a:p>
          <a:p>
            <a:pPr marL="342900" lvl="0" indent="-342900" algn="just">
              <a:spcBef>
                <a:spcPct val="20000"/>
              </a:spcBef>
              <a:buClr>
                <a:srgbClr val="002060"/>
              </a:buClr>
              <a:buSzPct val="100000"/>
              <a:buFont typeface="Wingdings" pitchFamily="2" charset="2"/>
              <a:buChar char="v"/>
            </a:pPr>
            <a:r>
              <a:rPr lang="en-US" sz="2400" b="1" dirty="0" smtClean="0">
                <a:solidFill>
                  <a:srgbClr val="C00000"/>
                </a:solidFill>
                <a:latin typeface="+mj-lt"/>
                <a:cs typeface="Aharoni" pitchFamily="2" charset="-79"/>
              </a:rPr>
              <a:t>Smaller data sets usually require fewer classes </a:t>
            </a:r>
            <a:endParaRPr kumimoji="0" lang="en-US" sz="2400" b="1" i="0" u="none" strike="noStrike" kern="1200" cap="none" spc="0" normalizeH="0" baseline="0" noProof="0" dirty="0" smtClean="0">
              <a:ln>
                <a:noFill/>
              </a:ln>
              <a:solidFill>
                <a:srgbClr val="C00000"/>
              </a:solidFill>
              <a:effectLst/>
              <a:uLnTx/>
              <a:uFillTx/>
              <a:latin typeface="+mj-lt"/>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lide(fromTop)">
                                      <p:cBhvr>
                                        <p:cTn id="7" dur="500"/>
                                        <p:tgtEl>
                                          <p:spTgt spid="3"/>
                                        </p:tgtEl>
                                      </p:cBhvr>
                                    </p:animEffect>
                                  </p:childTnLst>
                                </p:cTn>
                              </p:par>
                            </p:childTnLst>
                          </p:cTn>
                        </p:par>
                        <p:par>
                          <p:cTn id="8" fill="hold">
                            <p:stCondLst>
                              <p:cond delay="500"/>
                            </p:stCondLst>
                            <p:childTnLst>
                              <p:par>
                                <p:cTn id="9" presetID="16" presetClass="entr" presetSubtype="37" fill="hold" nodeType="afterEffect">
                                  <p:stCondLst>
                                    <p:cond delay="1000"/>
                                  </p:stCondLst>
                                  <p:childTnLst>
                                    <p:set>
                                      <p:cBhvr>
                                        <p:cTn id="10" dur="1" fill="hold">
                                          <p:stCondLst>
                                            <p:cond delay="0"/>
                                          </p:stCondLst>
                                        </p:cTn>
                                        <p:tgtEl>
                                          <p:spTgt spid="148484">
                                            <p:subSp spid="_x0000_s1026"/>
                                          </p:spTgt>
                                        </p:tgtEl>
                                        <p:attrNameLst>
                                          <p:attrName>style.visibility</p:attrName>
                                        </p:attrNameLst>
                                      </p:cBhvr>
                                      <p:to>
                                        <p:strVal val="visible"/>
                                      </p:to>
                                    </p:set>
                                    <p:animEffect transition="in" filter="barn(outVertical)">
                                      <p:cBhvr>
                                        <p:cTn id="11" dur="500"/>
                                        <p:tgtEl>
                                          <p:spTgt spid="148484">
                                            <p:subSp spid="_x0000_s1026"/>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81000" y="304800"/>
            <a:ext cx="8382000" cy="76200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algn="ctr">
              <a:spcBef>
                <a:spcPct val="0"/>
              </a:spcBef>
            </a:pP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haroni" pitchFamily="2" charset="-79"/>
                <a:cs typeface="Aharoni" pitchFamily="2" charset="-79"/>
              </a:rPr>
              <a:t>Frequency distribution</a:t>
            </a:r>
            <a:endParaRPr lang="en-US"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haroni" pitchFamily="2" charset="-79"/>
              <a:cs typeface="Aharoni" pitchFamily="2" charset="-79"/>
            </a:endParaRPr>
          </a:p>
        </p:txBody>
      </p:sp>
      <p:sp>
        <p:nvSpPr>
          <p:cNvPr id="3" name="Rectangle 2"/>
          <p:cNvSpPr>
            <a:spLocks noChangeArrowheads="1"/>
          </p:cNvSpPr>
          <p:nvPr/>
        </p:nvSpPr>
        <p:spPr bwMode="auto">
          <a:xfrm>
            <a:off x="381000" y="1295400"/>
            <a:ext cx="8382000" cy="491968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nchor="ctr"/>
          <a:lstStyle/>
          <a:p>
            <a:pPr algn="just">
              <a:defRPr/>
            </a:pPr>
            <a:r>
              <a:rPr lang="en-US" sz="2800" dirty="0" smtClean="0">
                <a:solidFill>
                  <a:srgbClr val="FF0000"/>
                </a:solidFill>
              </a:rPr>
              <a:t>A</a:t>
            </a:r>
            <a:r>
              <a:rPr lang="en-US" sz="2800" b="1" dirty="0" smtClean="0">
                <a:solidFill>
                  <a:srgbClr val="FF0000"/>
                </a:solidFill>
              </a:rPr>
              <a:t> </a:t>
            </a:r>
            <a:r>
              <a:rPr lang="en-US" sz="2800" b="1" dirty="0" smtClean="0">
                <a:solidFill>
                  <a:srgbClr val="002060"/>
                </a:solidFill>
              </a:rPr>
              <a:t>frequency distribution</a:t>
            </a:r>
            <a:r>
              <a:rPr lang="en-US" sz="2800" dirty="0" smtClean="0">
                <a:solidFill>
                  <a:srgbClr val="002060"/>
                </a:solidFill>
              </a:rPr>
              <a:t> </a:t>
            </a:r>
            <a:r>
              <a:rPr lang="en-US" sz="2800" dirty="0" smtClean="0">
                <a:solidFill>
                  <a:srgbClr val="FF0000"/>
                </a:solidFill>
              </a:rPr>
              <a:t>is defined as the way in which the original data are divided into un-differential class interval and it contains in first column, the class intervals and in the second column corresponding frequencies. It is also known as </a:t>
            </a:r>
            <a:r>
              <a:rPr lang="en-US" sz="2800" b="1" dirty="0" smtClean="0">
                <a:solidFill>
                  <a:srgbClr val="002060"/>
                </a:solidFill>
              </a:rPr>
              <a:t>Frequency table</a:t>
            </a:r>
            <a:r>
              <a:rPr lang="en-US" sz="2800" dirty="0" smtClean="0">
                <a:solidFill>
                  <a:srgbClr val="FF0000"/>
                </a:solidFill>
              </a:rPr>
              <a:t>. Cumulative frequencies are also included then the table is known as </a:t>
            </a:r>
            <a:r>
              <a:rPr lang="en-US" sz="2800" b="1" dirty="0" smtClean="0">
                <a:solidFill>
                  <a:srgbClr val="002060"/>
                </a:solidFill>
              </a:rPr>
              <a:t>Cumulative frequency table.</a:t>
            </a:r>
          </a:p>
          <a:p>
            <a:pPr algn="just">
              <a:defRPr/>
            </a:pPr>
            <a:endParaRPr lang="en-US" sz="2800" dirty="0" smtClean="0">
              <a:solidFill>
                <a:srgbClr val="FF0000"/>
              </a:solidFill>
              <a:latin typeface="Book Antiqua" pitchFamily="18" charset="0"/>
            </a:endParaRPr>
          </a:p>
          <a:p>
            <a:pPr algn="just">
              <a:defRPr/>
            </a:pPr>
            <a:r>
              <a:rPr lang="en-US" sz="2800" dirty="0" smtClean="0">
                <a:solidFill>
                  <a:srgbClr val="FF0000"/>
                </a:solidFill>
                <a:latin typeface="Book Antiqua" pitchFamily="18" charset="0"/>
              </a:rPr>
              <a:t>The objective is to provide insights about the data that cannot be quickly obtained by looking only at the original data.</a:t>
            </a:r>
            <a:endParaRPr lang="en-IN" sz="2800" b="1" dirty="0" smtClean="0">
              <a:solidFill>
                <a:srgbClr val="FF0000"/>
              </a:solidFill>
              <a:latin typeface="Book Antiqua"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4500</TotalTime>
  <Words>1698</Words>
  <Application>Microsoft Office PowerPoint</Application>
  <PresentationFormat>On-screen Show (4:3)</PresentationFormat>
  <Paragraphs>87</Paragraphs>
  <Slides>14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Office Theme</vt:lpstr>
      <vt:lpstr>Equation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Self 2007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Rishab Sharma</dc:creator>
  <cp:lastModifiedBy>hp</cp:lastModifiedBy>
  <cp:revision>688</cp:revision>
  <dcterms:created xsi:type="dcterms:W3CDTF">2020-10-13T09:29:09Z</dcterms:created>
  <dcterms:modified xsi:type="dcterms:W3CDTF">2023-07-13T05:36:51Z</dcterms:modified>
</cp:coreProperties>
</file>