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51"/>
  </p:notesMasterIdLst>
  <p:sldIdLst>
    <p:sldId id="266" r:id="rId2"/>
    <p:sldId id="276" r:id="rId3"/>
    <p:sldId id="291" r:id="rId4"/>
    <p:sldId id="293" r:id="rId5"/>
    <p:sldId id="294" r:id="rId6"/>
    <p:sldId id="295" r:id="rId7"/>
    <p:sldId id="296" r:id="rId8"/>
    <p:sldId id="303" r:id="rId9"/>
    <p:sldId id="297" r:id="rId10"/>
    <p:sldId id="304" r:id="rId11"/>
    <p:sldId id="298" r:id="rId12"/>
    <p:sldId id="299" r:id="rId13"/>
    <p:sldId id="300" r:id="rId14"/>
    <p:sldId id="302" r:id="rId15"/>
    <p:sldId id="305" r:id="rId16"/>
    <p:sldId id="306" r:id="rId17"/>
    <p:sldId id="308" r:id="rId18"/>
    <p:sldId id="309" r:id="rId19"/>
    <p:sldId id="310" r:id="rId20"/>
    <p:sldId id="311" r:id="rId21"/>
    <p:sldId id="312" r:id="rId22"/>
    <p:sldId id="313" r:id="rId23"/>
    <p:sldId id="314"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9" r:id="rId37"/>
    <p:sldId id="331" r:id="rId38"/>
    <p:sldId id="333" r:id="rId39"/>
    <p:sldId id="335" r:id="rId40"/>
    <p:sldId id="334" r:id="rId41"/>
    <p:sldId id="336" r:id="rId42"/>
    <p:sldId id="340" r:id="rId43"/>
    <p:sldId id="341" r:id="rId44"/>
    <p:sldId id="342" r:id="rId45"/>
    <p:sldId id="337" r:id="rId46"/>
    <p:sldId id="339" r:id="rId47"/>
    <p:sldId id="338" r:id="rId48"/>
    <p:sldId id="343" r:id="rId49"/>
    <p:sldId id="28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A0000-476F-4FE2-9B85-E52BE552D498}"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IN"/>
        </a:p>
      </dgm:t>
    </dgm:pt>
    <dgm:pt modelId="{21B6BCDB-BFB3-4D23-B5B7-FB7541BCD137}">
      <dgm:prSet phldrT="[Text]" custT="1"/>
      <dgm:spPr/>
      <dgm:t>
        <a:bodyPr/>
        <a:lstStyle/>
        <a:p>
          <a:r>
            <a:rPr lang="en-US" sz="2800" b="1" dirty="0">
              <a:latin typeface="Times New Roman" panose="02020603050405020304" pitchFamily="18" charset="0"/>
              <a:cs typeface="Times New Roman" panose="02020603050405020304" pitchFamily="18" charset="0"/>
            </a:rPr>
            <a:t>Indicator/</a:t>
          </a:r>
        </a:p>
        <a:p>
          <a:r>
            <a:rPr lang="en-US" sz="2800" b="1" dirty="0">
              <a:latin typeface="Times New Roman" panose="02020603050405020304" pitchFamily="18" charset="0"/>
              <a:cs typeface="Times New Roman" panose="02020603050405020304" pitchFamily="18" charset="0"/>
            </a:rPr>
            <a:t>Marker</a:t>
          </a:r>
          <a:endParaRPr lang="en-IN" sz="2800" b="1" dirty="0">
            <a:latin typeface="Times New Roman" panose="02020603050405020304" pitchFamily="18" charset="0"/>
            <a:cs typeface="Times New Roman" panose="02020603050405020304" pitchFamily="18" charset="0"/>
          </a:endParaRPr>
        </a:p>
      </dgm:t>
    </dgm:pt>
    <dgm:pt modelId="{6407DCD0-891C-459D-8705-AC10131A138A}" type="parTrans" cxnId="{1F174A8D-3D7D-4545-B86F-3D77A27EAF92}">
      <dgm:prSet/>
      <dgm:spPr/>
      <dgm:t>
        <a:bodyPr/>
        <a:lstStyle/>
        <a:p>
          <a:endParaRPr lang="en-IN" sz="1400">
            <a:latin typeface="Times New Roman" panose="02020603050405020304" pitchFamily="18" charset="0"/>
            <a:cs typeface="Times New Roman" panose="02020603050405020304" pitchFamily="18" charset="0"/>
          </a:endParaRPr>
        </a:p>
      </dgm:t>
    </dgm:pt>
    <dgm:pt modelId="{F7B2095B-D92B-4459-BCDB-4F721A747494}" type="sibTrans" cxnId="{1F174A8D-3D7D-4545-B86F-3D77A27EAF92}">
      <dgm:prSet/>
      <dgm:spPr/>
      <dgm:t>
        <a:bodyPr/>
        <a:lstStyle/>
        <a:p>
          <a:endParaRPr lang="en-IN" sz="1400">
            <a:latin typeface="Times New Roman" panose="02020603050405020304" pitchFamily="18" charset="0"/>
            <a:cs typeface="Times New Roman" panose="02020603050405020304" pitchFamily="18" charset="0"/>
          </a:endParaRPr>
        </a:p>
      </dgm:t>
    </dgm:pt>
    <dgm:pt modelId="{B8A69372-2999-4AA8-B889-2459D48E70AA}">
      <dgm:prSet phldrT="[Text]" custT="1"/>
      <dgm:spPr/>
      <dgm:t>
        <a:bodyPr/>
        <a:lstStyle/>
        <a:p>
          <a:r>
            <a:rPr lang="en-US" sz="1800" b="1" dirty="0">
              <a:latin typeface="Times New Roman" panose="02020603050405020304" pitchFamily="18" charset="0"/>
              <a:cs typeface="Times New Roman" panose="02020603050405020304" pitchFamily="18" charset="0"/>
            </a:rPr>
            <a:t>Internal/natural marker</a:t>
          </a:r>
        </a:p>
        <a:p>
          <a:r>
            <a:rPr lang="en-US" sz="1400" dirty="0">
              <a:latin typeface="Times New Roman" panose="02020603050405020304" pitchFamily="18" charset="0"/>
              <a:cs typeface="Times New Roman" panose="02020603050405020304" pitchFamily="18" charset="0"/>
            </a:rPr>
            <a:t>Lignin, silica, AIA</a:t>
          </a:r>
          <a:endParaRPr lang="en-IN" sz="1400" dirty="0">
            <a:latin typeface="Times New Roman" panose="02020603050405020304" pitchFamily="18" charset="0"/>
            <a:cs typeface="Times New Roman" panose="02020603050405020304" pitchFamily="18" charset="0"/>
          </a:endParaRPr>
        </a:p>
      </dgm:t>
    </dgm:pt>
    <dgm:pt modelId="{979B34CE-2553-47B0-999A-75446637F2D3}" type="parTrans" cxnId="{F19508CF-D97F-49C9-846D-085E08758C93}">
      <dgm:prSet custT="1"/>
      <dgm:spPr/>
      <dgm:t>
        <a:bodyPr/>
        <a:lstStyle/>
        <a:p>
          <a:endParaRPr lang="en-IN" sz="1400">
            <a:latin typeface="Times New Roman" panose="02020603050405020304" pitchFamily="18" charset="0"/>
            <a:cs typeface="Times New Roman" panose="02020603050405020304" pitchFamily="18" charset="0"/>
          </a:endParaRPr>
        </a:p>
      </dgm:t>
    </dgm:pt>
    <dgm:pt modelId="{30947CF2-EECE-4C3F-B832-976E132F46AE}" type="sibTrans" cxnId="{F19508CF-D97F-49C9-846D-085E08758C93}">
      <dgm:prSet/>
      <dgm:spPr/>
      <dgm:t>
        <a:bodyPr/>
        <a:lstStyle/>
        <a:p>
          <a:endParaRPr lang="en-IN" sz="1400">
            <a:latin typeface="Times New Roman" panose="02020603050405020304" pitchFamily="18" charset="0"/>
            <a:cs typeface="Times New Roman" panose="02020603050405020304" pitchFamily="18" charset="0"/>
          </a:endParaRPr>
        </a:p>
      </dgm:t>
    </dgm:pt>
    <dgm:pt modelId="{43BC4E01-3177-41D4-BDB6-E4CB6C266B07}">
      <dgm:prSet phldrT="[Text]" custT="1"/>
      <dgm:spPr/>
      <dgm:t>
        <a:bodyPr/>
        <a:lstStyle/>
        <a:p>
          <a:r>
            <a:rPr lang="en-US" sz="1800" b="1" dirty="0">
              <a:latin typeface="Times New Roman" panose="02020603050405020304" pitchFamily="18" charset="0"/>
              <a:cs typeface="Times New Roman" panose="02020603050405020304" pitchFamily="18" charset="0"/>
            </a:rPr>
            <a:t>External marker</a:t>
          </a:r>
        </a:p>
        <a:p>
          <a:r>
            <a:rPr lang="en-US" sz="1400" dirty="0">
              <a:latin typeface="Times New Roman" panose="02020603050405020304" pitchFamily="18" charset="0"/>
              <a:cs typeface="Times New Roman" panose="02020603050405020304" pitchFamily="18" charset="0"/>
            </a:rPr>
            <a:t>Chromic </a:t>
          </a:r>
          <a:r>
            <a:rPr lang="en-US" sz="1400" dirty="0" err="1">
              <a:latin typeface="Times New Roman" panose="02020603050405020304" pitchFamily="18" charset="0"/>
              <a:cs typeface="Times New Roman" panose="02020603050405020304" pitchFamily="18" charset="0"/>
            </a:rPr>
            <a:t>sequioxide</a:t>
          </a:r>
          <a:r>
            <a:rPr lang="en-US" sz="1400" dirty="0">
              <a:latin typeface="Times New Roman" panose="02020603050405020304" pitchFamily="18" charset="0"/>
              <a:cs typeface="Times New Roman" panose="02020603050405020304" pitchFamily="18" charset="0"/>
            </a:rPr>
            <a:t> (chromic oxide or </a:t>
          </a:r>
          <a:r>
            <a:rPr lang="en-IN" sz="1400" b="0" i="0" dirty="0"/>
            <a:t>Cr</a:t>
          </a:r>
          <a:r>
            <a:rPr lang="en-IN" sz="1400" b="0" i="0" baseline="-25000" dirty="0"/>
            <a:t>2</a:t>
          </a:r>
          <a:r>
            <a:rPr lang="en-IN" sz="1400" b="0" i="0" dirty="0"/>
            <a:t>O</a:t>
          </a:r>
          <a:r>
            <a:rPr lang="en-IN" sz="1400" b="0" i="0" baseline="-25000" dirty="0"/>
            <a:t>3</a:t>
          </a:r>
          <a:r>
            <a:rPr lang="en-US" sz="1400" dirty="0">
              <a:latin typeface="Times New Roman" panose="02020603050405020304" pitchFamily="18" charset="0"/>
              <a:cs typeface="Times New Roman" panose="02020603050405020304" pitchFamily="18" charset="0"/>
            </a:rPr>
            <a:t>), magnesium ferrite, carmine red, Radioactive isotopes- Cr-EDTA, cerium (Ce), ytterbium (Yb), samarium (</a:t>
          </a:r>
          <a:r>
            <a:rPr lang="en-US" sz="1400" dirty="0" err="1">
              <a:latin typeface="Times New Roman" panose="02020603050405020304" pitchFamily="18" charset="0"/>
              <a:cs typeface="Times New Roman" panose="02020603050405020304" pitchFamily="18" charset="0"/>
            </a:rPr>
            <a:t>Sm</a:t>
          </a:r>
          <a:r>
            <a:rPr lang="en-US" sz="1400" dirty="0">
              <a:latin typeface="Times New Roman" panose="02020603050405020304" pitchFamily="18" charset="0"/>
              <a:cs typeface="Times New Roman" panose="02020603050405020304" pitchFamily="18" charset="0"/>
            </a:rPr>
            <a:t>)</a:t>
          </a:r>
          <a:endParaRPr lang="en-IN" sz="1400" dirty="0">
            <a:latin typeface="Times New Roman" panose="02020603050405020304" pitchFamily="18" charset="0"/>
            <a:cs typeface="Times New Roman" panose="02020603050405020304" pitchFamily="18" charset="0"/>
          </a:endParaRPr>
        </a:p>
      </dgm:t>
    </dgm:pt>
    <dgm:pt modelId="{A455BC76-1B74-443C-AC2A-A1EF4FE70470}" type="parTrans" cxnId="{18D45168-BA67-4B25-BD6D-8E859A7D184D}">
      <dgm:prSet custT="1"/>
      <dgm:spPr/>
      <dgm:t>
        <a:bodyPr/>
        <a:lstStyle/>
        <a:p>
          <a:endParaRPr lang="en-IN" sz="1400">
            <a:latin typeface="Times New Roman" panose="02020603050405020304" pitchFamily="18" charset="0"/>
            <a:cs typeface="Times New Roman" panose="02020603050405020304" pitchFamily="18" charset="0"/>
          </a:endParaRPr>
        </a:p>
      </dgm:t>
    </dgm:pt>
    <dgm:pt modelId="{2C06A6F1-28A2-4AE3-AF25-7201BFFA11DF}" type="sibTrans" cxnId="{18D45168-BA67-4B25-BD6D-8E859A7D184D}">
      <dgm:prSet/>
      <dgm:spPr/>
      <dgm:t>
        <a:bodyPr/>
        <a:lstStyle/>
        <a:p>
          <a:endParaRPr lang="en-IN" sz="1400">
            <a:latin typeface="Times New Roman" panose="02020603050405020304" pitchFamily="18" charset="0"/>
            <a:cs typeface="Times New Roman" panose="02020603050405020304" pitchFamily="18" charset="0"/>
          </a:endParaRPr>
        </a:p>
      </dgm:t>
    </dgm:pt>
    <dgm:pt modelId="{CD354B93-59AF-4539-9FC1-9240F2238817}" type="pres">
      <dgm:prSet presAssocID="{F85A0000-476F-4FE2-9B85-E52BE552D498}" presName="diagram" presStyleCnt="0">
        <dgm:presLayoutVars>
          <dgm:chPref val="1"/>
          <dgm:dir/>
          <dgm:animOne val="branch"/>
          <dgm:animLvl val="lvl"/>
          <dgm:resizeHandles val="exact"/>
        </dgm:presLayoutVars>
      </dgm:prSet>
      <dgm:spPr/>
    </dgm:pt>
    <dgm:pt modelId="{1FAFF27E-8248-48E7-BAB8-F910FBA9B1ED}" type="pres">
      <dgm:prSet presAssocID="{21B6BCDB-BFB3-4D23-B5B7-FB7541BCD137}" presName="root1" presStyleCnt="0"/>
      <dgm:spPr/>
    </dgm:pt>
    <dgm:pt modelId="{EB7DC24D-B02A-4C7F-9EEC-2FAF7B5A628C}" type="pres">
      <dgm:prSet presAssocID="{21B6BCDB-BFB3-4D23-B5B7-FB7541BCD137}" presName="LevelOneTextNode" presStyleLbl="node0" presStyleIdx="0" presStyleCnt="1">
        <dgm:presLayoutVars>
          <dgm:chPref val="3"/>
        </dgm:presLayoutVars>
      </dgm:prSet>
      <dgm:spPr/>
    </dgm:pt>
    <dgm:pt modelId="{62824EB7-CBC0-4F80-9934-DFD09A67C543}" type="pres">
      <dgm:prSet presAssocID="{21B6BCDB-BFB3-4D23-B5B7-FB7541BCD137}" presName="level2hierChild" presStyleCnt="0"/>
      <dgm:spPr/>
    </dgm:pt>
    <dgm:pt modelId="{2EEB7C1E-015C-4637-9C52-6300778A532B}" type="pres">
      <dgm:prSet presAssocID="{979B34CE-2553-47B0-999A-75446637F2D3}" presName="conn2-1" presStyleLbl="parChTrans1D2" presStyleIdx="0" presStyleCnt="2"/>
      <dgm:spPr/>
    </dgm:pt>
    <dgm:pt modelId="{96D3E169-CFC5-4A12-BBE1-3EB8818CF398}" type="pres">
      <dgm:prSet presAssocID="{979B34CE-2553-47B0-999A-75446637F2D3}" presName="connTx" presStyleLbl="parChTrans1D2" presStyleIdx="0" presStyleCnt="2"/>
      <dgm:spPr/>
    </dgm:pt>
    <dgm:pt modelId="{5BB6F56B-5D7F-4252-94F1-1B5E170E4322}" type="pres">
      <dgm:prSet presAssocID="{B8A69372-2999-4AA8-B889-2459D48E70AA}" presName="root2" presStyleCnt="0"/>
      <dgm:spPr/>
    </dgm:pt>
    <dgm:pt modelId="{68731FDB-1B09-4065-B3A2-403046C043B5}" type="pres">
      <dgm:prSet presAssocID="{B8A69372-2999-4AA8-B889-2459D48E70AA}" presName="LevelTwoTextNode" presStyleLbl="node2" presStyleIdx="0" presStyleCnt="2">
        <dgm:presLayoutVars>
          <dgm:chPref val="3"/>
        </dgm:presLayoutVars>
      </dgm:prSet>
      <dgm:spPr/>
    </dgm:pt>
    <dgm:pt modelId="{1468BCFB-AA84-42D6-83EA-6EE0E3A54FC4}" type="pres">
      <dgm:prSet presAssocID="{B8A69372-2999-4AA8-B889-2459D48E70AA}" presName="level3hierChild" presStyleCnt="0"/>
      <dgm:spPr/>
    </dgm:pt>
    <dgm:pt modelId="{EB84F94E-CFF7-4828-BB9E-916F212C02B6}" type="pres">
      <dgm:prSet presAssocID="{A455BC76-1B74-443C-AC2A-A1EF4FE70470}" presName="conn2-1" presStyleLbl="parChTrans1D2" presStyleIdx="1" presStyleCnt="2"/>
      <dgm:spPr/>
    </dgm:pt>
    <dgm:pt modelId="{0FE22858-6870-4B80-B611-93E2B33F8AE6}" type="pres">
      <dgm:prSet presAssocID="{A455BC76-1B74-443C-AC2A-A1EF4FE70470}" presName="connTx" presStyleLbl="parChTrans1D2" presStyleIdx="1" presStyleCnt="2"/>
      <dgm:spPr/>
    </dgm:pt>
    <dgm:pt modelId="{B4DB4ABE-7E85-4E40-BF6C-472551C67320}" type="pres">
      <dgm:prSet presAssocID="{43BC4E01-3177-41D4-BDB6-E4CB6C266B07}" presName="root2" presStyleCnt="0"/>
      <dgm:spPr/>
    </dgm:pt>
    <dgm:pt modelId="{F9EE0366-4159-4964-BC97-418E64AA0532}" type="pres">
      <dgm:prSet presAssocID="{43BC4E01-3177-41D4-BDB6-E4CB6C266B07}" presName="LevelTwoTextNode" presStyleLbl="node2" presStyleIdx="1" presStyleCnt="2">
        <dgm:presLayoutVars>
          <dgm:chPref val="3"/>
        </dgm:presLayoutVars>
      </dgm:prSet>
      <dgm:spPr/>
    </dgm:pt>
    <dgm:pt modelId="{F550CF0D-3933-436F-A617-AF8F169A9D52}" type="pres">
      <dgm:prSet presAssocID="{43BC4E01-3177-41D4-BDB6-E4CB6C266B07}" presName="level3hierChild" presStyleCnt="0"/>
      <dgm:spPr/>
    </dgm:pt>
  </dgm:ptLst>
  <dgm:cxnLst>
    <dgm:cxn modelId="{971E911D-130D-4A67-8AA1-594D5CDD45EB}" type="presOf" srcId="{F85A0000-476F-4FE2-9B85-E52BE552D498}" destId="{CD354B93-59AF-4539-9FC1-9240F2238817}" srcOrd="0" destOrd="0" presId="urn:microsoft.com/office/officeart/2005/8/layout/hierarchy2"/>
    <dgm:cxn modelId="{49A94A22-D333-4461-B4CD-850A763B07A0}" type="presOf" srcId="{979B34CE-2553-47B0-999A-75446637F2D3}" destId="{96D3E169-CFC5-4A12-BBE1-3EB8818CF398}" srcOrd="1" destOrd="0" presId="urn:microsoft.com/office/officeart/2005/8/layout/hierarchy2"/>
    <dgm:cxn modelId="{0FDE3E5B-713A-4897-8912-0FC0E04DAD3C}" type="presOf" srcId="{A455BC76-1B74-443C-AC2A-A1EF4FE70470}" destId="{EB84F94E-CFF7-4828-BB9E-916F212C02B6}" srcOrd="0" destOrd="0" presId="urn:microsoft.com/office/officeart/2005/8/layout/hierarchy2"/>
    <dgm:cxn modelId="{18D45168-BA67-4B25-BD6D-8E859A7D184D}" srcId="{21B6BCDB-BFB3-4D23-B5B7-FB7541BCD137}" destId="{43BC4E01-3177-41D4-BDB6-E4CB6C266B07}" srcOrd="1" destOrd="0" parTransId="{A455BC76-1B74-443C-AC2A-A1EF4FE70470}" sibTransId="{2C06A6F1-28A2-4AE3-AF25-7201BFFA11DF}"/>
    <dgm:cxn modelId="{5CC09549-8513-4F51-838B-1D3512D6A5CE}" type="presOf" srcId="{43BC4E01-3177-41D4-BDB6-E4CB6C266B07}" destId="{F9EE0366-4159-4964-BC97-418E64AA0532}" srcOrd="0" destOrd="0" presId="urn:microsoft.com/office/officeart/2005/8/layout/hierarchy2"/>
    <dgm:cxn modelId="{115CB34B-8F1C-4FC4-9078-966AD70B9892}" type="presOf" srcId="{21B6BCDB-BFB3-4D23-B5B7-FB7541BCD137}" destId="{EB7DC24D-B02A-4C7F-9EEC-2FAF7B5A628C}" srcOrd="0" destOrd="0" presId="urn:microsoft.com/office/officeart/2005/8/layout/hierarchy2"/>
    <dgm:cxn modelId="{9AB27C4C-92EF-4B0C-A96B-4344512AA48F}" type="presOf" srcId="{A455BC76-1B74-443C-AC2A-A1EF4FE70470}" destId="{0FE22858-6870-4B80-B611-93E2B33F8AE6}" srcOrd="1" destOrd="0" presId="urn:microsoft.com/office/officeart/2005/8/layout/hierarchy2"/>
    <dgm:cxn modelId="{1F174A8D-3D7D-4545-B86F-3D77A27EAF92}" srcId="{F85A0000-476F-4FE2-9B85-E52BE552D498}" destId="{21B6BCDB-BFB3-4D23-B5B7-FB7541BCD137}" srcOrd="0" destOrd="0" parTransId="{6407DCD0-891C-459D-8705-AC10131A138A}" sibTransId="{F7B2095B-D92B-4459-BCDB-4F721A747494}"/>
    <dgm:cxn modelId="{FF35DBC3-EC75-421A-8743-34AD360959B8}" type="presOf" srcId="{979B34CE-2553-47B0-999A-75446637F2D3}" destId="{2EEB7C1E-015C-4637-9C52-6300778A532B}" srcOrd="0" destOrd="0" presId="urn:microsoft.com/office/officeart/2005/8/layout/hierarchy2"/>
    <dgm:cxn modelId="{F19508CF-D97F-49C9-846D-085E08758C93}" srcId="{21B6BCDB-BFB3-4D23-B5B7-FB7541BCD137}" destId="{B8A69372-2999-4AA8-B889-2459D48E70AA}" srcOrd="0" destOrd="0" parTransId="{979B34CE-2553-47B0-999A-75446637F2D3}" sibTransId="{30947CF2-EECE-4C3F-B832-976E132F46AE}"/>
    <dgm:cxn modelId="{CF0363F9-D4F2-4E81-AC6A-3F16BE37103D}" type="presOf" srcId="{B8A69372-2999-4AA8-B889-2459D48E70AA}" destId="{68731FDB-1B09-4065-B3A2-403046C043B5}" srcOrd="0" destOrd="0" presId="urn:microsoft.com/office/officeart/2005/8/layout/hierarchy2"/>
    <dgm:cxn modelId="{A9B667FE-1B69-4791-8001-6951E419CC1E}" type="presParOf" srcId="{CD354B93-59AF-4539-9FC1-9240F2238817}" destId="{1FAFF27E-8248-48E7-BAB8-F910FBA9B1ED}" srcOrd="0" destOrd="0" presId="urn:microsoft.com/office/officeart/2005/8/layout/hierarchy2"/>
    <dgm:cxn modelId="{226A3E1C-5F37-400E-8060-C96A4C774B14}" type="presParOf" srcId="{1FAFF27E-8248-48E7-BAB8-F910FBA9B1ED}" destId="{EB7DC24D-B02A-4C7F-9EEC-2FAF7B5A628C}" srcOrd="0" destOrd="0" presId="urn:microsoft.com/office/officeart/2005/8/layout/hierarchy2"/>
    <dgm:cxn modelId="{44D38632-6007-4652-AD28-9CB319B42706}" type="presParOf" srcId="{1FAFF27E-8248-48E7-BAB8-F910FBA9B1ED}" destId="{62824EB7-CBC0-4F80-9934-DFD09A67C543}" srcOrd="1" destOrd="0" presId="urn:microsoft.com/office/officeart/2005/8/layout/hierarchy2"/>
    <dgm:cxn modelId="{C70FBE5A-F2D3-4E8F-B53E-3411AFC0E675}" type="presParOf" srcId="{62824EB7-CBC0-4F80-9934-DFD09A67C543}" destId="{2EEB7C1E-015C-4637-9C52-6300778A532B}" srcOrd="0" destOrd="0" presId="urn:microsoft.com/office/officeart/2005/8/layout/hierarchy2"/>
    <dgm:cxn modelId="{47F277F6-6F83-4804-A757-3A27E5F6AEB3}" type="presParOf" srcId="{2EEB7C1E-015C-4637-9C52-6300778A532B}" destId="{96D3E169-CFC5-4A12-BBE1-3EB8818CF398}" srcOrd="0" destOrd="0" presId="urn:microsoft.com/office/officeart/2005/8/layout/hierarchy2"/>
    <dgm:cxn modelId="{83D2C78B-E8F2-4214-B21B-979750631BEA}" type="presParOf" srcId="{62824EB7-CBC0-4F80-9934-DFD09A67C543}" destId="{5BB6F56B-5D7F-4252-94F1-1B5E170E4322}" srcOrd="1" destOrd="0" presId="urn:microsoft.com/office/officeart/2005/8/layout/hierarchy2"/>
    <dgm:cxn modelId="{458115E7-0AD2-4C97-AF75-0773395E327A}" type="presParOf" srcId="{5BB6F56B-5D7F-4252-94F1-1B5E170E4322}" destId="{68731FDB-1B09-4065-B3A2-403046C043B5}" srcOrd="0" destOrd="0" presId="urn:microsoft.com/office/officeart/2005/8/layout/hierarchy2"/>
    <dgm:cxn modelId="{AE894844-5F9C-4C9F-A2D2-D49A7B15A6F5}" type="presParOf" srcId="{5BB6F56B-5D7F-4252-94F1-1B5E170E4322}" destId="{1468BCFB-AA84-42D6-83EA-6EE0E3A54FC4}" srcOrd="1" destOrd="0" presId="urn:microsoft.com/office/officeart/2005/8/layout/hierarchy2"/>
    <dgm:cxn modelId="{CA1A0E6F-CE85-4652-865F-D8A4FA57CB54}" type="presParOf" srcId="{62824EB7-CBC0-4F80-9934-DFD09A67C543}" destId="{EB84F94E-CFF7-4828-BB9E-916F212C02B6}" srcOrd="2" destOrd="0" presId="urn:microsoft.com/office/officeart/2005/8/layout/hierarchy2"/>
    <dgm:cxn modelId="{4F5CCFB7-5CA2-461A-A37E-95A54FBF7545}" type="presParOf" srcId="{EB84F94E-CFF7-4828-BB9E-916F212C02B6}" destId="{0FE22858-6870-4B80-B611-93E2B33F8AE6}" srcOrd="0" destOrd="0" presId="urn:microsoft.com/office/officeart/2005/8/layout/hierarchy2"/>
    <dgm:cxn modelId="{DD7C94BA-D9E1-48EF-B16E-189C71F31BAA}" type="presParOf" srcId="{62824EB7-CBC0-4F80-9934-DFD09A67C543}" destId="{B4DB4ABE-7E85-4E40-BF6C-472551C67320}" srcOrd="3" destOrd="0" presId="urn:microsoft.com/office/officeart/2005/8/layout/hierarchy2"/>
    <dgm:cxn modelId="{E9332067-BEA1-4601-826F-2FE16868BB08}" type="presParOf" srcId="{B4DB4ABE-7E85-4E40-BF6C-472551C67320}" destId="{F9EE0366-4159-4964-BC97-418E64AA0532}" srcOrd="0" destOrd="0" presId="urn:microsoft.com/office/officeart/2005/8/layout/hierarchy2"/>
    <dgm:cxn modelId="{9239626B-44AC-4BB9-8E59-D26178938A1E}" type="presParOf" srcId="{B4DB4ABE-7E85-4E40-BF6C-472551C67320}" destId="{F550CF0D-3933-436F-A617-AF8F169A9D5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DC24D-B02A-4C7F-9EEC-2FAF7B5A628C}">
      <dsp:nvSpPr>
        <dsp:cNvPr id="0" name=""/>
        <dsp:cNvSpPr/>
      </dsp:nvSpPr>
      <dsp:spPr>
        <a:xfrm>
          <a:off x="1905" y="1319609"/>
          <a:ext cx="2849562" cy="142478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Indicator/</a:t>
          </a:r>
        </a:p>
        <a:p>
          <a:pPr marL="0" lvl="0" indent="0" algn="ctr" defTabSz="12446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Marker</a:t>
          </a:r>
          <a:endParaRPr lang="en-IN" sz="2800" b="1" kern="1200" dirty="0">
            <a:latin typeface="Times New Roman" panose="02020603050405020304" pitchFamily="18" charset="0"/>
            <a:cs typeface="Times New Roman" panose="02020603050405020304" pitchFamily="18" charset="0"/>
          </a:endParaRPr>
        </a:p>
      </dsp:txBody>
      <dsp:txXfrm>
        <a:off x="43635" y="1361339"/>
        <a:ext cx="2766102" cy="1341321"/>
      </dsp:txXfrm>
    </dsp:sp>
    <dsp:sp modelId="{2EEB7C1E-015C-4637-9C52-6300778A532B}">
      <dsp:nvSpPr>
        <dsp:cNvPr id="0" name=""/>
        <dsp:cNvSpPr/>
      </dsp:nvSpPr>
      <dsp:spPr>
        <a:xfrm rot="19457599">
          <a:off x="2719530" y="1590822"/>
          <a:ext cx="1403698" cy="63105"/>
        </a:xfrm>
        <a:custGeom>
          <a:avLst/>
          <a:gdLst/>
          <a:ahLst/>
          <a:cxnLst/>
          <a:rect l="0" t="0" r="0" b="0"/>
          <a:pathLst>
            <a:path>
              <a:moveTo>
                <a:pt x="0" y="31552"/>
              </a:moveTo>
              <a:lnTo>
                <a:pt x="1403698" y="31552"/>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IN" sz="1400" kern="1200">
            <a:latin typeface="Times New Roman" panose="02020603050405020304" pitchFamily="18" charset="0"/>
            <a:cs typeface="Times New Roman" panose="02020603050405020304" pitchFamily="18" charset="0"/>
          </a:endParaRPr>
        </a:p>
      </dsp:txBody>
      <dsp:txXfrm>
        <a:off x="3386287" y="1587282"/>
        <a:ext cx="70184" cy="70184"/>
      </dsp:txXfrm>
    </dsp:sp>
    <dsp:sp modelId="{68731FDB-1B09-4065-B3A2-403046C043B5}">
      <dsp:nvSpPr>
        <dsp:cNvPr id="0" name=""/>
        <dsp:cNvSpPr/>
      </dsp:nvSpPr>
      <dsp:spPr>
        <a:xfrm>
          <a:off x="3991292" y="500360"/>
          <a:ext cx="2849562" cy="142478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Internal/natural marker</a:t>
          </a:r>
        </a:p>
        <a:p>
          <a:pPr marL="0" lvl="0" indent="0" algn="ctr" defTabSz="8001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Lignin, silica, AIA</a:t>
          </a:r>
          <a:endParaRPr lang="en-IN" sz="1400" kern="1200" dirty="0">
            <a:latin typeface="Times New Roman" panose="02020603050405020304" pitchFamily="18" charset="0"/>
            <a:cs typeface="Times New Roman" panose="02020603050405020304" pitchFamily="18" charset="0"/>
          </a:endParaRPr>
        </a:p>
      </dsp:txBody>
      <dsp:txXfrm>
        <a:off x="4033022" y="542090"/>
        <a:ext cx="2766102" cy="1341321"/>
      </dsp:txXfrm>
    </dsp:sp>
    <dsp:sp modelId="{EB84F94E-CFF7-4828-BB9E-916F212C02B6}">
      <dsp:nvSpPr>
        <dsp:cNvPr id="0" name=""/>
        <dsp:cNvSpPr/>
      </dsp:nvSpPr>
      <dsp:spPr>
        <a:xfrm rot="2142401">
          <a:off x="2719530" y="2410071"/>
          <a:ext cx="1403698" cy="63105"/>
        </a:xfrm>
        <a:custGeom>
          <a:avLst/>
          <a:gdLst/>
          <a:ahLst/>
          <a:cxnLst/>
          <a:rect l="0" t="0" r="0" b="0"/>
          <a:pathLst>
            <a:path>
              <a:moveTo>
                <a:pt x="0" y="31552"/>
              </a:moveTo>
              <a:lnTo>
                <a:pt x="1403698" y="31552"/>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IN" sz="1400" kern="1200">
            <a:latin typeface="Times New Roman" panose="02020603050405020304" pitchFamily="18" charset="0"/>
            <a:cs typeface="Times New Roman" panose="02020603050405020304" pitchFamily="18" charset="0"/>
          </a:endParaRPr>
        </a:p>
      </dsp:txBody>
      <dsp:txXfrm>
        <a:off x="3386287" y="2406532"/>
        <a:ext cx="70184" cy="70184"/>
      </dsp:txXfrm>
    </dsp:sp>
    <dsp:sp modelId="{F9EE0366-4159-4964-BC97-418E64AA0532}">
      <dsp:nvSpPr>
        <dsp:cNvPr id="0" name=""/>
        <dsp:cNvSpPr/>
      </dsp:nvSpPr>
      <dsp:spPr>
        <a:xfrm>
          <a:off x="3991292" y="2138858"/>
          <a:ext cx="2849562" cy="1424781"/>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External marker</a:t>
          </a:r>
        </a:p>
        <a:p>
          <a:pPr marL="0" lvl="0" indent="0" algn="ctr" defTabSz="8001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Chromic </a:t>
          </a:r>
          <a:r>
            <a:rPr lang="en-US" sz="1400" kern="1200" dirty="0" err="1">
              <a:latin typeface="Times New Roman" panose="02020603050405020304" pitchFamily="18" charset="0"/>
              <a:cs typeface="Times New Roman" panose="02020603050405020304" pitchFamily="18" charset="0"/>
            </a:rPr>
            <a:t>sequioxide</a:t>
          </a:r>
          <a:r>
            <a:rPr lang="en-US" sz="1400" kern="1200" dirty="0">
              <a:latin typeface="Times New Roman" panose="02020603050405020304" pitchFamily="18" charset="0"/>
              <a:cs typeface="Times New Roman" panose="02020603050405020304" pitchFamily="18" charset="0"/>
            </a:rPr>
            <a:t> (chromic oxide or </a:t>
          </a:r>
          <a:r>
            <a:rPr lang="en-IN" sz="1400" b="0" i="0" kern="1200" dirty="0"/>
            <a:t>Cr</a:t>
          </a:r>
          <a:r>
            <a:rPr lang="en-IN" sz="1400" b="0" i="0" kern="1200" baseline="-25000" dirty="0"/>
            <a:t>2</a:t>
          </a:r>
          <a:r>
            <a:rPr lang="en-IN" sz="1400" b="0" i="0" kern="1200" dirty="0"/>
            <a:t>O</a:t>
          </a:r>
          <a:r>
            <a:rPr lang="en-IN" sz="1400" b="0" i="0" kern="1200" baseline="-25000" dirty="0"/>
            <a:t>3</a:t>
          </a:r>
          <a:r>
            <a:rPr lang="en-US" sz="1400" kern="1200" dirty="0">
              <a:latin typeface="Times New Roman" panose="02020603050405020304" pitchFamily="18" charset="0"/>
              <a:cs typeface="Times New Roman" panose="02020603050405020304" pitchFamily="18" charset="0"/>
            </a:rPr>
            <a:t>), magnesium ferrite, carmine red, Radioactive isotopes- Cr-EDTA, cerium (Ce), ytterbium (Yb), samarium (</a:t>
          </a:r>
          <a:r>
            <a:rPr lang="en-US" sz="1400" kern="1200" dirty="0" err="1">
              <a:latin typeface="Times New Roman" panose="02020603050405020304" pitchFamily="18" charset="0"/>
              <a:cs typeface="Times New Roman" panose="02020603050405020304" pitchFamily="18" charset="0"/>
            </a:rPr>
            <a:t>Sm</a:t>
          </a:r>
          <a:r>
            <a:rPr lang="en-US" sz="1400" kern="1200" dirty="0">
              <a:latin typeface="Times New Roman" panose="02020603050405020304" pitchFamily="18" charset="0"/>
              <a:cs typeface="Times New Roman" panose="02020603050405020304" pitchFamily="18" charset="0"/>
            </a:rPr>
            <a:t>)</a:t>
          </a:r>
          <a:endParaRPr lang="en-IN" sz="1400" kern="1200" dirty="0">
            <a:latin typeface="Times New Roman" panose="02020603050405020304" pitchFamily="18" charset="0"/>
            <a:cs typeface="Times New Roman" panose="02020603050405020304" pitchFamily="18" charset="0"/>
          </a:endParaRPr>
        </a:p>
      </dsp:txBody>
      <dsp:txXfrm>
        <a:off x="4033022" y="2180588"/>
        <a:ext cx="2766102" cy="13413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7B504-9299-4C93-8A3D-0EA8C6011876}" type="datetimeFigureOut">
              <a:rPr lang="en-IN" smtClean="0"/>
              <a:pPr/>
              <a:t>02-04-2022</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3F8EE-F56E-4E27-9D2C-9559C34D3374}" type="slidenum">
              <a:rPr lang="en-IN" smtClean="0"/>
              <a:pPr/>
              <a:t>‹#›</a:t>
            </a:fld>
            <a:endParaRPr lang="en-IN"/>
          </a:p>
        </p:txBody>
      </p:sp>
    </p:spTree>
    <p:extLst>
      <p:ext uri="{BB962C8B-B14F-4D97-AF65-F5344CB8AC3E}">
        <p14:creationId xmlns:p14="http://schemas.microsoft.com/office/powerpoint/2010/main" val="72482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32193A-76BE-425E-8C4C-50C747325B1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33F8EE-F56E-4E27-9D2C-9559C34D3374}" type="slidenum">
              <a:rPr lang="en-IN" smtClean="0"/>
              <a:pPr/>
              <a:t>8</a:t>
            </a:fld>
            <a:endParaRPr lang="en-IN"/>
          </a:p>
        </p:txBody>
      </p:sp>
    </p:spTree>
    <p:extLst>
      <p:ext uri="{BB962C8B-B14F-4D97-AF65-F5344CB8AC3E}">
        <p14:creationId xmlns:p14="http://schemas.microsoft.com/office/powerpoint/2010/main" val="124662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33F8EE-F56E-4E27-9D2C-9559C34D3374}" type="slidenum">
              <a:rPr lang="en-IN" smtClean="0"/>
              <a:pPr/>
              <a:t>38</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33F8EE-F56E-4E27-9D2C-9559C34D3374}" type="slidenum">
              <a:rPr lang="en-IN" smtClean="0"/>
              <a:pPr/>
              <a:t>49</a:t>
            </a:fld>
            <a:endParaRPr lang="en-IN"/>
          </a:p>
        </p:txBody>
      </p:sp>
    </p:spTree>
    <p:extLst>
      <p:ext uri="{BB962C8B-B14F-4D97-AF65-F5344CB8AC3E}">
        <p14:creationId xmlns:p14="http://schemas.microsoft.com/office/powerpoint/2010/main" val="2285998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4D9644-4B91-4423-90E6-06DCE976BC8B}" type="datetime1">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9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7A63D7-7FE6-4221-AF52-4F65D7C3F332}" type="datetime1">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9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03167A-C866-432A-B196-4AFBB16B7564}" type="datetime1">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005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A968C-5AA9-449E-BDF0-6080141A727A}" type="datetime1">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76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233B3-F3CF-48D9-9F2D-DBD3AB62F67D}" type="datetime1">
              <a:rPr lang="en-US" smtClean="0"/>
              <a:pPr/>
              <a:t>4/2/2022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49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5984BD-FB3A-4BC6-BDE0-7F0CABB627BB}" type="datetime1">
              <a:rPr lang="en-US" smtClean="0"/>
              <a:pPr/>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335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D86536-763A-47D1-A9C6-6A822C599F94}" type="datetime1">
              <a:rPr lang="en-US" smtClean="0"/>
              <a:pPr/>
              <a:t>4/2/2022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21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7DC11D-AF6F-401F-962C-14C64B642A36}" type="datetime1">
              <a:rPr lang="en-US" smtClean="0"/>
              <a:pPr/>
              <a:t>4/2/2022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388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FD4F89-ADC5-47D0-B186-5F415153B4D6}" type="datetime1">
              <a:rPr lang="en-US" smtClean="0"/>
              <a:pPr/>
              <a:t>4/2/2022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526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4EAE101-7FF5-4644-ABA9-9C46E3C24932}" type="datetime1">
              <a:rPr lang="en-US" smtClean="0"/>
              <a:pPr/>
              <a:t>4/2/2022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0785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90D85C-87F0-4C86-BC19-2A6E411697B0}" type="datetime1">
              <a:rPr lang="en-US" smtClean="0"/>
              <a:pPr/>
              <a:t>4/2/2022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21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6FE76986-7715-4BD9-ADC0-734ED3E21ED8}" type="datetime1">
              <a:rPr lang="en-US" smtClean="0"/>
              <a:pPr/>
              <a:t>4/2/2022</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6F15528-21DE-4FAA-801E-634DDDAF4B2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11157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081E5A-F7F0-4E53-B767-8775B4FF6301}"/>
              </a:ext>
            </a:extLst>
          </p:cNvPr>
          <p:cNvPicPr>
            <a:picLocks noChangeAspect="1"/>
          </p:cNvPicPr>
          <p:nvPr/>
        </p:nvPicPr>
        <p:blipFill>
          <a:blip r:embed="rId3" cstate="print"/>
          <a:stretch>
            <a:fillRect/>
          </a:stretch>
        </p:blipFill>
        <p:spPr>
          <a:xfrm>
            <a:off x="0" y="304800"/>
            <a:ext cx="1478018" cy="1478018"/>
          </a:xfrm>
          <a:prstGeom prst="rect">
            <a:avLst/>
          </a:prstGeom>
        </p:spPr>
      </p:pic>
      <p:sp>
        <p:nvSpPr>
          <p:cNvPr id="7" name="Text Box 2">
            <a:extLst>
              <a:ext uri="{FF2B5EF4-FFF2-40B4-BE49-F238E27FC236}">
                <a16:creationId xmlns:a16="http://schemas.microsoft.com/office/drawing/2014/main" id="{93884907-B91D-443E-87AA-DEC07B739777}"/>
              </a:ext>
            </a:extLst>
          </p:cNvPr>
          <p:cNvSpPr txBox="1">
            <a:spLocks noChangeArrowheads="1"/>
          </p:cNvSpPr>
          <p:nvPr/>
        </p:nvSpPr>
        <p:spPr bwMode="auto">
          <a:xfrm>
            <a:off x="1591877" y="4515374"/>
            <a:ext cx="6057900" cy="800100"/>
          </a:xfrm>
          <a:prstGeom prst="rect">
            <a:avLst/>
          </a:prstGeom>
          <a:solidFill>
            <a:srgbClr val="FFFFFF"/>
          </a:solidFill>
          <a:ln w="9525">
            <a:solidFill>
              <a:srgbClr val="FFFFFF"/>
            </a:solid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College of Veterinary Science &amp; Animal Husbandry</a:t>
            </a:r>
          </a:p>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U.P. Pt. Deen Dayal Upadhyaya Pashu Chikitsa Vigyan</a:t>
            </a:r>
          </a:p>
          <a:p>
            <a:pPr algn="ctr" defTabSz="685800" fontAlgn="base">
              <a:spcBef>
                <a:spcPct val="0"/>
              </a:spcBef>
              <a:spcAft>
                <a:spcPct val="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Vishwavidyalaya Evam Go-Anusandhan Sansthan</a:t>
            </a:r>
          </a:p>
          <a:p>
            <a:pPr algn="ctr" defTabSz="685800" fontAlgn="base">
              <a:spcBef>
                <a:spcPct val="0"/>
              </a:spcBef>
              <a:spcAft>
                <a:spcPts val="750"/>
              </a:spcAft>
            </a:pPr>
            <a:r>
              <a:rPr lang="en-IN"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(DUVASU), Mathura - 281001 (U.P.)</a:t>
            </a:r>
            <a:endParaRPr lang="en-US" sz="1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3D9E47AF-53A6-4D64-A702-2E503DFC162F}"/>
              </a:ext>
            </a:extLst>
          </p:cNvPr>
          <p:cNvSpPr/>
          <p:nvPr/>
        </p:nvSpPr>
        <p:spPr>
          <a:xfrm>
            <a:off x="3751160" y="5378238"/>
            <a:ext cx="1856855" cy="323165"/>
          </a:xfrm>
          <a:prstGeom prst="rect">
            <a:avLst/>
          </a:prstGeom>
        </p:spPr>
        <p:txBody>
          <a:bodyPr wrap="none">
            <a:spAutoFit/>
          </a:bodyPr>
          <a:lstStyle/>
          <a:p>
            <a:pPr algn="ctr"/>
            <a:r>
              <a:rPr lang="en-IN" sz="1500" i="1" u="sng" dirty="0">
                <a:solidFill>
                  <a:srgbClr val="002060"/>
                </a:solidFill>
                <a:latin typeface="Times New Roman" pitchFamily="18" charset="0"/>
                <a:cs typeface="Times New Roman" pitchFamily="18" charset="0"/>
              </a:rPr>
              <a:t>www.upvetuniv.edu.in</a:t>
            </a:r>
          </a:p>
        </p:txBody>
      </p:sp>
      <p:pic>
        <p:nvPicPr>
          <p:cNvPr id="9" name="Picture 8" descr="New Picture"/>
          <p:cNvPicPr/>
          <p:nvPr/>
        </p:nvPicPr>
        <p:blipFill>
          <a:blip r:embed="rId4" cstate="print"/>
          <a:srcRect/>
          <a:stretch>
            <a:fillRect/>
          </a:stretch>
        </p:blipFill>
        <p:spPr bwMode="auto">
          <a:xfrm>
            <a:off x="7476796" y="304800"/>
            <a:ext cx="1667204" cy="1454369"/>
          </a:xfrm>
          <a:prstGeom prst="rect">
            <a:avLst/>
          </a:prstGeom>
          <a:noFill/>
          <a:ln w="9525">
            <a:noFill/>
            <a:miter lim="800000"/>
            <a:headEnd/>
            <a:tailEnd/>
          </a:ln>
        </p:spPr>
      </p:pic>
      <p:sp>
        <p:nvSpPr>
          <p:cNvPr id="11" name="Subtitle 2">
            <a:extLst>
              <a:ext uri="{FF2B5EF4-FFF2-40B4-BE49-F238E27FC236}">
                <a16:creationId xmlns:a16="http://schemas.microsoft.com/office/drawing/2014/main" id="{64147684-C2A0-4377-9515-7EF7DF03E290}"/>
              </a:ext>
            </a:extLst>
          </p:cNvPr>
          <p:cNvSpPr txBox="1">
            <a:spLocks/>
          </p:cNvSpPr>
          <p:nvPr/>
        </p:nvSpPr>
        <p:spPr>
          <a:xfrm>
            <a:off x="2438400" y="2152175"/>
            <a:ext cx="3886200" cy="926851"/>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p>
            <a:pPr algn="ctr">
              <a:spcBef>
                <a:spcPts val="0"/>
              </a:spcBef>
            </a:pPr>
            <a:r>
              <a:rPr lang="en-US" dirty="0">
                <a:solidFill>
                  <a:srgbClr val="FF0000"/>
                </a:solidFill>
                <a:latin typeface="Times New Roman" pitchFamily="18" charset="0"/>
                <a:cs typeface="Times New Roman" pitchFamily="18" charset="0"/>
              </a:rPr>
              <a:t>Dr. Muneendra Kumar</a:t>
            </a:r>
          </a:p>
          <a:p>
            <a:pPr algn="ctr">
              <a:spcBef>
                <a:spcPts val="0"/>
              </a:spcBef>
            </a:pPr>
            <a:r>
              <a:rPr lang="en-US" dirty="0">
                <a:solidFill>
                  <a:srgbClr val="FF0000"/>
                </a:solidFill>
                <a:latin typeface="Times New Roman" pitchFamily="18" charset="0"/>
                <a:cs typeface="Times New Roman" pitchFamily="18" charset="0"/>
              </a:rPr>
              <a:t>Assistant Professor</a:t>
            </a:r>
          </a:p>
          <a:p>
            <a:pPr algn="ctr">
              <a:spcBef>
                <a:spcPts val="0"/>
              </a:spcBef>
            </a:pPr>
            <a:r>
              <a:rPr lang="en-US" dirty="0">
                <a:solidFill>
                  <a:srgbClr val="FF0000"/>
                </a:solidFill>
                <a:latin typeface="Times New Roman" pitchFamily="18" charset="0"/>
                <a:cs typeface="Times New Roman" pitchFamily="18" charset="0"/>
              </a:rPr>
              <a:t>Department of Animal Nutrition</a:t>
            </a:r>
            <a:endParaRPr lang="en-IN" dirty="0">
              <a:solidFill>
                <a:srgbClr val="FF0000"/>
              </a:solidFill>
              <a:latin typeface="Times New Roman" pitchFamily="18" charset="0"/>
              <a:cs typeface="Times New Roman" pitchFamily="18"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a:t>
            </a:fld>
            <a:endParaRPr lang="en-US"/>
          </a:p>
        </p:txBody>
      </p:sp>
      <p:sp>
        <p:nvSpPr>
          <p:cNvPr id="13" name="Rectangle 12">
            <a:extLst>
              <a:ext uri="{FF2B5EF4-FFF2-40B4-BE49-F238E27FC236}">
                <a16:creationId xmlns:a16="http://schemas.microsoft.com/office/drawing/2014/main" id="{FAA9968B-BEE7-4A21-86F1-A49AB640881B}"/>
              </a:ext>
            </a:extLst>
          </p:cNvPr>
          <p:cNvSpPr/>
          <p:nvPr/>
        </p:nvSpPr>
        <p:spPr>
          <a:xfrm>
            <a:off x="3440802" y="3763705"/>
            <a:ext cx="2225288" cy="323165"/>
          </a:xfrm>
          <a:prstGeom prst="rect">
            <a:avLst/>
          </a:prstGeom>
        </p:spPr>
        <p:txBody>
          <a:bodyPr wrap="none">
            <a:spAutoFit/>
          </a:bodyPr>
          <a:lstStyle/>
          <a:p>
            <a:pPr algn="ctr"/>
            <a:r>
              <a:rPr lang="en-IN" sz="1500" i="1" u="sng" dirty="0">
                <a:solidFill>
                  <a:srgbClr val="00B050"/>
                </a:solidFill>
                <a:latin typeface="Times New Roman" pitchFamily="18" charset="0"/>
                <a:cs typeface="Times New Roman" pitchFamily="18" charset="0"/>
              </a:rPr>
              <a:t>muneendra82@gmail.com</a:t>
            </a:r>
          </a:p>
        </p:txBody>
      </p:sp>
      <p:graphicFrame>
        <p:nvGraphicFramePr>
          <p:cNvPr id="3" name="Table 2">
            <a:extLst>
              <a:ext uri="{FF2B5EF4-FFF2-40B4-BE49-F238E27FC236}">
                <a16:creationId xmlns:a16="http://schemas.microsoft.com/office/drawing/2014/main" id="{C8A1EDBB-4554-4F4B-B6F8-7AB599B738CB}"/>
              </a:ext>
            </a:extLst>
          </p:cNvPr>
          <p:cNvGraphicFramePr>
            <a:graphicFrameLocks noGrp="1"/>
          </p:cNvGraphicFramePr>
          <p:nvPr>
            <p:extLst>
              <p:ext uri="{D42A27DB-BD31-4B8C-83A1-F6EECF244321}">
                <p14:modId xmlns:p14="http://schemas.microsoft.com/office/powerpoint/2010/main" val="281191670"/>
              </p:ext>
            </p:extLst>
          </p:nvPr>
        </p:nvGraphicFramePr>
        <p:xfrm>
          <a:off x="1506877" y="534457"/>
          <a:ext cx="5941060" cy="731520"/>
        </p:xfrm>
        <a:graphic>
          <a:graphicData uri="http://schemas.openxmlformats.org/drawingml/2006/table">
            <a:tbl>
              <a:tblPr firstRow="1" firstCol="1" bandRow="1">
                <a:tableStyleId>{5C22544A-7EE6-4342-B048-85BDC9FD1C3A}</a:tableStyleId>
              </a:tblPr>
              <a:tblGrid>
                <a:gridCol w="1350645">
                  <a:extLst>
                    <a:ext uri="{9D8B030D-6E8A-4147-A177-3AD203B41FA5}">
                      <a16:colId xmlns:a16="http://schemas.microsoft.com/office/drawing/2014/main" val="3530265411"/>
                    </a:ext>
                  </a:extLst>
                </a:gridCol>
                <a:gridCol w="4590415">
                  <a:extLst>
                    <a:ext uri="{9D8B030D-6E8A-4147-A177-3AD203B41FA5}">
                      <a16:colId xmlns:a16="http://schemas.microsoft.com/office/drawing/2014/main" val="3719321819"/>
                    </a:ext>
                  </a:extLst>
                </a:gridCol>
              </a:tblGrid>
              <a:tr h="270510">
                <a:tc>
                  <a:txBody>
                    <a:bodyPr/>
                    <a:lstStyle/>
                    <a:p>
                      <a:pPr algn="ctr">
                        <a:lnSpc>
                          <a:spcPct val="115000"/>
                        </a:lnSpc>
                        <a:spcAft>
                          <a:spcPts val="1000"/>
                        </a:spcAft>
                        <a:tabLst>
                          <a:tab pos="247650" algn="l"/>
                        </a:tabLst>
                      </a:pPr>
                      <a:r>
                        <a:rPr lang="en-US" sz="1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L</a:t>
                      </a:r>
                      <a:r>
                        <a:rPr lang="en-IN" sz="1800" dirty="0" err="1">
                          <a:solidFill>
                            <a:schemeClr val="tx1"/>
                          </a:solidFill>
                          <a:effectLst/>
                          <a:latin typeface="Calibri" panose="020F0502020204030204" pitchFamily="34" charset="0"/>
                          <a:ea typeface="Times New Roman" panose="02020603050405020304" pitchFamily="18" charset="0"/>
                          <a:cs typeface="Mangal" panose="02040503050203030202" pitchFamily="18" charset="0"/>
                        </a:rPr>
                        <a:t>ecture</a:t>
                      </a:r>
                      <a:r>
                        <a:rPr lang="en-IN" sz="1800" dirty="0">
                          <a:solidFill>
                            <a:schemeClr val="tx1"/>
                          </a:solidFill>
                          <a:effectLst/>
                          <a:latin typeface="Calibri" panose="020F0502020204030204" pitchFamily="34" charset="0"/>
                          <a:ea typeface="Times New Roman" panose="02020603050405020304" pitchFamily="18" charset="0"/>
                          <a:cs typeface="Mangal" panose="02040503050203030202" pitchFamily="18" charset="0"/>
                        </a:rPr>
                        <a:t> 1.</a:t>
                      </a:r>
                    </a:p>
                  </a:txBody>
                  <a:tcPr marL="68580" marR="68580" marT="0" marB="0"/>
                </a:tc>
                <a:tc>
                  <a:txBody>
                    <a:bodyPr/>
                    <a:lstStyle/>
                    <a:p>
                      <a:pPr algn="ctr">
                        <a:lnSpc>
                          <a:spcPct val="100000"/>
                        </a:lnSpc>
                      </a:pPr>
                      <a:r>
                        <a:rPr lang="en-IN" sz="2400" kern="0" dirty="0">
                          <a:effectLst/>
                          <a:latin typeface="Times New Roman" panose="02020603050405020304" pitchFamily="18" charset="0"/>
                          <a:cs typeface="Times New Roman" panose="02020603050405020304" pitchFamily="18" charset="0"/>
                        </a:rPr>
                        <a:t>Evaluation of feedstuffs by digestion experiments</a:t>
                      </a:r>
                      <a:endParaRPr lang="en-IN" sz="24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84854054"/>
                  </a:ext>
                </a:extLst>
              </a:tr>
            </a:tbl>
          </a:graphicData>
        </a:graphic>
      </p:graphicFrame>
    </p:spTree>
    <p:extLst>
      <p:ext uri="{BB962C8B-B14F-4D97-AF65-F5344CB8AC3E}">
        <p14:creationId xmlns:p14="http://schemas.microsoft.com/office/powerpoint/2010/main" val="418810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 y="6459786"/>
            <a:ext cx="8763000" cy="365125"/>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10</a:t>
            </a:fld>
            <a:endParaRPr lang="en-US" dirty="0"/>
          </a:p>
        </p:txBody>
      </p:sp>
      <p:sp>
        <p:nvSpPr>
          <p:cNvPr id="6" name="Rectangle 5"/>
          <p:cNvSpPr/>
          <p:nvPr/>
        </p:nvSpPr>
        <p:spPr>
          <a:xfrm>
            <a:off x="1338287" y="445293"/>
            <a:ext cx="4608512" cy="400110"/>
          </a:xfrm>
          <a:prstGeom prst="rect">
            <a:avLst/>
          </a:prstGeom>
        </p:spPr>
        <p:txBody>
          <a:bodyPr wrap="square">
            <a:spAutoFit/>
          </a:bodyPr>
          <a:lstStyle/>
          <a:p>
            <a:r>
              <a:rPr lang="en-US" sz="2000" b="1" dirty="0">
                <a:solidFill>
                  <a:srgbClr val="C00000"/>
                </a:solidFill>
                <a:latin typeface="Times New Roman" pitchFamily="18" charset="0"/>
                <a:cs typeface="Times New Roman" pitchFamily="18" charset="0"/>
              </a:rPr>
              <a:t>B. Grouping of selected animals: </a:t>
            </a:r>
            <a:endParaRPr lang="en-US" dirty="0"/>
          </a:p>
        </p:txBody>
      </p:sp>
      <p:pic>
        <p:nvPicPr>
          <p:cNvPr id="2050" name="Picture 2" descr="Cutting feed costs without compromising profitability - Progressive Dairy:  Canada">
            <a:extLst>
              <a:ext uri="{FF2B5EF4-FFF2-40B4-BE49-F238E27FC236}">
                <a16:creationId xmlns:a16="http://schemas.microsoft.com/office/drawing/2014/main" id="{1F370580-3AF3-47FC-9D4B-84D3E088B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1458" y="33089"/>
            <a:ext cx="2905125" cy="16246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BB74487-8624-4161-ACB0-F2A7C1EB3053}"/>
                  </a:ext>
                </a:extLst>
              </p:cNvPr>
              <p:cNvSpPr txBox="1"/>
              <p:nvPr/>
            </p:nvSpPr>
            <p:spPr>
              <a:xfrm>
                <a:off x="1447800" y="1036116"/>
                <a:ext cx="4824426" cy="215444"/>
              </a:xfrm>
              <a:prstGeom prst="rect">
                <a:avLst/>
              </a:prstGeom>
              <a:noFill/>
            </p:spPr>
            <p:txBody>
              <a:bodyPr wrap="square" lIns="0" tIns="0" rIns="0" bIns="0" rtlCol="0">
                <a:spAutoFit/>
              </a:bodyPr>
              <a:lstStyle/>
              <a:p>
                <a14:m>
                  <m:oMath xmlns:m="http://schemas.openxmlformats.org/officeDocument/2006/math">
                    <m:r>
                      <a:rPr lang="en-US" sz="1400" b="0" i="1" smtClean="0">
                        <a:latin typeface="Cambria Math" panose="02040503050406030204" pitchFamily="18" charset="0"/>
                      </a:rPr>
                      <m:t>𝑁𝑜</m:t>
                    </m:r>
                    <m:r>
                      <a:rPr lang="en-US" sz="1400" b="0" i="1" smtClean="0">
                        <a:latin typeface="Cambria Math" panose="02040503050406030204" pitchFamily="18" charset="0"/>
                      </a:rPr>
                      <m:t>. </m:t>
                    </m:r>
                    <m:r>
                      <a:rPr lang="en-US" sz="1400" b="0" i="1" smtClean="0">
                        <a:latin typeface="Cambria Math" panose="02040503050406030204" pitchFamily="18" charset="0"/>
                      </a:rPr>
                      <m:t>𝑜𝑓</m:t>
                    </m:r>
                    <m:r>
                      <a:rPr lang="en-US" sz="1400" b="0" i="1" smtClean="0">
                        <a:latin typeface="Cambria Math" panose="02040503050406030204" pitchFamily="18" charset="0"/>
                      </a:rPr>
                      <m:t> </m:t>
                    </m:r>
                    <m:r>
                      <a:rPr lang="en-US" sz="1400" b="0" i="1" smtClean="0">
                        <a:latin typeface="Cambria Math" panose="02040503050406030204" pitchFamily="18" charset="0"/>
                      </a:rPr>
                      <m:t>𝑔𝑟𝑜𝑢𝑝𝑠</m:t>
                    </m:r>
                    <m:r>
                      <a:rPr lang="en-IN" sz="1400" i="1" smtClean="0">
                        <a:latin typeface="Cambria Math" panose="02040503050406030204" pitchFamily="18" charset="0"/>
                      </a:rPr>
                      <m:t>=</m:t>
                    </m:r>
                    <m:r>
                      <a:rPr lang="en-US" sz="1400" b="0" i="1" smtClean="0">
                        <a:latin typeface="Cambria Math" panose="02040503050406030204" pitchFamily="18" charset="0"/>
                      </a:rPr>
                      <m:t>𝑛</m:t>
                    </m:r>
                    <m:r>
                      <a:rPr lang="en-US" sz="1400" b="0" i="1" smtClean="0">
                        <a:latin typeface="Cambria Math" panose="02040503050406030204" pitchFamily="18" charset="0"/>
                      </a:rPr>
                      <m:t>+1</m:t>
                    </m:r>
                  </m:oMath>
                </a14:m>
                <a:r>
                  <a:rPr lang="en-US" sz="1400" b="0" i="1" dirty="0"/>
                  <a:t>; </a:t>
                </a:r>
                <a:r>
                  <a:rPr lang="en-IN" sz="1400" i="1" dirty="0"/>
                  <a:t>n= no. of treatment, 1=control</a:t>
                </a:r>
              </a:p>
            </p:txBody>
          </p:sp>
        </mc:Choice>
        <mc:Fallback xmlns="">
          <p:sp>
            <p:nvSpPr>
              <p:cNvPr id="3" name="TextBox 2">
                <a:extLst>
                  <a:ext uri="{FF2B5EF4-FFF2-40B4-BE49-F238E27FC236}">
                    <a16:creationId xmlns:a16="http://schemas.microsoft.com/office/drawing/2014/main" xmlns="" xmlns:a14="http://schemas.microsoft.com/office/drawing/2010/main" id="{DBB74487-8624-4161-ACB0-F2A7C1EB3053}"/>
                  </a:ext>
                </a:extLst>
              </p:cNvPr>
              <p:cNvSpPr txBox="1">
                <a:spLocks noRot="1" noChangeAspect="1" noMove="1" noResize="1" noEditPoints="1" noAdjustHandles="1" noChangeArrowheads="1" noChangeShapeType="1" noTextEdit="1"/>
              </p:cNvSpPr>
              <p:nvPr/>
            </p:nvSpPr>
            <p:spPr>
              <a:xfrm>
                <a:off x="1447800" y="1036116"/>
                <a:ext cx="4824426" cy="215444"/>
              </a:xfrm>
              <a:prstGeom prst="rect">
                <a:avLst/>
              </a:prstGeom>
              <a:blipFill>
                <a:blip r:embed="rId3"/>
                <a:stretch>
                  <a:fillRect l="-1264" t="-25714" b="-51429"/>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A7D8EB6F-ED42-4480-8987-909C45EA28B1}"/>
              </a:ext>
            </a:extLst>
          </p:cNvPr>
          <p:cNvSpPr txBox="1"/>
          <p:nvPr/>
        </p:nvSpPr>
        <p:spPr>
          <a:xfrm>
            <a:off x="762000" y="1981200"/>
            <a:ext cx="80010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e.g. To study the effect of berseem and maize fodder on growth performance</a:t>
            </a:r>
            <a:endParaRPr lang="en-IN" dirty="0">
              <a:latin typeface="Times New Roman" panose="02020603050405020304" pitchFamily="18" charset="0"/>
              <a:cs typeface="Times New Roman" panose="02020603050405020304" pitchFamily="18" charset="0"/>
            </a:endParaRPr>
          </a:p>
        </p:txBody>
      </p:sp>
      <p:graphicFrame>
        <p:nvGraphicFramePr>
          <p:cNvPr id="9" name="Table 9">
            <a:extLst>
              <a:ext uri="{FF2B5EF4-FFF2-40B4-BE49-F238E27FC236}">
                <a16:creationId xmlns:a16="http://schemas.microsoft.com/office/drawing/2014/main" id="{1E5C7A6B-4F39-45F9-B050-8A5F951E2EC2}"/>
              </a:ext>
            </a:extLst>
          </p:cNvPr>
          <p:cNvGraphicFramePr>
            <a:graphicFrameLocks noGrp="1"/>
          </p:cNvGraphicFramePr>
          <p:nvPr>
            <p:extLst>
              <p:ext uri="{D42A27DB-BD31-4B8C-83A1-F6EECF244321}">
                <p14:modId xmlns:p14="http://schemas.microsoft.com/office/powerpoint/2010/main" val="3727533178"/>
              </p:ext>
            </p:extLst>
          </p:nvPr>
        </p:nvGraphicFramePr>
        <p:xfrm>
          <a:off x="858020" y="2672080"/>
          <a:ext cx="7904980" cy="2966720"/>
        </p:xfrm>
        <a:graphic>
          <a:graphicData uri="http://schemas.openxmlformats.org/drawingml/2006/table">
            <a:tbl>
              <a:tblPr firstRow="1" bandRow="1">
                <a:tableStyleId>{5C22544A-7EE6-4342-B048-85BDC9FD1C3A}</a:tableStyleId>
              </a:tblPr>
              <a:tblGrid>
                <a:gridCol w="1976245">
                  <a:extLst>
                    <a:ext uri="{9D8B030D-6E8A-4147-A177-3AD203B41FA5}">
                      <a16:colId xmlns:a16="http://schemas.microsoft.com/office/drawing/2014/main" val="636760188"/>
                    </a:ext>
                  </a:extLst>
                </a:gridCol>
                <a:gridCol w="1976245">
                  <a:extLst>
                    <a:ext uri="{9D8B030D-6E8A-4147-A177-3AD203B41FA5}">
                      <a16:colId xmlns:a16="http://schemas.microsoft.com/office/drawing/2014/main" val="4003603591"/>
                    </a:ext>
                  </a:extLst>
                </a:gridCol>
                <a:gridCol w="1976245">
                  <a:extLst>
                    <a:ext uri="{9D8B030D-6E8A-4147-A177-3AD203B41FA5}">
                      <a16:colId xmlns:a16="http://schemas.microsoft.com/office/drawing/2014/main" val="3791256609"/>
                    </a:ext>
                  </a:extLst>
                </a:gridCol>
                <a:gridCol w="1976245">
                  <a:extLst>
                    <a:ext uri="{9D8B030D-6E8A-4147-A177-3AD203B41FA5}">
                      <a16:colId xmlns:a16="http://schemas.microsoft.com/office/drawing/2014/main" val="1282544110"/>
                    </a:ext>
                  </a:extLst>
                </a:gridCol>
              </a:tblGrid>
              <a:tr h="370840">
                <a:tc>
                  <a:txBody>
                    <a:bodyPr/>
                    <a:lstStyle/>
                    <a:p>
                      <a:pPr algn="ctr"/>
                      <a:r>
                        <a:rPr lang="en-US" sz="1800" dirty="0">
                          <a:latin typeface="Times New Roman" panose="02020603050405020304" pitchFamily="18" charset="0"/>
                          <a:cs typeface="Times New Roman" panose="02020603050405020304" pitchFamily="18" charset="0"/>
                        </a:rPr>
                        <a:t>Animal no.</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Control group </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Berseem group</a:t>
                      </a:r>
                      <a:endParaRPr lang="en-IN"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Maize group</a:t>
                      </a:r>
                      <a:endParaRPr lang="en-IN"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3351536"/>
                  </a:ext>
                </a:extLst>
              </a:tr>
              <a:tr h="370840">
                <a:tc>
                  <a:txBody>
                    <a:bodyPr/>
                    <a:lstStyle/>
                    <a:p>
                      <a:pPr algn="ctr"/>
                      <a:r>
                        <a:rPr lang="en-US" sz="1800" dirty="0">
                          <a:latin typeface="Times New Roman" panose="02020603050405020304" pitchFamily="18" charset="0"/>
                          <a:cs typeface="Times New Roman" panose="02020603050405020304" pitchFamily="18" charset="0"/>
                        </a:rPr>
                        <a:t>1</a:t>
                      </a:r>
                      <a:endParaRPr lang="en-IN" sz="1800" dirty="0">
                        <a:latin typeface="Times New Roman" panose="02020603050405020304" pitchFamily="18" charset="0"/>
                        <a:cs typeface="Times New Roman" panose="02020603050405020304" pitchFamily="18" charset="0"/>
                      </a:endParaRPr>
                    </a:p>
                  </a:txBody>
                  <a:tcPr/>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60</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66</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74</a:t>
                      </a:r>
                    </a:p>
                  </a:txBody>
                  <a:tcPr marL="9525" marR="9525" marT="9525" marB="0" anchor="b"/>
                </a:tc>
                <a:extLst>
                  <a:ext uri="{0D108BD9-81ED-4DB2-BD59-A6C34878D82A}">
                    <a16:rowId xmlns:a16="http://schemas.microsoft.com/office/drawing/2014/main" val="3561747121"/>
                  </a:ext>
                </a:extLst>
              </a:tr>
              <a:tr h="370840">
                <a:tc>
                  <a:txBody>
                    <a:bodyPr/>
                    <a:lstStyle/>
                    <a:p>
                      <a:pPr algn="ctr"/>
                      <a:r>
                        <a:rPr lang="en-US" sz="1800" dirty="0">
                          <a:latin typeface="Times New Roman" panose="02020603050405020304" pitchFamily="18" charset="0"/>
                          <a:cs typeface="Times New Roman" panose="02020603050405020304" pitchFamily="18" charset="0"/>
                        </a:rPr>
                        <a:t>2</a:t>
                      </a:r>
                      <a:endParaRPr lang="en-IN" sz="1800" dirty="0">
                        <a:latin typeface="Times New Roman" panose="02020603050405020304" pitchFamily="18" charset="0"/>
                        <a:cs typeface="Times New Roman" panose="02020603050405020304" pitchFamily="18" charset="0"/>
                      </a:endParaRPr>
                    </a:p>
                  </a:txBody>
                  <a:tcPr/>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63</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89</a:t>
                      </a:r>
                    </a:p>
                  </a:txBody>
                  <a:tcPr marL="9525" marR="9525" marT="9525" marB="0" anchor="b"/>
                </a:tc>
                <a:extLst>
                  <a:ext uri="{0D108BD9-81ED-4DB2-BD59-A6C34878D82A}">
                    <a16:rowId xmlns:a16="http://schemas.microsoft.com/office/drawing/2014/main" val="1104748346"/>
                  </a:ext>
                </a:extLst>
              </a:tr>
              <a:tr h="370840">
                <a:tc>
                  <a:txBody>
                    <a:bodyPr/>
                    <a:lstStyle/>
                    <a:p>
                      <a:pPr algn="ctr"/>
                      <a:r>
                        <a:rPr lang="en-US" sz="1800" dirty="0">
                          <a:latin typeface="Times New Roman" panose="02020603050405020304" pitchFamily="18" charset="0"/>
                          <a:cs typeface="Times New Roman" panose="02020603050405020304" pitchFamily="18" charset="0"/>
                        </a:rPr>
                        <a:t>3</a:t>
                      </a:r>
                      <a:endParaRPr lang="en-IN" sz="1800" dirty="0">
                        <a:latin typeface="Times New Roman" panose="02020603050405020304" pitchFamily="18" charset="0"/>
                        <a:cs typeface="Times New Roman" panose="02020603050405020304" pitchFamily="18" charset="0"/>
                      </a:endParaRPr>
                    </a:p>
                  </a:txBody>
                  <a:tcPr/>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b"/>
                </a:tc>
                <a:tc>
                  <a:txBody>
                    <a:bodyPr/>
                    <a:lstStyle/>
                    <a:p>
                      <a:pPr algn="ctr" fontAlgn="b"/>
                      <a:r>
                        <a:rPr lang="en-IN" sz="1800" b="0" i="0" u="none" strike="noStrike">
                          <a:solidFill>
                            <a:srgbClr val="000000"/>
                          </a:solidFill>
                          <a:effectLst/>
                          <a:latin typeface="Times New Roman" panose="02020603050405020304" pitchFamily="18" charset="0"/>
                          <a:cs typeface="Times New Roman" panose="02020603050405020304" pitchFamily="18" charset="0"/>
                        </a:rPr>
                        <a:t>59</a:t>
                      </a:r>
                    </a:p>
                  </a:txBody>
                  <a:tcPr marL="9525" marR="9525" marT="9525" marB="0" anchor="b"/>
                </a:tc>
                <a:extLst>
                  <a:ext uri="{0D108BD9-81ED-4DB2-BD59-A6C34878D82A}">
                    <a16:rowId xmlns:a16="http://schemas.microsoft.com/office/drawing/2014/main" val="3954850420"/>
                  </a:ext>
                </a:extLst>
              </a:tr>
              <a:tr h="370840">
                <a:tc>
                  <a:txBody>
                    <a:bodyPr/>
                    <a:lstStyle/>
                    <a:p>
                      <a:pPr algn="ctr"/>
                      <a:r>
                        <a:rPr lang="en-US" sz="1800" dirty="0">
                          <a:latin typeface="Times New Roman" panose="02020603050405020304" pitchFamily="18" charset="0"/>
                          <a:cs typeface="Times New Roman" panose="02020603050405020304" pitchFamily="18" charset="0"/>
                        </a:rPr>
                        <a:t>4</a:t>
                      </a:r>
                      <a:endParaRPr lang="en-IN" sz="1800" dirty="0">
                        <a:latin typeface="Times New Roman" panose="02020603050405020304" pitchFamily="18" charset="0"/>
                        <a:cs typeface="Times New Roman" panose="02020603050405020304" pitchFamily="18" charset="0"/>
                      </a:endParaRPr>
                    </a:p>
                  </a:txBody>
                  <a:tcPr/>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83</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86</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9525" marR="9525" marT="9525" marB="0" anchor="b"/>
                </a:tc>
                <a:extLst>
                  <a:ext uri="{0D108BD9-81ED-4DB2-BD59-A6C34878D82A}">
                    <a16:rowId xmlns:a16="http://schemas.microsoft.com/office/drawing/2014/main" val="3177098099"/>
                  </a:ext>
                </a:extLst>
              </a:tr>
              <a:tr h="370840">
                <a:tc>
                  <a:txBody>
                    <a:bodyPr/>
                    <a:lstStyle/>
                    <a:p>
                      <a:pPr algn="ctr"/>
                      <a:r>
                        <a:rPr lang="en-US" sz="1800" dirty="0">
                          <a:latin typeface="Times New Roman" panose="02020603050405020304" pitchFamily="18" charset="0"/>
                          <a:cs typeface="Times New Roman" panose="02020603050405020304" pitchFamily="18" charset="0"/>
                        </a:rPr>
                        <a:t>5</a:t>
                      </a:r>
                      <a:endParaRPr lang="en-IN" sz="1800" dirty="0">
                        <a:latin typeface="Times New Roman" panose="02020603050405020304" pitchFamily="18" charset="0"/>
                        <a:cs typeface="Times New Roman" panose="02020603050405020304" pitchFamily="18" charset="0"/>
                      </a:endParaRPr>
                    </a:p>
                  </a:txBody>
                  <a:tcPr/>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64</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64</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63</a:t>
                      </a:r>
                    </a:p>
                  </a:txBody>
                  <a:tcPr marL="9525" marR="9525" marT="9525" marB="0" anchor="b"/>
                </a:tc>
                <a:extLst>
                  <a:ext uri="{0D108BD9-81ED-4DB2-BD59-A6C34878D82A}">
                    <a16:rowId xmlns:a16="http://schemas.microsoft.com/office/drawing/2014/main" val="2940195519"/>
                  </a:ext>
                </a:extLst>
              </a:tr>
              <a:tr h="370840">
                <a:tc>
                  <a:txBody>
                    <a:bodyPr/>
                    <a:lstStyle/>
                    <a:p>
                      <a:pPr algn="ctr"/>
                      <a:r>
                        <a:rPr lang="en-US" sz="1800" dirty="0">
                          <a:latin typeface="Times New Roman" panose="02020603050405020304" pitchFamily="18" charset="0"/>
                          <a:cs typeface="Times New Roman" panose="02020603050405020304" pitchFamily="18" charset="0"/>
                        </a:rPr>
                        <a:t>6</a:t>
                      </a:r>
                      <a:endParaRPr lang="en-IN" sz="1800" dirty="0">
                        <a:latin typeface="Times New Roman" panose="02020603050405020304" pitchFamily="18" charset="0"/>
                        <a:cs typeface="Times New Roman" panose="02020603050405020304" pitchFamily="18" charset="0"/>
                      </a:endParaRPr>
                    </a:p>
                  </a:txBody>
                  <a:tcPr/>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81</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b"/>
                </a:tc>
                <a:tc>
                  <a:txBody>
                    <a:bodyPr/>
                    <a:lstStyle/>
                    <a:p>
                      <a:pPr algn="ctr" fontAlgn="b"/>
                      <a:r>
                        <a:rPr lang="en-IN" sz="1800" b="0" i="0" u="none" strike="noStrike" dirty="0">
                          <a:solidFill>
                            <a:srgbClr val="000000"/>
                          </a:solidFill>
                          <a:effectLst/>
                          <a:latin typeface="Times New Roman" panose="02020603050405020304" pitchFamily="18" charset="0"/>
                          <a:cs typeface="Times New Roman" panose="02020603050405020304" pitchFamily="18" charset="0"/>
                        </a:rPr>
                        <a:t>69</a:t>
                      </a:r>
                    </a:p>
                  </a:txBody>
                  <a:tcPr marL="9525" marR="9525" marT="9525" marB="0" anchor="b"/>
                </a:tc>
                <a:extLst>
                  <a:ext uri="{0D108BD9-81ED-4DB2-BD59-A6C34878D82A}">
                    <a16:rowId xmlns:a16="http://schemas.microsoft.com/office/drawing/2014/main" val="2065505936"/>
                  </a:ext>
                </a:extLst>
              </a:tr>
              <a:tr h="370840">
                <a:tc>
                  <a:txBody>
                    <a:bodyPr/>
                    <a:lstStyle/>
                    <a:p>
                      <a:pPr algn="ctr"/>
                      <a:r>
                        <a:rPr lang="en-US" sz="1800" b="1" dirty="0">
                          <a:latin typeface="Times New Roman" panose="02020603050405020304" pitchFamily="18" charset="0"/>
                          <a:cs typeface="Times New Roman" panose="02020603050405020304" pitchFamily="18" charset="0"/>
                        </a:rPr>
                        <a:t>Average/mean</a:t>
                      </a:r>
                      <a:endParaRPr lang="en-IN" sz="1800" b="1" dirty="0">
                        <a:latin typeface="Times New Roman" panose="02020603050405020304" pitchFamily="18" charset="0"/>
                        <a:cs typeface="Times New Roman" panose="02020603050405020304" pitchFamily="18" charset="0"/>
                      </a:endParaRPr>
                    </a:p>
                  </a:txBody>
                  <a:tcPr/>
                </a:tc>
                <a:tc>
                  <a:txBody>
                    <a:bodyPr/>
                    <a:lstStyle/>
                    <a:p>
                      <a:pPr algn="ctr" fontAlgn="b"/>
                      <a:r>
                        <a:rPr lang="en-IN" sz="1800" b="1" i="0" u="none" strike="noStrike" dirty="0">
                          <a:solidFill>
                            <a:srgbClr val="000000"/>
                          </a:solidFill>
                          <a:effectLst/>
                          <a:latin typeface="Times New Roman" panose="02020603050405020304" pitchFamily="18" charset="0"/>
                          <a:cs typeface="Times New Roman" panose="02020603050405020304" pitchFamily="18" charset="0"/>
                        </a:rPr>
                        <a:t>71.5 (kg)</a:t>
                      </a:r>
                    </a:p>
                  </a:txBody>
                  <a:tcPr marL="9525" marR="9525" marT="9525" marB="0" anchor="b"/>
                </a:tc>
                <a:tc>
                  <a:txBody>
                    <a:bodyPr/>
                    <a:lstStyle/>
                    <a:p>
                      <a:pPr algn="ctr" fontAlgn="b"/>
                      <a:r>
                        <a:rPr lang="en-IN" sz="1800" b="1" i="0" u="none" strike="noStrike" dirty="0">
                          <a:solidFill>
                            <a:srgbClr val="000000"/>
                          </a:solidFill>
                          <a:effectLst/>
                          <a:latin typeface="Times New Roman" panose="02020603050405020304" pitchFamily="18" charset="0"/>
                          <a:cs typeface="Times New Roman" panose="02020603050405020304" pitchFamily="18" charset="0"/>
                        </a:rPr>
                        <a:t>71.5 (kg)</a:t>
                      </a:r>
                    </a:p>
                  </a:txBody>
                  <a:tcPr marL="9525" marR="9525" marT="9525" marB="0" anchor="b"/>
                </a:tc>
                <a:tc>
                  <a:txBody>
                    <a:bodyPr/>
                    <a:lstStyle/>
                    <a:p>
                      <a:pPr algn="ctr" fontAlgn="b"/>
                      <a:r>
                        <a:rPr lang="en-IN" sz="1800" b="1" i="0" u="none" strike="noStrike" dirty="0">
                          <a:solidFill>
                            <a:srgbClr val="000000"/>
                          </a:solidFill>
                          <a:effectLst/>
                          <a:latin typeface="Times New Roman" panose="02020603050405020304" pitchFamily="18" charset="0"/>
                          <a:cs typeface="Times New Roman" panose="02020603050405020304" pitchFamily="18" charset="0"/>
                        </a:rPr>
                        <a:t>71.5 (kg)</a:t>
                      </a:r>
                    </a:p>
                  </a:txBody>
                  <a:tcPr marL="9525" marR="9525" marT="9525" marB="0" anchor="b"/>
                </a:tc>
                <a:extLst>
                  <a:ext uri="{0D108BD9-81ED-4DB2-BD59-A6C34878D82A}">
                    <a16:rowId xmlns:a16="http://schemas.microsoft.com/office/drawing/2014/main" val="4037032374"/>
                  </a:ext>
                </a:extLst>
              </a:tr>
            </a:tbl>
          </a:graphicData>
        </a:graphic>
      </p:graphicFrame>
      <p:sp>
        <p:nvSpPr>
          <p:cNvPr id="12" name="TextBox 11">
            <a:extLst>
              <a:ext uri="{FF2B5EF4-FFF2-40B4-BE49-F238E27FC236}">
                <a16:creationId xmlns:a16="http://schemas.microsoft.com/office/drawing/2014/main" id="{7E5788C0-195E-4865-B818-82426326B3CF}"/>
              </a:ext>
            </a:extLst>
          </p:cNvPr>
          <p:cNvSpPr txBox="1"/>
          <p:nvPr/>
        </p:nvSpPr>
        <p:spPr>
          <a:xfrm>
            <a:off x="725010" y="5864627"/>
            <a:ext cx="80010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srgbClr val="7030A0"/>
                </a:solidFill>
                <a:latin typeface="Times New Roman" panose="02020603050405020304" pitchFamily="18" charset="0"/>
                <a:cs typeface="Times New Roman" panose="02020603050405020304" pitchFamily="18" charset="0"/>
              </a:rPr>
              <a:t>Targeted animal may be growing, lactating, pregnant, egg producing, etc.</a:t>
            </a:r>
            <a:endParaRPr lang="en-IN"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16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 y="6459786"/>
            <a:ext cx="8763000" cy="365125"/>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11</a:t>
            </a:fld>
            <a:endParaRPr lang="en-US" dirty="0"/>
          </a:p>
        </p:txBody>
      </p:sp>
      <p:sp>
        <p:nvSpPr>
          <p:cNvPr id="5" name="Content Placeholder 2"/>
          <p:cNvSpPr txBox="1">
            <a:spLocks/>
          </p:cNvSpPr>
          <p:nvPr/>
        </p:nvSpPr>
        <p:spPr>
          <a:xfrm>
            <a:off x="914400" y="1981200"/>
            <a:ext cx="7543801" cy="4114800"/>
          </a:xfrm>
          <a:prstGeom prst="rect">
            <a:avLst/>
          </a:prstGeom>
        </p:spPr>
        <p:style>
          <a:lnRef idx="2">
            <a:schemeClr val="accent6"/>
          </a:lnRef>
          <a:fillRef idx="1">
            <a:schemeClr val="lt1"/>
          </a:fillRef>
          <a:effectRef idx="0">
            <a:schemeClr val="accent6"/>
          </a:effectRef>
          <a:fontRef idx="minor">
            <a:schemeClr val="dk1"/>
          </a:fontRef>
        </p:style>
        <p:txBody>
          <a:bodyPr vert="horz" lIns="0" tIns="45720" rIns="0" bIns="45720" rtlCol="0">
            <a:normAutofit lnSpcReduction="10000"/>
          </a:bodyPr>
          <a:lstStyle/>
          <a:p>
            <a:pPr marL="91440" lvl="0" indent="-91440" algn="just" defTabSz="914400">
              <a:lnSpc>
                <a:spcPct val="110000"/>
              </a:lnSpc>
              <a:buClr>
                <a:schemeClr val="accent1"/>
              </a:buClr>
              <a:buSzPct val="100000"/>
              <a:buFont typeface="Calibri" panose="020F0502020204030204" pitchFamily="34" charset="0"/>
              <a:buChar char=" "/>
            </a:pPr>
            <a:r>
              <a:rPr lang="en-US" sz="2000" dirty="0">
                <a:solidFill>
                  <a:schemeClr val="tx1"/>
                </a:solidFill>
                <a:latin typeface="Times New Roman" pitchFamily="18" charset="0"/>
                <a:cs typeface="Times New Roman" pitchFamily="18" charset="0"/>
              </a:rPr>
              <a:t>1. The test feed has to be fed daily in constant amounts, as per the requirements of the animal, for an extended period. This is called preliminary period.</a:t>
            </a:r>
          </a:p>
          <a:p>
            <a:pPr marL="91440" lvl="0" indent="-91440" algn="just" defTabSz="914400">
              <a:lnSpc>
                <a:spcPct val="110000"/>
              </a:lnSpc>
              <a:buClr>
                <a:schemeClr val="accent1"/>
              </a:buClr>
              <a:buSzPct val="100000"/>
              <a:buFont typeface="Calibri" panose="020F0502020204030204" pitchFamily="34" charset="0"/>
              <a:buChar char=" "/>
            </a:pPr>
            <a:r>
              <a:rPr lang="en-US" sz="2000" dirty="0">
                <a:solidFill>
                  <a:srgbClr val="FF0000"/>
                </a:solidFill>
                <a:latin typeface="Times New Roman" pitchFamily="18" charset="0"/>
                <a:cs typeface="Times New Roman" pitchFamily="18" charset="0"/>
              </a:rPr>
              <a:t>2. The purpose is to make the gastrointestinal tract free of any indigestible material from the feed consumed prior to the start of the digestion trial.</a:t>
            </a:r>
          </a:p>
          <a:p>
            <a:pPr marL="91440" lvl="0" indent="-91440" algn="just" defTabSz="914400">
              <a:lnSpc>
                <a:spcPct val="110000"/>
              </a:lnSpc>
              <a:buClr>
                <a:schemeClr val="accent1"/>
              </a:buClr>
              <a:buSzPct val="100000"/>
              <a:buFont typeface="Calibri" panose="020F0502020204030204" pitchFamily="34" charset="0"/>
              <a:buChar char=" "/>
            </a:pPr>
            <a:r>
              <a:rPr lang="en-US" sz="2000" dirty="0">
                <a:solidFill>
                  <a:schemeClr val="tx1"/>
                </a:solidFill>
                <a:latin typeface="Times New Roman" pitchFamily="18" charset="0"/>
                <a:cs typeface="Times New Roman" pitchFamily="18" charset="0"/>
              </a:rPr>
              <a:t>3. In monogastric animals, digestion and evacuation are usually complete in 24 hours after the test feed is ingested. So preliminary period of 2 - 3 days is considered in mono gastric animals.</a:t>
            </a:r>
          </a:p>
          <a:p>
            <a:pPr marL="91440" lvl="0" indent="-91440" algn="just" defTabSz="914400">
              <a:lnSpc>
                <a:spcPct val="110000"/>
              </a:lnSpc>
              <a:buClr>
                <a:schemeClr val="accent1"/>
              </a:buClr>
              <a:buSzPct val="100000"/>
              <a:buFont typeface="Calibri" panose="020F0502020204030204" pitchFamily="34" charset="0"/>
              <a:buChar char=" "/>
            </a:pPr>
            <a:r>
              <a:rPr lang="en-US" sz="2000" dirty="0">
                <a:solidFill>
                  <a:srgbClr val="FF0000"/>
                </a:solidFill>
                <a:latin typeface="Times New Roman" pitchFamily="18" charset="0"/>
                <a:cs typeface="Times New Roman" pitchFamily="18" charset="0"/>
              </a:rPr>
              <a:t>4. In ruminants, the last residues may be voided in 6 to 8 days. So preliminary period of 7-14 days is considered in ruminants.</a:t>
            </a:r>
          </a:p>
          <a:p>
            <a:pPr marL="91440" lvl="0" indent="-91440" algn="just" defTabSz="914400">
              <a:lnSpc>
                <a:spcPct val="110000"/>
              </a:lnSpc>
              <a:buClr>
                <a:schemeClr val="accent1"/>
              </a:buClr>
              <a:buSzPct val="100000"/>
              <a:buFont typeface="Calibri" panose="020F0502020204030204" pitchFamily="34" charset="0"/>
              <a:buChar char=" "/>
            </a:pPr>
            <a:r>
              <a:rPr lang="en-US" sz="2000" dirty="0">
                <a:solidFill>
                  <a:schemeClr val="tx1"/>
                </a:solidFill>
                <a:latin typeface="Times New Roman" pitchFamily="18" charset="0"/>
                <a:cs typeface="Times New Roman" pitchFamily="18" charset="0"/>
              </a:rPr>
              <a:t>5. Water and salt licks are provided at all times.</a:t>
            </a:r>
          </a:p>
          <a:p>
            <a:pPr marL="91440" lvl="0" indent="-91440" algn="just" defTabSz="914400">
              <a:lnSpc>
                <a:spcPct val="110000"/>
              </a:lnSpc>
              <a:buClr>
                <a:schemeClr val="accent1"/>
              </a:buClr>
              <a:buSzPct val="100000"/>
              <a:buFont typeface="Calibri" panose="020F0502020204030204" pitchFamily="34" charset="0"/>
              <a:buChar char=" "/>
            </a:pPr>
            <a:r>
              <a:rPr lang="en-US" sz="2000" dirty="0">
                <a:solidFill>
                  <a:srgbClr val="FF0000"/>
                </a:solidFill>
                <a:latin typeface="Times New Roman" pitchFamily="18" charset="0"/>
                <a:cs typeface="Times New Roman" pitchFamily="18" charset="0"/>
              </a:rPr>
              <a:t>6. Animals are fed individually.</a:t>
            </a:r>
          </a:p>
          <a:p>
            <a:pPr marL="91440" marR="0" lvl="0" indent="-91440" algn="l" defTabSz="914400" rtl="0" eaLnBrk="1" fontAlgn="auto" latinLnBrk="0" hangingPunct="1">
              <a:lnSpc>
                <a:spcPct val="100000"/>
              </a:lnSpc>
              <a:spcBef>
                <a:spcPts val="1200"/>
              </a:spcBef>
              <a:spcAft>
                <a:spcPts val="200"/>
              </a:spcAft>
              <a:buClr>
                <a:schemeClr val="accent1"/>
              </a:buClr>
              <a:buSzPct val="100000"/>
              <a:buFont typeface="Wingdings" pitchFamily="2" charset="2"/>
              <a:buChar char="v"/>
              <a:tabLst/>
              <a:defRPr/>
            </a:pPr>
            <a:endParaRPr kumimoji="0" lang="en-US" sz="20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Rectangle 5"/>
          <p:cNvSpPr/>
          <p:nvPr/>
        </p:nvSpPr>
        <p:spPr>
          <a:xfrm>
            <a:off x="914400" y="1295400"/>
            <a:ext cx="4608512" cy="400110"/>
          </a:xfrm>
          <a:prstGeom prst="rect">
            <a:avLst/>
          </a:prstGeom>
        </p:spPr>
        <p:txBody>
          <a:bodyPr wrap="square">
            <a:spAutoFit/>
          </a:bodyPr>
          <a:lstStyle/>
          <a:p>
            <a:r>
              <a:rPr lang="en-US" sz="2000" b="1" dirty="0">
                <a:solidFill>
                  <a:srgbClr val="C00000"/>
                </a:solidFill>
                <a:latin typeface="Times New Roman" pitchFamily="18" charset="0"/>
                <a:cs typeface="Times New Roman" pitchFamily="18" charset="0"/>
              </a:rPr>
              <a:t>C. Preliminary period: </a:t>
            </a:r>
            <a:endParaRPr lang="en-US" dirty="0"/>
          </a:p>
        </p:txBody>
      </p:sp>
      <p:pic>
        <p:nvPicPr>
          <p:cNvPr id="3074" name="Picture 2" descr="Feed Analysis report «">
            <a:extLst>
              <a:ext uri="{FF2B5EF4-FFF2-40B4-BE49-F238E27FC236}">
                <a16:creationId xmlns:a16="http://schemas.microsoft.com/office/drawing/2014/main" id="{0636A5D4-5735-4A69-B704-35FB4EC49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9621" y="72145"/>
            <a:ext cx="2886075" cy="1545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a:extLst>
              <a:ext uri="{FF2B5EF4-FFF2-40B4-BE49-F238E27FC236}">
                <a16:creationId xmlns:a16="http://schemas.microsoft.com/office/drawing/2014/main" id="{A32C297E-DA36-482D-952A-C75CF9666485}"/>
              </a:ext>
            </a:extLst>
          </p:cNvPr>
          <p:cNvSpPr/>
          <p:nvPr/>
        </p:nvSpPr>
        <p:spPr>
          <a:xfrm>
            <a:off x="3218656" y="321559"/>
            <a:ext cx="1652184"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Lecture 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 y="6459786"/>
            <a:ext cx="8763000" cy="365125"/>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12</a:t>
            </a:fld>
            <a:endParaRPr lang="en-US" dirty="0"/>
          </a:p>
        </p:txBody>
      </p:sp>
      <p:sp>
        <p:nvSpPr>
          <p:cNvPr id="5" name="Content Placeholder 2"/>
          <p:cNvSpPr txBox="1">
            <a:spLocks/>
          </p:cNvSpPr>
          <p:nvPr/>
        </p:nvSpPr>
        <p:spPr>
          <a:xfrm>
            <a:off x="533400" y="2209800"/>
            <a:ext cx="7543801" cy="3200400"/>
          </a:xfrm>
          <a:prstGeom prst="rect">
            <a:avLst/>
          </a:prstGeom>
        </p:spPr>
        <p:style>
          <a:lnRef idx="2">
            <a:schemeClr val="accent6"/>
          </a:lnRef>
          <a:fillRef idx="1">
            <a:schemeClr val="lt1"/>
          </a:fillRef>
          <a:effectRef idx="0">
            <a:schemeClr val="accent6"/>
          </a:effectRef>
          <a:fontRef idx="minor">
            <a:schemeClr val="dk1"/>
          </a:fontRef>
        </p:style>
        <p:txBody>
          <a:bodyPr vert="horz" lIns="0" tIns="45720" rIns="0" bIns="45720" rtlCol="0">
            <a:normAutofit lnSpcReduction="10000"/>
          </a:bodyPr>
          <a:lstStyle/>
          <a:p>
            <a:pPr marL="457200" indent="-457200" algn="just">
              <a:buAutoNum type="arabicPeriod"/>
            </a:pPr>
            <a:r>
              <a:rPr lang="en-US" sz="2000" dirty="0">
                <a:latin typeface="Times New Roman" pitchFamily="18" charset="0"/>
                <a:cs typeface="Times New Roman" pitchFamily="18" charset="0"/>
              </a:rPr>
              <a:t>Animals are transferred to cages or stalls and a 2 - 3 day adaptation period is allowed for their acclimatization. </a:t>
            </a:r>
          </a:p>
          <a:p>
            <a:pPr marL="457200" indent="-457200" algn="just">
              <a:buAutoNum type="arabicPeriod"/>
            </a:pPr>
            <a:r>
              <a:rPr lang="en-US" sz="2000" dirty="0">
                <a:solidFill>
                  <a:srgbClr val="FF0000"/>
                </a:solidFill>
                <a:latin typeface="Times New Roman" pitchFamily="18" charset="0"/>
                <a:cs typeface="Times New Roman" pitchFamily="18" charset="0"/>
              </a:rPr>
              <a:t>This follows collection period of 5-7 days duration.</a:t>
            </a:r>
          </a:p>
          <a:p>
            <a:pPr marL="457200" indent="-457200" algn="just">
              <a:buAutoNum type="arabicPeriod"/>
            </a:pPr>
            <a:r>
              <a:rPr lang="en-US" sz="2000" dirty="0">
                <a:latin typeface="Times New Roman" pitchFamily="18" charset="0"/>
                <a:cs typeface="Times New Roman" pitchFamily="18" charset="0"/>
              </a:rPr>
              <a:t>The longer the period of collection the more accurate the results are, provided the stated amount of feed continues to be consumed regularly and completely, since the effect of periodic fluctuations is minimized.</a:t>
            </a:r>
          </a:p>
          <a:p>
            <a:pPr marL="457200" indent="-457200" algn="just">
              <a:buAutoNum type="arabicPeriod"/>
            </a:pPr>
            <a:r>
              <a:rPr lang="en-US" sz="2000" dirty="0">
                <a:solidFill>
                  <a:srgbClr val="FF0000"/>
                </a:solidFill>
                <a:latin typeface="Times New Roman" pitchFamily="18" charset="0"/>
                <a:cs typeface="Times New Roman" pitchFamily="18" charset="0"/>
              </a:rPr>
              <a:t>Quantitative collection of faeces, urine, milk, etc. are done.</a:t>
            </a:r>
          </a:p>
          <a:p>
            <a:pPr marL="457200" indent="-457200" algn="just">
              <a:buAutoNum type="arabicPeriod"/>
            </a:pPr>
            <a:r>
              <a:rPr lang="en-US" sz="2000" dirty="0">
                <a:latin typeface="Times New Roman" pitchFamily="18" charset="0"/>
                <a:cs typeface="Times New Roman" pitchFamily="18" charset="0"/>
              </a:rPr>
              <a:t>Representative samples of feed offered, feed leftovers and faeces, urine and milk voided are preserved and analyzed for nutrient composition.</a:t>
            </a:r>
          </a:p>
          <a:p>
            <a:pPr marL="91440" marR="0" lvl="0" indent="-91440" algn="just" defTabSz="914400" rtl="0" eaLnBrk="1" fontAlgn="auto" latinLnBrk="0" hangingPunct="1">
              <a:lnSpc>
                <a:spcPct val="100000"/>
              </a:lnSpc>
              <a:spcBef>
                <a:spcPts val="1200"/>
              </a:spcBef>
              <a:spcAft>
                <a:spcPts val="200"/>
              </a:spcAft>
              <a:buClr>
                <a:schemeClr val="accent1"/>
              </a:buClr>
              <a:buSzPct val="100000"/>
              <a:buFont typeface="Wingdings" pitchFamily="2" charset="2"/>
              <a:buChar char="v"/>
              <a:tabLst/>
              <a:defRPr/>
            </a:pPr>
            <a:endParaRPr kumimoji="0" lang="en-US" sz="2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Rectangle 5"/>
          <p:cNvSpPr/>
          <p:nvPr/>
        </p:nvSpPr>
        <p:spPr>
          <a:xfrm>
            <a:off x="914400" y="1295400"/>
            <a:ext cx="4608512" cy="400110"/>
          </a:xfrm>
          <a:prstGeom prst="rect">
            <a:avLst/>
          </a:prstGeom>
        </p:spPr>
        <p:txBody>
          <a:bodyPr wrap="square">
            <a:spAutoFit/>
          </a:bodyPr>
          <a:lstStyle/>
          <a:p>
            <a:r>
              <a:rPr lang="en-US" sz="2000" b="1" dirty="0">
                <a:solidFill>
                  <a:srgbClr val="C00000"/>
                </a:solidFill>
                <a:latin typeface="Times New Roman" pitchFamily="18" charset="0"/>
                <a:cs typeface="Times New Roman" pitchFamily="18" charset="0"/>
              </a:rPr>
              <a:t>D. Collection Period: </a:t>
            </a:r>
            <a:endParaRPr lang="en-US" dirty="0"/>
          </a:p>
        </p:txBody>
      </p:sp>
      <p:sp>
        <p:nvSpPr>
          <p:cNvPr id="2" name="Speech Bubble: Oval 1">
            <a:extLst>
              <a:ext uri="{FF2B5EF4-FFF2-40B4-BE49-F238E27FC236}">
                <a16:creationId xmlns:a16="http://schemas.microsoft.com/office/drawing/2014/main" id="{DBF18D8D-5A56-4978-861B-EEACF5408F66}"/>
              </a:ext>
            </a:extLst>
          </p:cNvPr>
          <p:cNvSpPr/>
          <p:nvPr/>
        </p:nvSpPr>
        <p:spPr>
          <a:xfrm rot="2259798">
            <a:off x="8204546" y="4033921"/>
            <a:ext cx="901824" cy="1035767"/>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a:latin typeface="Times New Roman" panose="02020603050405020304" pitchFamily="18" charset="0"/>
                <a:cs typeface="Times New Roman" panose="02020603050405020304" pitchFamily="18" charset="0"/>
              </a:rPr>
              <a:t>DM, CP, EE, CF, NFE, etc.</a:t>
            </a:r>
            <a:endParaRPr lang="en-IN"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 y="6459786"/>
            <a:ext cx="8763000" cy="365125"/>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13</a:t>
            </a:fld>
            <a:endParaRPr lang="en-US" dirty="0"/>
          </a:p>
        </p:txBody>
      </p:sp>
      <p:sp>
        <p:nvSpPr>
          <p:cNvPr id="5" name="Content Placeholder 2"/>
          <p:cNvSpPr txBox="1">
            <a:spLocks/>
          </p:cNvSpPr>
          <p:nvPr/>
        </p:nvSpPr>
        <p:spPr>
          <a:xfrm>
            <a:off x="914400" y="2286000"/>
            <a:ext cx="7543801" cy="2743200"/>
          </a:xfrm>
          <a:prstGeom prst="rect">
            <a:avLst/>
          </a:prstGeom>
        </p:spPr>
        <p:style>
          <a:lnRef idx="2">
            <a:schemeClr val="accent6"/>
          </a:lnRef>
          <a:fillRef idx="1">
            <a:schemeClr val="lt1"/>
          </a:fillRef>
          <a:effectRef idx="0">
            <a:schemeClr val="accent6"/>
          </a:effectRef>
          <a:fontRef idx="minor">
            <a:schemeClr val="dk1"/>
          </a:fontRef>
        </p:style>
        <p:txBody>
          <a:bodyPr vert="horz" lIns="0" tIns="45720" rIns="0" bIns="45720" rtlCol="0">
            <a:noAutofit/>
          </a:bodyPr>
          <a:lstStyle/>
          <a:p>
            <a:pPr marL="342900" indent="-342900" algn="just">
              <a:buAutoNum type="arabicPeriod"/>
            </a:pPr>
            <a:r>
              <a:rPr lang="en-US" sz="2000" dirty="0">
                <a:latin typeface="Times New Roman" pitchFamily="18" charset="0"/>
                <a:cs typeface="Times New Roman" pitchFamily="18" charset="0"/>
              </a:rPr>
              <a:t>The test feed should not be deficient in the nutrients because a deficiency of some of them may affect digestion process.</a:t>
            </a:r>
          </a:p>
          <a:p>
            <a:pPr marL="342900" indent="-342900" algn="just">
              <a:buAutoNum type="arabicPeriod"/>
            </a:pPr>
            <a:r>
              <a:rPr lang="en-US" sz="2000" dirty="0">
                <a:latin typeface="Times New Roman" pitchFamily="18" charset="0"/>
                <a:cs typeface="Times New Roman" pitchFamily="18" charset="0"/>
              </a:rPr>
              <a:t>The test feed should be fed at the level required for meeting the requirements of the animals.</a:t>
            </a:r>
          </a:p>
          <a:p>
            <a:pPr marL="342900" indent="-342900" algn="just">
              <a:buAutoNum type="arabicPeriod"/>
            </a:pPr>
            <a:r>
              <a:rPr lang="en-US" sz="2000" dirty="0">
                <a:latin typeface="Times New Roman" pitchFamily="18" charset="0"/>
                <a:cs typeface="Times New Roman" pitchFamily="18" charset="0"/>
              </a:rPr>
              <a:t>Normally 90% of the actual feed intake, as measured during the previous week, is offered.</a:t>
            </a:r>
          </a:p>
          <a:p>
            <a:pPr marL="342900" indent="-342900" algn="just">
              <a:buAutoNum type="arabicPeriod"/>
            </a:pPr>
            <a:r>
              <a:rPr lang="en-US" sz="2000" dirty="0">
                <a:latin typeface="Times New Roman" pitchFamily="18" charset="0"/>
                <a:cs typeface="Times New Roman" pitchFamily="18" charset="0"/>
              </a:rPr>
              <a:t>Direct determination of digestibility of individual feed may be done if it provides a satisfactory ration for the test period when fed alone.</a:t>
            </a:r>
            <a:endParaRPr kumimoji="0" lang="en-US" sz="2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Rectangle 5"/>
          <p:cNvSpPr/>
          <p:nvPr/>
        </p:nvSpPr>
        <p:spPr>
          <a:xfrm>
            <a:off x="914400" y="1295400"/>
            <a:ext cx="4608512" cy="400110"/>
          </a:xfrm>
          <a:prstGeom prst="rect">
            <a:avLst/>
          </a:prstGeom>
        </p:spPr>
        <p:txBody>
          <a:bodyPr wrap="square">
            <a:spAutoFit/>
          </a:bodyPr>
          <a:lstStyle/>
          <a:p>
            <a:r>
              <a:rPr lang="en-US" sz="2000" b="1" dirty="0">
                <a:solidFill>
                  <a:srgbClr val="C00000"/>
                </a:solidFill>
                <a:latin typeface="Times New Roman" pitchFamily="18" charset="0"/>
                <a:cs typeface="Times New Roman" pitchFamily="18" charset="0"/>
              </a:rPr>
              <a:t>Test Feed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lgn="just">
              <a:buFont typeface="Wingdings" pitchFamily="2" charset="2"/>
              <a:buChar char="v"/>
            </a:pPr>
            <a:r>
              <a:rPr lang="en-US" dirty="0">
                <a:solidFill>
                  <a:schemeClr val="tx1"/>
                </a:solidFill>
                <a:latin typeface="Times New Roman" pitchFamily="18" charset="0"/>
                <a:cs typeface="Times New Roman" pitchFamily="18" charset="0"/>
              </a:rPr>
              <a:t>Some feeds cannot be fed alone as they do not supply the bulk and therefore their digestibility coefficients cannot be determined directly. e.g. Oilcakes, cereal grains, concentrate mixtures. </a:t>
            </a:r>
          </a:p>
          <a:p>
            <a:pPr marL="342900" indent="-342900" algn="just">
              <a:buFont typeface="Wingdings" pitchFamily="2" charset="2"/>
              <a:buChar char="v"/>
            </a:pPr>
            <a:r>
              <a:rPr lang="en-US" dirty="0">
                <a:solidFill>
                  <a:schemeClr val="tx1"/>
                </a:solidFill>
                <a:latin typeface="Times New Roman" pitchFamily="18" charset="0"/>
                <a:cs typeface="Times New Roman" pitchFamily="18" charset="0"/>
              </a:rPr>
              <a:t>Similarly, non-maintenance type of roughages like straw, </a:t>
            </a:r>
            <a:r>
              <a:rPr lang="en-US" dirty="0" err="1">
                <a:solidFill>
                  <a:schemeClr val="tx1"/>
                </a:solidFill>
                <a:latin typeface="Times New Roman" pitchFamily="18" charset="0"/>
                <a:cs typeface="Times New Roman" pitchFamily="18" charset="0"/>
              </a:rPr>
              <a:t>stovers</a:t>
            </a:r>
            <a:r>
              <a:rPr lang="en-US" dirty="0">
                <a:solidFill>
                  <a:schemeClr val="tx1"/>
                </a:solidFill>
                <a:latin typeface="Times New Roman" pitchFamily="18" charset="0"/>
                <a:cs typeface="Times New Roman" pitchFamily="18" charset="0"/>
              </a:rPr>
              <a:t>, dried grasses, etc. do not supply the required  amounts of nutrients and so they cannot be fed alone to the experimental animals.</a:t>
            </a:r>
          </a:p>
          <a:p>
            <a:pPr marL="342900" indent="-342900" algn="just">
              <a:buFont typeface="Wingdings" pitchFamily="2" charset="2"/>
              <a:buChar char="v"/>
            </a:pPr>
            <a:r>
              <a:rPr lang="en-US" dirty="0">
                <a:solidFill>
                  <a:schemeClr val="tx1"/>
                </a:solidFill>
                <a:latin typeface="Times New Roman" pitchFamily="18" charset="0"/>
                <a:cs typeface="Times New Roman" pitchFamily="18" charset="0"/>
              </a:rPr>
              <a:t>In this case, digestibility is measured by indirect methods.</a:t>
            </a:r>
          </a:p>
          <a:p>
            <a:endParaRPr lang="en-US" dirty="0">
              <a:solidFill>
                <a:schemeClr val="tx1"/>
              </a:solidFill>
            </a:endParaRPr>
          </a:p>
        </p:txBody>
      </p:sp>
      <p:sp>
        <p:nvSpPr>
          <p:cNvPr id="4" name="Slide Number Placeholder 3"/>
          <p:cNvSpPr>
            <a:spLocks noGrp="1"/>
          </p:cNvSpPr>
          <p:nvPr>
            <p:ph type="sldNum" sz="quarter" idx="12"/>
          </p:nvPr>
        </p:nvSpPr>
        <p:spPr>
          <a:xfrm>
            <a:off x="228600" y="6459786"/>
            <a:ext cx="8180763" cy="365125"/>
          </a:xfrm>
        </p:spPr>
        <p:txBody>
          <a:bodyPr/>
          <a:lstStyle/>
          <a:p>
            <a:pPr algn="l"/>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lgn="l"/>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15FCE-D4F8-432B-918A-6A1E47122BFB}"/>
              </a:ext>
            </a:extLst>
          </p:cNvPr>
          <p:cNvSpPr>
            <a:spLocks noGrp="1"/>
          </p:cNvSpPr>
          <p:nvPr>
            <p:ph type="title"/>
          </p:nvPr>
        </p:nvSpPr>
        <p:spPr>
          <a:xfrm>
            <a:off x="822960" y="1255042"/>
            <a:ext cx="3835281" cy="482319"/>
          </a:xfrm>
        </p:spPr>
        <p:txBody>
          <a:bodyPr>
            <a:noAutofit/>
          </a:bodyPr>
          <a:lstStyle/>
          <a:p>
            <a:r>
              <a:rPr lang="en-US" sz="2800" b="1" dirty="0" err="1">
                <a:solidFill>
                  <a:srgbClr val="7030A0"/>
                </a:solidFill>
                <a:latin typeface="Times New Roman" panose="02020603050405020304" pitchFamily="18" charset="0"/>
                <a:cs typeface="Times New Roman" panose="02020603050405020304" pitchFamily="18" charset="0"/>
              </a:rPr>
              <a:t>i</a:t>
            </a:r>
            <a:r>
              <a:rPr lang="en-US" sz="2800" b="1" dirty="0">
                <a:solidFill>
                  <a:srgbClr val="7030A0"/>
                </a:solidFill>
                <a:latin typeface="Times New Roman" panose="02020603050405020304" pitchFamily="18" charset="0"/>
                <a:cs typeface="Times New Roman" panose="02020603050405020304" pitchFamily="18" charset="0"/>
              </a:rPr>
              <a:t>. By difference methods</a:t>
            </a:r>
            <a:endParaRPr lang="en-IN" sz="28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8FCF58F-47B7-4ABF-8540-85265DE90E3D}"/>
              </a:ext>
            </a:extLst>
          </p:cNvPr>
          <p:cNvSpPr>
            <a:spLocks noGrp="1"/>
          </p:cNvSpPr>
          <p:nvPr>
            <p:ph idx="1"/>
          </p:nvPr>
        </p:nvSpPr>
        <p:spPr>
          <a:xfrm>
            <a:off x="822959" y="1845734"/>
            <a:ext cx="7543801" cy="1583266"/>
          </a:xfrm>
        </p:spPr>
        <p:txBody>
          <a:bodyPr>
            <a:normAutofit/>
          </a:bodyPr>
          <a:lstStyle/>
          <a:p>
            <a:pPr algn="just">
              <a:buFont typeface="Wingdings" panose="05000000000000000000" pitchFamily="2" charset="2"/>
              <a:buChar char="v"/>
            </a:pPr>
            <a:r>
              <a:rPr lang="en-US" sz="1800" b="0" i="0" dirty="0">
                <a:solidFill>
                  <a:srgbClr val="000000"/>
                </a:solidFill>
                <a:effectLst/>
                <a:latin typeface="Times New Roman" panose="02020603050405020304" pitchFamily="18" charset="0"/>
                <a:cs typeface="Times New Roman" panose="02020603050405020304" pitchFamily="18" charset="0"/>
              </a:rPr>
              <a:t>For digestibility determination of nutrients in a concentrate like maize grain or groundnut cake, two digestibility trials in a sequence are conducted.</a:t>
            </a:r>
          </a:p>
          <a:p>
            <a:pPr algn="just">
              <a:buFont typeface="Wingdings" panose="05000000000000000000" pitchFamily="2" charset="2"/>
              <a:buChar char="v"/>
            </a:pPr>
            <a:r>
              <a:rPr lang="en-US" sz="1800" b="0" i="0" dirty="0">
                <a:solidFill>
                  <a:srgbClr val="000000"/>
                </a:solidFill>
                <a:effectLst/>
                <a:latin typeface="Times New Roman" panose="02020603050405020304" pitchFamily="18" charset="0"/>
                <a:cs typeface="Times New Roman" panose="02020603050405020304" pitchFamily="18" charset="0"/>
              </a:rPr>
              <a:t>For digestibility determination of nutrients in a poor quality roughage like straw, stover, etc., three digestibility trials in a sequence are conducted.</a:t>
            </a:r>
          </a:p>
          <a:p>
            <a:pPr algn="just"/>
            <a:endParaRPr lang="en-US" sz="1800" b="0" i="0" dirty="0">
              <a:solidFill>
                <a:srgbClr val="000000"/>
              </a:solidFill>
              <a:effectLst/>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1E4CC2D-DE17-433B-8A16-31A496CF1560}"/>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5" name="Rectangle 4">
            <a:extLst>
              <a:ext uri="{FF2B5EF4-FFF2-40B4-BE49-F238E27FC236}">
                <a16:creationId xmlns:a16="http://schemas.microsoft.com/office/drawing/2014/main" id="{FA3189BF-1AEC-49D0-931C-F2F272E02392}"/>
              </a:ext>
            </a:extLst>
          </p:cNvPr>
          <p:cNvSpPr/>
          <p:nvPr/>
        </p:nvSpPr>
        <p:spPr>
          <a:xfrm>
            <a:off x="2438400" y="506587"/>
            <a:ext cx="3835281"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3"/>
                </a:solidFill>
                <a:effectLst/>
                <a:latin typeface="Times New Roman" panose="02020603050405020304" pitchFamily="18" charset="0"/>
                <a:cs typeface="Times New Roman" panose="02020603050405020304" pitchFamily="18" charset="0"/>
              </a:rPr>
              <a:t>1b. Indirect Method</a:t>
            </a:r>
          </a:p>
        </p:txBody>
      </p:sp>
      <p:pic>
        <p:nvPicPr>
          <p:cNvPr id="6146" name="Picture 2" descr="CRM vs ERP: What's the difference and which do you need? | CIO">
            <a:extLst>
              <a:ext uri="{FF2B5EF4-FFF2-40B4-BE49-F238E27FC236}">
                <a16:creationId xmlns:a16="http://schemas.microsoft.com/office/drawing/2014/main" id="{567E2331-3CC8-4B83-8790-206D817AB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696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5135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ACF8B-AA56-451A-8F70-C1626460EA65}"/>
              </a:ext>
            </a:extLst>
          </p:cNvPr>
          <p:cNvSpPr>
            <a:spLocks noGrp="1"/>
          </p:cNvSpPr>
          <p:nvPr>
            <p:ph idx="1"/>
          </p:nvPr>
        </p:nvSpPr>
        <p:spPr/>
        <p:txBody>
          <a:bodyPr>
            <a:noAutofit/>
          </a:bodyPr>
          <a:lstStyle/>
          <a:p>
            <a:pPr algn="just">
              <a:buFont typeface="Arial" panose="020B0604020202020204" pitchFamily="34" charset="0"/>
              <a:buChar char="•"/>
            </a:pPr>
            <a:r>
              <a:rPr lang="en-US" sz="1800" b="1" i="0" dirty="0">
                <a:solidFill>
                  <a:srgbClr val="FF0000"/>
                </a:solidFill>
                <a:effectLst/>
                <a:latin typeface="Times New Roman" panose="02020603050405020304" pitchFamily="18" charset="0"/>
                <a:cs typeface="Times New Roman" panose="02020603050405020304" pitchFamily="18" charset="0"/>
              </a:rPr>
              <a:t>1</a:t>
            </a:r>
            <a:r>
              <a:rPr lang="en-US" sz="1800" b="1" i="0" baseline="30000" dirty="0">
                <a:solidFill>
                  <a:srgbClr val="FF0000"/>
                </a:solidFill>
                <a:effectLst/>
                <a:latin typeface="Times New Roman" panose="02020603050405020304" pitchFamily="18" charset="0"/>
                <a:cs typeface="Times New Roman" panose="02020603050405020304" pitchFamily="18" charset="0"/>
              </a:rPr>
              <a:t>st</a:t>
            </a:r>
            <a:r>
              <a:rPr lang="en-US" sz="1800" b="1" i="0" dirty="0">
                <a:solidFill>
                  <a:srgbClr val="FF0000"/>
                </a:solidFill>
                <a:effectLst/>
                <a:latin typeface="Times New Roman" panose="02020603050405020304" pitchFamily="18" charset="0"/>
                <a:cs typeface="Times New Roman" panose="02020603050405020304" pitchFamily="18" charset="0"/>
              </a:rPr>
              <a:t> digestion trial</a:t>
            </a:r>
          </a:p>
          <a:p>
            <a:pPr marL="742950" lvl="1" indent="-285750"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 Feed the animals with a </a:t>
            </a:r>
            <a:r>
              <a:rPr lang="en-US" dirty="0">
                <a:solidFill>
                  <a:srgbClr val="000000"/>
                </a:solidFill>
                <a:latin typeface="Times New Roman" panose="02020603050405020304" pitchFamily="18" charset="0"/>
                <a:cs typeface="Times New Roman" panose="02020603050405020304" pitchFamily="18" charset="0"/>
              </a:rPr>
              <a:t>maintenance type fodder</a:t>
            </a:r>
            <a:r>
              <a:rPr lang="en-US" b="0" i="0" dirty="0">
                <a:solidFill>
                  <a:srgbClr val="000000"/>
                </a:solidFill>
                <a:effectLst/>
                <a:latin typeface="Times New Roman" panose="02020603050405020304" pitchFamily="18" charset="0"/>
                <a:cs typeface="Times New Roman" panose="02020603050405020304" pitchFamily="18" charset="0"/>
              </a:rPr>
              <a:t> like maize fodder to determine the digestibility of nutrients in it.</a:t>
            </a:r>
          </a:p>
          <a:p>
            <a:pPr algn="just">
              <a:buFont typeface="Arial" panose="020B0604020202020204" pitchFamily="34" charset="0"/>
              <a:buChar char="•"/>
            </a:pPr>
            <a:r>
              <a:rPr lang="en-US" sz="1800" b="1" i="0" dirty="0">
                <a:solidFill>
                  <a:srgbClr val="FF0000"/>
                </a:solidFill>
                <a:effectLst/>
                <a:latin typeface="Times New Roman" panose="02020603050405020304" pitchFamily="18" charset="0"/>
                <a:cs typeface="Times New Roman" panose="02020603050405020304" pitchFamily="18" charset="0"/>
              </a:rPr>
              <a:t>2</a:t>
            </a:r>
            <a:r>
              <a:rPr lang="en-US" sz="1800" b="1" i="0" baseline="30000" dirty="0">
                <a:solidFill>
                  <a:srgbClr val="FF0000"/>
                </a:solidFill>
                <a:effectLst/>
                <a:latin typeface="Times New Roman" panose="02020603050405020304" pitchFamily="18" charset="0"/>
                <a:cs typeface="Times New Roman" panose="02020603050405020304" pitchFamily="18" charset="0"/>
              </a:rPr>
              <a:t>nd</a:t>
            </a:r>
            <a:r>
              <a:rPr lang="en-US" sz="1800" b="1" i="0" dirty="0">
                <a:solidFill>
                  <a:srgbClr val="FF0000"/>
                </a:solidFill>
                <a:effectLst/>
                <a:latin typeface="Times New Roman" panose="02020603050405020304" pitchFamily="18" charset="0"/>
                <a:cs typeface="Times New Roman" panose="02020603050405020304" pitchFamily="18" charset="0"/>
              </a:rPr>
              <a:t> digestion trial</a:t>
            </a:r>
          </a:p>
          <a:p>
            <a:pPr marL="742950" lvl="1" indent="-285750"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The same animals are fed the same </a:t>
            </a:r>
            <a:r>
              <a:rPr lang="en-US" dirty="0">
                <a:solidFill>
                  <a:srgbClr val="000000"/>
                </a:solidFill>
                <a:latin typeface="Times New Roman" panose="02020603050405020304" pitchFamily="18" charset="0"/>
                <a:cs typeface="Times New Roman" panose="02020603050405020304" pitchFamily="18" charset="0"/>
              </a:rPr>
              <a:t>maintenance type fodder</a:t>
            </a:r>
            <a:r>
              <a:rPr lang="en-US" b="0" i="0" dirty="0">
                <a:solidFill>
                  <a:srgbClr val="000000"/>
                </a:solidFill>
                <a:effectLst/>
                <a:latin typeface="Times New Roman" panose="02020603050405020304" pitchFamily="18" charset="0"/>
                <a:cs typeface="Times New Roman" panose="02020603050405020304" pitchFamily="18" charset="0"/>
              </a:rPr>
              <a:t> (maize fodder as in 1</a:t>
            </a:r>
            <a:r>
              <a:rPr lang="en-US" b="0" i="0" baseline="30000" dirty="0">
                <a:solidFill>
                  <a:srgbClr val="000000"/>
                </a:solidFill>
                <a:effectLst/>
                <a:latin typeface="Times New Roman" panose="02020603050405020304" pitchFamily="18" charset="0"/>
                <a:cs typeface="Times New Roman" panose="02020603050405020304" pitchFamily="18" charset="0"/>
              </a:rPr>
              <a:t>st</a:t>
            </a:r>
            <a:r>
              <a:rPr lang="en-US" b="0" i="0" dirty="0">
                <a:solidFill>
                  <a:srgbClr val="000000"/>
                </a:solidFill>
                <a:effectLst/>
                <a:latin typeface="Times New Roman" panose="02020603050405020304" pitchFamily="18" charset="0"/>
                <a:cs typeface="Times New Roman" panose="02020603050405020304" pitchFamily="18" charset="0"/>
              </a:rPr>
              <a:t> digestion trial) along with known quantity of concentrate (like groundnut cake or maize grain etc.) whose digestibility is to be estimated by difference.</a:t>
            </a:r>
          </a:p>
          <a:p>
            <a:pPr marL="742950" lvl="1" indent="-285750" algn="just">
              <a:buFont typeface="Arial" panose="020B0604020202020204" pitchFamily="34" charset="0"/>
              <a:buChar char="•"/>
            </a:pPr>
            <a:endParaRPr lang="en-US" b="0" i="0" dirty="0">
              <a:solidFill>
                <a:srgbClr val="000000"/>
              </a:solidFill>
              <a:effectLst/>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b="0" i="0" dirty="0">
                <a:solidFill>
                  <a:srgbClr val="000000"/>
                </a:solidFill>
                <a:effectLst/>
                <a:latin typeface="Times New Roman" panose="02020603050405020304" pitchFamily="18" charset="0"/>
                <a:cs typeface="Times New Roman" panose="02020603050405020304" pitchFamily="18" charset="0"/>
              </a:rPr>
              <a:t>Digestibility of nutrients in test feed (concentrate) is calculated by difference on the assumption that nutrients in the original basal roughage (maize fodder) has the same digestibility. </a:t>
            </a:r>
          </a:p>
          <a:p>
            <a:pPr marL="742950" lvl="1" indent="-285750" algn="just">
              <a:buFont typeface="Arial" panose="020B0604020202020204" pitchFamily="34" charset="0"/>
              <a:buChar char="•"/>
            </a:pPr>
            <a:endParaRPr lang="en-US" dirty="0">
              <a:solidFill>
                <a:srgbClr val="000000"/>
              </a:solidFill>
              <a:latin typeface="Times New Roman" panose="02020603050405020304" pitchFamily="18" charset="0"/>
              <a:cs typeface="Times New Roman" panose="02020603050405020304" pitchFamily="18" charset="0"/>
            </a:endParaRPr>
          </a:p>
          <a:p>
            <a:pPr marL="457200" lvl="1" indent="0" algn="ctr">
              <a:buNone/>
            </a:pPr>
            <a:r>
              <a:rPr lang="en-US" b="0" i="0" dirty="0">
                <a:solidFill>
                  <a:srgbClr val="FF0000"/>
                </a:solidFill>
                <a:effectLst/>
                <a:latin typeface="Times New Roman" panose="02020603050405020304" pitchFamily="18" charset="0"/>
                <a:cs typeface="Times New Roman" panose="02020603050405020304" pitchFamily="18" charset="0"/>
              </a:rPr>
              <a:t>Concentrate digestibility = digestion trial 2- digestion trial 1</a:t>
            </a:r>
          </a:p>
          <a:p>
            <a:endParaRPr lang="en-IN"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E1E1F7A-477F-4429-9E82-9209F4FC929D}"/>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5" name="Title 1">
            <a:extLst>
              <a:ext uri="{FF2B5EF4-FFF2-40B4-BE49-F238E27FC236}">
                <a16:creationId xmlns:a16="http://schemas.microsoft.com/office/drawing/2014/main" id="{25E49773-9753-4573-8F34-66B00B7867E4}"/>
              </a:ext>
            </a:extLst>
          </p:cNvPr>
          <p:cNvSpPr>
            <a:spLocks noGrp="1"/>
          </p:cNvSpPr>
          <p:nvPr>
            <p:ph type="title"/>
          </p:nvPr>
        </p:nvSpPr>
        <p:spPr>
          <a:xfrm>
            <a:off x="822960" y="1255042"/>
            <a:ext cx="5654040" cy="482319"/>
          </a:xfrm>
        </p:spPr>
        <p:txBody>
          <a:bodyPr>
            <a:noAutofit/>
          </a:bodyPr>
          <a:lstStyle/>
          <a:p>
            <a:r>
              <a:rPr lang="en-US" sz="2400" b="1" dirty="0">
                <a:solidFill>
                  <a:srgbClr val="7030A0"/>
                </a:solidFill>
                <a:latin typeface="Times New Roman" panose="02020603050405020304" pitchFamily="18" charset="0"/>
                <a:cs typeface="Times New Roman" panose="02020603050405020304" pitchFamily="18" charset="0"/>
              </a:rPr>
              <a:t>Digestibility determination of concentrate</a:t>
            </a:r>
            <a:endParaRPr lang="en-IN"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65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ACF8B-AA56-451A-8F70-C1626460EA65}"/>
              </a:ext>
            </a:extLst>
          </p:cNvPr>
          <p:cNvSpPr>
            <a:spLocks noGrp="1"/>
          </p:cNvSpPr>
          <p:nvPr>
            <p:ph idx="1"/>
          </p:nvPr>
        </p:nvSpPr>
        <p:spPr>
          <a:xfrm>
            <a:off x="822959" y="1845734"/>
            <a:ext cx="7543801" cy="4402666"/>
          </a:xfrm>
        </p:spPr>
        <p:txBody>
          <a:bodyPr>
            <a:noAutofit/>
          </a:bodyPr>
          <a:lstStyle/>
          <a:p>
            <a:pPr algn="just">
              <a:buFont typeface="Arial" panose="020B0604020202020204" pitchFamily="34" charset="0"/>
              <a:buChar char="•"/>
            </a:pPr>
            <a:r>
              <a:rPr lang="en-US" sz="1600" b="1" i="0" dirty="0">
                <a:solidFill>
                  <a:srgbClr val="FF0000"/>
                </a:solidFill>
                <a:effectLst/>
                <a:latin typeface="Times New Roman" panose="02020603050405020304" pitchFamily="18" charset="0"/>
                <a:cs typeface="Times New Roman" panose="02020603050405020304" pitchFamily="18" charset="0"/>
              </a:rPr>
              <a:t>1</a:t>
            </a:r>
            <a:r>
              <a:rPr lang="en-US" sz="1600" b="1" i="0" baseline="30000" dirty="0">
                <a:solidFill>
                  <a:srgbClr val="FF0000"/>
                </a:solidFill>
                <a:effectLst/>
                <a:latin typeface="Times New Roman" panose="02020603050405020304" pitchFamily="18" charset="0"/>
                <a:cs typeface="Times New Roman" panose="02020603050405020304" pitchFamily="18" charset="0"/>
              </a:rPr>
              <a:t>st</a:t>
            </a:r>
            <a:r>
              <a:rPr lang="en-US" sz="1600" b="1" i="0" dirty="0">
                <a:solidFill>
                  <a:srgbClr val="FF0000"/>
                </a:solidFill>
                <a:effectLst/>
                <a:latin typeface="Times New Roman" panose="02020603050405020304" pitchFamily="18" charset="0"/>
                <a:cs typeface="Times New Roman" panose="02020603050405020304" pitchFamily="18" charset="0"/>
              </a:rPr>
              <a:t> digestion trial</a:t>
            </a:r>
          </a:p>
          <a:p>
            <a:pPr marL="742950" lvl="1" indent="-285750" algn="just">
              <a:buFont typeface="Arial" panose="020B0604020202020204" pitchFamily="34" charset="0"/>
              <a:buChar char="•"/>
            </a:pPr>
            <a:r>
              <a:rPr lang="en-US" sz="1600" b="0" i="0" dirty="0">
                <a:solidFill>
                  <a:srgbClr val="000000"/>
                </a:solidFill>
                <a:effectLst/>
                <a:latin typeface="Times New Roman" panose="02020603050405020304" pitchFamily="18" charset="0"/>
                <a:cs typeface="Times New Roman" panose="02020603050405020304" pitchFamily="18" charset="0"/>
              </a:rPr>
              <a:t> Feed the animals with a </a:t>
            </a:r>
            <a:r>
              <a:rPr lang="en-US" sz="1600" dirty="0">
                <a:solidFill>
                  <a:srgbClr val="000000"/>
                </a:solidFill>
                <a:latin typeface="Times New Roman" panose="02020603050405020304" pitchFamily="18" charset="0"/>
                <a:cs typeface="Times New Roman" panose="02020603050405020304" pitchFamily="18" charset="0"/>
              </a:rPr>
              <a:t>maintenance type fodder</a:t>
            </a:r>
            <a:r>
              <a:rPr lang="en-US" sz="1600" b="0" i="0" dirty="0">
                <a:solidFill>
                  <a:srgbClr val="000000"/>
                </a:solidFill>
                <a:effectLst/>
                <a:latin typeface="Times New Roman" panose="02020603050405020304" pitchFamily="18" charset="0"/>
                <a:cs typeface="Times New Roman" panose="02020603050405020304" pitchFamily="18" charset="0"/>
              </a:rPr>
              <a:t> like maize fodder to determine the digestibility of nutrients in it.</a:t>
            </a:r>
          </a:p>
          <a:p>
            <a:pPr algn="just">
              <a:buFont typeface="Arial" panose="020B0604020202020204" pitchFamily="34" charset="0"/>
              <a:buChar char="•"/>
            </a:pPr>
            <a:r>
              <a:rPr lang="en-US" sz="1600" b="1" i="0" dirty="0">
                <a:solidFill>
                  <a:srgbClr val="FF0000"/>
                </a:solidFill>
                <a:effectLst/>
                <a:latin typeface="Times New Roman" panose="02020603050405020304" pitchFamily="18" charset="0"/>
                <a:cs typeface="Times New Roman" panose="02020603050405020304" pitchFamily="18" charset="0"/>
              </a:rPr>
              <a:t>2</a:t>
            </a:r>
            <a:r>
              <a:rPr lang="en-US" sz="1600" b="1" i="0" baseline="30000" dirty="0">
                <a:solidFill>
                  <a:srgbClr val="FF0000"/>
                </a:solidFill>
                <a:effectLst/>
                <a:latin typeface="Times New Roman" panose="02020603050405020304" pitchFamily="18" charset="0"/>
                <a:cs typeface="Times New Roman" panose="02020603050405020304" pitchFamily="18" charset="0"/>
              </a:rPr>
              <a:t>nd</a:t>
            </a:r>
            <a:r>
              <a:rPr lang="en-US" sz="1600" b="1" i="0" dirty="0">
                <a:solidFill>
                  <a:srgbClr val="FF0000"/>
                </a:solidFill>
                <a:effectLst/>
                <a:latin typeface="Times New Roman" panose="02020603050405020304" pitchFamily="18" charset="0"/>
                <a:cs typeface="Times New Roman" panose="02020603050405020304" pitchFamily="18" charset="0"/>
              </a:rPr>
              <a:t> digestion trial</a:t>
            </a:r>
          </a:p>
          <a:p>
            <a:pPr marL="742950" lvl="1" indent="-285750" algn="just">
              <a:buFont typeface="Arial" panose="020B0604020202020204" pitchFamily="34" charset="0"/>
              <a:buChar char="•"/>
            </a:pPr>
            <a:r>
              <a:rPr lang="en-US" sz="1600" b="0" i="0" dirty="0">
                <a:solidFill>
                  <a:srgbClr val="000000"/>
                </a:solidFill>
                <a:effectLst/>
                <a:latin typeface="Times New Roman" panose="02020603050405020304" pitchFamily="18" charset="0"/>
                <a:cs typeface="Times New Roman" panose="02020603050405020304" pitchFamily="18" charset="0"/>
              </a:rPr>
              <a:t>The same animals are fed the same </a:t>
            </a:r>
            <a:r>
              <a:rPr lang="en-US" sz="1600" dirty="0">
                <a:solidFill>
                  <a:srgbClr val="000000"/>
                </a:solidFill>
                <a:latin typeface="Times New Roman" panose="02020603050405020304" pitchFamily="18" charset="0"/>
                <a:cs typeface="Times New Roman" panose="02020603050405020304" pitchFamily="18" charset="0"/>
              </a:rPr>
              <a:t>maintenance type fodder</a:t>
            </a:r>
            <a:r>
              <a:rPr lang="en-US" sz="1600" b="0" i="0" dirty="0">
                <a:solidFill>
                  <a:srgbClr val="000000"/>
                </a:solidFill>
                <a:effectLst/>
                <a:latin typeface="Times New Roman" panose="02020603050405020304" pitchFamily="18" charset="0"/>
                <a:cs typeface="Times New Roman" panose="02020603050405020304" pitchFamily="18" charset="0"/>
              </a:rPr>
              <a:t> (maize fodder as in 1</a:t>
            </a:r>
            <a:r>
              <a:rPr lang="en-US" sz="1600" b="0" i="0" baseline="30000" dirty="0">
                <a:solidFill>
                  <a:srgbClr val="000000"/>
                </a:solidFill>
                <a:effectLst/>
                <a:latin typeface="Times New Roman" panose="02020603050405020304" pitchFamily="18" charset="0"/>
                <a:cs typeface="Times New Roman" panose="02020603050405020304" pitchFamily="18" charset="0"/>
              </a:rPr>
              <a:t>st</a:t>
            </a:r>
            <a:r>
              <a:rPr lang="en-US" sz="1600" b="0" i="0" dirty="0">
                <a:solidFill>
                  <a:srgbClr val="000000"/>
                </a:solidFill>
                <a:effectLst/>
                <a:latin typeface="Times New Roman" panose="02020603050405020304" pitchFamily="18" charset="0"/>
                <a:cs typeface="Times New Roman" panose="02020603050405020304" pitchFamily="18" charset="0"/>
              </a:rPr>
              <a:t> digestion trial) along with known quantity of poor quality roughage (like wheat </a:t>
            </a:r>
            <a:r>
              <a:rPr lang="en-US" sz="1600" dirty="0">
                <a:solidFill>
                  <a:srgbClr val="000000"/>
                </a:solidFill>
                <a:latin typeface="Times New Roman" panose="02020603050405020304" pitchFamily="18" charset="0"/>
                <a:cs typeface="Times New Roman" panose="02020603050405020304" pitchFamily="18" charset="0"/>
              </a:rPr>
              <a:t>and paddy straw,</a:t>
            </a:r>
            <a:r>
              <a:rPr lang="en-US" sz="1600" b="0" i="0" dirty="0">
                <a:solidFill>
                  <a:srgbClr val="000000"/>
                </a:solidFill>
                <a:effectLst/>
                <a:latin typeface="Times New Roman" panose="02020603050405020304" pitchFamily="18" charset="0"/>
                <a:cs typeface="Times New Roman" panose="02020603050405020304" pitchFamily="18" charset="0"/>
              </a:rPr>
              <a:t> etc.) whose digestibility is to be estimated by difference.</a:t>
            </a:r>
          </a:p>
          <a:p>
            <a:pPr algn="just">
              <a:buFont typeface="Arial" panose="020B0604020202020204" pitchFamily="34" charset="0"/>
              <a:buChar char="•"/>
            </a:pPr>
            <a:r>
              <a:rPr lang="en-US" sz="1600" b="1" i="0" dirty="0">
                <a:solidFill>
                  <a:srgbClr val="FF0000"/>
                </a:solidFill>
                <a:effectLst/>
                <a:latin typeface="Times New Roman" panose="02020603050405020304" pitchFamily="18" charset="0"/>
                <a:cs typeface="Times New Roman" panose="02020603050405020304" pitchFamily="18" charset="0"/>
              </a:rPr>
              <a:t>3</a:t>
            </a:r>
            <a:r>
              <a:rPr lang="en-US" sz="1600" b="1" i="0" baseline="30000" dirty="0">
                <a:solidFill>
                  <a:srgbClr val="FF0000"/>
                </a:solidFill>
                <a:effectLst/>
                <a:latin typeface="Times New Roman" panose="02020603050405020304" pitchFamily="18" charset="0"/>
                <a:cs typeface="Times New Roman" panose="02020603050405020304" pitchFamily="18" charset="0"/>
              </a:rPr>
              <a:t>rd</a:t>
            </a:r>
            <a:r>
              <a:rPr lang="en-US" sz="1600" b="1" i="0" dirty="0">
                <a:solidFill>
                  <a:srgbClr val="FF0000"/>
                </a:solidFill>
                <a:effectLst/>
                <a:latin typeface="Times New Roman" panose="02020603050405020304" pitchFamily="18" charset="0"/>
                <a:cs typeface="Times New Roman" panose="02020603050405020304" pitchFamily="18" charset="0"/>
              </a:rPr>
              <a:t> digestion trial</a:t>
            </a:r>
          </a:p>
          <a:p>
            <a:pPr marL="742950" lvl="1" indent="-285750" algn="just">
              <a:buFont typeface="Arial" panose="020B0604020202020204" pitchFamily="34" charset="0"/>
              <a:buChar char="•"/>
            </a:pPr>
            <a:r>
              <a:rPr lang="en-US" sz="1600" b="0" i="0" dirty="0">
                <a:solidFill>
                  <a:srgbClr val="000000"/>
                </a:solidFill>
                <a:effectLst/>
                <a:latin typeface="Times New Roman" panose="02020603050405020304" pitchFamily="18" charset="0"/>
                <a:cs typeface="Times New Roman" panose="02020603050405020304" pitchFamily="18" charset="0"/>
              </a:rPr>
              <a:t>The same animals are fed poor quality roughage (like wheat </a:t>
            </a:r>
            <a:r>
              <a:rPr lang="en-US" sz="1600" dirty="0">
                <a:solidFill>
                  <a:srgbClr val="000000"/>
                </a:solidFill>
                <a:latin typeface="Times New Roman" panose="02020603050405020304" pitchFamily="18" charset="0"/>
                <a:cs typeface="Times New Roman" panose="02020603050405020304" pitchFamily="18" charset="0"/>
              </a:rPr>
              <a:t>and paddy straw,</a:t>
            </a:r>
            <a:r>
              <a:rPr lang="en-US" sz="1600" b="0" i="0" dirty="0">
                <a:solidFill>
                  <a:srgbClr val="000000"/>
                </a:solidFill>
                <a:effectLst/>
                <a:latin typeface="Times New Roman" panose="02020603050405020304" pitchFamily="18" charset="0"/>
                <a:cs typeface="Times New Roman" panose="02020603050405020304" pitchFamily="18" charset="0"/>
              </a:rPr>
              <a:t> etc.) along with cake feed.</a:t>
            </a:r>
          </a:p>
          <a:p>
            <a:pPr marL="742950" lvl="1" indent="-285750" algn="just">
              <a:buFont typeface="Arial" panose="020B0604020202020204" pitchFamily="34" charset="0"/>
              <a:buChar char="•"/>
            </a:pPr>
            <a:endParaRPr lang="en-US" sz="1600" b="0" i="0" dirty="0">
              <a:solidFill>
                <a:srgbClr val="000000"/>
              </a:solidFill>
              <a:effectLst/>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1600" b="0" i="0" dirty="0">
                <a:solidFill>
                  <a:srgbClr val="000000"/>
                </a:solidFill>
                <a:effectLst/>
                <a:latin typeface="Times New Roman" panose="02020603050405020304" pitchFamily="18" charset="0"/>
                <a:cs typeface="Times New Roman" panose="02020603050405020304" pitchFamily="18" charset="0"/>
              </a:rPr>
              <a:t>Digestibility of nutrients in test feed (poor quality roughage) is calculated by difference on the assumption that nutrients in the original basal roughage (maize fodder) has the same digestibility. </a:t>
            </a:r>
          </a:p>
          <a:p>
            <a:pPr marL="457200" lvl="1" indent="0" algn="ctr">
              <a:buNone/>
            </a:pPr>
            <a:r>
              <a:rPr lang="en-US" sz="1600" dirty="0">
                <a:solidFill>
                  <a:srgbClr val="FF0000"/>
                </a:solidFill>
                <a:latin typeface="Times New Roman" panose="02020603050405020304" pitchFamily="18" charset="0"/>
                <a:cs typeface="Times New Roman" panose="02020603050405020304" pitchFamily="18" charset="0"/>
              </a:rPr>
              <a:t>Poor roughage </a:t>
            </a:r>
            <a:r>
              <a:rPr lang="en-US" sz="1600" b="0" i="0" dirty="0">
                <a:solidFill>
                  <a:srgbClr val="FF0000"/>
                </a:solidFill>
                <a:effectLst/>
                <a:latin typeface="Times New Roman" panose="02020603050405020304" pitchFamily="18" charset="0"/>
                <a:cs typeface="Times New Roman" panose="02020603050405020304" pitchFamily="18" charset="0"/>
              </a:rPr>
              <a:t>digestibility = digestion trial 2- digestion trial 1</a:t>
            </a:r>
          </a:p>
          <a:p>
            <a:pPr marL="457200" lvl="1" indent="0" algn="ctr">
              <a:buNone/>
            </a:pPr>
            <a:r>
              <a:rPr lang="en-US" sz="1600" dirty="0">
                <a:solidFill>
                  <a:srgbClr val="FF0000"/>
                </a:solidFill>
                <a:latin typeface="Times New Roman" panose="02020603050405020304" pitchFamily="18" charset="0"/>
                <a:cs typeface="Times New Roman" panose="02020603050405020304" pitchFamily="18" charset="0"/>
              </a:rPr>
              <a:t>Associative effect of feed = </a:t>
            </a:r>
            <a:r>
              <a:rPr lang="en-US" sz="1600" b="0" i="0" dirty="0">
                <a:solidFill>
                  <a:srgbClr val="FF0000"/>
                </a:solidFill>
                <a:effectLst/>
                <a:latin typeface="Times New Roman" panose="02020603050405020304" pitchFamily="18" charset="0"/>
                <a:cs typeface="Times New Roman" panose="02020603050405020304" pitchFamily="18" charset="0"/>
              </a:rPr>
              <a:t>digestion trial 2- digestion trial 3</a:t>
            </a:r>
          </a:p>
          <a:p>
            <a:pPr marL="457200" lvl="1" indent="0" algn="ctr">
              <a:buNone/>
            </a:pPr>
            <a:endParaRPr lang="en-US" sz="1600" b="0" i="0" dirty="0">
              <a:solidFill>
                <a:srgbClr val="FF0000"/>
              </a:solidFill>
              <a:effectLst/>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E1E1F7A-477F-4429-9E82-9209F4FC929D}"/>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Title 1">
            <a:extLst>
              <a:ext uri="{FF2B5EF4-FFF2-40B4-BE49-F238E27FC236}">
                <a16:creationId xmlns:a16="http://schemas.microsoft.com/office/drawing/2014/main" id="{25E49773-9753-4573-8F34-66B00B7867E4}"/>
              </a:ext>
            </a:extLst>
          </p:cNvPr>
          <p:cNvSpPr>
            <a:spLocks noGrp="1"/>
          </p:cNvSpPr>
          <p:nvPr>
            <p:ph type="title"/>
          </p:nvPr>
        </p:nvSpPr>
        <p:spPr>
          <a:xfrm>
            <a:off x="822960" y="1255042"/>
            <a:ext cx="7543800" cy="482319"/>
          </a:xfrm>
        </p:spPr>
        <p:txBody>
          <a:bodyPr>
            <a:noAutofit/>
          </a:bodyPr>
          <a:lstStyle/>
          <a:p>
            <a:r>
              <a:rPr lang="en-US" sz="2400" b="1" dirty="0">
                <a:solidFill>
                  <a:srgbClr val="7030A0"/>
                </a:solidFill>
                <a:latin typeface="Times New Roman" panose="02020603050405020304" pitchFamily="18" charset="0"/>
                <a:cs typeface="Times New Roman" panose="02020603050405020304" pitchFamily="18" charset="0"/>
              </a:rPr>
              <a:t>Digestibility determination of poor quality roughage </a:t>
            </a:r>
            <a:endParaRPr lang="en-IN"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992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9D2C26-B567-467F-843D-0981CCAC0F1A}"/>
              </a:ext>
            </a:extLst>
          </p:cNvPr>
          <p:cNvSpPr>
            <a:spLocks noGrp="1"/>
          </p:cNvSpPr>
          <p:nvPr>
            <p:ph type="sldNum" sz="quarter" idx="12"/>
          </p:nvPr>
        </p:nvSpPr>
        <p:spPr/>
        <p:txBody>
          <a:bodyPr/>
          <a:lstStyle/>
          <a:p>
            <a:fld id="{B6F15528-21DE-4FAA-801E-634DDDAF4B2B}" type="slidenum">
              <a:rPr lang="en-US" smtClean="0"/>
              <a:pPr/>
              <a:t>18</a:t>
            </a:fld>
            <a:endParaRPr lang="en-US"/>
          </a:p>
        </p:txBody>
      </p:sp>
      <p:pic>
        <p:nvPicPr>
          <p:cNvPr id="1026" name="Picture 2" descr="PoultryWorld - Health Tool">
            <a:extLst>
              <a:ext uri="{FF2B5EF4-FFF2-40B4-BE49-F238E27FC236}">
                <a16:creationId xmlns:a16="http://schemas.microsoft.com/office/drawing/2014/main" id="{2A591962-1D53-4468-8216-38A3D14C0E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 y="1828800"/>
            <a:ext cx="2400300" cy="21800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a:extLst>
              <a:ext uri="{FF2B5EF4-FFF2-40B4-BE49-F238E27FC236}">
                <a16:creationId xmlns:a16="http://schemas.microsoft.com/office/drawing/2014/main" id="{2EBA18D9-6EF3-40D0-916E-F68A699D1795}"/>
              </a:ext>
            </a:extLst>
          </p:cNvPr>
          <p:cNvSpPr>
            <a:spLocks noGrp="1"/>
          </p:cNvSpPr>
          <p:nvPr>
            <p:ph type="title"/>
          </p:nvPr>
        </p:nvSpPr>
        <p:spPr>
          <a:xfrm>
            <a:off x="822960" y="1255042"/>
            <a:ext cx="7543800" cy="482319"/>
          </a:xfrm>
        </p:spPr>
        <p:txBody>
          <a:bodyPr>
            <a:noAutofit/>
          </a:bodyPr>
          <a:lstStyle/>
          <a:p>
            <a:r>
              <a:rPr lang="en-US" sz="2400" b="1" dirty="0">
                <a:solidFill>
                  <a:srgbClr val="7030A0"/>
                </a:solidFill>
                <a:latin typeface="Times New Roman" panose="02020603050405020304" pitchFamily="18" charset="0"/>
                <a:cs typeface="Times New Roman" panose="02020603050405020304" pitchFamily="18" charset="0"/>
              </a:rPr>
              <a:t>Digestibility determination in poultry</a:t>
            </a:r>
            <a:endParaRPr lang="en-IN" sz="2400" b="1" dirty="0">
              <a:solidFill>
                <a:srgbClr val="7030A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2B5F860-2F89-4A28-9996-0881690EB2B1}"/>
              </a:ext>
            </a:extLst>
          </p:cNvPr>
          <p:cNvSpPr/>
          <p:nvPr/>
        </p:nvSpPr>
        <p:spPr>
          <a:xfrm>
            <a:off x="3886200" y="3240758"/>
            <a:ext cx="4800600" cy="23622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lgn="jus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Digestibility determination is complicated in poultry since faeces and urine excreted from a single opening i.e. cloaca.</a:t>
            </a:r>
          </a:p>
          <a:p>
            <a:pPr marL="285750" indent="-285750" algn="jus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Therefore, metabolism trial is conducted instead of digestion trial.</a:t>
            </a:r>
          </a:p>
          <a:p>
            <a:pPr marL="285750" indent="-285750" algn="jus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There are two ways by which digestibility of nutrient can be determined in poultry; 1) Surgical means where separate opening for faeces and urine is created, 2) Chemical means where </a:t>
            </a:r>
            <a:r>
              <a:rPr lang="en-US" sz="1400" dirty="0" err="1">
                <a:latin typeface="Times New Roman" panose="02020603050405020304" pitchFamily="18" charset="0"/>
                <a:cs typeface="Times New Roman" panose="02020603050405020304" pitchFamily="18" charset="0"/>
              </a:rPr>
              <a:t>faecal</a:t>
            </a:r>
            <a:r>
              <a:rPr lang="en-US" sz="1400" dirty="0">
                <a:latin typeface="Times New Roman" panose="02020603050405020304" pitchFamily="18" charset="0"/>
                <a:cs typeface="Times New Roman" panose="02020603050405020304" pitchFamily="18" charset="0"/>
              </a:rPr>
              <a:t> and urinary nitrogen can be separated.</a:t>
            </a:r>
            <a:endParaRPr lang="en-IN" sz="1400" dirty="0">
              <a:latin typeface="Times New Roman" panose="02020603050405020304" pitchFamily="18" charset="0"/>
              <a:cs typeface="Times New Roman" panose="02020603050405020304" pitchFamily="18" charset="0"/>
            </a:endParaRPr>
          </a:p>
        </p:txBody>
      </p:sp>
      <p:sp>
        <p:nvSpPr>
          <p:cNvPr id="9" name="Arrow: Right 8">
            <a:extLst>
              <a:ext uri="{FF2B5EF4-FFF2-40B4-BE49-F238E27FC236}">
                <a16:creationId xmlns:a16="http://schemas.microsoft.com/office/drawing/2014/main" id="{D49047D8-E016-4386-BE6D-C5082E3E3E54}"/>
              </a:ext>
            </a:extLst>
          </p:cNvPr>
          <p:cNvSpPr/>
          <p:nvPr/>
        </p:nvSpPr>
        <p:spPr>
          <a:xfrm rot="2008002">
            <a:off x="3027058" y="2970608"/>
            <a:ext cx="762000" cy="38100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656114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E24F06-2C71-4E0E-8D59-24A60D3BE385}"/>
              </a:ext>
            </a:extLst>
          </p:cNvPr>
          <p:cNvSpPr>
            <a:spLocks noGrp="1"/>
          </p:cNvSpPr>
          <p:nvPr>
            <p:ph idx="1"/>
          </p:nvPr>
        </p:nvSpPr>
        <p:spPr>
          <a:xfrm>
            <a:off x="822959" y="2226734"/>
            <a:ext cx="7543801" cy="2954866"/>
          </a:xfrm>
        </p:spPr>
        <p:txBody>
          <a:bodyPr>
            <a:normAutofit/>
          </a:bodyPr>
          <a:lstStyle/>
          <a:p>
            <a:pPr algn="just">
              <a:buFont typeface="Wingdings" panose="05000000000000000000" pitchFamily="2" charset="2"/>
              <a:buChar char="v"/>
            </a:pPr>
            <a:r>
              <a:rPr lang="en-US" sz="1800" dirty="0">
                <a:solidFill>
                  <a:schemeClr val="tx1"/>
                </a:solidFill>
                <a:latin typeface="Times New Roman" panose="02020603050405020304" pitchFamily="18" charset="0"/>
                <a:cs typeface="Times New Roman" panose="02020603050405020304" pitchFamily="18" charset="0"/>
              </a:rPr>
              <a:t> The conduction of digestion and metabolism trial is a laborious and time consuming procedure.</a:t>
            </a:r>
            <a:endParaRPr lang="en-US" sz="1800" b="0" i="0" dirty="0">
              <a:solidFill>
                <a:schemeClr val="tx1"/>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1800" b="0" i="0" dirty="0">
                <a:solidFill>
                  <a:schemeClr val="tx1"/>
                </a:solidFill>
                <a:effectLst/>
                <a:latin typeface="Times New Roman" panose="02020603050405020304" pitchFamily="18" charset="0"/>
                <a:cs typeface="Times New Roman" panose="02020603050405020304" pitchFamily="18" charset="0"/>
              </a:rPr>
              <a:t> If metabolism cages and other facilities for direct collection of feces and urine voided are not available.</a:t>
            </a:r>
          </a:p>
          <a:p>
            <a:pPr algn="just">
              <a:buFont typeface="Wingdings" panose="05000000000000000000" pitchFamily="2" charset="2"/>
              <a:buChar char="v"/>
            </a:pPr>
            <a:r>
              <a:rPr lang="en-US" sz="1800" b="0" i="0" dirty="0">
                <a:solidFill>
                  <a:schemeClr val="tx1"/>
                </a:solidFill>
                <a:effectLst/>
                <a:latin typeface="Times New Roman" panose="02020603050405020304" pitchFamily="18" charset="0"/>
                <a:cs typeface="Times New Roman" panose="02020603050405020304" pitchFamily="18" charset="0"/>
              </a:rPr>
              <a:t> If animals are fed in groups, then it is impossible to record the feed consumed and feces voided by each animal in the group.</a:t>
            </a:r>
          </a:p>
          <a:p>
            <a:pPr algn="just">
              <a:buFont typeface="Wingdings" panose="05000000000000000000" pitchFamily="2" charset="2"/>
              <a:buChar char="v"/>
            </a:pPr>
            <a:r>
              <a:rPr lang="en-US" sz="1800" b="0" i="0" dirty="0">
                <a:solidFill>
                  <a:schemeClr val="tx1"/>
                </a:solidFill>
                <a:effectLst/>
                <a:latin typeface="Times New Roman" panose="02020603050405020304" pitchFamily="18" charset="0"/>
                <a:cs typeface="Times New Roman" panose="02020603050405020304" pitchFamily="18" charset="0"/>
              </a:rPr>
              <a:t> To know intake of herbage from cultivated or natural pastures and digestibility of nutrients in the pasture consumed by the animal is not possible by </a:t>
            </a:r>
            <a:r>
              <a:rPr lang="en-US" sz="1800" i="1" dirty="0">
                <a:solidFill>
                  <a:schemeClr val="tx1"/>
                </a:solidFill>
                <a:latin typeface="Times New Roman" panose="02020603050405020304" pitchFamily="18" charset="0"/>
                <a:cs typeface="Times New Roman" panose="02020603050405020304" pitchFamily="18" charset="0"/>
              </a:rPr>
              <a:t>in vivo</a:t>
            </a:r>
            <a:r>
              <a:rPr lang="en-US" sz="1800" dirty="0">
                <a:solidFill>
                  <a:schemeClr val="tx1"/>
                </a:solidFill>
                <a:latin typeface="Times New Roman" panose="02020603050405020304" pitchFamily="18" charset="0"/>
                <a:cs typeface="Times New Roman" panose="02020603050405020304" pitchFamily="18" charset="0"/>
              </a:rPr>
              <a:t> method</a:t>
            </a:r>
            <a:r>
              <a:rPr lang="en-US" sz="1800" b="1" i="0" dirty="0">
                <a:solidFill>
                  <a:schemeClr val="tx1"/>
                </a:solidFill>
                <a:effectLst/>
                <a:latin typeface="Times New Roman" panose="02020603050405020304" pitchFamily="18" charset="0"/>
                <a:cs typeface="Times New Roman" panose="02020603050405020304" pitchFamily="18" charset="0"/>
              </a:rPr>
              <a:t>.</a:t>
            </a:r>
            <a:endParaRPr lang="en-US" sz="1800" b="0" i="0" dirty="0">
              <a:solidFill>
                <a:schemeClr val="tx1"/>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IN" sz="1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A716421-A5E5-4B32-A637-51832E7696A5}"/>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5" name="Title 1">
            <a:extLst>
              <a:ext uri="{FF2B5EF4-FFF2-40B4-BE49-F238E27FC236}">
                <a16:creationId xmlns:a16="http://schemas.microsoft.com/office/drawing/2014/main" id="{C122BA4C-29B0-428C-B26F-5BAEFF761016}"/>
              </a:ext>
            </a:extLst>
          </p:cNvPr>
          <p:cNvSpPr>
            <a:spLocks noGrp="1"/>
          </p:cNvSpPr>
          <p:nvPr>
            <p:ph type="title"/>
          </p:nvPr>
        </p:nvSpPr>
        <p:spPr>
          <a:xfrm>
            <a:off x="822960" y="1255042"/>
            <a:ext cx="7543800" cy="482319"/>
          </a:xfrm>
        </p:spPr>
        <p:txBody>
          <a:bodyPr>
            <a:noAutofit/>
          </a:bodyPr>
          <a:lstStyle/>
          <a:p>
            <a:r>
              <a:rPr lang="en-US" sz="2400" b="1" dirty="0">
                <a:solidFill>
                  <a:srgbClr val="7030A0"/>
                </a:solidFill>
                <a:latin typeface="Times New Roman" panose="02020603050405020304" pitchFamily="18" charset="0"/>
                <a:cs typeface="Times New Roman" panose="02020603050405020304" pitchFamily="18" charset="0"/>
              </a:rPr>
              <a:t>ii. Indicator/marker method of digestibility determination</a:t>
            </a:r>
            <a:endParaRPr lang="en-IN" sz="2400" b="1" dirty="0">
              <a:solidFill>
                <a:srgbClr val="7030A0"/>
              </a:solidFill>
              <a:latin typeface="Times New Roman" panose="02020603050405020304" pitchFamily="18" charset="0"/>
              <a:cs typeface="Times New Roman" panose="02020603050405020304" pitchFamily="18" charset="0"/>
            </a:endParaRPr>
          </a:p>
        </p:txBody>
      </p:sp>
      <p:pic>
        <p:nvPicPr>
          <p:cNvPr id="2050" name="Picture 2" descr="Why? – design">
            <a:extLst>
              <a:ext uri="{FF2B5EF4-FFF2-40B4-BE49-F238E27FC236}">
                <a16:creationId xmlns:a16="http://schemas.microsoft.com/office/drawing/2014/main" id="{B69D05BE-F8B0-4DFE-B08B-FBBD050DC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03956"/>
            <a:ext cx="2209800" cy="1151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3171CE6A-5F60-456B-BBF1-E13A71B82053}"/>
              </a:ext>
            </a:extLst>
          </p:cNvPr>
          <p:cNvSpPr/>
          <p:nvPr/>
        </p:nvSpPr>
        <p:spPr>
          <a:xfrm>
            <a:off x="762000" y="381000"/>
            <a:ext cx="1652184"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Lecture 4.</a:t>
            </a:r>
          </a:p>
        </p:txBody>
      </p:sp>
    </p:spTree>
    <p:extLst>
      <p:ext uri="{BB962C8B-B14F-4D97-AF65-F5344CB8AC3E}">
        <p14:creationId xmlns:p14="http://schemas.microsoft.com/office/powerpoint/2010/main" val="56708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2785681"/>
          </a:xfrm>
        </p:spPr>
        <p:txBody>
          <a:bodyPr>
            <a:normAutofit fontScale="92500" lnSpcReduction="10000"/>
          </a:bodyPr>
          <a:lstStyle/>
          <a:p>
            <a:pPr algn="just">
              <a:buFont typeface="Wingdings" panose="05000000000000000000" pitchFamily="2" charset="2"/>
              <a:buChar char="v"/>
            </a:pPr>
            <a:r>
              <a:rPr lang="en-US" sz="2000" b="0" i="0" dirty="0">
                <a:solidFill>
                  <a:schemeClr val="tx1"/>
                </a:solidFill>
                <a:effectLst/>
                <a:latin typeface="Times New Roman" panose="02020603050405020304" pitchFamily="18" charset="0"/>
                <a:cs typeface="Times New Roman" panose="02020603050405020304" pitchFamily="18" charset="0"/>
              </a:rPr>
              <a:t>The feeds are usually subject to the following types of tests:</a:t>
            </a:r>
          </a:p>
          <a:p>
            <a:pPr marL="0" indent="0" algn="just">
              <a:buNone/>
            </a:pPr>
            <a:r>
              <a:rPr lang="en-US" sz="2000" b="1" i="0" dirty="0">
                <a:solidFill>
                  <a:srgbClr val="FF0000"/>
                </a:solidFill>
                <a:effectLst/>
                <a:latin typeface="Times New Roman" panose="02020603050405020304" pitchFamily="18" charset="0"/>
                <a:cs typeface="Times New Roman" panose="02020603050405020304" pitchFamily="18" charset="0"/>
              </a:rPr>
              <a:t>1.        Physical evaluation: </a:t>
            </a:r>
          </a:p>
          <a:p>
            <a:pPr marL="0" indent="0" algn="just">
              <a:buNone/>
            </a:pPr>
            <a:r>
              <a:rPr lang="en-US" sz="2000" b="0" i="0" dirty="0">
                <a:effectLst/>
                <a:latin typeface="Times New Roman" panose="02020603050405020304" pitchFamily="18" charset="0"/>
                <a:cs typeface="Times New Roman" panose="02020603050405020304" pitchFamily="18" charset="0"/>
              </a:rPr>
              <a:t>           </a:t>
            </a:r>
            <a:r>
              <a:rPr lang="en-US" sz="2000" b="0" i="0" dirty="0" err="1">
                <a:solidFill>
                  <a:schemeClr val="tx1"/>
                </a:solidFill>
                <a:effectLst/>
                <a:latin typeface="Times New Roman" panose="02020603050405020304" pitchFamily="18" charset="0"/>
                <a:cs typeface="Times New Roman" panose="02020603050405020304" pitchFamily="18" charset="0"/>
              </a:rPr>
              <a:t>Colour</a:t>
            </a:r>
            <a:r>
              <a:rPr lang="en-US" sz="2000" b="0" i="0" dirty="0">
                <a:solidFill>
                  <a:schemeClr val="tx1"/>
                </a:solidFill>
                <a:effectLst/>
                <a:latin typeface="Times New Roman" panose="02020603050405020304" pitchFamily="18" charset="0"/>
                <a:cs typeface="Times New Roman" panose="02020603050405020304" pitchFamily="18" charset="0"/>
              </a:rPr>
              <a:t>, size, homogeneity, smell, taste, touch, sound, etc.</a:t>
            </a:r>
          </a:p>
          <a:p>
            <a:pPr marL="0" indent="0" algn="just">
              <a:buNone/>
            </a:pPr>
            <a:r>
              <a:rPr lang="en-US" sz="2000" b="1" i="0" dirty="0">
                <a:solidFill>
                  <a:srgbClr val="FF0000"/>
                </a:solidFill>
                <a:effectLst/>
                <a:latin typeface="Times New Roman" panose="02020603050405020304" pitchFamily="18" charset="0"/>
                <a:cs typeface="Times New Roman" panose="02020603050405020304" pitchFamily="18" charset="0"/>
              </a:rPr>
              <a:t>2.        Chemical evaluation: </a:t>
            </a:r>
          </a:p>
          <a:p>
            <a:pPr marL="0" indent="0" algn="just">
              <a:buNone/>
            </a:pPr>
            <a:r>
              <a:rPr lang="en-US" sz="2000" b="0" i="0" dirty="0">
                <a:effectLst/>
                <a:latin typeface="Times New Roman" panose="02020603050405020304" pitchFamily="18" charset="0"/>
                <a:cs typeface="Times New Roman" panose="02020603050405020304" pitchFamily="18" charset="0"/>
              </a:rPr>
              <a:t>           </a:t>
            </a:r>
            <a:r>
              <a:rPr lang="en-US" sz="2000" b="0" i="0" dirty="0">
                <a:solidFill>
                  <a:schemeClr val="tx1"/>
                </a:solidFill>
                <a:effectLst/>
                <a:latin typeface="Times New Roman" panose="02020603050405020304" pitchFamily="18" charset="0"/>
                <a:cs typeface="Times New Roman" panose="02020603050405020304" pitchFamily="18" charset="0"/>
              </a:rPr>
              <a:t>Proximate analysis, detergent method, mineral and vitamin analysis</a:t>
            </a:r>
          </a:p>
          <a:p>
            <a:pPr marL="457200" indent="-457200" algn="just">
              <a:buAutoNum type="arabicPeriod" startAt="3"/>
            </a:pPr>
            <a:r>
              <a:rPr lang="en-US" sz="2000" b="1" dirty="0">
                <a:solidFill>
                  <a:srgbClr val="FF0000"/>
                </a:solidFill>
                <a:latin typeface="Times New Roman" panose="02020603050405020304" pitchFamily="18" charset="0"/>
                <a:cs typeface="Times New Roman" panose="02020603050405020304" pitchFamily="18" charset="0"/>
              </a:rPr>
              <a:t>    Biological evaluation: </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Digestibility determination</a:t>
            </a:r>
            <a:endParaRPr lang="en-US" sz="2000" b="0" i="0" dirty="0">
              <a:solidFill>
                <a:schemeClr val="tx1"/>
              </a:solidFill>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a:xfrm>
            <a:off x="381000" y="6459786"/>
            <a:ext cx="8763000" cy="365125"/>
          </a:xfrm>
        </p:spPr>
        <p:txBody>
          <a:bodyPr/>
          <a:lstStyle/>
          <a:p>
            <a:pPr algn="l">
              <a:spcBef>
                <a:spcPts val="0"/>
              </a:spcBef>
            </a:pPr>
            <a:r>
              <a:rPr lang="en-US" sz="1200"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z="1200" smtClean="0">
                <a:solidFill>
                  <a:schemeClr val="bg1"/>
                </a:solidFill>
              </a:rPr>
              <a:pPr algn="l">
                <a:spcBef>
                  <a:spcPts val="0"/>
                </a:spcBef>
              </a:pPr>
              <a:t>2</a:t>
            </a:fld>
            <a:endParaRPr lang="en-US" sz="1200" dirty="0">
              <a:solidFill>
                <a:schemeClr val="bg1"/>
              </a:solidFill>
            </a:endParaRPr>
          </a:p>
        </p:txBody>
      </p:sp>
      <p:sp>
        <p:nvSpPr>
          <p:cNvPr id="8" name="Rectangle 7">
            <a:extLst>
              <a:ext uri="{FF2B5EF4-FFF2-40B4-BE49-F238E27FC236}">
                <a16:creationId xmlns:a16="http://schemas.microsoft.com/office/drawing/2014/main" id="{0653945A-6B00-4FF8-A74E-C499C7082DDE}"/>
              </a:ext>
            </a:extLst>
          </p:cNvPr>
          <p:cNvSpPr/>
          <p:nvPr/>
        </p:nvSpPr>
        <p:spPr>
          <a:xfrm>
            <a:off x="559587" y="1054574"/>
            <a:ext cx="8024826" cy="523220"/>
          </a:xfrm>
          <a:prstGeom prst="rect">
            <a:avLst/>
          </a:prstGeom>
        </p:spPr>
        <p:txBody>
          <a:bodyPr wrap="none">
            <a:spAutoFit/>
          </a:bodyPr>
          <a:lstStyle/>
          <a:p>
            <a:r>
              <a:rPr lang="en-US" sz="2800" b="1" dirty="0">
                <a:solidFill>
                  <a:srgbClr val="7030A0"/>
                </a:solidFill>
                <a:latin typeface="Times New Roman" panose="02020603050405020304" pitchFamily="18" charset="0"/>
                <a:cs typeface="Times New Roman" panose="02020603050405020304" pitchFamily="18" charset="0"/>
              </a:rPr>
              <a:t>Evaluation of feeds and feed ingredients for quality</a:t>
            </a:r>
          </a:p>
        </p:txBody>
      </p:sp>
      <p:pic>
        <p:nvPicPr>
          <p:cNvPr id="1026" name="Picture 2" descr="Lab-scale testing of novel fish feed ingredients">
            <a:extLst>
              <a:ext uri="{FF2B5EF4-FFF2-40B4-BE49-F238E27FC236}">
                <a16:creationId xmlns:a16="http://schemas.microsoft.com/office/drawing/2014/main" id="{8A280E95-4BAD-4404-BF6D-8D7594677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162" y="3962400"/>
            <a:ext cx="4132169" cy="224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2C12CE-BD2C-4F22-97D6-12478ECD38B9}"/>
              </a:ext>
            </a:extLst>
          </p:cNvPr>
          <p:cNvSpPr>
            <a:spLocks noGrp="1"/>
          </p:cNvSpPr>
          <p:nvPr>
            <p:ph idx="1"/>
          </p:nvPr>
        </p:nvSpPr>
        <p:spPr>
          <a:xfrm>
            <a:off x="822959" y="2074334"/>
            <a:ext cx="7543801" cy="2878666"/>
          </a:xfrm>
        </p:spPr>
        <p:txBody>
          <a:bodyPr>
            <a:normAutofit lnSpcReduction="10000"/>
          </a:bodyPr>
          <a:lstStyle/>
          <a:p>
            <a:pPr marL="342900" indent="-342900" algn="just">
              <a:buFont typeface="+mj-lt"/>
              <a:buAutoNum type="arabicPeriod"/>
            </a:pPr>
            <a:r>
              <a:rPr lang="en-US" sz="1800" b="0" i="0" dirty="0">
                <a:solidFill>
                  <a:srgbClr val="000000"/>
                </a:solidFill>
                <a:effectLst/>
                <a:latin typeface="Times New Roman" panose="02020603050405020304" pitchFamily="18" charset="0"/>
                <a:cs typeface="Times New Roman" panose="02020603050405020304" pitchFamily="18" charset="0"/>
              </a:rPr>
              <a:t>It should be totally indigestible and unabsorbable.</a:t>
            </a:r>
          </a:p>
          <a:p>
            <a:pPr marL="342900" indent="-342900" algn="just">
              <a:buFont typeface="+mj-lt"/>
              <a:buAutoNum type="arabicPeriod"/>
            </a:pPr>
            <a:r>
              <a:rPr lang="en-US" sz="1800" b="0" i="0" dirty="0">
                <a:solidFill>
                  <a:srgbClr val="000000"/>
                </a:solidFill>
                <a:effectLst/>
                <a:latin typeface="Times New Roman" panose="02020603050405020304" pitchFamily="18" charset="0"/>
                <a:cs typeface="Times New Roman" panose="02020603050405020304" pitchFamily="18" charset="0"/>
              </a:rPr>
              <a:t>It should not have any pharmacological action on the digestive tract. It should be inert to the digestive system.</a:t>
            </a:r>
          </a:p>
          <a:p>
            <a:pPr marL="342900" indent="-342900" algn="just">
              <a:buFont typeface="+mj-lt"/>
              <a:buAutoNum type="arabicPeriod"/>
            </a:pPr>
            <a:r>
              <a:rPr lang="en-US" sz="1800" b="0" i="0" dirty="0">
                <a:solidFill>
                  <a:srgbClr val="000000"/>
                </a:solidFill>
                <a:effectLst/>
                <a:latin typeface="Times New Roman" panose="02020603050405020304" pitchFamily="18" charset="0"/>
                <a:cs typeface="Times New Roman" panose="02020603050405020304" pitchFamily="18" charset="0"/>
              </a:rPr>
              <a:t>It must mix intimately and remain uniformly distributed in the digesta.</a:t>
            </a:r>
          </a:p>
          <a:p>
            <a:pPr marL="342900" indent="-342900" algn="just">
              <a:buFont typeface="+mj-lt"/>
              <a:buAutoNum type="arabicPeriod"/>
            </a:pPr>
            <a:r>
              <a:rPr lang="en-US" sz="1800" b="0" i="0" dirty="0">
                <a:solidFill>
                  <a:srgbClr val="000000"/>
                </a:solidFill>
                <a:effectLst/>
                <a:latin typeface="Times New Roman" panose="02020603050405020304" pitchFamily="18" charset="0"/>
                <a:cs typeface="Times New Roman" panose="02020603050405020304" pitchFamily="18" charset="0"/>
              </a:rPr>
              <a:t>It should pass through the tract at a uniform rate and should be voided entirely.</a:t>
            </a:r>
          </a:p>
          <a:p>
            <a:pPr marL="342900" indent="-342900" algn="just">
              <a:buFont typeface="+mj-lt"/>
              <a:buAutoNum type="arabicPeriod"/>
            </a:pPr>
            <a:r>
              <a:rPr lang="en-US" sz="1800" b="0" i="0" dirty="0">
                <a:solidFill>
                  <a:srgbClr val="000000"/>
                </a:solidFill>
                <a:effectLst/>
                <a:latin typeface="Times New Roman" panose="02020603050405020304" pitchFamily="18" charset="0"/>
                <a:cs typeface="Times New Roman" panose="02020603050405020304" pitchFamily="18" charset="0"/>
              </a:rPr>
              <a:t>It can readily be determined chemically, and</a:t>
            </a:r>
          </a:p>
          <a:p>
            <a:pPr marL="342900" indent="-342900" algn="just">
              <a:buFont typeface="+mj-lt"/>
              <a:buAutoNum type="arabicPeriod"/>
            </a:pPr>
            <a:r>
              <a:rPr lang="en-US" sz="1800" b="0" i="0" dirty="0">
                <a:solidFill>
                  <a:srgbClr val="000000"/>
                </a:solidFill>
                <a:effectLst/>
                <a:latin typeface="Times New Roman" panose="02020603050405020304" pitchFamily="18" charset="0"/>
                <a:cs typeface="Times New Roman" panose="02020603050405020304" pitchFamily="18" charset="0"/>
              </a:rPr>
              <a:t>Preferably be a natural constituent of the feed under test.</a:t>
            </a:r>
          </a:p>
          <a:p>
            <a:endParaRPr lang="en-IN"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5067257-53D6-401C-AA03-D93646100144}"/>
              </a:ext>
            </a:extLst>
          </p:cNvPr>
          <p:cNvSpPr>
            <a:spLocks noGrp="1"/>
          </p:cNvSpPr>
          <p:nvPr>
            <p:ph type="sldNum" sz="quarter" idx="12"/>
          </p:nvPr>
        </p:nvSpPr>
        <p:spPr/>
        <p:txBody>
          <a:bodyPr/>
          <a:lstStyle/>
          <a:p>
            <a:fld id="{B6F15528-21DE-4FAA-801E-634DDDAF4B2B}" type="slidenum">
              <a:rPr lang="en-US" smtClean="0"/>
              <a:pPr/>
              <a:t>20</a:t>
            </a:fld>
            <a:endParaRPr lang="en-US"/>
          </a:p>
        </p:txBody>
      </p:sp>
      <p:pic>
        <p:nvPicPr>
          <p:cNvPr id="3074" name="Picture 2" descr="iDEAL - Wikipedia">
            <a:extLst>
              <a:ext uri="{FF2B5EF4-FFF2-40B4-BE49-F238E27FC236}">
                <a16:creationId xmlns:a16="http://schemas.microsoft.com/office/drawing/2014/main" id="{2EFA3F17-66BC-4594-B684-0EB81739D4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59" y="845241"/>
            <a:ext cx="929641" cy="81960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B1C95D1-4F73-4C2E-8EAB-6F7415EDA829}"/>
              </a:ext>
            </a:extLst>
          </p:cNvPr>
          <p:cNvSpPr>
            <a:spLocks noGrp="1"/>
          </p:cNvSpPr>
          <p:nvPr>
            <p:ph type="title"/>
          </p:nvPr>
        </p:nvSpPr>
        <p:spPr>
          <a:xfrm>
            <a:off x="1676400" y="1031810"/>
            <a:ext cx="7543800" cy="482319"/>
          </a:xfrm>
        </p:spPr>
        <p:txBody>
          <a:bodyPr>
            <a:noAutofit/>
          </a:bodyPr>
          <a:lstStyle/>
          <a:p>
            <a:r>
              <a:rPr lang="en-US" sz="2400" b="1" dirty="0">
                <a:solidFill>
                  <a:srgbClr val="7030A0"/>
                </a:solidFill>
                <a:latin typeface="Times New Roman" panose="02020603050405020304" pitchFamily="18" charset="0"/>
                <a:cs typeface="Times New Roman" panose="02020603050405020304" pitchFamily="18" charset="0"/>
              </a:rPr>
              <a:t>The ideal specification of an indicator/marker</a:t>
            </a:r>
            <a:endParaRPr lang="en-IN" sz="24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604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9BB5E0-FC6C-456A-9EE2-BA7AA3FFD178}"/>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5" name="Title 1">
            <a:extLst>
              <a:ext uri="{FF2B5EF4-FFF2-40B4-BE49-F238E27FC236}">
                <a16:creationId xmlns:a16="http://schemas.microsoft.com/office/drawing/2014/main" id="{056FFF4C-1430-4C94-99D9-3F08A88F5DAE}"/>
              </a:ext>
            </a:extLst>
          </p:cNvPr>
          <p:cNvSpPr>
            <a:spLocks noGrp="1"/>
          </p:cNvSpPr>
          <p:nvPr>
            <p:ph type="title"/>
          </p:nvPr>
        </p:nvSpPr>
        <p:spPr>
          <a:xfrm>
            <a:off x="822960" y="1255042"/>
            <a:ext cx="7543800" cy="482319"/>
          </a:xfrm>
        </p:spPr>
        <p:txBody>
          <a:bodyPr>
            <a:noAutofit/>
          </a:bodyPr>
          <a:lstStyle/>
          <a:p>
            <a:r>
              <a:rPr lang="en-US" sz="2800" b="1" dirty="0">
                <a:solidFill>
                  <a:srgbClr val="7030A0"/>
                </a:solidFill>
                <a:latin typeface="Times New Roman" panose="02020603050405020304" pitchFamily="18" charset="0"/>
                <a:cs typeface="Times New Roman" panose="02020603050405020304" pitchFamily="18" charset="0"/>
              </a:rPr>
              <a:t>Classification</a:t>
            </a:r>
            <a:endParaRPr lang="en-IN" sz="28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CE11CB45-948C-4B3A-BDC7-8D6B07961757}"/>
              </a:ext>
            </a:extLst>
          </p:cNvPr>
          <p:cNvGraphicFramePr/>
          <p:nvPr>
            <p:extLst>
              <p:ext uri="{D42A27DB-BD31-4B8C-83A1-F6EECF244321}">
                <p14:modId xmlns:p14="http://schemas.microsoft.com/office/powerpoint/2010/main" val="1716937988"/>
              </p:ext>
            </p:extLst>
          </p:nvPr>
        </p:nvGraphicFramePr>
        <p:xfrm>
          <a:off x="1478280" y="1346200"/>
          <a:ext cx="68427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C6FE22B-9D13-4EDF-AE3F-8AF4FAFBACBC}"/>
              </a:ext>
            </a:extLst>
          </p:cNvPr>
          <p:cNvSpPr txBox="1"/>
          <p:nvPr/>
        </p:nvSpPr>
        <p:spPr>
          <a:xfrm>
            <a:off x="1143000" y="5181600"/>
            <a:ext cx="74676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Internal indicators can easily be determined.</a:t>
            </a: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Chromic oxide is the most commonly used marker in monogastric animals.</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299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640F8D-8362-44E9-9B5C-832E68722A3C}"/>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5" name="TextBox 4">
            <a:extLst>
              <a:ext uri="{FF2B5EF4-FFF2-40B4-BE49-F238E27FC236}">
                <a16:creationId xmlns:a16="http://schemas.microsoft.com/office/drawing/2014/main" id="{BAC0161D-5434-47AE-8079-E48313402200}"/>
              </a:ext>
            </a:extLst>
          </p:cNvPr>
          <p:cNvSpPr txBox="1"/>
          <p:nvPr/>
        </p:nvSpPr>
        <p:spPr>
          <a:xfrm>
            <a:off x="839680" y="2228671"/>
            <a:ext cx="74676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 digestibility of a nutrient is calculated by estimating the concentration of the indicator in feed and faces and that of the nutrient in the feed and faeces.</a:t>
            </a:r>
          </a:p>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There is no need to collect faeces and record feed consumption.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4C20DD-5AED-4AF8-AFC3-B582187120A9}"/>
                  </a:ext>
                </a:extLst>
              </p:cNvPr>
              <p:cNvSpPr txBox="1"/>
              <p:nvPr/>
            </p:nvSpPr>
            <p:spPr>
              <a:xfrm>
                <a:off x="540126" y="5476584"/>
                <a:ext cx="7924800" cy="414985"/>
              </a:xfrm>
              <a:prstGeom prst="rect">
                <a:avLst/>
              </a:prstGeom>
              <a:noFill/>
            </p:spPr>
            <p:txBody>
              <a:bodyPr wrap="square" lIns="0" tIns="0" rIns="0" bIns="0" rtlCol="0">
                <a:spAutoFit/>
              </a:bodyPr>
              <a:lstStyle/>
              <a:p>
                <a:pPr algn="ctr"/>
                <a14:m>
                  <m:oMath xmlns:m="http://schemas.openxmlformats.org/officeDocument/2006/math">
                    <m:r>
                      <m:rPr>
                        <m:sty m:val="p"/>
                      </m:rPr>
                      <a:rPr lang="en-US">
                        <a:latin typeface="Cambria Math" panose="02040503050406030204" pitchFamily="18" charset="0"/>
                      </a:rPr>
                      <m:t>DC</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a</m:t>
                    </m:r>
                    <m:r>
                      <a:rPr lang="en-US">
                        <a:latin typeface="Cambria Math" panose="02040503050406030204" pitchFamily="18" charset="0"/>
                      </a:rPr>
                      <m:t> </m:t>
                    </m:r>
                    <m:r>
                      <m:rPr>
                        <m:sty m:val="p"/>
                      </m:rPr>
                      <a:rPr lang="en-US">
                        <a:latin typeface="Cambria Math" panose="02040503050406030204" pitchFamily="18" charset="0"/>
                      </a:rPr>
                      <m:t>nutrient</m:t>
                    </m:r>
                    <m:r>
                      <a:rPr lang="en-US">
                        <a:latin typeface="Cambria Math" panose="02040503050406030204" pitchFamily="18" charset="0"/>
                      </a:rPr>
                      <m:t> =100−(100×</m:t>
                    </m:r>
                    <m:f>
                      <m:fPr>
                        <m:ctrlPr>
                          <a:rPr lang="pt-BR" i="1" smtClean="0">
                            <a:latin typeface="Cambria Math" panose="02040503050406030204" pitchFamily="18" charset="0"/>
                          </a:rPr>
                        </m:ctrlPr>
                      </m:fPr>
                      <m:num>
                        <m:r>
                          <a:rPr lang="en-US" b="0" i="0" smtClean="0">
                            <a:latin typeface="Cambria Math" panose="02040503050406030204" pitchFamily="18" charset="0"/>
                          </a:rPr>
                          <m:t>% </m:t>
                        </m:r>
                        <m:r>
                          <m:rPr>
                            <m:sty m:val="p"/>
                          </m:rPr>
                          <a:rPr lang="en-US" b="0" i="0" smtClean="0">
                            <a:latin typeface="Cambria Math" panose="02040503050406030204" pitchFamily="18" charset="0"/>
                          </a:rPr>
                          <m:t>indicator</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feed</m:t>
                        </m:r>
                      </m:num>
                      <m:den>
                        <m:r>
                          <a:rPr lang="en-US" i="0">
                            <a:latin typeface="Cambria Math" panose="02040503050406030204" pitchFamily="18" charset="0"/>
                          </a:rPr>
                          <m:t>% </m:t>
                        </m:r>
                        <m:r>
                          <m:rPr>
                            <m:sty m:val="p"/>
                          </m:rPr>
                          <a:rPr lang="en-US" i="0">
                            <a:latin typeface="Cambria Math" panose="02040503050406030204" pitchFamily="18" charset="0"/>
                          </a:rPr>
                          <m:t>indicator</m:t>
                        </m:r>
                        <m:r>
                          <a:rPr lang="en-US" i="0">
                            <a:latin typeface="Cambria Math" panose="02040503050406030204" pitchFamily="18" charset="0"/>
                          </a:rPr>
                          <m:t> </m:t>
                        </m:r>
                        <m:r>
                          <m:rPr>
                            <m:sty m:val="p"/>
                          </m:rPr>
                          <a:rPr lang="en-US" i="0">
                            <a:latin typeface="Cambria Math" panose="02040503050406030204" pitchFamily="18" charset="0"/>
                          </a:rPr>
                          <m:t>in</m:t>
                        </m:r>
                        <m:r>
                          <a:rPr lang="en-US" i="0">
                            <a:latin typeface="Cambria Math" panose="02040503050406030204" pitchFamily="18" charset="0"/>
                          </a:rPr>
                          <m:t> </m:t>
                        </m:r>
                        <m:r>
                          <m:rPr>
                            <m:sty m:val="p"/>
                          </m:rPr>
                          <a:rPr lang="en-US" b="0" i="0" smtClean="0">
                            <a:latin typeface="Cambria Math" panose="02040503050406030204" pitchFamily="18" charset="0"/>
                          </a:rPr>
                          <m:t>faeces</m:t>
                        </m:r>
                      </m:den>
                    </m:f>
                    <m:r>
                      <a:rPr lang="en-US" i="0">
                        <a:latin typeface="Cambria Math" panose="02040503050406030204" pitchFamily="18" charset="0"/>
                      </a:rPr>
                      <m:t>×</m:t>
                    </m:r>
                    <m:f>
                      <m:fPr>
                        <m:ctrlPr>
                          <a:rPr lang="pt-BR" i="1">
                            <a:latin typeface="Cambria Math" panose="02040503050406030204" pitchFamily="18" charset="0"/>
                          </a:rPr>
                        </m:ctrlPr>
                      </m:fPr>
                      <m:num>
                        <m:r>
                          <a:rPr lang="en-US" i="0">
                            <a:latin typeface="Cambria Math" panose="02040503050406030204" pitchFamily="18" charset="0"/>
                          </a:rPr>
                          <m:t>% </m:t>
                        </m:r>
                        <m:r>
                          <m:rPr>
                            <m:sty m:val="p"/>
                          </m:rPr>
                          <a:rPr lang="en-US" b="0" i="0" smtClean="0">
                            <a:latin typeface="Cambria Math" panose="02040503050406030204" pitchFamily="18" charset="0"/>
                          </a:rPr>
                          <m:t>nutrient</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faeces</m:t>
                        </m:r>
                      </m:num>
                      <m:den>
                        <m:r>
                          <a:rPr lang="en-US" i="0">
                            <a:latin typeface="Cambria Math" panose="02040503050406030204" pitchFamily="18" charset="0"/>
                          </a:rPr>
                          <m:t>% </m:t>
                        </m:r>
                        <m:r>
                          <m:rPr>
                            <m:sty m:val="p"/>
                          </m:rPr>
                          <a:rPr lang="en-US" b="0" i="0" smtClean="0">
                            <a:latin typeface="Cambria Math" panose="02040503050406030204" pitchFamily="18" charset="0"/>
                          </a:rPr>
                          <m:t>nutrient</m:t>
                        </m:r>
                        <m:r>
                          <a:rPr lang="en-US" b="0" i="0"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feed</m:t>
                        </m:r>
                      </m:den>
                    </m:f>
                  </m:oMath>
                </a14:m>
                <a:r>
                  <a:rPr lang="en-IN" dirty="0">
                    <a:latin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xmlns="" xmlns:a14="http://schemas.microsoft.com/office/drawing/2010/main" id="{C54C20DD-5AED-4AF8-AFC3-B582187120A9}"/>
                  </a:ext>
                </a:extLst>
              </p:cNvPr>
              <p:cNvSpPr txBox="1">
                <a:spLocks noRot="1" noChangeAspect="1" noMove="1" noResize="1" noEditPoints="1" noAdjustHandles="1" noChangeArrowheads="1" noChangeShapeType="1" noTextEdit="1"/>
              </p:cNvSpPr>
              <p:nvPr/>
            </p:nvSpPr>
            <p:spPr>
              <a:xfrm>
                <a:off x="540126" y="5476584"/>
                <a:ext cx="7924800" cy="414985"/>
              </a:xfrm>
              <a:prstGeom prst="rect">
                <a:avLst/>
              </a:prstGeom>
              <a:blipFill>
                <a:blip r:embed="rId2"/>
                <a:stretch>
                  <a:fillRect t="-2941" b="-17647"/>
                </a:stretch>
              </a:blipFill>
            </p:spPr>
            <p:txBody>
              <a:bodyPr/>
              <a:lstStyle/>
              <a:p>
                <a:r>
                  <a:rPr lang="en-IN">
                    <a:noFill/>
                  </a:rPr>
                  <a:t> </a:t>
                </a:r>
              </a:p>
            </p:txBody>
          </p:sp>
        </mc:Fallback>
      </mc:AlternateContent>
      <p:pic>
        <p:nvPicPr>
          <p:cNvPr id="7" name="Picture 2" descr="Product Assignment and Price Calculation Rules in OroCommerce">
            <a:extLst>
              <a:ext uri="{FF2B5EF4-FFF2-40B4-BE49-F238E27FC236}">
                <a16:creationId xmlns:a16="http://schemas.microsoft.com/office/drawing/2014/main" id="{5E35C993-B2EB-4A95-AE07-7B645122E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46" y="-4713"/>
            <a:ext cx="3427308" cy="1443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1CB8ED53-64E1-43A4-BD87-7190EDE10BFF}"/>
              </a:ext>
            </a:extLst>
          </p:cNvPr>
          <p:cNvSpPr txBox="1"/>
          <p:nvPr/>
        </p:nvSpPr>
        <p:spPr>
          <a:xfrm>
            <a:off x="3505200" y="448153"/>
            <a:ext cx="4572000" cy="646331"/>
          </a:xfrm>
          <a:prstGeom prst="rect">
            <a:avLst/>
          </a:prstGeom>
          <a:noFill/>
        </p:spPr>
        <p:txBody>
          <a:bodyPr wrap="square">
            <a:spAutoFit/>
          </a:bodyPr>
          <a:lstStyle/>
          <a:p>
            <a:pPr algn="ctr"/>
            <a:r>
              <a:rPr lang="en-US" sz="3600" b="1" dirty="0">
                <a:solidFill>
                  <a:srgbClr val="FF0000"/>
                </a:solidFill>
                <a:latin typeface="Times New Roman" panose="02020603050405020304" pitchFamily="18" charset="0"/>
                <a:ea typeface="Times New Roman" panose="02020603050405020304" pitchFamily="18" charset="0"/>
                <a:cs typeface="Mangal" panose="02040503050203030202" pitchFamily="18" charset="0"/>
              </a:rPr>
              <a:t>Calculation</a:t>
            </a:r>
            <a:endParaRPr lang="en-IN" sz="3600" dirty="0">
              <a:solidFill>
                <a:srgbClr val="FF0000"/>
              </a:solidFill>
            </a:endParaRPr>
          </a:p>
        </p:txBody>
      </p:sp>
      <p:sp>
        <p:nvSpPr>
          <p:cNvPr id="9" name="Speech Bubble: Rectangle with Corners Rounded 8">
            <a:extLst>
              <a:ext uri="{FF2B5EF4-FFF2-40B4-BE49-F238E27FC236}">
                <a16:creationId xmlns:a16="http://schemas.microsoft.com/office/drawing/2014/main" id="{FBCB6C9E-5CEB-4B71-8B78-1F88CE35B543}"/>
              </a:ext>
            </a:extLst>
          </p:cNvPr>
          <p:cNvSpPr/>
          <p:nvPr/>
        </p:nvSpPr>
        <p:spPr>
          <a:xfrm>
            <a:off x="5181600" y="3660387"/>
            <a:ext cx="3125680" cy="1200329"/>
          </a:xfrm>
          <a:prstGeom prst="wedgeRoundRectCallout">
            <a:avLst>
              <a:gd name="adj1" fmla="val -19169"/>
              <a:gd name="adj2" fmla="val 9939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a:solidFill>
                  <a:srgbClr val="7030A0"/>
                </a:solidFill>
                <a:latin typeface="Times New Roman" panose="02020603050405020304" pitchFamily="18" charset="0"/>
                <a:cs typeface="Times New Roman" panose="02020603050405020304" pitchFamily="18" charset="0"/>
              </a:rPr>
              <a:t>Assumption is that reference material is uniformly excreted during 24 h</a:t>
            </a:r>
            <a:endParaRPr lang="en-IN" sz="1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44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640F8D-8362-44E9-9B5C-832E68722A3C}"/>
              </a:ext>
            </a:extLst>
          </p:cNvPr>
          <p:cNvSpPr>
            <a:spLocks noGrp="1"/>
          </p:cNvSpPr>
          <p:nvPr>
            <p:ph type="sldNum" sz="quarter" idx="12"/>
          </p:nvPr>
        </p:nvSpPr>
        <p:spPr/>
        <p:txBody>
          <a:bodyPr/>
          <a:lstStyle/>
          <a:p>
            <a:fld id="{B6F15528-21DE-4FAA-801E-634DDDAF4B2B}" type="slidenum">
              <a:rPr lang="en-US" smtClean="0"/>
              <a:pPr/>
              <a:t>23</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54C20DD-5AED-4AF8-AFC3-B582187120A9}"/>
                  </a:ext>
                </a:extLst>
              </p:cNvPr>
              <p:cNvSpPr txBox="1"/>
              <p:nvPr/>
            </p:nvSpPr>
            <p:spPr>
              <a:xfrm>
                <a:off x="381000" y="3886200"/>
                <a:ext cx="8305800" cy="368884"/>
              </a:xfrm>
              <a:prstGeom prst="rect">
                <a:avLst/>
              </a:prstGeom>
              <a:noFill/>
            </p:spPr>
            <p:txBody>
              <a:bodyPr wrap="square" lIns="0" tIns="0" rIns="0" bIns="0" rtlCol="0">
                <a:spAutoFit/>
              </a:bodyPr>
              <a:lstStyle/>
              <a:p>
                <a:pPr algn="ctr"/>
                <a14:m>
                  <m:oMath xmlns:m="http://schemas.openxmlformats.org/officeDocument/2006/math">
                    <m:r>
                      <m:rPr>
                        <m:sty m:val="p"/>
                      </m:rPr>
                      <a:rPr lang="en-US" sz="1600" smtClean="0">
                        <a:latin typeface="Cambria Math" panose="02040503050406030204" pitchFamily="18" charset="0"/>
                      </a:rPr>
                      <m:t>DC</m:t>
                    </m:r>
                    <m:r>
                      <a:rPr lang="en-US" sz="1600" smtClean="0">
                        <a:latin typeface="Cambria Math" panose="02040503050406030204" pitchFamily="18" charset="0"/>
                      </a:rPr>
                      <m:t> </m:t>
                    </m:r>
                    <m:r>
                      <m:rPr>
                        <m:sty m:val="p"/>
                      </m:rPr>
                      <a:rPr lang="en-US" sz="1600" smtClean="0">
                        <a:latin typeface="Cambria Math" panose="02040503050406030204" pitchFamily="18" charset="0"/>
                      </a:rPr>
                      <m:t>of</m:t>
                    </m:r>
                    <m:r>
                      <a:rPr lang="en-US" sz="1600" smtClean="0">
                        <a:latin typeface="Cambria Math" panose="02040503050406030204" pitchFamily="18" charset="0"/>
                      </a:rPr>
                      <m:t> </m:t>
                    </m:r>
                    <m:r>
                      <m:rPr>
                        <m:sty m:val="p"/>
                      </m:rPr>
                      <a:rPr lang="en-US" sz="1600" smtClean="0">
                        <a:latin typeface="Cambria Math" panose="02040503050406030204" pitchFamily="18" charset="0"/>
                      </a:rPr>
                      <m:t>a</m:t>
                    </m:r>
                    <m:r>
                      <a:rPr lang="en-US" sz="1600" smtClean="0">
                        <a:latin typeface="Cambria Math" panose="02040503050406030204" pitchFamily="18" charset="0"/>
                      </a:rPr>
                      <m:t> </m:t>
                    </m:r>
                    <m:r>
                      <m:rPr>
                        <m:sty m:val="p"/>
                      </m:rPr>
                      <a:rPr lang="en-US" sz="1600" smtClean="0">
                        <a:latin typeface="Cambria Math" panose="02040503050406030204" pitchFamily="18" charset="0"/>
                      </a:rPr>
                      <m:t>nutrient</m:t>
                    </m:r>
                    <m:r>
                      <a:rPr lang="en-US" sz="1600" smtClean="0">
                        <a:latin typeface="Cambria Math" panose="02040503050406030204" pitchFamily="18" charset="0"/>
                      </a:rPr>
                      <m:t> =100−(100×</m:t>
                    </m:r>
                    <m:f>
                      <m:fPr>
                        <m:ctrlPr>
                          <a:rPr lang="pt-BR" sz="1600" i="1" smtClean="0">
                            <a:latin typeface="Cambria Math" panose="02040503050406030204" pitchFamily="18" charset="0"/>
                          </a:rPr>
                        </m:ctrlPr>
                      </m:fPr>
                      <m:num>
                        <m:r>
                          <a:rPr lang="en-US" sz="1600" b="0" i="0" smtClean="0">
                            <a:latin typeface="Cambria Math" panose="02040503050406030204" pitchFamily="18" charset="0"/>
                          </a:rPr>
                          <m:t>% </m:t>
                        </m:r>
                        <m:r>
                          <m:rPr>
                            <m:sty m:val="p"/>
                          </m:rPr>
                          <a:rPr lang="en-US" sz="1600" b="0" i="0" smtClean="0">
                            <a:latin typeface="Cambria Math" panose="02040503050406030204" pitchFamily="18" charset="0"/>
                          </a:rPr>
                          <m:t>recovery</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of</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indicator</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x</m:t>
                        </m:r>
                        <m:r>
                          <a:rPr lang="en-US" sz="1600" b="0" i="0" smtClean="0">
                            <a:latin typeface="Cambria Math" panose="02040503050406030204" pitchFamily="18" charset="0"/>
                          </a:rPr>
                          <m:t> % </m:t>
                        </m:r>
                        <m:r>
                          <m:rPr>
                            <m:sty m:val="p"/>
                          </m:rPr>
                          <a:rPr lang="en-US" sz="1600" b="0" i="0" smtClean="0">
                            <a:latin typeface="Cambria Math" panose="02040503050406030204" pitchFamily="18" charset="0"/>
                          </a:rPr>
                          <m:t>indicator</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in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feed</m:t>
                        </m:r>
                      </m:num>
                      <m:den>
                        <m:r>
                          <a:rPr lang="en-US" sz="1600" i="0">
                            <a:latin typeface="Cambria Math" panose="02040503050406030204" pitchFamily="18" charset="0"/>
                          </a:rPr>
                          <m:t>% </m:t>
                        </m:r>
                        <m:r>
                          <m:rPr>
                            <m:sty m:val="p"/>
                          </m:rPr>
                          <a:rPr lang="en-US" sz="1600" i="0">
                            <a:latin typeface="Cambria Math" panose="02040503050406030204" pitchFamily="18" charset="0"/>
                          </a:rPr>
                          <m:t>indicator</m:t>
                        </m:r>
                        <m:r>
                          <a:rPr lang="en-US" sz="1600" i="0">
                            <a:latin typeface="Cambria Math" panose="02040503050406030204" pitchFamily="18" charset="0"/>
                          </a:rPr>
                          <m:t> </m:t>
                        </m:r>
                        <m:r>
                          <m:rPr>
                            <m:sty m:val="p"/>
                          </m:rPr>
                          <a:rPr lang="en-US" sz="1600" i="0">
                            <a:latin typeface="Cambria Math" panose="02040503050406030204" pitchFamily="18" charset="0"/>
                          </a:rPr>
                          <m:t>in</m:t>
                        </m:r>
                        <m:r>
                          <a:rPr lang="en-US" sz="1600" i="0">
                            <a:latin typeface="Cambria Math" panose="02040503050406030204" pitchFamily="18" charset="0"/>
                          </a:rPr>
                          <m:t> </m:t>
                        </m:r>
                        <m:r>
                          <m:rPr>
                            <m:sty m:val="p"/>
                          </m:rPr>
                          <a:rPr lang="en-US" sz="1600" b="0" i="0" smtClean="0">
                            <a:latin typeface="Cambria Math" panose="02040503050406030204" pitchFamily="18" charset="0"/>
                          </a:rPr>
                          <m:t>faeces</m:t>
                        </m:r>
                      </m:den>
                    </m:f>
                    <m:r>
                      <a:rPr lang="en-US" sz="1600" i="0">
                        <a:latin typeface="Cambria Math" panose="02040503050406030204" pitchFamily="18" charset="0"/>
                      </a:rPr>
                      <m:t>×</m:t>
                    </m:r>
                    <m:f>
                      <m:fPr>
                        <m:ctrlPr>
                          <a:rPr lang="pt-BR" sz="1600" i="1">
                            <a:latin typeface="Cambria Math" panose="02040503050406030204" pitchFamily="18" charset="0"/>
                          </a:rPr>
                        </m:ctrlPr>
                      </m:fPr>
                      <m:num>
                        <m:r>
                          <a:rPr lang="en-US" sz="1600" i="0">
                            <a:latin typeface="Cambria Math" panose="02040503050406030204" pitchFamily="18" charset="0"/>
                          </a:rPr>
                          <m:t>% </m:t>
                        </m:r>
                        <m:r>
                          <m:rPr>
                            <m:sty m:val="p"/>
                          </m:rPr>
                          <a:rPr lang="en-US" sz="1600" b="0" i="0" smtClean="0">
                            <a:latin typeface="Cambria Math" panose="02040503050406030204" pitchFamily="18" charset="0"/>
                          </a:rPr>
                          <m:t>nutrient</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in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the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faeces</m:t>
                        </m:r>
                      </m:num>
                      <m:den>
                        <m:r>
                          <a:rPr lang="en-US" sz="1600" i="0">
                            <a:latin typeface="Cambria Math" panose="02040503050406030204" pitchFamily="18" charset="0"/>
                          </a:rPr>
                          <m:t>% </m:t>
                        </m:r>
                        <m:r>
                          <m:rPr>
                            <m:sty m:val="p"/>
                          </m:rPr>
                          <a:rPr lang="en-US" sz="1600" b="0" i="0" smtClean="0">
                            <a:latin typeface="Cambria Math" panose="02040503050406030204" pitchFamily="18" charset="0"/>
                          </a:rPr>
                          <m:t>nutrient</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in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the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feed</m:t>
                        </m:r>
                      </m:den>
                    </m:f>
                  </m:oMath>
                </a14:m>
                <a:r>
                  <a:rPr lang="en-IN" sz="1600" dirty="0">
                    <a:latin typeface="Times New Roman" panose="02020603050405020304" pitchFamily="18" charset="0"/>
                    <a:cs typeface="Times New Roman" panose="02020603050405020304" pitchFamily="18" charset="0"/>
                  </a:rPr>
                  <a:t>)</a:t>
                </a:r>
              </a:p>
            </p:txBody>
          </p:sp>
        </mc:Choice>
        <mc:Fallback>
          <p:sp>
            <p:nvSpPr>
              <p:cNvPr id="6" name="TextBox 5">
                <a:extLst>
                  <a:ext uri="{FF2B5EF4-FFF2-40B4-BE49-F238E27FC236}">
                    <a16:creationId xmlns:a16="http://schemas.microsoft.com/office/drawing/2014/main" id="{C54C20DD-5AED-4AF8-AFC3-B582187120A9}"/>
                  </a:ext>
                </a:extLst>
              </p:cNvPr>
              <p:cNvSpPr txBox="1">
                <a:spLocks noRot="1" noChangeAspect="1" noMove="1" noResize="1" noEditPoints="1" noAdjustHandles="1" noChangeArrowheads="1" noChangeShapeType="1" noTextEdit="1"/>
              </p:cNvSpPr>
              <p:nvPr/>
            </p:nvSpPr>
            <p:spPr>
              <a:xfrm>
                <a:off x="381000" y="3886200"/>
                <a:ext cx="8305800" cy="368884"/>
              </a:xfrm>
              <a:prstGeom prst="rect">
                <a:avLst/>
              </a:prstGeom>
              <a:blipFill>
                <a:blip r:embed="rId2"/>
                <a:stretch>
                  <a:fillRect t="-1667" b="-16667"/>
                </a:stretch>
              </a:blipFill>
            </p:spPr>
            <p:txBody>
              <a:bodyPr/>
              <a:lstStyle/>
              <a:p>
                <a:r>
                  <a:rPr lang="en-IN">
                    <a:noFill/>
                  </a:rPr>
                  <a:t> </a:t>
                </a:r>
              </a:p>
            </p:txBody>
          </p:sp>
        </mc:Fallback>
      </mc:AlternateContent>
      <p:sp>
        <p:nvSpPr>
          <p:cNvPr id="9" name="Speech Bubble: Rectangle with Corners Rounded 8">
            <a:extLst>
              <a:ext uri="{FF2B5EF4-FFF2-40B4-BE49-F238E27FC236}">
                <a16:creationId xmlns:a16="http://schemas.microsoft.com/office/drawing/2014/main" id="{FBCB6C9E-5CEB-4B71-8B78-1F88CE35B543}"/>
              </a:ext>
            </a:extLst>
          </p:cNvPr>
          <p:cNvSpPr/>
          <p:nvPr/>
        </p:nvSpPr>
        <p:spPr>
          <a:xfrm>
            <a:off x="5305215" y="2057400"/>
            <a:ext cx="3125680" cy="1200329"/>
          </a:xfrm>
          <a:prstGeom prst="wedgeRoundRectCallout">
            <a:avLst>
              <a:gd name="adj1" fmla="val -19169"/>
              <a:gd name="adj2" fmla="val 99393"/>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solidFill>
                  <a:srgbClr val="7030A0"/>
                </a:solidFill>
                <a:latin typeface="Times New Roman" panose="02020603050405020304" pitchFamily="18" charset="0"/>
                <a:cs typeface="Times New Roman" panose="02020603050405020304" pitchFamily="18" charset="0"/>
              </a:rPr>
              <a:t>Diurnal variation has been reported and around 94% of indicator is recovered during 24 h</a:t>
            </a:r>
            <a:endParaRPr lang="en-IN" sz="1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221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920240"/>
            <a:ext cx="7543801" cy="4023360"/>
          </a:xfrm>
        </p:spPr>
        <p:txBody>
          <a:bodyPr/>
          <a:lstStyle/>
          <a:p>
            <a:pPr algn="just">
              <a:buFont typeface="Wingdings" pitchFamily="2" charset="2"/>
              <a:buChar char="v"/>
            </a:pPr>
            <a:r>
              <a:rPr lang="en-US" dirty="0">
                <a:latin typeface="Times New Roman" pitchFamily="18" charset="0"/>
                <a:cs typeface="Times New Roman" pitchFamily="18" charset="0"/>
              </a:rPr>
              <a:t>It is essential to know the quantity and digestibility of forage a grazing animal consumes.</a:t>
            </a:r>
          </a:p>
          <a:p>
            <a:pPr algn="just">
              <a:buFont typeface="Wingdings" pitchFamily="2" charset="2"/>
              <a:buChar char="v"/>
            </a:pPr>
            <a:r>
              <a:rPr lang="en-US" dirty="0">
                <a:latin typeface="Times New Roman" pitchFamily="18" charset="0"/>
                <a:cs typeface="Times New Roman" pitchFamily="18" charset="0"/>
              </a:rPr>
              <a:t>Pasture grasses were harvested and digestion trial was conducted.</a:t>
            </a:r>
          </a:p>
          <a:p>
            <a:pPr algn="just">
              <a:buFont typeface="Wingdings" pitchFamily="2" charset="2"/>
              <a:buChar char="v"/>
            </a:pPr>
            <a:r>
              <a:rPr lang="en-US" dirty="0">
                <a:latin typeface="Times New Roman" pitchFamily="18" charset="0"/>
                <a:cs typeface="Times New Roman" pitchFamily="18" charset="0"/>
              </a:rPr>
              <a:t>This method is not correct because grazing animal has a tendency of selective grazing.</a:t>
            </a:r>
          </a:p>
          <a:p>
            <a:pPr algn="just">
              <a:buFont typeface="Wingdings" pitchFamily="2" charset="2"/>
              <a:buChar char="v"/>
            </a:pPr>
            <a:r>
              <a:rPr lang="en-US" dirty="0">
                <a:latin typeface="Times New Roman" pitchFamily="18" charset="0"/>
                <a:cs typeface="Times New Roman" pitchFamily="18" charset="0"/>
              </a:rPr>
              <a:t>It is difficult to obtain the representative sample of forage actually eaten by the grazing animal and quantitative collection of faeces. </a:t>
            </a:r>
          </a:p>
          <a:p>
            <a:pPr algn="just">
              <a:buFont typeface="Wingdings" pitchFamily="2" charset="2"/>
              <a:buChar char="v"/>
            </a:pPr>
            <a:r>
              <a:rPr lang="en-US" dirty="0">
                <a:latin typeface="Times New Roman" pitchFamily="18" charset="0"/>
                <a:cs typeface="Times New Roman" pitchFamily="18" charset="0"/>
              </a:rPr>
              <a:t>Marker method can be used for determination of digestibility as well as intake of pasture in grazing animal.</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Title 1">
            <a:extLst>
              <a:ext uri="{FF2B5EF4-FFF2-40B4-BE49-F238E27FC236}">
                <a16:creationId xmlns:a16="http://schemas.microsoft.com/office/drawing/2014/main" id="{25E49773-9753-4573-8F34-66B00B7867E4}"/>
              </a:ext>
            </a:extLst>
          </p:cNvPr>
          <p:cNvSpPr>
            <a:spLocks noGrp="1"/>
          </p:cNvSpPr>
          <p:nvPr>
            <p:ph type="title"/>
          </p:nvPr>
        </p:nvSpPr>
        <p:spPr>
          <a:xfrm>
            <a:off x="822960" y="1255042"/>
            <a:ext cx="7543800" cy="482319"/>
          </a:xfrm>
        </p:spPr>
        <p:txBody>
          <a:bodyPr>
            <a:noAutofit/>
          </a:bodyPr>
          <a:lstStyle/>
          <a:p>
            <a:pPr algn="just"/>
            <a:r>
              <a:rPr lang="en-US" sz="2000" b="1" dirty="0">
                <a:solidFill>
                  <a:srgbClr val="7030A0"/>
                </a:solidFill>
                <a:latin typeface="Times New Roman" panose="02020603050405020304" pitchFamily="18" charset="0"/>
                <a:cs typeface="Times New Roman" panose="02020603050405020304" pitchFamily="18" charset="0"/>
              </a:rPr>
              <a:t>Digestibility determination and pasture consumption in grazing animals</a:t>
            </a:r>
            <a:endParaRPr lang="en-IN" sz="20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745066"/>
          </a:xfrm>
        </p:spPr>
        <p:txBody>
          <a:bodyPr/>
          <a:lstStyle/>
          <a:p>
            <a:pPr algn="just">
              <a:buFont typeface="Wingdings" pitchFamily="2" charset="2"/>
              <a:buChar char="v"/>
            </a:pPr>
            <a:r>
              <a:rPr lang="en-US" dirty="0">
                <a:latin typeface="Times New Roman" pitchFamily="18" charset="0"/>
                <a:cs typeface="Times New Roman" pitchFamily="18" charset="0"/>
              </a:rPr>
              <a:t>Internal indicator used for digestibility determination while external indicator used for faecal output measurement.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Content Placeholder 2">
            <a:extLst>
              <a:ext uri="{FF2B5EF4-FFF2-40B4-BE49-F238E27FC236}">
                <a16:creationId xmlns:a16="http://schemas.microsoft.com/office/drawing/2014/main" id="{6EA3E124-2910-4C33-9B76-5D7DB38DA48D}"/>
              </a:ext>
            </a:extLst>
          </p:cNvPr>
          <p:cNvSpPr txBox="1">
            <a:spLocks/>
          </p:cNvSpPr>
          <p:nvPr/>
        </p:nvSpPr>
        <p:spPr>
          <a:xfrm>
            <a:off x="762000" y="2819400"/>
            <a:ext cx="8229600" cy="1600200"/>
          </a:xfrm>
          <a:prstGeom prst="rect">
            <a:avLst/>
          </a:prstGeom>
        </p:spPr>
        <p:txBody>
          <a:bodyPr vert="horz" lIns="0" tIns="45720" rIns="0" bIns="45720" rtlCol="0">
            <a:normAutofit/>
          </a:bodyPr>
          <a:lstStyle/>
          <a:p>
            <a:pPr marL="0" marR="0" lvl="0" indent="0" algn="just" defTabSz="914400" rtl="0" eaLnBrk="1" fontAlgn="auto" latinLnBrk="0" hangingPunct="1">
              <a:lnSpc>
                <a:spcPct val="90000"/>
              </a:lnSpc>
              <a:spcBef>
                <a:spcPts val="0"/>
              </a:spcBef>
              <a:spcAft>
                <a:spcPts val="1000"/>
              </a:spcAft>
              <a:buClr>
                <a:schemeClr val="accent1"/>
              </a:buClr>
              <a:buSzPct val="100000"/>
              <a:buFont typeface="Calibri" panose="020F0502020204030204" pitchFamily="34" charset="0"/>
              <a:buNone/>
              <a:tabLst/>
              <a:defRPr/>
            </a:pP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angal" panose="02040503050203030202" pitchFamily="18" charset="0"/>
              </a:rPr>
              <a:t>                                                            Marker consumed (g/d) </a:t>
            </a:r>
            <a:endParaRPr lang="en-IN" dirty="0">
              <a:solidFill>
                <a:srgbClr val="C00000"/>
              </a:solidFill>
              <a:latin typeface="Calibri" panose="020F0502020204030204" pitchFamily="34" charset="0"/>
              <a:ea typeface="Times New Roman" panose="02020603050405020304" pitchFamily="18" charset="0"/>
              <a:cs typeface="Mangal" panose="02040503050203030202" pitchFamily="18" charset="0"/>
            </a:endParaRPr>
          </a:p>
          <a:p>
            <a:pPr marL="0" marR="0" lvl="0" indent="0" algn="just" defTabSz="914400" rtl="0" eaLnBrk="1" fontAlgn="auto" latinLnBrk="0" hangingPunct="1">
              <a:lnSpc>
                <a:spcPct val="90000"/>
              </a:lnSpc>
              <a:spcBef>
                <a:spcPts val="0"/>
              </a:spcBef>
              <a:spcAft>
                <a:spcPts val="1000"/>
              </a:spcAft>
              <a:buClr>
                <a:schemeClr val="accent1"/>
              </a:buClr>
              <a:buSzPct val="100000"/>
              <a:buFont typeface="Calibri" panose="020F0502020204030204" pitchFamily="34" charset="0"/>
              <a:buNone/>
              <a:tabLst/>
              <a:defRPr/>
            </a:pP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angal" panose="02040503050203030202" pitchFamily="18" charset="0"/>
              </a:rPr>
              <a:t>Faecal DM output =  ----------------------------------------------------------------</a:t>
            </a:r>
            <a:endParaRPr kumimoji="0" lang="en-IN" sz="18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0" marR="0" lvl="0" indent="0" algn="just" defTabSz="914400" rtl="0" eaLnBrk="1" fontAlgn="auto" latinLnBrk="0" hangingPunct="1">
              <a:lnSpc>
                <a:spcPct val="90000"/>
              </a:lnSpc>
              <a:spcBef>
                <a:spcPts val="0"/>
              </a:spcBef>
              <a:spcAft>
                <a:spcPts val="1000"/>
              </a:spcAft>
              <a:buClr>
                <a:schemeClr val="accent1"/>
              </a:buClr>
              <a:buSzPct val="100000"/>
              <a:buFont typeface="Calibri" panose="020F0502020204030204" pitchFamily="34" charset="0"/>
              <a:buNone/>
              <a:tabLst/>
              <a:defRPr/>
            </a:pP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angal" panose="02040503050203030202" pitchFamily="18" charset="0"/>
              </a:rPr>
              <a:t>                                                   Marker concentration in faeces (g/g DM) </a:t>
            </a:r>
            <a:endParaRPr kumimoji="0" lang="en-IN" sz="2000" b="0" i="0" u="none" strike="noStrike" kern="1200" cap="none" spc="0" normalizeH="0" baseline="0" noProof="0" dirty="0">
              <a:ln>
                <a:noFill/>
              </a:ln>
              <a:solidFill>
                <a:srgbClr val="C00000"/>
              </a:solidFill>
              <a:effectLst/>
              <a:uLnTx/>
              <a:uFillTx/>
              <a:latin typeface="+mn-lt"/>
              <a:ea typeface="+mn-ea"/>
              <a:cs typeface="+mn-cs"/>
            </a:endParaRPr>
          </a:p>
        </p:txBody>
      </p:sp>
      <p:sp>
        <p:nvSpPr>
          <p:cNvPr id="6" name="Content Placeholder 2">
            <a:extLst>
              <a:ext uri="{FF2B5EF4-FFF2-40B4-BE49-F238E27FC236}">
                <a16:creationId xmlns:a16="http://schemas.microsoft.com/office/drawing/2014/main" id="{6EA3E124-2910-4C33-9B76-5D7DB38DA48D}"/>
              </a:ext>
            </a:extLst>
          </p:cNvPr>
          <p:cNvSpPr txBox="1">
            <a:spLocks/>
          </p:cNvSpPr>
          <p:nvPr/>
        </p:nvSpPr>
        <p:spPr>
          <a:xfrm>
            <a:off x="609600" y="4114800"/>
            <a:ext cx="8229600" cy="1600200"/>
          </a:xfrm>
          <a:prstGeom prst="rect">
            <a:avLst/>
          </a:prstGeom>
        </p:spPr>
        <p:txBody>
          <a:bodyPr vert="horz" lIns="0" tIns="45720" rIns="0" bIns="45720" rtlCol="0">
            <a:normAutofit/>
          </a:bodyPr>
          <a:lstStyle/>
          <a:p>
            <a:pPr marL="0" marR="0" lvl="0" indent="0" algn="just" defTabSz="914400" rtl="0" eaLnBrk="1" fontAlgn="auto" latinLnBrk="0" hangingPunct="1">
              <a:lnSpc>
                <a:spcPct val="90000"/>
              </a:lnSpc>
              <a:spcBef>
                <a:spcPts val="0"/>
              </a:spcBef>
              <a:spcAft>
                <a:spcPts val="1000"/>
              </a:spcAft>
              <a:buClr>
                <a:schemeClr val="accent1"/>
              </a:buClr>
              <a:buSzPct val="100000"/>
              <a:buFont typeface="Calibri" panose="020F0502020204030204" pitchFamily="34" charset="0"/>
              <a:buNone/>
              <a:tabLst/>
              <a:defRPr/>
            </a:pPr>
            <a:r>
              <a:rPr kumimoji="0" lang="en-US" sz="1800" b="0"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angal" panose="02040503050203030202" pitchFamily="18" charset="0"/>
              </a:rPr>
              <a:t>                                                                            100 </a:t>
            </a:r>
            <a:endParaRPr lang="en-IN" dirty="0">
              <a:solidFill>
                <a:srgbClr val="7030A0"/>
              </a:solidFill>
              <a:latin typeface="Calibri" panose="020F0502020204030204" pitchFamily="34" charset="0"/>
              <a:ea typeface="Times New Roman" panose="02020603050405020304" pitchFamily="18" charset="0"/>
              <a:cs typeface="Mangal" panose="02040503050203030202" pitchFamily="18" charset="0"/>
            </a:endParaRPr>
          </a:p>
          <a:p>
            <a:pPr marL="0" marR="0" lvl="0" indent="0" algn="just" defTabSz="914400" rtl="0" eaLnBrk="1" fontAlgn="auto" latinLnBrk="0" hangingPunct="1">
              <a:lnSpc>
                <a:spcPct val="90000"/>
              </a:lnSpc>
              <a:spcBef>
                <a:spcPts val="0"/>
              </a:spcBef>
              <a:spcAft>
                <a:spcPts val="1000"/>
              </a:spcAft>
              <a:buClr>
                <a:schemeClr val="accent1"/>
              </a:buClr>
              <a:buSzPct val="100000"/>
              <a:buFont typeface="Calibri" panose="020F0502020204030204" pitchFamily="34" charset="0"/>
              <a:buNone/>
              <a:tabLst/>
              <a:defRPr/>
            </a:pPr>
            <a:r>
              <a:rPr lang="en-US" dirty="0">
                <a:solidFill>
                  <a:srgbClr val="7030A0"/>
                </a:solidFill>
                <a:latin typeface="Times New Roman" panose="02020603050405020304" pitchFamily="18" charset="0"/>
                <a:ea typeface="Times New Roman" panose="02020603050405020304" pitchFamily="18" charset="0"/>
                <a:cs typeface="Mangal" panose="02040503050203030202" pitchFamily="18" charset="0"/>
              </a:rPr>
              <a:t>DM intake</a:t>
            </a:r>
            <a:r>
              <a:rPr kumimoji="0" lang="en-US" sz="1800" b="0"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angal" panose="02040503050203030202" pitchFamily="18" charset="0"/>
              </a:rPr>
              <a:t> =  Faecal DM output × -----------------------------------</a:t>
            </a:r>
            <a:endParaRPr kumimoji="0" lang="en-IN" sz="1800" b="0" i="0" u="none" strike="noStrike" kern="1200" cap="none" spc="0" normalizeH="0" baseline="0" noProof="0" dirty="0">
              <a:ln>
                <a:noFill/>
              </a:ln>
              <a:solidFill>
                <a:srgbClr val="7030A0"/>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0" marR="0" lvl="0" indent="0" algn="just" defTabSz="914400" rtl="0" eaLnBrk="1" fontAlgn="auto" latinLnBrk="0" hangingPunct="1">
              <a:lnSpc>
                <a:spcPct val="90000"/>
              </a:lnSpc>
              <a:spcBef>
                <a:spcPts val="0"/>
              </a:spcBef>
              <a:spcAft>
                <a:spcPts val="1000"/>
              </a:spcAft>
              <a:buClr>
                <a:schemeClr val="accent1"/>
              </a:buClr>
              <a:buSzPct val="100000"/>
              <a:buFont typeface="Calibri" panose="020F0502020204030204" pitchFamily="34" charset="0"/>
              <a:buNone/>
              <a:tabLst/>
              <a:defRPr/>
            </a:pPr>
            <a:r>
              <a:rPr kumimoji="0" lang="en-US" sz="1800" b="0"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angal" panose="02040503050203030202" pitchFamily="18" charset="0"/>
              </a:rPr>
              <a:t>                                                             % indigestibility of DM </a:t>
            </a:r>
            <a:endParaRPr kumimoji="0" lang="en-IN" sz="2000" b="0" i="0" u="none" strike="noStrike" kern="1200" cap="none" spc="0" normalizeH="0" baseline="0" noProof="0" dirty="0">
              <a:ln>
                <a:noFill/>
              </a:ln>
              <a:solidFill>
                <a:srgbClr val="7030A0"/>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10" name="Table 9"/>
          <p:cNvGraphicFramePr>
            <a:graphicFrameLocks noGrp="1"/>
          </p:cNvGraphicFramePr>
          <p:nvPr/>
        </p:nvGraphicFramePr>
        <p:xfrm>
          <a:off x="990600" y="2133600"/>
          <a:ext cx="7391400" cy="2026920"/>
        </p:xfrm>
        <a:graphic>
          <a:graphicData uri="http://schemas.openxmlformats.org/drawingml/2006/table">
            <a:tbl>
              <a:tblPr/>
              <a:tblGrid>
                <a:gridCol w="1847850">
                  <a:extLst>
                    <a:ext uri="{9D8B030D-6E8A-4147-A177-3AD203B41FA5}">
                      <a16:colId xmlns:a16="http://schemas.microsoft.com/office/drawing/2014/main" val="20000"/>
                    </a:ext>
                  </a:extLst>
                </a:gridCol>
                <a:gridCol w="1847850">
                  <a:extLst>
                    <a:ext uri="{9D8B030D-6E8A-4147-A177-3AD203B41FA5}">
                      <a16:colId xmlns:a16="http://schemas.microsoft.com/office/drawing/2014/main" val="20001"/>
                    </a:ext>
                  </a:extLst>
                </a:gridCol>
                <a:gridCol w="1847850">
                  <a:extLst>
                    <a:ext uri="{9D8B030D-6E8A-4147-A177-3AD203B41FA5}">
                      <a16:colId xmlns:a16="http://schemas.microsoft.com/office/drawing/2014/main" val="20002"/>
                    </a:ext>
                  </a:extLst>
                </a:gridCol>
                <a:gridCol w="1847850">
                  <a:extLst>
                    <a:ext uri="{9D8B030D-6E8A-4147-A177-3AD203B41FA5}">
                      <a16:colId xmlns:a16="http://schemas.microsoft.com/office/drawing/2014/main" val="20003"/>
                    </a:ext>
                  </a:extLst>
                </a:gridCol>
              </a:tblGrid>
              <a:tr h="0">
                <a:tc rowSpan="2">
                  <a:txBody>
                    <a:bodyPr/>
                    <a:lstStyle/>
                    <a:p>
                      <a:pPr algn="l" fontAlgn="t"/>
                      <a:endParaRPr lang="en-US" dirty="0"/>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9E9"/>
                    </a:solidFill>
                  </a:tcPr>
                </a:tc>
                <a:tc gridSpan="3">
                  <a:txBody>
                    <a:bodyPr/>
                    <a:lstStyle/>
                    <a:p>
                      <a:pPr algn="ctr" fontAlgn="t"/>
                      <a:r>
                        <a:rPr lang="en-US" b="1" dirty="0"/>
                        <a:t>% composition</a:t>
                      </a:r>
                      <a:endParaRPr lang="en-US" dirty="0"/>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9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algn="ctr" fontAlgn="t"/>
                      <a:r>
                        <a:rPr lang="en-US" b="1" dirty="0"/>
                        <a:t>DM</a:t>
                      </a:r>
                      <a:endParaRPr lang="en-US" dirty="0"/>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9E9"/>
                    </a:solidFill>
                  </a:tcPr>
                </a:tc>
                <a:tc>
                  <a:txBody>
                    <a:bodyPr/>
                    <a:lstStyle/>
                    <a:p>
                      <a:pPr algn="ctr" fontAlgn="t"/>
                      <a:r>
                        <a:rPr lang="en-US" b="1" dirty="0"/>
                        <a:t>Lignin</a:t>
                      </a:r>
                      <a:br>
                        <a:rPr lang="en-US" b="1" dirty="0"/>
                      </a:br>
                      <a:r>
                        <a:rPr lang="en-US" b="1" dirty="0"/>
                        <a:t>(Internal Indicator)</a:t>
                      </a:r>
                      <a:endParaRPr lang="en-US" dirty="0"/>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9E9"/>
                    </a:solidFill>
                  </a:tcPr>
                </a:tc>
                <a:tc>
                  <a:txBody>
                    <a:bodyPr/>
                    <a:lstStyle/>
                    <a:p>
                      <a:pPr algn="ctr" fontAlgn="t"/>
                      <a:r>
                        <a:rPr lang="en-US" b="1" dirty="0"/>
                        <a:t>Cr</a:t>
                      </a:r>
                      <a:r>
                        <a:rPr lang="en-US" b="1" baseline="-25000" dirty="0"/>
                        <a:t>2</a:t>
                      </a:r>
                      <a:r>
                        <a:rPr lang="en-US" b="1" dirty="0"/>
                        <a:t>O</a:t>
                      </a:r>
                      <a:r>
                        <a:rPr lang="en-US" b="1" baseline="-25000" dirty="0"/>
                        <a:t>3</a:t>
                      </a:r>
                      <a:br>
                        <a:rPr lang="en-US" b="1" dirty="0"/>
                      </a:br>
                      <a:r>
                        <a:rPr lang="en-US" b="1" dirty="0"/>
                        <a:t>(External Indicator)</a:t>
                      </a:r>
                      <a:endParaRPr lang="en-US" dirty="0"/>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EE9E9"/>
                    </a:solidFill>
                  </a:tcPr>
                </a:tc>
                <a:extLst>
                  <a:ext uri="{0D108BD9-81ED-4DB2-BD59-A6C34878D82A}">
                    <a16:rowId xmlns:a16="http://schemas.microsoft.com/office/drawing/2014/main" val="10001"/>
                  </a:ext>
                </a:extLst>
              </a:tr>
              <a:tr h="0">
                <a:tc>
                  <a:txBody>
                    <a:bodyPr/>
                    <a:lstStyle/>
                    <a:p>
                      <a:pPr algn="ctr" fontAlgn="t"/>
                      <a:r>
                        <a:rPr lang="en-US" dirty="0"/>
                        <a:t>Forage</a:t>
                      </a: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dirty="0"/>
                        <a:t>20</a:t>
                      </a: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dirty="0"/>
                        <a:t>0.05</a:t>
                      </a: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a:t>-</a:t>
                      </a: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ctr" fontAlgn="t"/>
                      <a:r>
                        <a:rPr lang="en-US"/>
                        <a:t>Faeces</a:t>
                      </a: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dirty="0"/>
                        <a:t>15</a:t>
                      </a: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dirty="0"/>
                        <a:t>0.10</a:t>
                      </a: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en-US" dirty="0"/>
                        <a:t>0.1</a:t>
                      </a:r>
                    </a:p>
                  </a:txBody>
                  <a:tcPr marL="47625" marR="47625" marT="47625" marB="47625">
                    <a:lnL w="9525" cap="flat" cmpd="sng" algn="ctr">
                      <a:solidFill>
                        <a:srgbClr val="666666"/>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027" name="Rectangle 3"/>
          <p:cNvSpPr>
            <a:spLocks noChangeArrowheads="1"/>
          </p:cNvSpPr>
          <p:nvPr/>
        </p:nvSpPr>
        <p:spPr bwMode="auto">
          <a:xfrm>
            <a:off x="877614" y="990600"/>
            <a:ext cx="729353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e.g. A grazing animal was fed 2 g of Cr</a:t>
            </a:r>
            <a:r>
              <a:rPr kumimoji="0" lang="en-US" sz="1800" b="0" i="0" u="none" strike="noStrike" cap="none" normalizeH="0" baseline="-30000" dirty="0">
                <a:ln>
                  <a:noFill/>
                </a:ln>
                <a:solidFill>
                  <a:srgbClr val="FF0000"/>
                </a:solidFill>
                <a:effectLst/>
                <a:latin typeface="Times New Roman" pitchFamily="18" charset="0"/>
                <a:cs typeface="Times New Roman" pitchFamily="18" charset="0"/>
              </a:rPr>
              <a:t>2</a:t>
            </a: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O</a:t>
            </a:r>
            <a:r>
              <a:rPr kumimoji="0" lang="en-US" sz="1800" b="0" i="0" u="none" strike="noStrike" cap="none" normalizeH="0" baseline="-30000" dirty="0">
                <a:ln>
                  <a:noFill/>
                </a:ln>
                <a:solidFill>
                  <a:srgbClr val="FF0000"/>
                </a:solidFill>
                <a:effectLst/>
                <a:latin typeface="Times New Roman" pitchFamily="18" charset="0"/>
                <a:cs typeface="Times New Roman" pitchFamily="18" charset="0"/>
              </a:rPr>
              <a:t>3</a:t>
            </a: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 in a capsule per day.</a:t>
            </a:r>
            <a:r>
              <a:rPr kumimoji="0" lang="en-US" sz="1800" b="0" i="0" u="none" strike="noStrike" cap="none" normalizeH="0" dirty="0">
                <a:ln>
                  <a:noFill/>
                </a:ln>
                <a:solidFill>
                  <a:srgbClr val="FF0000"/>
                </a:solidFill>
                <a:effectLst/>
                <a:latin typeface="Times New Roman" pitchFamily="18" charset="0"/>
                <a:cs typeface="Times New Roman" pitchFamily="18" charset="0"/>
              </a:rPr>
              <a:t> </a:t>
            </a: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Find out the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0000"/>
                </a:solidFill>
                <a:effectLst/>
                <a:latin typeface="Times New Roman" pitchFamily="18" charset="0"/>
                <a:cs typeface="Times New Roman" pitchFamily="18" charset="0"/>
              </a:rPr>
              <a:t>Forage  intake and its DM digestibility. The data is as follows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Rectangle 4"/>
          <p:cNvSpPr/>
          <p:nvPr/>
        </p:nvSpPr>
        <p:spPr>
          <a:xfrm>
            <a:off x="914400" y="2057400"/>
            <a:ext cx="7543800" cy="3139321"/>
          </a:xfrm>
          <a:prstGeom prst="rect">
            <a:avLst/>
          </a:prstGeom>
        </p:spPr>
        <p:txBody>
          <a:bodyPr wrap="square">
            <a:spAutoFit/>
          </a:bodyPr>
          <a:lstStyle/>
          <a:p>
            <a:r>
              <a:rPr lang="en-US" dirty="0"/>
              <a:t>Daily dry matter voided in faeces (g/day)</a:t>
            </a:r>
          </a:p>
          <a:p>
            <a:endParaRPr lang="en-US" dirty="0"/>
          </a:p>
          <a:p>
            <a:r>
              <a:rPr lang="en-US" dirty="0"/>
              <a:t>                    Amount of Cr</a:t>
            </a:r>
            <a:r>
              <a:rPr lang="en-US" baseline="-25000" dirty="0"/>
              <a:t>2</a:t>
            </a:r>
            <a:r>
              <a:rPr lang="en-US" dirty="0"/>
              <a:t>O</a:t>
            </a:r>
            <a:r>
              <a:rPr lang="en-US" baseline="-25000" dirty="0"/>
              <a:t>3</a:t>
            </a:r>
            <a:r>
              <a:rPr lang="en-US" dirty="0"/>
              <a:t> fed daily          2</a:t>
            </a:r>
          </a:p>
          <a:p>
            <a:r>
              <a:rPr lang="en-US" dirty="0"/>
              <a:t>      = ------------------------------------------- = --------- = 2000 g</a:t>
            </a:r>
          </a:p>
          <a:p>
            <a:r>
              <a:rPr lang="en-US" dirty="0"/>
              <a:t>                     g of Cr</a:t>
            </a:r>
            <a:r>
              <a:rPr lang="en-US" baseline="-25000" dirty="0"/>
              <a:t>2</a:t>
            </a:r>
            <a:r>
              <a:rPr lang="en-US" dirty="0"/>
              <a:t>O</a:t>
            </a:r>
            <a:r>
              <a:rPr lang="en-US" baseline="-25000" dirty="0"/>
              <a:t>3</a:t>
            </a:r>
            <a:r>
              <a:rPr lang="en-US" dirty="0"/>
              <a:t> per g of faeces       0.001</a:t>
            </a:r>
          </a:p>
          <a:p>
            <a:endParaRPr lang="en-US" dirty="0"/>
          </a:p>
          <a:p>
            <a:r>
              <a:rPr lang="en-US" dirty="0"/>
              <a:t>                                                                    0.05            15</a:t>
            </a:r>
          </a:p>
          <a:p>
            <a:r>
              <a:rPr lang="en-US" dirty="0"/>
              <a:t>DM </a:t>
            </a:r>
            <a:r>
              <a:rPr lang="en-US" dirty="0" err="1"/>
              <a:t>dige.coe.of</a:t>
            </a:r>
            <a:r>
              <a:rPr lang="en-US" dirty="0"/>
              <a:t> forage = 100 - { 100 x ----------- x -------- }</a:t>
            </a:r>
          </a:p>
          <a:p>
            <a:r>
              <a:rPr lang="en-US" dirty="0"/>
              <a:t>                                                                    0.10            20</a:t>
            </a:r>
          </a:p>
          <a:p>
            <a:r>
              <a:rPr lang="en-US" dirty="0"/>
              <a:t>                                      = 100 -37.5</a:t>
            </a:r>
          </a:p>
          <a:p>
            <a:r>
              <a:rPr lang="en-US" dirty="0"/>
              <a:t>                                      = 62.5%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5" name="Rectangle 4"/>
          <p:cNvSpPr/>
          <p:nvPr/>
        </p:nvSpPr>
        <p:spPr>
          <a:xfrm>
            <a:off x="914400" y="1905000"/>
            <a:ext cx="7620000" cy="3693319"/>
          </a:xfrm>
          <a:prstGeom prst="rect">
            <a:avLst/>
          </a:prstGeom>
        </p:spPr>
        <p:txBody>
          <a:bodyPr wrap="square">
            <a:spAutoFit/>
          </a:bodyPr>
          <a:lstStyle/>
          <a:p>
            <a:r>
              <a:rPr lang="en-US" dirty="0"/>
              <a:t>                                  DM voided</a:t>
            </a:r>
          </a:p>
          <a:p>
            <a:r>
              <a:rPr lang="en-US" dirty="0"/>
              <a:t>DM intake = ------------------------------- x 100</a:t>
            </a:r>
          </a:p>
          <a:p>
            <a:r>
              <a:rPr lang="en-US" dirty="0"/>
              <a:t>                        % of DM indigestibility</a:t>
            </a:r>
          </a:p>
          <a:p>
            <a:endParaRPr lang="en-US" dirty="0"/>
          </a:p>
          <a:p>
            <a:r>
              <a:rPr lang="en-US" dirty="0"/>
              <a:t>                      2000</a:t>
            </a:r>
          </a:p>
          <a:p>
            <a:r>
              <a:rPr lang="en-US" dirty="0"/>
              <a:t>                 = --------- x 100 = 5333 g</a:t>
            </a:r>
          </a:p>
          <a:p>
            <a:r>
              <a:rPr lang="en-US" dirty="0"/>
              <a:t>                      37.5</a:t>
            </a:r>
          </a:p>
          <a:p>
            <a:r>
              <a:rPr lang="en-US" dirty="0"/>
              <a:t>                                       5333</a:t>
            </a:r>
          </a:p>
          <a:p>
            <a:r>
              <a:rPr lang="en-US" dirty="0"/>
              <a:t>Fresh forage intake = ---------- x 100</a:t>
            </a:r>
          </a:p>
          <a:p>
            <a:r>
              <a:rPr lang="en-US" dirty="0"/>
              <a:t>                                         20</a:t>
            </a:r>
          </a:p>
          <a:p>
            <a:endParaRPr lang="en-US" dirty="0"/>
          </a:p>
          <a:p>
            <a:r>
              <a:rPr lang="en-US" dirty="0"/>
              <a:t>                                 = 26665 g/day </a:t>
            </a:r>
          </a:p>
          <a:p>
            <a:r>
              <a:rPr lang="en-US" dirty="0"/>
              <a:t>                                 = 26.665 kg/day.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7030A0"/>
                </a:solidFill>
                <a:latin typeface="Times New Roman" pitchFamily="18" charset="0"/>
                <a:cs typeface="Times New Roman" pitchFamily="18" charset="0"/>
              </a:rPr>
              <a:t>Advantages</a:t>
            </a:r>
          </a:p>
        </p:txBody>
      </p:sp>
      <p:sp>
        <p:nvSpPr>
          <p:cNvPr id="3" name="Content Placeholder 2"/>
          <p:cNvSpPr>
            <a:spLocks noGrp="1"/>
          </p:cNvSpPr>
          <p:nvPr>
            <p:ph idx="1"/>
          </p:nvPr>
        </p:nvSpPr>
        <p:spPr>
          <a:xfrm>
            <a:off x="822959" y="1998134"/>
            <a:ext cx="7543801" cy="1735666"/>
          </a:xfrm>
        </p:spPr>
        <p:txBody>
          <a:bodyPr/>
          <a:lstStyle/>
          <a:p>
            <a:pPr algn="just">
              <a:buFont typeface="Wingdings" pitchFamily="2" charset="2"/>
              <a:buChar char="v"/>
            </a:pPr>
            <a:r>
              <a:rPr lang="en-US" dirty="0">
                <a:solidFill>
                  <a:schemeClr val="tx1"/>
                </a:solidFill>
                <a:latin typeface="Times New Roman" pitchFamily="18" charset="0"/>
                <a:cs typeface="Times New Roman" pitchFamily="18" charset="0"/>
              </a:rPr>
              <a:t>No need to measure feed intake.</a:t>
            </a:r>
          </a:p>
          <a:p>
            <a:pPr algn="just">
              <a:buFont typeface="Wingdings" pitchFamily="2" charset="2"/>
              <a:buChar char="v"/>
            </a:pPr>
            <a:r>
              <a:rPr lang="en-US" dirty="0">
                <a:solidFill>
                  <a:schemeClr val="tx1"/>
                </a:solidFill>
                <a:latin typeface="Times New Roman" pitchFamily="18" charset="0"/>
                <a:cs typeface="Times New Roman" pitchFamily="18" charset="0"/>
              </a:rPr>
              <a:t>No need to collect faecal output.</a:t>
            </a:r>
          </a:p>
          <a:p>
            <a:pPr algn="just">
              <a:buFont typeface="Wingdings" pitchFamily="2" charset="2"/>
              <a:buChar char="v"/>
            </a:pPr>
            <a:r>
              <a:rPr lang="en-US" dirty="0">
                <a:solidFill>
                  <a:schemeClr val="tx1"/>
                </a:solidFill>
                <a:latin typeface="Times New Roman" pitchFamily="18" charset="0"/>
                <a:cs typeface="Times New Roman" pitchFamily="18" charset="0"/>
              </a:rPr>
              <a:t>Quantify rate of passage and extent of digestion in different segments of the gut.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D026-869E-4712-A822-B56DA31FEA74}"/>
              </a:ext>
            </a:extLst>
          </p:cNvPr>
          <p:cNvSpPr>
            <a:spLocks noGrp="1"/>
          </p:cNvSpPr>
          <p:nvPr>
            <p:ph type="title"/>
          </p:nvPr>
        </p:nvSpPr>
        <p:spPr>
          <a:xfrm>
            <a:off x="-685800" y="1247644"/>
            <a:ext cx="7543800" cy="475396"/>
          </a:xfrm>
        </p:spPr>
        <p:txBody>
          <a:bodyPr>
            <a:normAutofit fontScale="90000"/>
          </a:bodyPr>
          <a:lstStyle/>
          <a:p>
            <a:pPr algn="ctr"/>
            <a:r>
              <a:rPr lang="en-IN" sz="3200" b="1" dirty="0">
                <a:solidFill>
                  <a:srgbClr val="7030A0"/>
                </a:solidFill>
                <a:latin typeface="Times New Roman" panose="02020603050405020304" pitchFamily="18" charset="0"/>
                <a:cs typeface="Times New Roman" panose="02020603050405020304" pitchFamily="18" charset="0"/>
              </a:rPr>
              <a:t>Measurement of digestibility</a:t>
            </a:r>
          </a:p>
        </p:txBody>
      </p:sp>
      <p:sp>
        <p:nvSpPr>
          <p:cNvPr id="3" name="Content Placeholder 2">
            <a:extLst>
              <a:ext uri="{FF2B5EF4-FFF2-40B4-BE49-F238E27FC236}">
                <a16:creationId xmlns:a16="http://schemas.microsoft.com/office/drawing/2014/main" id="{3CCC9377-8DF6-49D5-9BDF-5B13B02552BF}"/>
              </a:ext>
            </a:extLst>
          </p:cNvPr>
          <p:cNvSpPr>
            <a:spLocks noGrp="1"/>
          </p:cNvSpPr>
          <p:nvPr>
            <p:ph idx="1"/>
          </p:nvPr>
        </p:nvSpPr>
        <p:spPr>
          <a:xfrm>
            <a:off x="800099" y="2177876"/>
            <a:ext cx="7543801" cy="2954866"/>
          </a:xfrm>
        </p:spPr>
        <p:txBody>
          <a:bodyPr/>
          <a:lstStyle/>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The digestibility of a food is most accurately defined as the proportion that is not excreted in the faeces and that is, therefore, assumed to be absorbed by the animal. </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It is commonly expressed in terms of dry matter (DM) and as a coefficient or a percentage (%). </a:t>
            </a:r>
          </a:p>
          <a:p>
            <a:pPr algn="just">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Digestibility coefficients (DC) can be calculated in the same way for each constituent of the DM.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34CB5B9-786E-4C48-8738-61D6D897D064}"/>
              </a:ext>
            </a:extLst>
          </p:cNvPr>
          <p:cNvSpPr>
            <a:spLocks noGrp="1"/>
          </p:cNvSpPr>
          <p:nvPr>
            <p:ph type="sldNum" sz="quarter" idx="12"/>
          </p:nvPr>
        </p:nvSpPr>
        <p:spPr>
          <a:xfrm>
            <a:off x="304800" y="6459786"/>
            <a:ext cx="8839200" cy="365125"/>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3</a:t>
            </a:fld>
            <a:endParaRPr lang="en-US" dirty="0"/>
          </a:p>
        </p:txBody>
      </p:sp>
    </p:spTree>
    <p:extLst>
      <p:ext uri="{BB962C8B-B14F-4D97-AF65-F5344CB8AC3E}">
        <p14:creationId xmlns:p14="http://schemas.microsoft.com/office/powerpoint/2010/main" val="1106910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9C73D8-C30F-4A72-B08B-F06EBC136CFF}"/>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5" name="Title 1">
            <a:extLst>
              <a:ext uri="{FF2B5EF4-FFF2-40B4-BE49-F238E27FC236}">
                <a16:creationId xmlns:a16="http://schemas.microsoft.com/office/drawing/2014/main" id="{912A61CC-C6C3-4CDF-B062-D437A78DA3A7}"/>
              </a:ext>
            </a:extLst>
          </p:cNvPr>
          <p:cNvSpPr>
            <a:spLocks noGrp="1"/>
          </p:cNvSpPr>
          <p:nvPr>
            <p:ph type="title"/>
          </p:nvPr>
        </p:nvSpPr>
        <p:spPr>
          <a:xfrm>
            <a:off x="865563" y="1219200"/>
            <a:ext cx="7543800" cy="482319"/>
          </a:xfrm>
        </p:spPr>
        <p:txBody>
          <a:bodyPr>
            <a:noAutofit/>
          </a:bodyPr>
          <a:lstStyle/>
          <a:p>
            <a:r>
              <a:rPr lang="en-US" sz="2400" b="1" dirty="0">
                <a:solidFill>
                  <a:srgbClr val="7030A0"/>
                </a:solidFill>
                <a:latin typeface="Times New Roman" panose="02020603050405020304" pitchFamily="18" charset="0"/>
                <a:cs typeface="Times New Roman" panose="02020603050405020304" pitchFamily="18" charset="0"/>
              </a:rPr>
              <a:t>Limitation of</a:t>
            </a:r>
            <a:r>
              <a:rPr lang="en-US" sz="2400" b="1" i="1" dirty="0">
                <a:solidFill>
                  <a:srgbClr val="7030A0"/>
                </a:solidFill>
                <a:latin typeface="Times New Roman" panose="02020603050405020304" pitchFamily="18" charset="0"/>
                <a:cs typeface="Times New Roman" panose="02020603050405020304" pitchFamily="18" charset="0"/>
              </a:rPr>
              <a:t> in vivo </a:t>
            </a:r>
            <a:r>
              <a:rPr lang="en-US" sz="2400" b="1" dirty="0">
                <a:solidFill>
                  <a:srgbClr val="7030A0"/>
                </a:solidFill>
                <a:latin typeface="Times New Roman" panose="02020603050405020304" pitchFamily="18" charset="0"/>
                <a:cs typeface="Times New Roman" panose="02020603050405020304" pitchFamily="18" charset="0"/>
              </a:rPr>
              <a:t> method</a:t>
            </a:r>
            <a:endParaRPr lang="en-IN" sz="2400" b="1" dirty="0">
              <a:solidFill>
                <a:srgbClr val="7030A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F085B797-A225-419C-AD44-7675FD71BFCD}"/>
              </a:ext>
            </a:extLst>
          </p:cNvPr>
          <p:cNvSpPr>
            <a:spLocks noGrp="1"/>
          </p:cNvSpPr>
          <p:nvPr>
            <p:ph idx="1"/>
          </p:nvPr>
        </p:nvSpPr>
        <p:spPr>
          <a:xfrm>
            <a:off x="822959" y="1845734"/>
            <a:ext cx="7543801" cy="1888066"/>
          </a:xfrm>
        </p:spPr>
        <p:txBody>
          <a:bodyPr/>
          <a:lstStyle/>
          <a:p>
            <a:pPr>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Minimum 4 animals are required.</a:t>
            </a:r>
          </a:p>
          <a:p>
            <a:pPr>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Large quantity of feed, daily recording of intake and outgo are required.</a:t>
            </a:r>
          </a:p>
          <a:p>
            <a:pPr>
              <a:buFont typeface="Wingdings" panose="05000000000000000000" pitchFamily="2" charset="2"/>
              <a:buChar char="v"/>
            </a:pPr>
            <a:r>
              <a:rPr lang="en-US" dirty="0">
                <a:solidFill>
                  <a:schemeClr val="tx1"/>
                </a:solidFill>
                <a:latin typeface="Times New Roman" panose="02020603050405020304" pitchFamily="18" charset="0"/>
                <a:cs typeface="Times New Roman" panose="02020603050405020304" pitchFamily="18" charset="0"/>
              </a:rPr>
              <a:t>Require metabolic cage or stall.</a:t>
            </a:r>
          </a:p>
          <a:p>
            <a:pPr>
              <a:buFont typeface="Wingdings" panose="05000000000000000000" pitchFamily="2" charset="2"/>
              <a:buChar char="v"/>
            </a:pPr>
            <a:r>
              <a:rPr lang="en-IN" dirty="0">
                <a:solidFill>
                  <a:schemeClr val="tx1"/>
                </a:solidFill>
                <a:latin typeface="Times New Roman" panose="02020603050405020304" pitchFamily="18" charset="0"/>
                <a:cs typeface="Times New Roman" panose="02020603050405020304" pitchFamily="18" charset="0"/>
              </a:rPr>
              <a:t>Method is costly and laborious.</a:t>
            </a:r>
          </a:p>
        </p:txBody>
      </p:sp>
    </p:spTree>
    <p:extLst>
      <p:ext uri="{BB962C8B-B14F-4D97-AF65-F5344CB8AC3E}">
        <p14:creationId xmlns:p14="http://schemas.microsoft.com/office/powerpoint/2010/main" val="3334911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90600"/>
            <a:ext cx="7543800" cy="746761"/>
          </a:xfrm>
        </p:spPr>
        <p:txBody>
          <a:bodyPr>
            <a:normAutofit/>
          </a:bodyPr>
          <a:lstStyle/>
          <a:p>
            <a:r>
              <a:rPr lang="it-IT" sz="2800" b="1" i="1" dirty="0">
                <a:solidFill>
                  <a:srgbClr val="7030A0"/>
                </a:solidFill>
                <a:latin typeface="Times New Roman" pitchFamily="18" charset="0"/>
                <a:cs typeface="Times New Roman" pitchFamily="18" charset="0"/>
              </a:rPr>
              <a:t>In sacco/semi in vivo/in situ/nylon bag method</a:t>
            </a:r>
            <a:endParaRPr lang="en-US" sz="2800" b="1" i="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Font typeface="Wingdings" pitchFamily="2" charset="2"/>
              <a:buChar char="v"/>
            </a:pPr>
            <a:r>
              <a:rPr lang="en-US" dirty="0">
                <a:solidFill>
                  <a:schemeClr val="tx1"/>
                </a:solidFill>
                <a:latin typeface="Times New Roman" pitchFamily="18" charset="0"/>
                <a:cs typeface="Times New Roman" pitchFamily="18" charset="0"/>
              </a:rPr>
              <a:t> In this method, digestibility of test feedstuff is determined by keeping the feed sample in bags which are placed in rumen contents of rumen fistulated animals.</a:t>
            </a:r>
          </a:p>
          <a:p>
            <a:pPr algn="just">
              <a:buFont typeface="Wingdings" pitchFamily="2" charset="2"/>
              <a:buChar char="v"/>
            </a:pPr>
            <a:r>
              <a:rPr lang="en-US" dirty="0">
                <a:solidFill>
                  <a:schemeClr val="tx1"/>
                </a:solidFill>
                <a:latin typeface="Times New Roman" pitchFamily="18" charset="0"/>
                <a:cs typeface="Times New Roman" pitchFamily="18" charset="0"/>
              </a:rPr>
              <a:t> The used bag is made up of nylon, </a:t>
            </a:r>
            <a:r>
              <a:rPr lang="en-US" dirty="0" err="1">
                <a:solidFill>
                  <a:schemeClr val="tx1"/>
                </a:solidFill>
                <a:latin typeface="Times New Roman" pitchFamily="18" charset="0"/>
                <a:cs typeface="Times New Roman" pitchFamily="18" charset="0"/>
              </a:rPr>
              <a:t>dacron</a:t>
            </a:r>
            <a:r>
              <a:rPr lang="en-US" dirty="0">
                <a:solidFill>
                  <a:schemeClr val="tx1"/>
                </a:solidFill>
                <a:latin typeface="Times New Roman" pitchFamily="18" charset="0"/>
                <a:cs typeface="Times New Roman" pitchFamily="18" charset="0"/>
              </a:rPr>
              <a:t> or silk material which is indigestible by rumen microbes.</a:t>
            </a:r>
          </a:p>
          <a:p>
            <a:pPr algn="just">
              <a:buFont typeface="Wingdings" pitchFamily="2" charset="2"/>
              <a:buChar char="v"/>
            </a:pPr>
            <a:r>
              <a:rPr lang="en-US" dirty="0">
                <a:solidFill>
                  <a:schemeClr val="tx1"/>
                </a:solidFill>
                <a:latin typeface="Times New Roman" pitchFamily="18" charset="0"/>
                <a:cs typeface="Times New Roman" pitchFamily="18" charset="0"/>
              </a:rPr>
              <a:t>The bag should be of very fine porosity so that the test feed particles should not comes out from the bag but at the same time it should allow the rumen microbes to enter into the bag and act on the test feed.  </a:t>
            </a:r>
          </a:p>
          <a:p>
            <a:pPr algn="just">
              <a:buFont typeface="Wingdings" pitchFamily="2" charset="2"/>
              <a:buChar char="v"/>
            </a:pPr>
            <a:r>
              <a:rPr lang="en-US" dirty="0">
                <a:solidFill>
                  <a:schemeClr val="tx1"/>
                </a:solidFill>
                <a:latin typeface="Times New Roman" pitchFamily="18" charset="0"/>
                <a:cs typeface="Times New Roman" pitchFamily="18" charset="0"/>
              </a:rPr>
              <a:t>The rumen incubated bags are removed at different time intervals, washed and dried at 60 ᵒC for 48 hrs.</a:t>
            </a:r>
          </a:p>
          <a:p>
            <a:pPr algn="just">
              <a:buFont typeface="Wingdings" pitchFamily="2" charset="2"/>
              <a:buChar char="v"/>
            </a:pPr>
            <a:r>
              <a:rPr lang="en-US" dirty="0">
                <a:solidFill>
                  <a:schemeClr val="tx1"/>
                </a:solidFill>
                <a:latin typeface="Times New Roman" pitchFamily="18" charset="0"/>
                <a:cs typeface="Times New Roman" pitchFamily="18" charset="0"/>
              </a:rPr>
              <a:t>The percent loss of DM and other nutrients are determined.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Rectangle 4">
            <a:extLst>
              <a:ext uri="{FF2B5EF4-FFF2-40B4-BE49-F238E27FC236}">
                <a16:creationId xmlns:a16="http://schemas.microsoft.com/office/drawing/2014/main" id="{3171CE6A-5F60-456B-BBF1-E13A71B82053}"/>
              </a:ext>
            </a:extLst>
          </p:cNvPr>
          <p:cNvSpPr/>
          <p:nvPr/>
        </p:nvSpPr>
        <p:spPr>
          <a:xfrm>
            <a:off x="838200" y="228600"/>
            <a:ext cx="1652184"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Lecture </a:t>
            </a:r>
            <a:r>
              <a:rPr lang="en-US"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6</a:t>
            </a: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pic>
        <p:nvPicPr>
          <p:cNvPr id="1026" name="Picture 2" descr="STUDY OF A NYLON BAG TECHNIQUE FOR IN VIVO ESTIMATION OF FORAGE  DIGESTIBILITY 1"/>
          <p:cNvPicPr>
            <a:picLocks noChangeAspect="1" noChangeArrowheads="1"/>
          </p:cNvPicPr>
          <p:nvPr/>
        </p:nvPicPr>
        <p:blipFill>
          <a:blip r:embed="rId2"/>
          <a:srcRect/>
          <a:stretch>
            <a:fillRect/>
          </a:stretch>
        </p:blipFill>
        <p:spPr bwMode="auto">
          <a:xfrm>
            <a:off x="5486400" y="2209800"/>
            <a:ext cx="2964561" cy="2362200"/>
          </a:xfrm>
          <a:prstGeom prst="rect">
            <a:avLst/>
          </a:prstGeom>
          <a:noFill/>
        </p:spPr>
      </p:pic>
      <p:sp>
        <p:nvSpPr>
          <p:cNvPr id="1028" name="AutoShape 4" descr="Technical note: A special apparatus for facilitating the in situ nylon bag  measurement of the ruminal degradation of feedstuff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Technical note: A special apparatus for facilitating the in situ nylon bag  measurement of the ruminal degradation of feedstuff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Technical note: A special apparatus for facilitating the in situ nylon bag  measurement of the ruminal degradation of feedstuff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Tropical animal feeding A manual for research workers"/>
          <p:cNvPicPr>
            <a:picLocks noChangeAspect="1" noChangeArrowheads="1"/>
          </p:cNvPicPr>
          <p:nvPr/>
        </p:nvPicPr>
        <p:blipFill>
          <a:blip r:embed="rId3"/>
          <a:srcRect/>
          <a:stretch>
            <a:fillRect/>
          </a:stretch>
        </p:blipFill>
        <p:spPr bwMode="auto">
          <a:xfrm rot="5400000">
            <a:off x="1968476" y="3141202"/>
            <a:ext cx="4038600" cy="1680122"/>
          </a:xfrm>
          <a:prstGeom prst="rect">
            <a:avLst/>
          </a:prstGeom>
          <a:noFill/>
        </p:spPr>
      </p:pic>
      <p:sp>
        <p:nvSpPr>
          <p:cNvPr id="1036" name="AutoShape 12" descr="Technical note: A special apparatus for facilitating the in situ nylon bag  measurement of the ruminal degradation of feedstuff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9" name="Picture 15"/>
          <p:cNvPicPr>
            <a:picLocks noChangeAspect="1" noChangeArrowheads="1"/>
          </p:cNvPicPr>
          <p:nvPr/>
        </p:nvPicPr>
        <p:blipFill>
          <a:blip r:embed="rId4"/>
          <a:srcRect/>
          <a:stretch>
            <a:fillRect/>
          </a:stretch>
        </p:blipFill>
        <p:spPr bwMode="auto">
          <a:xfrm>
            <a:off x="1219200" y="2087251"/>
            <a:ext cx="1828800" cy="2683497"/>
          </a:xfrm>
          <a:prstGeom prst="rect">
            <a:avLst/>
          </a:prstGeom>
          <a:noFill/>
          <a:ln w="9525">
            <a:noFill/>
            <a:miter lim="800000"/>
            <a:headEnd/>
            <a:tailEnd/>
          </a:ln>
          <a:effectLst/>
        </p:spPr>
      </p:pic>
      <p:sp>
        <p:nvSpPr>
          <p:cNvPr id="13" name="TextBox 12"/>
          <p:cNvSpPr txBox="1"/>
          <p:nvPr/>
        </p:nvSpPr>
        <p:spPr>
          <a:xfrm>
            <a:off x="685800" y="5105400"/>
            <a:ext cx="1219200" cy="381000"/>
          </a:xfrm>
          <a:prstGeom prst="rect">
            <a:avLst/>
          </a:prstGeom>
          <a:noFill/>
        </p:spPr>
        <p:txBody>
          <a:bodyPr wrap="square" rtlCol="0">
            <a:spAutoFit/>
          </a:bodyPr>
          <a:lstStyle/>
          <a:p>
            <a:pPr algn="ctr"/>
            <a:r>
              <a:rPr lang="en-US" dirty="0">
                <a:latin typeface="Times New Roman" pitchFamily="18" charset="0"/>
                <a:cs typeface="Times New Roman" pitchFamily="18" charset="0"/>
              </a:rPr>
              <a:t>Nylon bag</a:t>
            </a:r>
          </a:p>
        </p:txBody>
      </p:sp>
      <p:cxnSp>
        <p:nvCxnSpPr>
          <p:cNvPr id="3" name="Straight Connector 2">
            <a:extLst>
              <a:ext uri="{FF2B5EF4-FFF2-40B4-BE49-F238E27FC236}">
                <a16:creationId xmlns:a16="http://schemas.microsoft.com/office/drawing/2014/main" id="{8764A666-65E8-4D91-887C-F944FBBE3784}"/>
              </a:ext>
            </a:extLst>
          </p:cNvPr>
          <p:cNvCxnSpPr/>
          <p:nvPr/>
        </p:nvCxnSpPr>
        <p:spPr>
          <a:xfrm>
            <a:off x="1066800" y="2057400"/>
            <a:ext cx="0" cy="99060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C26209A-E811-44C0-AD29-635804348907}"/>
              </a:ext>
            </a:extLst>
          </p:cNvPr>
          <p:cNvSpPr txBox="1"/>
          <p:nvPr/>
        </p:nvSpPr>
        <p:spPr>
          <a:xfrm>
            <a:off x="533400" y="3034683"/>
            <a:ext cx="76199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14 cm</a:t>
            </a:r>
            <a:endParaRPr lang="en-IN" sz="12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98620EB-CB47-4A10-8041-43B5B8183257}"/>
              </a:ext>
            </a:extLst>
          </p:cNvPr>
          <p:cNvSpPr txBox="1"/>
          <p:nvPr/>
        </p:nvSpPr>
        <p:spPr>
          <a:xfrm>
            <a:off x="1627441" y="1842699"/>
            <a:ext cx="761996"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9 cm</a:t>
            </a:r>
            <a:endParaRPr lang="en-IN" sz="1200"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CC14C3B4-BBF2-4D39-88E8-A5C2F636A7CC}"/>
              </a:ext>
            </a:extLst>
          </p:cNvPr>
          <p:cNvCxnSpPr>
            <a:cxnSpLocks/>
          </p:cNvCxnSpPr>
          <p:nvPr/>
        </p:nvCxnSpPr>
        <p:spPr>
          <a:xfrm>
            <a:off x="1066800" y="3311682"/>
            <a:ext cx="0" cy="110791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84BA3B-ED55-4DBA-9453-9C96EC42892E}"/>
              </a:ext>
            </a:extLst>
          </p:cNvPr>
          <p:cNvCxnSpPr/>
          <p:nvPr/>
        </p:nvCxnSpPr>
        <p:spPr>
          <a:xfrm>
            <a:off x="1295400" y="1981198"/>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CDBBBD-C206-412D-B499-7D97C7928EB1}"/>
              </a:ext>
            </a:extLst>
          </p:cNvPr>
          <p:cNvCxnSpPr/>
          <p:nvPr/>
        </p:nvCxnSpPr>
        <p:spPr>
          <a:xfrm>
            <a:off x="2133600" y="1981198"/>
            <a:ext cx="45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pic>
        <p:nvPicPr>
          <p:cNvPr id="51204" name="Picture 4" descr="A See-Through Cow? New Arrival Gives Ag School Kids Inside Look At Biology  - Mt. Greenwood - Chicago - DNAinfo"/>
          <p:cNvPicPr>
            <a:picLocks noChangeAspect="1" noChangeArrowheads="1"/>
          </p:cNvPicPr>
          <p:nvPr/>
        </p:nvPicPr>
        <p:blipFill>
          <a:blip r:embed="rId2"/>
          <a:srcRect/>
          <a:stretch>
            <a:fillRect/>
          </a:stretch>
        </p:blipFill>
        <p:spPr bwMode="auto">
          <a:xfrm>
            <a:off x="533400" y="1905000"/>
            <a:ext cx="4953000" cy="3307326"/>
          </a:xfrm>
          <a:prstGeom prst="rect">
            <a:avLst/>
          </a:prstGeom>
          <a:noFill/>
        </p:spPr>
      </p:pic>
      <p:pic>
        <p:nvPicPr>
          <p:cNvPr id="51206" name="Picture 6" descr="Fistula cows with holes in their stomachs | NMBU"/>
          <p:cNvPicPr>
            <a:picLocks noChangeAspect="1" noChangeArrowheads="1"/>
          </p:cNvPicPr>
          <p:nvPr/>
        </p:nvPicPr>
        <p:blipFill>
          <a:blip r:embed="rId3" cstate="print"/>
          <a:srcRect/>
          <a:stretch>
            <a:fillRect/>
          </a:stretch>
        </p:blipFill>
        <p:spPr bwMode="auto">
          <a:xfrm>
            <a:off x="5638800" y="2362200"/>
            <a:ext cx="3352800" cy="254102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pic>
        <p:nvPicPr>
          <p:cNvPr id="52226" name="Picture 2" descr="EVALUASI PAKAN SECARA IN SACCO – Page 3 – SUPARJO"/>
          <p:cNvPicPr>
            <a:picLocks noChangeAspect="1" noChangeArrowheads="1"/>
          </p:cNvPicPr>
          <p:nvPr/>
        </p:nvPicPr>
        <p:blipFill>
          <a:blip r:embed="rId2"/>
          <a:srcRect/>
          <a:stretch>
            <a:fillRect/>
          </a:stretch>
        </p:blipFill>
        <p:spPr bwMode="auto">
          <a:xfrm>
            <a:off x="2438400" y="1905000"/>
            <a:ext cx="3371850" cy="3810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998134"/>
            <a:ext cx="7543801" cy="3412066"/>
          </a:xfrm>
        </p:spPr>
        <p:txBody>
          <a:bodyPr>
            <a:normAutofit/>
          </a:bodyPr>
          <a:lstStyle/>
          <a:p>
            <a:pPr marL="457200" indent="-457200" algn="just">
              <a:buFont typeface="+mj-lt"/>
              <a:buAutoNum type="arabicPeriod"/>
            </a:pPr>
            <a:r>
              <a:rPr lang="en-US" dirty="0">
                <a:solidFill>
                  <a:schemeClr val="tx1"/>
                </a:solidFill>
                <a:latin typeface="Times New Roman" pitchFamily="18" charset="0"/>
                <a:cs typeface="Times New Roman" pitchFamily="18" charset="0"/>
              </a:rPr>
              <a:t>Very useful technique for initial evaluation of feedstuffs and is useful in rapid screening of large number of samples involved in forage breeding experiments.</a:t>
            </a:r>
          </a:p>
          <a:p>
            <a:pPr marL="457200" indent="-457200" algn="just">
              <a:buFont typeface="+mj-lt"/>
              <a:buAutoNum type="arabicPeriod"/>
            </a:pPr>
            <a:r>
              <a:rPr lang="en-US" dirty="0">
                <a:solidFill>
                  <a:schemeClr val="tx1"/>
                </a:solidFill>
                <a:latin typeface="Times New Roman" pitchFamily="18" charset="0"/>
                <a:cs typeface="Times New Roman" pitchFamily="18" charset="0"/>
              </a:rPr>
              <a:t>Technique is helpful in understanding the rumen process ether by varying the rumen environment or factors within the bag.</a:t>
            </a:r>
          </a:p>
          <a:p>
            <a:pPr marL="457200" indent="-457200" algn="just">
              <a:buFont typeface="+mj-lt"/>
              <a:buAutoNum type="arabicPeriod"/>
            </a:pPr>
            <a:r>
              <a:rPr lang="en-US" dirty="0">
                <a:solidFill>
                  <a:schemeClr val="tx1"/>
                </a:solidFill>
                <a:latin typeface="Times New Roman" pitchFamily="18" charset="0"/>
                <a:cs typeface="Times New Roman" pitchFamily="18" charset="0"/>
              </a:rPr>
              <a:t>The % of material degraded (p) after time (t) hours can be determined by the equation:</a:t>
            </a:r>
          </a:p>
          <a:p>
            <a:pPr marL="457200" indent="-457200" algn="ctr">
              <a:buNone/>
            </a:pPr>
            <a:r>
              <a:rPr lang="en-US" dirty="0">
                <a:solidFill>
                  <a:schemeClr val="tx1"/>
                </a:solidFill>
              </a:rPr>
              <a:t>p= a + b (1-e</a:t>
            </a:r>
            <a:r>
              <a:rPr lang="en-US" baseline="30000" dirty="0">
                <a:solidFill>
                  <a:schemeClr val="tx1"/>
                </a:solidFill>
              </a:rPr>
              <a:t>-ct</a:t>
            </a:r>
            <a:r>
              <a:rPr lang="en-US" dirty="0">
                <a:solidFill>
                  <a:schemeClr val="tx1"/>
                </a:solidFill>
              </a:rPr>
              <a:t>)</a:t>
            </a:r>
          </a:p>
          <a:p>
            <a:pPr marL="457200" indent="-457200" algn="just">
              <a:buNone/>
            </a:pPr>
            <a:endParaRPr lang="en-US" dirty="0">
              <a:solidFill>
                <a:schemeClr val="tx1"/>
              </a:solidFill>
            </a:endParaRPr>
          </a:p>
          <a:p>
            <a:pPr marL="457200" indent="-457200" algn="just">
              <a:buFont typeface="+mj-lt"/>
              <a:buAutoNum type="arabicPeriod"/>
            </a:pPr>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Rectangle 4"/>
          <p:cNvSpPr/>
          <p:nvPr/>
        </p:nvSpPr>
        <p:spPr>
          <a:xfrm>
            <a:off x="914400" y="4778514"/>
            <a:ext cx="7467600" cy="707886"/>
          </a:xfrm>
          <a:prstGeom prst="rect">
            <a:avLst/>
          </a:prstGeom>
        </p:spPr>
        <p:txBody>
          <a:bodyPr wrap="square">
            <a:spAutoFit/>
          </a:bodyPr>
          <a:lstStyle/>
          <a:p>
            <a:pPr marL="457200" indent="-457200" algn="just">
              <a:buFont typeface="Wingdings" pitchFamily="2" charset="2"/>
              <a:buChar char="v"/>
            </a:pPr>
            <a:r>
              <a:rPr lang="en-US" sz="2000" dirty="0">
                <a:solidFill>
                  <a:srgbClr val="FF0000"/>
                </a:solidFill>
              </a:rPr>
              <a:t>The effective rumen degradability (P) of the protein can the be calculated by the equation:</a:t>
            </a:r>
          </a:p>
        </p:txBody>
      </p:sp>
      <p:pic>
        <p:nvPicPr>
          <p:cNvPr id="6"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52800" y="5410200"/>
            <a:ext cx="2590800" cy="762000"/>
          </a:xfrm>
          <a:prstGeom prst="rect">
            <a:avLst/>
          </a:prstGeom>
          <a:noFill/>
        </p:spPr>
      </p:pic>
      <p:pic>
        <p:nvPicPr>
          <p:cNvPr id="9218" name="Picture 2" descr="Benifit Stock Illustrations – 165 Benifit Stock Illustrations, Vectors &amp;  Clipart - Dreamstime"/>
          <p:cNvPicPr>
            <a:picLocks noChangeAspect="1" noChangeArrowheads="1"/>
          </p:cNvPicPr>
          <p:nvPr/>
        </p:nvPicPr>
        <p:blipFill>
          <a:blip r:embed="rId3" cstate="print"/>
          <a:srcRect/>
          <a:stretch>
            <a:fillRect/>
          </a:stretch>
        </p:blipFill>
        <p:spPr bwMode="auto">
          <a:xfrm>
            <a:off x="914400" y="304800"/>
            <a:ext cx="1371600" cy="13716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467894"/>
            <a:ext cx="7543801" cy="1498071"/>
          </a:xfrm>
        </p:spPr>
        <p:txBody>
          <a:bodyPr/>
          <a:lstStyle/>
          <a:p>
            <a:pPr algn="just">
              <a:buFont typeface="Wingdings" pitchFamily="2" charset="2"/>
              <a:buChar char="v"/>
            </a:pPr>
            <a:r>
              <a:rPr lang="en-US" dirty="0">
                <a:solidFill>
                  <a:schemeClr val="tx1"/>
                </a:solidFill>
                <a:latin typeface="Times New Roman" pitchFamily="18" charset="0"/>
                <a:cs typeface="Times New Roman" pitchFamily="18" charset="0"/>
              </a:rPr>
              <a:t>The test feed in the bag is not subjected to the total ruminal experience like mastication, rumination and passage.</a:t>
            </a:r>
          </a:p>
          <a:p>
            <a:pPr algn="just">
              <a:buFont typeface="Wingdings" pitchFamily="2" charset="2"/>
              <a:buChar char="v"/>
            </a:pPr>
            <a:r>
              <a:rPr lang="en-US" dirty="0">
                <a:solidFill>
                  <a:schemeClr val="tx1"/>
                </a:solidFill>
                <a:latin typeface="Times New Roman" pitchFamily="18" charset="0"/>
                <a:cs typeface="Times New Roman" pitchFamily="18" charset="0"/>
              </a:rPr>
              <a:t>Some amount of feed sample which is small enough to leave the bag and not necessarily digested by rumen microbes.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pic>
        <p:nvPicPr>
          <p:cNvPr id="8195" name="Picture 3"/>
          <p:cNvPicPr>
            <a:picLocks noChangeAspect="1" noChangeArrowheads="1"/>
          </p:cNvPicPr>
          <p:nvPr/>
        </p:nvPicPr>
        <p:blipFill>
          <a:blip r:embed="rId2"/>
          <a:srcRect/>
          <a:stretch>
            <a:fillRect/>
          </a:stretch>
        </p:blipFill>
        <p:spPr bwMode="auto">
          <a:xfrm>
            <a:off x="762000" y="1752600"/>
            <a:ext cx="1447800" cy="1498071"/>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FF0000"/>
                </a:solidFill>
                <a:latin typeface="Times New Roman" pitchFamily="18" charset="0"/>
                <a:cs typeface="Times New Roman" pitchFamily="18" charset="0"/>
              </a:rPr>
              <a:t>Factors affecting </a:t>
            </a:r>
            <a:r>
              <a:rPr lang="en-US" sz="2800" b="1" i="1" dirty="0">
                <a:solidFill>
                  <a:srgbClr val="FF0000"/>
                </a:solidFill>
                <a:latin typeface="Times New Roman" pitchFamily="18" charset="0"/>
                <a:cs typeface="Times New Roman" pitchFamily="18" charset="0"/>
              </a:rPr>
              <a:t>in sacco </a:t>
            </a:r>
            <a:r>
              <a:rPr lang="en-US" sz="2800" b="1" dirty="0">
                <a:solidFill>
                  <a:srgbClr val="FF0000"/>
                </a:solidFill>
                <a:latin typeface="Times New Roman" pitchFamily="18" charset="0"/>
                <a:cs typeface="Times New Roman" pitchFamily="18" charset="0"/>
              </a:rPr>
              <a:t>digestibility</a:t>
            </a:r>
          </a:p>
        </p:txBody>
      </p:sp>
      <p:sp>
        <p:nvSpPr>
          <p:cNvPr id="3" name="Content Placeholder 2"/>
          <p:cNvSpPr>
            <a:spLocks noGrp="1"/>
          </p:cNvSpPr>
          <p:nvPr>
            <p:ph idx="1"/>
          </p:nvPr>
        </p:nvSpPr>
        <p:spPr/>
        <p:txBody>
          <a:bodyPr/>
          <a:lstStyle/>
          <a:p>
            <a:pPr algn="just">
              <a:buNone/>
            </a:pPr>
            <a:r>
              <a:rPr lang="en-US" b="1" dirty="0">
                <a:solidFill>
                  <a:srgbClr val="FF0000"/>
                </a:solidFill>
                <a:latin typeface="Times New Roman" pitchFamily="18" charset="0"/>
                <a:cs typeface="Times New Roman" pitchFamily="18" charset="0"/>
              </a:rPr>
              <a:t>1. Particle size of the test feed sample </a:t>
            </a:r>
          </a:p>
          <a:p>
            <a:pPr algn="just">
              <a:spcBef>
                <a:spcPts val="0"/>
              </a:spcBef>
              <a:spcAft>
                <a:spcPts val="0"/>
              </a:spcAft>
              <a:buFont typeface="Wingdings" pitchFamily="2" charset="2"/>
              <a:buChar char="ü"/>
            </a:pPr>
            <a:r>
              <a:rPr lang="en-US" dirty="0">
                <a:solidFill>
                  <a:schemeClr val="tx1"/>
                </a:solidFill>
                <a:latin typeface="Times New Roman" pitchFamily="18" charset="0"/>
                <a:cs typeface="Times New Roman" pitchFamily="18" charset="0"/>
              </a:rPr>
              <a:t>The optimum test feed particle size should be 1-2 mm. </a:t>
            </a:r>
          </a:p>
          <a:p>
            <a:pPr algn="just">
              <a:spcBef>
                <a:spcPts val="0"/>
              </a:spcBef>
              <a:spcAft>
                <a:spcPts val="0"/>
              </a:spcAft>
              <a:buFont typeface="Wingdings" pitchFamily="2" charset="2"/>
              <a:buChar char="ü"/>
            </a:pPr>
            <a:r>
              <a:rPr lang="en-US" dirty="0">
                <a:solidFill>
                  <a:schemeClr val="tx1"/>
                </a:solidFill>
                <a:latin typeface="Times New Roman" pitchFamily="18" charset="0"/>
                <a:cs typeface="Times New Roman" pitchFamily="18" charset="0"/>
              </a:rPr>
              <a:t>Longer and coarse particle size is associated with slower rate of digestion therefore more variation in digestibility. </a:t>
            </a:r>
          </a:p>
          <a:p>
            <a:pPr algn="just">
              <a:spcBef>
                <a:spcPts val="0"/>
              </a:spcBef>
              <a:spcAft>
                <a:spcPts val="0"/>
              </a:spcAft>
              <a:buFont typeface="Wingdings" pitchFamily="2" charset="2"/>
              <a:buChar char="ü"/>
            </a:pPr>
            <a:r>
              <a:rPr lang="en-US" dirty="0">
                <a:solidFill>
                  <a:schemeClr val="tx1"/>
                </a:solidFill>
                <a:latin typeface="Times New Roman" pitchFamily="18" charset="0"/>
                <a:cs typeface="Times New Roman" pitchFamily="18" charset="0"/>
              </a:rPr>
              <a:t>Finely grounded material are associated with the more mechanical losses from the bags.</a:t>
            </a:r>
          </a:p>
          <a:p>
            <a:pPr algn="just">
              <a:spcBef>
                <a:spcPts val="0"/>
              </a:spcBef>
              <a:spcAft>
                <a:spcPts val="0"/>
              </a:spcAft>
              <a:buFont typeface="Wingdings" pitchFamily="2" charset="2"/>
              <a:buChar char="ü"/>
            </a:pPr>
            <a:endParaRPr lang="en-US" dirty="0">
              <a:solidFill>
                <a:schemeClr val="tx1"/>
              </a:solidFill>
              <a:latin typeface="Times New Roman" pitchFamily="18" charset="0"/>
              <a:cs typeface="Times New Roman" pitchFamily="18" charset="0"/>
            </a:endParaRPr>
          </a:p>
          <a:p>
            <a:pPr algn="just">
              <a:spcBef>
                <a:spcPts val="0"/>
              </a:spcBef>
              <a:spcAft>
                <a:spcPts val="0"/>
              </a:spcAft>
              <a:buNone/>
            </a:pPr>
            <a:r>
              <a:rPr lang="en-US" b="1" dirty="0">
                <a:solidFill>
                  <a:srgbClr val="FF0000"/>
                </a:solidFill>
                <a:latin typeface="Times New Roman" pitchFamily="18" charset="0"/>
                <a:cs typeface="Times New Roman" pitchFamily="18" charset="0"/>
              </a:rPr>
              <a:t>2. Bag porosity</a:t>
            </a:r>
          </a:p>
          <a:p>
            <a:pPr algn="just">
              <a:spcBef>
                <a:spcPts val="0"/>
              </a:spcBef>
              <a:spcAft>
                <a:spcPts val="0"/>
              </a:spcAft>
              <a:buFont typeface="Wingdings" pitchFamily="2" charset="2"/>
              <a:buChar char="ü"/>
            </a:pPr>
            <a:r>
              <a:rPr lang="en-US" b="1"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Appropriate bag porosity (40-60 µm) is mandatory to limit the influx of rumen feed particles and efflux of feed particles from bag. </a:t>
            </a:r>
          </a:p>
          <a:p>
            <a:pPr algn="just">
              <a:spcBef>
                <a:spcPts val="0"/>
              </a:spcBef>
              <a:spcAft>
                <a:spcPts val="0"/>
              </a:spcAft>
              <a:buFont typeface="Wingdings" pitchFamily="2" charset="2"/>
              <a:buChar char="ü"/>
            </a:pPr>
            <a:r>
              <a:rPr lang="en-US" dirty="0">
                <a:solidFill>
                  <a:schemeClr val="tx1"/>
                </a:solidFill>
                <a:latin typeface="Times New Roman" pitchFamily="18" charset="0"/>
                <a:cs typeface="Times New Roman" pitchFamily="18" charset="0"/>
              </a:rPr>
              <a:t>However it allow the influx of rumen microbes to degrade the test feed.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3335866"/>
          </a:xfrm>
        </p:spPr>
        <p:txBody>
          <a:bodyPr>
            <a:normAutofit/>
          </a:bodyPr>
          <a:lstStyle/>
          <a:p>
            <a:pPr algn="just">
              <a:spcBef>
                <a:spcPts val="0"/>
              </a:spcBef>
              <a:spcAft>
                <a:spcPts val="0"/>
              </a:spcAft>
              <a:buFont typeface="Wingdings" pitchFamily="2" charset="2"/>
              <a:buChar char="ü"/>
            </a:pPr>
            <a:r>
              <a:rPr lang="en-US" dirty="0">
                <a:solidFill>
                  <a:schemeClr val="tx1"/>
                </a:solidFill>
                <a:latin typeface="Times New Roman" pitchFamily="18" charset="0"/>
                <a:cs typeface="Times New Roman" pitchFamily="18" charset="0"/>
              </a:rPr>
              <a:t>The optimum sample size is that which provides enough residues at the end of extended rumen incubation for chemical analysis. </a:t>
            </a:r>
          </a:p>
          <a:p>
            <a:pPr algn="just">
              <a:spcBef>
                <a:spcPts val="0"/>
              </a:spcBef>
              <a:spcAft>
                <a:spcPts val="0"/>
              </a:spcAft>
              <a:buFont typeface="Wingdings" pitchFamily="2" charset="2"/>
              <a:buChar char="ü"/>
            </a:pPr>
            <a:endParaRPr lang="en-US" dirty="0">
              <a:solidFill>
                <a:schemeClr val="tx1"/>
              </a:solidFill>
              <a:latin typeface="Times New Roman" pitchFamily="18" charset="0"/>
              <a:cs typeface="Times New Roman" pitchFamily="18" charset="0"/>
            </a:endParaRPr>
          </a:p>
          <a:p>
            <a:pPr algn="just">
              <a:spcBef>
                <a:spcPts val="0"/>
              </a:spcBef>
              <a:spcAft>
                <a:spcPts val="0"/>
              </a:spcAft>
              <a:buFont typeface="Wingdings" pitchFamily="2" charset="2"/>
              <a:buChar char="ü"/>
            </a:pPr>
            <a:r>
              <a:rPr lang="en-US" dirty="0">
                <a:solidFill>
                  <a:schemeClr val="tx1"/>
                </a:solidFill>
                <a:latin typeface="Times New Roman" pitchFamily="18" charset="0"/>
                <a:cs typeface="Times New Roman" pitchFamily="18" charset="0"/>
              </a:rPr>
              <a:t>Over filling the bag delay bacterial attachment and under estimate digestibility.</a:t>
            </a:r>
          </a:p>
          <a:p>
            <a:pPr algn="just">
              <a:spcBef>
                <a:spcPts val="0"/>
              </a:spcBef>
              <a:spcAft>
                <a:spcPts val="0"/>
              </a:spcAft>
              <a:buFont typeface="Wingdings" pitchFamily="2" charset="2"/>
              <a:buChar char="ü"/>
            </a:pPr>
            <a:endParaRPr lang="en-US" dirty="0">
              <a:solidFill>
                <a:schemeClr val="tx1"/>
              </a:solidFill>
              <a:latin typeface="Times New Roman" pitchFamily="18" charset="0"/>
              <a:cs typeface="Times New Roman" pitchFamily="18" charset="0"/>
            </a:endParaRPr>
          </a:p>
          <a:p>
            <a:pPr algn="just">
              <a:spcBef>
                <a:spcPts val="0"/>
              </a:spcBef>
              <a:spcAft>
                <a:spcPts val="0"/>
              </a:spcAft>
              <a:buFont typeface="Wingdings" pitchFamily="2" charset="2"/>
              <a:buChar char="ü"/>
            </a:pPr>
            <a:r>
              <a:rPr lang="en-US" dirty="0">
                <a:solidFill>
                  <a:schemeClr val="tx1"/>
                </a:solidFill>
                <a:latin typeface="Times New Roman" pitchFamily="18" charset="0"/>
                <a:cs typeface="Times New Roman" pitchFamily="18" charset="0"/>
              </a:rPr>
              <a:t>The amount of sample taken is depends upon the bulk density of sample.</a:t>
            </a:r>
          </a:p>
          <a:p>
            <a:pPr algn="just">
              <a:spcBef>
                <a:spcPts val="0"/>
              </a:spcBef>
              <a:spcAft>
                <a:spcPts val="0"/>
              </a:spcAft>
              <a:buFont typeface="Wingdings" pitchFamily="2" charset="2"/>
              <a:buChar char="ü"/>
            </a:pPr>
            <a:endParaRPr lang="en-US" dirty="0">
              <a:solidFill>
                <a:schemeClr val="tx1"/>
              </a:solidFill>
              <a:latin typeface="Times New Roman" pitchFamily="18" charset="0"/>
              <a:cs typeface="Times New Roman" pitchFamily="18" charset="0"/>
            </a:endParaRPr>
          </a:p>
          <a:p>
            <a:pPr algn="just">
              <a:spcBef>
                <a:spcPts val="0"/>
              </a:spcBef>
              <a:spcAft>
                <a:spcPts val="0"/>
              </a:spcAft>
              <a:buFont typeface="Wingdings" pitchFamily="2" charset="2"/>
              <a:buChar char="ü"/>
            </a:pPr>
            <a:r>
              <a:rPr lang="en-US" dirty="0">
                <a:solidFill>
                  <a:schemeClr val="tx1"/>
                </a:solidFill>
                <a:latin typeface="Times New Roman" pitchFamily="18" charset="0"/>
                <a:cs typeface="Times New Roman" pitchFamily="18" charset="0"/>
              </a:rPr>
              <a:t>For bag having dimension 14 x 9 cm, it is recommended about 2 g straw, 5 g concentrate, 10-15 g green roughage.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
        <p:nvSpPr>
          <p:cNvPr id="5" name="Rectangle 4"/>
          <p:cNvSpPr/>
          <p:nvPr/>
        </p:nvSpPr>
        <p:spPr>
          <a:xfrm>
            <a:off x="914400" y="1295400"/>
            <a:ext cx="5168900" cy="42473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91440" lvl="0" indent="-91440" algn="just" defTabSz="914400">
              <a:lnSpc>
                <a:spcPct val="90000"/>
              </a:lnSpc>
              <a:spcBef>
                <a:spcPts val="1200"/>
              </a:spcBef>
              <a:spcAft>
                <a:spcPts val="200"/>
              </a:spcAft>
              <a:buClr>
                <a:srgbClr val="E48312"/>
              </a:buClr>
              <a:buSzPct val="100000"/>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3. Sample size to bag surface ratio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1845734"/>
            <a:ext cx="7543801" cy="2421466"/>
          </a:xfrm>
        </p:spPr>
        <p:txBody>
          <a:bodyPr>
            <a:normAutofit lnSpcReduction="10000"/>
          </a:bodyPr>
          <a:lstStyle/>
          <a:p>
            <a:pPr algn="just">
              <a:spcBef>
                <a:spcPts val="0"/>
              </a:spcBef>
              <a:spcAft>
                <a:spcPts val="0"/>
              </a:spcAft>
              <a:buFont typeface="Wingdings" pitchFamily="2" charset="2"/>
              <a:buChar char="ü"/>
            </a:pPr>
            <a:r>
              <a:rPr lang="en-US" dirty="0">
                <a:solidFill>
                  <a:schemeClr val="tx1"/>
                </a:solidFill>
                <a:latin typeface="Times New Roman" pitchFamily="18" charset="0"/>
                <a:cs typeface="Times New Roman" pitchFamily="18" charset="0"/>
              </a:rPr>
              <a:t>A range of 10-20 mg/cm2 of sample size to bag surface area ratio should be the criteria for most of the feedstuffs.  </a:t>
            </a:r>
          </a:p>
          <a:p>
            <a:pPr algn="just">
              <a:spcBef>
                <a:spcPts val="0"/>
              </a:spcBef>
              <a:spcAft>
                <a:spcPts val="0"/>
              </a:spcAft>
              <a:buNone/>
            </a:pPr>
            <a:r>
              <a:rPr lang="en-US" dirty="0">
                <a:solidFill>
                  <a:schemeClr val="tx1"/>
                </a:solidFill>
                <a:latin typeface="Times New Roman" pitchFamily="18" charset="0"/>
                <a:cs typeface="Times New Roman" pitchFamily="18" charset="0"/>
              </a:rPr>
              <a:t> </a:t>
            </a:r>
          </a:p>
          <a:p>
            <a:pPr algn="just">
              <a:spcBef>
                <a:spcPts val="0"/>
              </a:spcBef>
              <a:spcAft>
                <a:spcPts val="0"/>
              </a:spcAft>
              <a:buFont typeface="Wingdings" pitchFamily="2" charset="2"/>
              <a:buChar char="ü"/>
            </a:pPr>
            <a:r>
              <a:rPr lang="en-US" sz="2400" b="1" dirty="0">
                <a:solidFill>
                  <a:srgbClr val="FF0000"/>
                </a:solidFill>
                <a:latin typeface="Times New Roman" pitchFamily="18" charset="0"/>
                <a:cs typeface="Times New Roman" pitchFamily="18" charset="0"/>
              </a:rPr>
              <a:t>Other factors </a:t>
            </a:r>
            <a:r>
              <a:rPr lang="en-US" dirty="0">
                <a:solidFill>
                  <a:srgbClr val="FF0000"/>
                </a:solidFill>
                <a:latin typeface="Times New Roman" pitchFamily="18" charset="0"/>
                <a:cs typeface="Times New Roman" pitchFamily="18" charset="0"/>
              </a:rPr>
              <a:t>which affects digestibility in </a:t>
            </a:r>
            <a:r>
              <a:rPr lang="en-US" i="1" dirty="0">
                <a:solidFill>
                  <a:srgbClr val="FF0000"/>
                </a:solidFill>
                <a:latin typeface="Times New Roman" pitchFamily="18" charset="0"/>
                <a:cs typeface="Times New Roman" pitchFamily="18" charset="0"/>
              </a:rPr>
              <a:t>in sacco </a:t>
            </a:r>
            <a:r>
              <a:rPr lang="en-US" dirty="0">
                <a:solidFill>
                  <a:srgbClr val="FF0000"/>
                </a:solidFill>
                <a:latin typeface="Times New Roman" pitchFamily="18" charset="0"/>
                <a:cs typeface="Times New Roman" pitchFamily="18" charset="0"/>
              </a:rPr>
              <a:t>methods are:</a:t>
            </a:r>
          </a:p>
          <a:p>
            <a:pPr marL="457200" indent="-457200" algn="just">
              <a:spcBef>
                <a:spcPts val="0"/>
              </a:spcBef>
              <a:spcAft>
                <a:spcPts val="0"/>
              </a:spcAft>
              <a:buAutoNum type="arabicPeriod"/>
            </a:pPr>
            <a:r>
              <a:rPr lang="en-US" dirty="0">
                <a:solidFill>
                  <a:srgbClr val="FF0000"/>
                </a:solidFill>
                <a:latin typeface="Times New Roman" pitchFamily="18" charset="0"/>
                <a:cs typeface="Times New Roman" pitchFamily="18" charset="0"/>
              </a:rPr>
              <a:t>Diet of the animal</a:t>
            </a:r>
          </a:p>
          <a:p>
            <a:pPr marL="457200" indent="-457200" algn="just">
              <a:spcBef>
                <a:spcPts val="0"/>
              </a:spcBef>
              <a:spcAft>
                <a:spcPts val="0"/>
              </a:spcAft>
              <a:buAutoNum type="arabicPeriod"/>
            </a:pPr>
            <a:r>
              <a:rPr lang="en-US" dirty="0">
                <a:solidFill>
                  <a:srgbClr val="FF0000"/>
                </a:solidFill>
                <a:latin typeface="Times New Roman" pitchFamily="18" charset="0"/>
                <a:cs typeface="Times New Roman" pitchFamily="18" charset="0"/>
              </a:rPr>
              <a:t>Bag per animal per incubation time </a:t>
            </a:r>
          </a:p>
          <a:p>
            <a:pPr marL="457200" indent="-457200" algn="just">
              <a:spcBef>
                <a:spcPts val="0"/>
              </a:spcBef>
              <a:spcAft>
                <a:spcPts val="0"/>
              </a:spcAft>
              <a:buAutoNum type="arabicPeriod"/>
            </a:pPr>
            <a:r>
              <a:rPr lang="en-US" dirty="0">
                <a:solidFill>
                  <a:srgbClr val="FF0000"/>
                </a:solidFill>
                <a:latin typeface="Times New Roman" pitchFamily="18" charset="0"/>
                <a:cs typeface="Times New Roman" pitchFamily="18" charset="0"/>
              </a:rPr>
              <a:t>Position of the bag in rumen</a:t>
            </a:r>
          </a:p>
          <a:p>
            <a:pPr marL="457200" indent="-457200" algn="just">
              <a:spcBef>
                <a:spcPts val="0"/>
              </a:spcBef>
              <a:spcAft>
                <a:spcPts val="0"/>
              </a:spcAft>
              <a:buAutoNum type="arabicPeriod"/>
            </a:pPr>
            <a:r>
              <a:rPr lang="en-US" dirty="0">
                <a:solidFill>
                  <a:srgbClr val="FF0000"/>
                </a:solidFill>
                <a:latin typeface="Times New Roman" pitchFamily="18" charset="0"/>
                <a:cs typeface="Times New Roman" pitchFamily="18" charset="0"/>
              </a:rPr>
              <a:t>Incubation length</a:t>
            </a:r>
          </a:p>
          <a:p>
            <a:pPr marL="457200" indent="-457200" algn="just">
              <a:spcBef>
                <a:spcPts val="0"/>
              </a:spcBef>
              <a:spcAft>
                <a:spcPts val="0"/>
              </a:spcAft>
              <a:buAutoNum type="arabicPeriod"/>
            </a:pPr>
            <a:r>
              <a:rPr lang="en-US" dirty="0">
                <a:solidFill>
                  <a:srgbClr val="FF0000"/>
                </a:solidFill>
                <a:latin typeface="Times New Roman" pitchFamily="18" charset="0"/>
                <a:cs typeface="Times New Roman" pitchFamily="18" charset="0"/>
              </a:rPr>
              <a:t>Timing of introduction in rumen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13C6-DD6F-49B1-BB0D-C1167CC0CAA1}"/>
              </a:ext>
            </a:extLst>
          </p:cNvPr>
          <p:cNvSpPr>
            <a:spLocks noGrp="1"/>
          </p:cNvSpPr>
          <p:nvPr>
            <p:ph type="title"/>
          </p:nvPr>
        </p:nvSpPr>
        <p:spPr>
          <a:xfrm>
            <a:off x="822960" y="1219200"/>
            <a:ext cx="7543800" cy="518161"/>
          </a:xfrm>
        </p:spPr>
        <p:txBody>
          <a:bodyPr>
            <a:normAutofit/>
          </a:bodyPr>
          <a:lstStyle/>
          <a:p>
            <a:r>
              <a:rPr lang="en-US" sz="2800" b="1" dirty="0">
                <a:solidFill>
                  <a:srgbClr val="7030A0"/>
                </a:solidFill>
                <a:latin typeface="Times New Roman" panose="02020603050405020304" pitchFamily="18" charset="0"/>
                <a:cs typeface="Times New Roman" panose="02020603050405020304" pitchFamily="18" charset="0"/>
              </a:rPr>
              <a:t>Digestibility Coefficient (%)/Apparent digestibility</a:t>
            </a:r>
            <a:endParaRPr lang="en-IN" sz="2800" b="1" dirty="0">
              <a:solidFill>
                <a:srgbClr val="7030A0"/>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B2CA0AA-D8C7-4FE6-8F03-B48658D6CF8C}"/>
              </a:ext>
            </a:extLst>
          </p:cNvPr>
          <p:cNvSpPr>
            <a:spLocks noGrp="1"/>
          </p:cNvSpPr>
          <p:nvPr>
            <p:ph type="sldNum" sz="quarter" idx="12"/>
          </p:nvPr>
        </p:nvSpPr>
        <p:spPr>
          <a:xfrm>
            <a:off x="304800" y="6459786"/>
            <a:ext cx="8534400" cy="365125"/>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4</a:t>
            </a:fld>
            <a:endParaRPr lang="en-US" dirty="0"/>
          </a:p>
        </p:txBody>
      </p:sp>
      <p:sp>
        <p:nvSpPr>
          <p:cNvPr id="5" name="Content Placeholder 2">
            <a:extLst>
              <a:ext uri="{FF2B5EF4-FFF2-40B4-BE49-F238E27FC236}">
                <a16:creationId xmlns:a16="http://schemas.microsoft.com/office/drawing/2014/main" id="{6EA3E124-2910-4C33-9B76-5D7DB38DA48D}"/>
              </a:ext>
            </a:extLst>
          </p:cNvPr>
          <p:cNvSpPr>
            <a:spLocks noGrp="1"/>
          </p:cNvSpPr>
          <p:nvPr>
            <p:ph idx="1"/>
          </p:nvPr>
        </p:nvSpPr>
        <p:spPr>
          <a:xfrm>
            <a:off x="304800" y="1905000"/>
            <a:ext cx="8229600" cy="1600200"/>
          </a:xfrm>
        </p:spPr>
        <p:txBody>
          <a:bodyPr>
            <a:normAutofit/>
          </a:bodyPr>
          <a:lstStyle/>
          <a:p>
            <a:pPr marL="0" indent="0" algn="just">
              <a:spcBef>
                <a:spcPts val="0"/>
              </a:spcBef>
              <a:spcAft>
                <a:spcPts val="1000"/>
              </a:spcAft>
              <a:buNone/>
            </a:pPr>
            <a:r>
              <a:rPr lang="en-US" sz="1800" dirty="0">
                <a:solidFill>
                  <a:srgbClr val="C00000"/>
                </a:solidFill>
                <a:effectLst/>
                <a:latin typeface="Times New Roman" panose="02020603050405020304" pitchFamily="18" charset="0"/>
                <a:ea typeface="Times New Roman" panose="02020603050405020304" pitchFamily="18" charset="0"/>
                <a:cs typeface="Mangal" panose="02040503050203030202" pitchFamily="18" charset="0"/>
              </a:rPr>
              <a:t>                         Amount of the nutrient intake – Amount of nutrient voided in faeces </a:t>
            </a:r>
            <a:endParaRPr lang="en-IN" sz="1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0" indent="0" algn="just">
              <a:spcBef>
                <a:spcPts val="0"/>
              </a:spcBef>
              <a:spcAft>
                <a:spcPts val="1000"/>
              </a:spcAft>
              <a:buNone/>
            </a:pPr>
            <a:r>
              <a:rPr lang="en-US" sz="1800" dirty="0">
                <a:solidFill>
                  <a:srgbClr val="C00000"/>
                </a:solidFill>
                <a:effectLst/>
                <a:latin typeface="Times New Roman" panose="02020603050405020304" pitchFamily="18" charset="0"/>
                <a:ea typeface="Times New Roman" panose="02020603050405020304" pitchFamily="18" charset="0"/>
                <a:cs typeface="Mangal" panose="02040503050203030202" pitchFamily="18" charset="0"/>
              </a:rPr>
              <a:t>	     =  ----------------------------------------------------------------------------------× 100 </a:t>
            </a:r>
            <a:endParaRPr lang="en-IN" sz="1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0" indent="0" algn="just">
              <a:spcBef>
                <a:spcPts val="0"/>
              </a:spcBef>
              <a:spcAft>
                <a:spcPts val="1000"/>
              </a:spcAft>
              <a:buNone/>
            </a:pPr>
            <a:r>
              <a:rPr lang="en-US" sz="1800" dirty="0">
                <a:solidFill>
                  <a:srgbClr val="C00000"/>
                </a:solidFill>
                <a:effectLst/>
                <a:latin typeface="Times New Roman" panose="02020603050405020304" pitchFamily="18" charset="0"/>
                <a:ea typeface="Times New Roman" panose="02020603050405020304" pitchFamily="18" charset="0"/>
                <a:cs typeface="Mangal" panose="02040503050203030202" pitchFamily="18" charset="0"/>
              </a:rPr>
              <a:t>                                                    Amount of the nutrient intake </a:t>
            </a:r>
            <a:endParaRPr lang="en-IN" dirty="0">
              <a:solidFill>
                <a:srgbClr val="C00000"/>
              </a:solidFill>
            </a:endParaRPr>
          </a:p>
        </p:txBody>
      </p:sp>
      <p:sp>
        <p:nvSpPr>
          <p:cNvPr id="7" name="TextBox 6">
            <a:extLst>
              <a:ext uri="{FF2B5EF4-FFF2-40B4-BE49-F238E27FC236}">
                <a16:creationId xmlns:a16="http://schemas.microsoft.com/office/drawing/2014/main" id="{18BFE149-C653-4877-A31C-07C70E35D9F1}"/>
              </a:ext>
            </a:extLst>
          </p:cNvPr>
          <p:cNvSpPr txBox="1"/>
          <p:nvPr/>
        </p:nvSpPr>
        <p:spPr>
          <a:xfrm>
            <a:off x="822960" y="3352800"/>
            <a:ext cx="7810120"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dirty="0"/>
              <a:t>For example, if a cow eat 9 kg of hay containing 8 kg of DM and excreted 3 kg of DM in its faeces, the digestibility of the DM would be: </a:t>
            </a:r>
          </a:p>
          <a:p>
            <a:pPr algn="just"/>
            <a:endParaRPr lang="en-US" dirty="0"/>
          </a:p>
          <a:p>
            <a:pPr algn="just"/>
            <a:r>
              <a:rPr lang="en-US" dirty="0">
                <a:solidFill>
                  <a:srgbClr val="C00000"/>
                </a:solidFill>
              </a:rPr>
              <a:t>                                                      8 – 3/ 8 x 100 = 62.5%</a:t>
            </a:r>
            <a:endParaRPr lang="en-IN" dirty="0">
              <a:solidFill>
                <a:srgbClr val="C00000"/>
              </a:solidFill>
            </a:endParaRPr>
          </a:p>
        </p:txBody>
      </p:sp>
      <p:pic>
        <p:nvPicPr>
          <p:cNvPr id="6" name="Picture 2" descr="Why Supplement?">
            <a:extLst>
              <a:ext uri="{FF2B5EF4-FFF2-40B4-BE49-F238E27FC236}">
                <a16:creationId xmlns:a16="http://schemas.microsoft.com/office/drawing/2014/main" id="{045E975A-00FA-42A9-98DC-63E07F0C7E7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9586" y="4634235"/>
            <a:ext cx="2723494" cy="1555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71055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v"/>
            </a:pPr>
            <a:r>
              <a:rPr lang="en-US" dirty="0">
                <a:solidFill>
                  <a:schemeClr val="tx1"/>
                </a:solidFill>
                <a:latin typeface="Times New Roman" pitchFamily="18" charset="0"/>
                <a:cs typeface="Times New Roman" pitchFamily="18" charset="0"/>
              </a:rPr>
              <a:t>The incubation times may be 3, 6, 9, 12, 18, 24, 48, 72, 120 hours which are to be chosen depending on type of the test feed sample and the nutrient under study.</a:t>
            </a:r>
          </a:p>
          <a:p>
            <a:pPr algn="just">
              <a:buFont typeface="Wingdings" pitchFamily="2" charset="2"/>
              <a:buChar char="v"/>
            </a:pPr>
            <a:r>
              <a:rPr lang="en-US" dirty="0">
                <a:solidFill>
                  <a:schemeClr val="tx1"/>
                </a:solidFill>
                <a:latin typeface="Times New Roman" pitchFamily="18" charset="0"/>
                <a:cs typeface="Times New Roman" pitchFamily="18" charset="0"/>
              </a:rPr>
              <a:t>At each incubation interval measurements are to be done in triplicate bags.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990600"/>
            <a:ext cx="7543800" cy="746761"/>
          </a:xfrm>
        </p:spPr>
        <p:txBody>
          <a:bodyPr>
            <a:normAutofit/>
          </a:bodyPr>
          <a:lstStyle/>
          <a:p>
            <a:r>
              <a:rPr lang="it-IT" sz="2800" b="1" i="1" dirty="0">
                <a:solidFill>
                  <a:srgbClr val="7030A0"/>
                </a:solidFill>
                <a:latin typeface="Times New Roman" pitchFamily="18" charset="0"/>
                <a:cs typeface="Times New Roman" pitchFamily="18" charset="0"/>
              </a:rPr>
              <a:t>In Vitro </a:t>
            </a:r>
            <a:r>
              <a:rPr lang="it-IT" sz="2800" b="1" dirty="0">
                <a:solidFill>
                  <a:srgbClr val="7030A0"/>
                </a:solidFill>
                <a:latin typeface="Times New Roman" pitchFamily="18" charset="0"/>
                <a:cs typeface="Times New Roman" pitchFamily="18" charset="0"/>
              </a:rPr>
              <a:t>digestibility determination method</a:t>
            </a:r>
            <a:endParaRPr lang="en-US" sz="2800"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buFont typeface="Wingdings" pitchFamily="2" charset="2"/>
              <a:buChar char="v"/>
            </a:pPr>
            <a:r>
              <a:rPr lang="en-US" dirty="0">
                <a:solidFill>
                  <a:schemeClr val="tx1"/>
                </a:solidFill>
                <a:latin typeface="Times New Roman" pitchFamily="18" charset="0"/>
                <a:cs typeface="Times New Roman" pitchFamily="18" charset="0"/>
              </a:rPr>
              <a:t> The in vitro dry matter digestibility (IVDMD) method has been extensively used to evaluate the nutritional value of ruminant feeds.</a:t>
            </a:r>
          </a:p>
          <a:p>
            <a:pPr algn="just">
              <a:buFont typeface="Wingdings" pitchFamily="2" charset="2"/>
              <a:buChar char="v"/>
            </a:pPr>
            <a:r>
              <a:rPr lang="en-US" dirty="0">
                <a:solidFill>
                  <a:schemeClr val="tx1"/>
                </a:solidFill>
                <a:latin typeface="Times New Roman" pitchFamily="18" charset="0"/>
                <a:cs typeface="Times New Roman" pitchFamily="18" charset="0"/>
              </a:rPr>
              <a:t>The method is easier than </a:t>
            </a:r>
            <a:r>
              <a:rPr lang="en-US" i="1" dirty="0">
                <a:solidFill>
                  <a:schemeClr val="tx1"/>
                </a:solidFill>
                <a:latin typeface="Times New Roman" pitchFamily="18" charset="0"/>
                <a:cs typeface="Times New Roman" pitchFamily="18" charset="0"/>
              </a:rPr>
              <a:t>in vivo </a:t>
            </a:r>
            <a:r>
              <a:rPr lang="en-US" dirty="0">
                <a:solidFill>
                  <a:schemeClr val="tx1"/>
                </a:solidFill>
                <a:latin typeface="Times New Roman" pitchFamily="18" charset="0"/>
                <a:cs typeface="Times New Roman" pitchFamily="18" charset="0"/>
              </a:rPr>
              <a:t>analysis and avoids the need to surgically prepared animals in different locations in the gastro-intestinal tract.</a:t>
            </a:r>
          </a:p>
          <a:p>
            <a:pPr algn="just">
              <a:buFont typeface="Wingdings" pitchFamily="2" charset="2"/>
              <a:buChar char="v"/>
            </a:pPr>
            <a:r>
              <a:rPr lang="en-US" dirty="0">
                <a:solidFill>
                  <a:schemeClr val="tx1"/>
                </a:solidFill>
                <a:latin typeface="Times New Roman" pitchFamily="18" charset="0"/>
                <a:cs typeface="Times New Roman" pitchFamily="18" charset="0"/>
              </a:rPr>
              <a:t>This method used for rapid screening of large number of samples in forage experiments.</a:t>
            </a:r>
          </a:p>
          <a:p>
            <a:pPr algn="just">
              <a:buFont typeface="Wingdings" pitchFamily="2" charset="2"/>
              <a:buChar char="v"/>
            </a:pPr>
            <a:r>
              <a:rPr lang="en-US" dirty="0">
                <a:solidFill>
                  <a:schemeClr val="tx1"/>
                </a:solidFill>
                <a:latin typeface="Times New Roman" pitchFamily="18" charset="0"/>
                <a:cs typeface="Times New Roman" pitchFamily="18" charset="0"/>
              </a:rPr>
              <a:t>This method is also useful in evaluation of newer feedstuffs such as NCFR.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5" name="Rectangle 4">
            <a:extLst>
              <a:ext uri="{FF2B5EF4-FFF2-40B4-BE49-F238E27FC236}">
                <a16:creationId xmlns:a16="http://schemas.microsoft.com/office/drawing/2014/main" id="{3171CE6A-5F60-456B-BBF1-E13A71B82053}"/>
              </a:ext>
            </a:extLst>
          </p:cNvPr>
          <p:cNvSpPr/>
          <p:nvPr/>
        </p:nvSpPr>
        <p:spPr>
          <a:xfrm>
            <a:off x="838200" y="228600"/>
            <a:ext cx="1652184"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Lecture 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pic>
        <p:nvPicPr>
          <p:cNvPr id="1026" name="Picture 2" descr="Applications of in vitro gas production technique. Avijit Dey. 4th Ju…"/>
          <p:cNvPicPr>
            <a:picLocks noChangeAspect="1" noChangeArrowheads="1"/>
          </p:cNvPicPr>
          <p:nvPr/>
        </p:nvPicPr>
        <p:blipFill>
          <a:blip r:embed="rId2"/>
          <a:srcRect/>
          <a:stretch>
            <a:fillRect/>
          </a:stretch>
        </p:blipFill>
        <p:spPr bwMode="auto">
          <a:xfrm>
            <a:off x="2667000" y="1752600"/>
            <a:ext cx="6076950" cy="4305301"/>
          </a:xfrm>
          <a:prstGeom prst="rect">
            <a:avLst/>
          </a:prstGeom>
          <a:noFill/>
        </p:spPr>
      </p:pic>
      <p:pic>
        <p:nvPicPr>
          <p:cNvPr id="1027" name="Picture 3"/>
          <p:cNvPicPr>
            <a:picLocks noChangeAspect="1" noChangeArrowheads="1"/>
          </p:cNvPicPr>
          <p:nvPr/>
        </p:nvPicPr>
        <p:blipFill>
          <a:blip r:embed="rId3" cstate="print"/>
          <a:srcRect/>
          <a:stretch>
            <a:fillRect/>
          </a:stretch>
        </p:blipFill>
        <p:spPr bwMode="auto">
          <a:xfrm>
            <a:off x="533400" y="2286000"/>
            <a:ext cx="2133600" cy="23622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pic>
        <p:nvPicPr>
          <p:cNvPr id="65538" name="Picture 2" descr="Principle of in vitro fermentation test to estimate ruminal microbial... |  Download Scientific Diagram"/>
          <p:cNvPicPr>
            <a:picLocks noChangeAspect="1" noChangeArrowheads="1"/>
          </p:cNvPicPr>
          <p:nvPr/>
        </p:nvPicPr>
        <p:blipFill>
          <a:blip r:embed="rId2"/>
          <a:srcRect/>
          <a:stretch>
            <a:fillRect/>
          </a:stretch>
        </p:blipFill>
        <p:spPr bwMode="auto">
          <a:xfrm>
            <a:off x="1752600" y="1905000"/>
            <a:ext cx="5581650" cy="367075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pic>
        <p:nvPicPr>
          <p:cNvPr id="66562" name="Picture 2" descr="Archive - California Agriculture"/>
          <p:cNvPicPr>
            <a:picLocks noChangeAspect="1" noChangeArrowheads="1"/>
          </p:cNvPicPr>
          <p:nvPr/>
        </p:nvPicPr>
        <p:blipFill>
          <a:blip r:embed="rId2"/>
          <a:srcRect/>
          <a:stretch>
            <a:fillRect/>
          </a:stretch>
        </p:blipFill>
        <p:spPr bwMode="auto">
          <a:xfrm>
            <a:off x="1143000" y="2133600"/>
            <a:ext cx="6629400" cy="37338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7030A0"/>
                </a:solidFill>
                <a:latin typeface="Times New Roman" pitchFamily="18" charset="0"/>
                <a:cs typeface="Times New Roman" pitchFamily="18" charset="0"/>
              </a:rPr>
              <a:t>Types of </a:t>
            </a:r>
            <a:r>
              <a:rPr lang="en-US" sz="3600" b="1" i="1" dirty="0">
                <a:solidFill>
                  <a:srgbClr val="7030A0"/>
                </a:solidFill>
                <a:latin typeface="Times New Roman" pitchFamily="18" charset="0"/>
                <a:cs typeface="Times New Roman" pitchFamily="18" charset="0"/>
              </a:rPr>
              <a:t>in vitro </a:t>
            </a:r>
            <a:r>
              <a:rPr lang="en-US" sz="3600" b="1" dirty="0">
                <a:solidFill>
                  <a:srgbClr val="7030A0"/>
                </a:solidFill>
                <a:latin typeface="Times New Roman" pitchFamily="18" charset="0"/>
                <a:cs typeface="Times New Roman" pitchFamily="18" charset="0"/>
              </a:rPr>
              <a:t>method</a:t>
            </a:r>
            <a:r>
              <a:rPr lang="en-US" sz="3600" b="1" i="1" dirty="0">
                <a:solidFill>
                  <a:srgbClr val="7030A0"/>
                </a:solidFill>
                <a:latin typeface="Times New Roman" pitchFamily="18" charset="0"/>
                <a:cs typeface="Times New Roman" pitchFamily="18" charset="0"/>
              </a:rPr>
              <a:t> </a:t>
            </a:r>
          </a:p>
        </p:txBody>
      </p:sp>
      <p:sp>
        <p:nvSpPr>
          <p:cNvPr id="3" name="Content Placeholder 2"/>
          <p:cNvSpPr>
            <a:spLocks noGrp="1"/>
          </p:cNvSpPr>
          <p:nvPr>
            <p:ph idx="1"/>
          </p:nvPr>
        </p:nvSpPr>
        <p:spPr/>
        <p:txBody>
          <a:bodyPr/>
          <a:lstStyle/>
          <a:p>
            <a:pPr algn="just"/>
            <a:r>
              <a:rPr lang="en-US" b="1" dirty="0">
                <a:solidFill>
                  <a:srgbClr val="FF0000"/>
                </a:solidFill>
                <a:latin typeface="Times New Roman" pitchFamily="18" charset="0"/>
                <a:cs typeface="Times New Roman" pitchFamily="18" charset="0"/>
              </a:rPr>
              <a:t>1. One stage technique</a:t>
            </a:r>
          </a:p>
          <a:p>
            <a:pPr algn="just">
              <a:buFont typeface="Wingdings" pitchFamily="2" charset="2"/>
              <a:buChar char="v"/>
            </a:pPr>
            <a:r>
              <a:rPr lang="en-US" dirty="0">
                <a:solidFill>
                  <a:schemeClr val="tx1"/>
                </a:solidFill>
                <a:latin typeface="Times New Roman" pitchFamily="18" charset="0"/>
                <a:cs typeface="Times New Roman" pitchFamily="18" charset="0"/>
              </a:rPr>
              <a:t>The principle of this method is that rumen microbial digestion of animal is simulated in laboratory where feed sample is incubated with rumen liquor at 39 degree celsius under anaerobic condition in a artificial rumen.</a:t>
            </a:r>
          </a:p>
          <a:p>
            <a:pPr algn="just">
              <a:buFont typeface="Wingdings" pitchFamily="2" charset="2"/>
              <a:buChar char="v"/>
            </a:pPr>
            <a:r>
              <a:rPr lang="en-US" dirty="0">
                <a:solidFill>
                  <a:schemeClr val="tx1"/>
                </a:solidFill>
                <a:latin typeface="Times New Roman" pitchFamily="18" charset="0"/>
                <a:cs typeface="Times New Roman" pitchFamily="18" charset="0"/>
              </a:rPr>
              <a:t>This method require test feed sample, artificial saliva, and the rumen inoculum. </a:t>
            </a:r>
          </a:p>
          <a:p>
            <a:pPr algn="just">
              <a:buFont typeface="Wingdings" pitchFamily="2" charset="2"/>
              <a:buChar char="v"/>
            </a:pPr>
            <a:r>
              <a:rPr lang="en-US" dirty="0">
                <a:solidFill>
                  <a:schemeClr val="tx1"/>
                </a:solidFill>
                <a:latin typeface="Times New Roman" pitchFamily="18" charset="0"/>
                <a:cs typeface="Times New Roman" pitchFamily="18" charset="0"/>
              </a:rPr>
              <a:t>The content is placed in anaerobic condition at 39 degree celsius for a specific period.</a:t>
            </a:r>
          </a:p>
          <a:p>
            <a:pPr algn="just">
              <a:buFont typeface="Wingdings" pitchFamily="2" charset="2"/>
              <a:buChar char="v"/>
            </a:pPr>
            <a:r>
              <a:rPr lang="en-US" dirty="0">
                <a:solidFill>
                  <a:schemeClr val="tx1"/>
                </a:solidFill>
                <a:latin typeface="Times New Roman" pitchFamily="18" charset="0"/>
                <a:cs typeface="Times New Roman" pitchFamily="18" charset="0"/>
              </a:rPr>
              <a:t>After incubation, samples are removed and disappearance of DM or OM is determined.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Font typeface="Wingdings" pitchFamily="2" charset="2"/>
              <a:buChar char="v"/>
            </a:pPr>
            <a:r>
              <a:rPr lang="en-US" dirty="0">
                <a:solidFill>
                  <a:schemeClr val="tx1"/>
                </a:solidFill>
                <a:latin typeface="Times New Roman" pitchFamily="18" charset="0"/>
                <a:cs typeface="Times New Roman" pitchFamily="18" charset="0"/>
              </a:rPr>
              <a:t>First stage simulates the digestive process in the rumen.</a:t>
            </a:r>
          </a:p>
          <a:p>
            <a:pPr algn="just">
              <a:buFont typeface="Wingdings" pitchFamily="2" charset="2"/>
              <a:buChar char="v"/>
            </a:pPr>
            <a:r>
              <a:rPr lang="en-US" dirty="0">
                <a:solidFill>
                  <a:schemeClr val="tx1"/>
                </a:solidFill>
                <a:latin typeface="Times New Roman" pitchFamily="18" charset="0"/>
                <a:cs typeface="Times New Roman" pitchFamily="18" charset="0"/>
              </a:rPr>
              <a:t>The residue left after first stage is further treated with either pepsin solution (Tilley and Terry, 1963) or with NDS (Van Soest el al., 1966).</a:t>
            </a:r>
          </a:p>
          <a:p>
            <a:pPr algn="just">
              <a:buFont typeface="Wingdings" pitchFamily="2" charset="2"/>
              <a:buChar char="v"/>
            </a:pPr>
            <a:r>
              <a:rPr lang="en-US" dirty="0">
                <a:solidFill>
                  <a:schemeClr val="tx1"/>
                </a:solidFill>
                <a:latin typeface="Times New Roman" pitchFamily="18" charset="0"/>
                <a:cs typeface="Times New Roman" pitchFamily="18" charset="0"/>
              </a:rPr>
              <a:t>Acid pepsin digestion stage simulates the </a:t>
            </a:r>
            <a:r>
              <a:rPr lang="en-US" i="1" dirty="0">
                <a:solidFill>
                  <a:schemeClr val="tx1"/>
                </a:solidFill>
                <a:latin typeface="Times New Roman" pitchFamily="18" charset="0"/>
                <a:cs typeface="Times New Roman" pitchFamily="18" charset="0"/>
              </a:rPr>
              <a:t>in vivo </a:t>
            </a:r>
            <a:r>
              <a:rPr lang="en-US" dirty="0">
                <a:solidFill>
                  <a:schemeClr val="tx1"/>
                </a:solidFill>
                <a:latin typeface="Times New Roman" pitchFamily="18" charset="0"/>
                <a:cs typeface="Times New Roman" pitchFamily="18" charset="0"/>
              </a:rPr>
              <a:t>breakdown of feed and microbial protein by the digestive enzymes of the lower gut.</a:t>
            </a:r>
          </a:p>
          <a:p>
            <a:pPr algn="just">
              <a:buFont typeface="Wingdings" pitchFamily="2" charset="2"/>
              <a:buChar char="v"/>
            </a:pPr>
            <a:r>
              <a:rPr lang="en-US" dirty="0">
                <a:solidFill>
                  <a:schemeClr val="tx1"/>
                </a:solidFill>
                <a:latin typeface="Times New Roman" pitchFamily="18" charset="0"/>
                <a:cs typeface="Times New Roman" pitchFamily="18" charset="0"/>
              </a:rPr>
              <a:t>However, 2</a:t>
            </a:r>
            <a:r>
              <a:rPr lang="en-US" baseline="30000" dirty="0">
                <a:solidFill>
                  <a:schemeClr val="tx1"/>
                </a:solidFill>
                <a:latin typeface="Times New Roman" pitchFamily="18" charset="0"/>
                <a:cs typeface="Times New Roman" pitchFamily="18" charset="0"/>
              </a:rPr>
              <a:t>nd</a:t>
            </a:r>
            <a:r>
              <a:rPr lang="en-US" dirty="0">
                <a:solidFill>
                  <a:schemeClr val="tx1"/>
                </a:solidFill>
                <a:latin typeface="Times New Roman" pitchFamily="18" charset="0"/>
                <a:cs typeface="Times New Roman" pitchFamily="18" charset="0"/>
              </a:rPr>
              <a:t> second stage procedure with NDS estimates the true digestibility instead of apparent digestibility of feed because NDS </a:t>
            </a:r>
            <a:r>
              <a:rPr lang="en-US" dirty="0" err="1">
                <a:solidFill>
                  <a:schemeClr val="tx1"/>
                </a:solidFill>
                <a:latin typeface="Times New Roman" pitchFamily="18" charset="0"/>
                <a:cs typeface="Times New Roman" pitchFamily="18" charset="0"/>
              </a:rPr>
              <a:t>solubilises</a:t>
            </a:r>
            <a:r>
              <a:rPr lang="en-US" dirty="0">
                <a:solidFill>
                  <a:schemeClr val="tx1"/>
                </a:solidFill>
                <a:latin typeface="Times New Roman" pitchFamily="18" charset="0"/>
                <a:cs typeface="Times New Roman" pitchFamily="18" charset="0"/>
              </a:rPr>
              <a:t> bacterial cell wall and other endogenous products.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6" name="Rectangle 5"/>
          <p:cNvSpPr/>
          <p:nvPr/>
        </p:nvSpPr>
        <p:spPr>
          <a:xfrm>
            <a:off x="838200" y="1295400"/>
            <a:ext cx="2900362" cy="369332"/>
          </a:xfrm>
          <a:prstGeom prst="rect">
            <a:avLst/>
          </a:prstGeom>
        </p:spPr>
        <p:txBody>
          <a:bodyPr wrap="square">
            <a:spAutoFit/>
          </a:bodyPr>
          <a:lstStyle/>
          <a:p>
            <a:pPr marL="91440" lvl="0" indent="-91440" algn="just" defTabSz="914400">
              <a:lnSpc>
                <a:spcPct val="90000"/>
              </a:lnSpc>
              <a:spcBef>
                <a:spcPts val="1200"/>
              </a:spcBef>
              <a:spcAft>
                <a:spcPts val="200"/>
              </a:spcAft>
              <a:buClr>
                <a:srgbClr val="E48312"/>
              </a:buClr>
              <a:buSzPct val="100000"/>
              <a:buFont typeface="Calibri" panose="020F0502020204030204" pitchFamily="34" charset="0"/>
              <a:buChar char=" "/>
            </a:pPr>
            <a:r>
              <a:rPr lang="en-US" sz="2000" b="1" dirty="0">
                <a:solidFill>
                  <a:srgbClr val="FF0000"/>
                </a:solidFill>
                <a:latin typeface="Times New Roman" pitchFamily="18" charset="0"/>
                <a:cs typeface="Times New Roman" pitchFamily="18" charset="0"/>
              </a:rPr>
              <a:t>2. Two stage technique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a:solidFill>
                  <a:srgbClr val="7030A0"/>
                </a:solidFill>
                <a:latin typeface="Times New Roman" pitchFamily="18" charset="0"/>
                <a:cs typeface="Times New Roman" pitchFamily="18" charset="0"/>
              </a:rPr>
              <a:t>In vivo </a:t>
            </a:r>
            <a:r>
              <a:rPr lang="en-US" sz="2800" b="1" dirty="0">
                <a:solidFill>
                  <a:srgbClr val="7030A0"/>
                </a:solidFill>
                <a:latin typeface="Times New Roman" pitchFamily="18" charset="0"/>
                <a:cs typeface="Times New Roman" pitchFamily="18" charset="0"/>
              </a:rPr>
              <a:t>artificial rumen (VIVAR)</a:t>
            </a:r>
          </a:p>
        </p:txBody>
      </p:sp>
      <p:sp>
        <p:nvSpPr>
          <p:cNvPr id="3" name="Content Placeholder 2"/>
          <p:cNvSpPr>
            <a:spLocks noGrp="1"/>
          </p:cNvSpPr>
          <p:nvPr>
            <p:ph idx="1"/>
          </p:nvPr>
        </p:nvSpPr>
        <p:spPr>
          <a:xfrm>
            <a:off x="822959" y="1998134"/>
            <a:ext cx="7543801" cy="2650066"/>
          </a:xfrm>
        </p:spPr>
        <p:txBody>
          <a:bodyPr/>
          <a:lstStyle/>
          <a:p>
            <a:pPr>
              <a:buFont typeface="Wingdings" pitchFamily="2" charset="2"/>
              <a:buChar char="v"/>
            </a:pPr>
            <a:r>
              <a:rPr lang="en-US" dirty="0">
                <a:solidFill>
                  <a:schemeClr val="tx1"/>
                </a:solidFill>
                <a:latin typeface="Times New Roman" pitchFamily="18" charset="0"/>
                <a:cs typeface="Times New Roman" pitchFamily="18" charset="0"/>
              </a:rPr>
              <a:t>The VIVAR tube is made up of stainless steel or glass and fitted with semi-permeable membranes.</a:t>
            </a:r>
          </a:p>
          <a:p>
            <a:pPr>
              <a:buFont typeface="Wingdings" pitchFamily="2" charset="2"/>
              <a:buChar char="v"/>
            </a:pPr>
            <a:r>
              <a:rPr lang="en-US" dirty="0">
                <a:solidFill>
                  <a:schemeClr val="tx1"/>
                </a:solidFill>
                <a:latin typeface="Times New Roman" pitchFamily="18" charset="0"/>
                <a:cs typeface="Times New Roman" pitchFamily="18" charset="0"/>
              </a:rPr>
              <a:t> Rumen microbes cross through semi permeable membrane and degrade feed sample present inside the VIVAR tube but the sample particles can not move outside.</a:t>
            </a:r>
          </a:p>
          <a:p>
            <a:pPr>
              <a:buFont typeface="Wingdings" pitchFamily="2" charset="2"/>
              <a:buChar char="v"/>
            </a:pPr>
            <a:r>
              <a:rPr lang="en-US" dirty="0">
                <a:solidFill>
                  <a:schemeClr val="tx1"/>
                </a:solidFill>
                <a:latin typeface="Times New Roman" pitchFamily="18" charset="0"/>
                <a:cs typeface="Times New Roman" pitchFamily="18" charset="0"/>
              </a:rPr>
              <a:t>After completion of the fermentation period, VIVAR tube is removed and DM disappearance is recorded.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Rounded Rectangle 4"/>
          <p:cNvSpPr/>
          <p:nvPr/>
        </p:nvSpPr>
        <p:spPr>
          <a:xfrm>
            <a:off x="685800" y="2819400"/>
            <a:ext cx="2438400" cy="1828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Factors affecting digestibility</a:t>
            </a:r>
            <a:endParaRPr lang="en-US" dirty="0">
              <a:solidFill>
                <a:schemeClr val="tx1"/>
              </a:solidFill>
            </a:endParaRPr>
          </a:p>
        </p:txBody>
      </p:sp>
      <p:sp>
        <p:nvSpPr>
          <p:cNvPr id="7" name="Rectangle 6"/>
          <p:cNvSpPr/>
          <p:nvPr/>
        </p:nvSpPr>
        <p:spPr>
          <a:xfrm>
            <a:off x="4495800" y="1905000"/>
            <a:ext cx="3124200" cy="1600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AutoNum type="alphaUcPeriod"/>
            </a:pPr>
            <a:r>
              <a:rPr lang="en-US" sz="1600" b="1" dirty="0">
                <a:solidFill>
                  <a:srgbClr val="C00000"/>
                </a:solidFill>
                <a:latin typeface="Times New Roman" pitchFamily="18" charset="0"/>
                <a:cs typeface="Times New Roman" pitchFamily="18" charset="0"/>
              </a:rPr>
              <a:t>Animal factors</a:t>
            </a:r>
          </a:p>
          <a:p>
            <a:pPr marL="342900" indent="-342900" algn="just">
              <a:buAutoNum type="arabicPeriod"/>
            </a:pPr>
            <a:r>
              <a:rPr lang="en-US" sz="1600" dirty="0">
                <a:latin typeface="Times New Roman" pitchFamily="18" charset="0"/>
                <a:cs typeface="Times New Roman" pitchFamily="18" charset="0"/>
              </a:rPr>
              <a:t>Species of animal</a:t>
            </a:r>
          </a:p>
          <a:p>
            <a:pPr marL="342900" indent="-342900" algn="just">
              <a:buAutoNum type="arabicPeriod"/>
            </a:pPr>
            <a:r>
              <a:rPr lang="en-US" sz="1600" dirty="0">
                <a:latin typeface="Times New Roman" pitchFamily="18" charset="0"/>
                <a:cs typeface="Times New Roman" pitchFamily="18" charset="0"/>
              </a:rPr>
              <a:t>Age of animal</a:t>
            </a:r>
          </a:p>
          <a:p>
            <a:pPr marL="342900" indent="-342900" algn="just">
              <a:buAutoNum type="arabicPeriod"/>
            </a:pPr>
            <a:r>
              <a:rPr lang="en-US" sz="1600" dirty="0">
                <a:latin typeface="Times New Roman" pitchFamily="18" charset="0"/>
                <a:cs typeface="Times New Roman" pitchFamily="18" charset="0"/>
              </a:rPr>
              <a:t>Work and exercise </a:t>
            </a:r>
          </a:p>
          <a:p>
            <a:pPr marL="342900" indent="-342900" algn="just">
              <a:buAutoNum type="arabicPeriod"/>
            </a:pPr>
            <a:r>
              <a:rPr lang="en-US" sz="1600" dirty="0">
                <a:latin typeface="Times New Roman" pitchFamily="18" charset="0"/>
                <a:cs typeface="Times New Roman" pitchFamily="18" charset="0"/>
              </a:rPr>
              <a:t>Individuality</a:t>
            </a:r>
          </a:p>
          <a:p>
            <a:pPr marL="342900" indent="-342900" algn="just">
              <a:buAutoNum type="arabicPeriod"/>
            </a:pPr>
            <a:r>
              <a:rPr lang="en-US" sz="1600" dirty="0">
                <a:latin typeface="Times New Roman" pitchFamily="18" charset="0"/>
                <a:cs typeface="Times New Roman" pitchFamily="18" charset="0"/>
              </a:rPr>
              <a:t>Level of feeding</a:t>
            </a:r>
          </a:p>
        </p:txBody>
      </p:sp>
      <p:sp>
        <p:nvSpPr>
          <p:cNvPr id="8" name="Rectangle 7"/>
          <p:cNvSpPr/>
          <p:nvPr/>
        </p:nvSpPr>
        <p:spPr>
          <a:xfrm>
            <a:off x="4495800" y="3657600"/>
            <a:ext cx="3124200" cy="1219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buAutoNum type="alphaUcPeriod" startAt="2"/>
            </a:pPr>
            <a:r>
              <a:rPr lang="en-US" sz="1600" b="1" dirty="0">
                <a:solidFill>
                  <a:srgbClr val="C00000"/>
                </a:solidFill>
                <a:latin typeface="Times New Roman" pitchFamily="18" charset="0"/>
                <a:cs typeface="Times New Roman" pitchFamily="18" charset="0"/>
              </a:rPr>
              <a:t>Plant factors</a:t>
            </a:r>
          </a:p>
          <a:p>
            <a:pPr marL="342900" indent="-342900" algn="just">
              <a:buAutoNum type="arabicPeriod"/>
            </a:pPr>
            <a:r>
              <a:rPr lang="en-US" sz="1600" dirty="0">
                <a:solidFill>
                  <a:schemeClr val="tx1"/>
                </a:solidFill>
                <a:latin typeface="Times New Roman" pitchFamily="18" charset="0"/>
                <a:cs typeface="Times New Roman" pitchFamily="18" charset="0"/>
              </a:rPr>
              <a:t>Protein content</a:t>
            </a:r>
          </a:p>
          <a:p>
            <a:pPr marL="342900" indent="-342900" algn="just">
              <a:buAutoNum type="arabicPeriod"/>
            </a:pPr>
            <a:r>
              <a:rPr lang="en-US" sz="1600" dirty="0">
                <a:solidFill>
                  <a:schemeClr val="tx1"/>
                </a:solidFill>
                <a:latin typeface="Times New Roman" pitchFamily="18" charset="0"/>
                <a:cs typeface="Times New Roman" pitchFamily="18" charset="0"/>
              </a:rPr>
              <a:t>Carbohydrate content</a:t>
            </a:r>
          </a:p>
          <a:p>
            <a:pPr marL="342900" indent="-342900" algn="just">
              <a:buAutoNum type="arabicPeriod"/>
            </a:pPr>
            <a:r>
              <a:rPr lang="en-US" sz="1600" dirty="0">
                <a:solidFill>
                  <a:schemeClr val="tx1"/>
                </a:solidFill>
                <a:latin typeface="Times New Roman" pitchFamily="18" charset="0"/>
                <a:cs typeface="Times New Roman" pitchFamily="18" charset="0"/>
              </a:rPr>
              <a:t>Lipid content</a:t>
            </a:r>
          </a:p>
          <a:p>
            <a:pPr marL="342900" indent="-342900" algn="just">
              <a:buAutoNum type="arabicPeriod"/>
            </a:pPr>
            <a:r>
              <a:rPr lang="en-US" sz="1600" dirty="0">
                <a:solidFill>
                  <a:schemeClr val="tx1"/>
                </a:solidFill>
                <a:latin typeface="Times New Roman" pitchFamily="18" charset="0"/>
                <a:cs typeface="Times New Roman" pitchFamily="18" charset="0"/>
              </a:rPr>
              <a:t>Mineral level</a:t>
            </a:r>
          </a:p>
        </p:txBody>
      </p:sp>
      <p:sp>
        <p:nvSpPr>
          <p:cNvPr id="9" name="Rectangle 8"/>
          <p:cNvSpPr/>
          <p:nvPr/>
        </p:nvSpPr>
        <p:spPr>
          <a:xfrm>
            <a:off x="4495800" y="5029200"/>
            <a:ext cx="3124200" cy="1219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r>
              <a:rPr lang="en-US" sz="1600" b="1" dirty="0">
                <a:solidFill>
                  <a:srgbClr val="C00000"/>
                </a:solidFill>
                <a:latin typeface="Times New Roman" pitchFamily="18" charset="0"/>
                <a:cs typeface="Times New Roman" pitchFamily="18" charset="0"/>
              </a:rPr>
              <a:t>C.    Feed preparation</a:t>
            </a:r>
          </a:p>
          <a:p>
            <a:pPr marL="342900" indent="-342900" algn="just">
              <a:buAutoNum type="arabicPeriod"/>
            </a:pPr>
            <a:r>
              <a:rPr lang="en-US" sz="1600" dirty="0">
                <a:latin typeface="Times New Roman" pitchFamily="18" charset="0"/>
                <a:cs typeface="Times New Roman" pitchFamily="18" charset="0"/>
              </a:rPr>
              <a:t>Particle size </a:t>
            </a:r>
          </a:p>
          <a:p>
            <a:pPr marL="342900" indent="-342900" algn="just">
              <a:buAutoNum type="arabicPeriod"/>
            </a:pPr>
            <a:r>
              <a:rPr lang="en-US" sz="1600" dirty="0">
                <a:latin typeface="Times New Roman" pitchFamily="18" charset="0"/>
                <a:cs typeface="Times New Roman" pitchFamily="18" charset="0"/>
              </a:rPr>
              <a:t>Soaking </a:t>
            </a:r>
          </a:p>
          <a:p>
            <a:pPr marL="342900" indent="-342900" algn="just">
              <a:buAutoNum type="arabicPeriod"/>
            </a:pPr>
            <a:r>
              <a:rPr lang="en-US" sz="1600" dirty="0">
                <a:latin typeface="Times New Roman" pitchFamily="18" charset="0"/>
                <a:cs typeface="Times New Roman" pitchFamily="18" charset="0"/>
              </a:rPr>
              <a:t>Boiling, </a:t>
            </a:r>
            <a:r>
              <a:rPr lang="en-US" sz="1600" dirty="0" err="1">
                <a:latin typeface="Times New Roman" pitchFamily="18" charset="0"/>
                <a:cs typeface="Times New Roman" pitchFamily="18" charset="0"/>
              </a:rPr>
              <a:t>micronizing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pelleting</a:t>
            </a:r>
            <a:r>
              <a:rPr lang="en-US" sz="1600" dirty="0">
                <a:latin typeface="Times New Roman" pitchFamily="18" charset="0"/>
                <a:cs typeface="Times New Roman" pitchFamily="18" charset="0"/>
              </a:rPr>
              <a:t>, extrusion, etc</a:t>
            </a:r>
          </a:p>
        </p:txBody>
      </p:sp>
      <p:pic>
        <p:nvPicPr>
          <p:cNvPr id="1026" name="Picture 2" descr="Buying a Laptop for School - Critical Factors Affecting Choice - Island  School 1-2-1 Program"/>
          <p:cNvPicPr>
            <a:picLocks noChangeAspect="1" noChangeArrowheads="1"/>
          </p:cNvPicPr>
          <p:nvPr/>
        </p:nvPicPr>
        <p:blipFill>
          <a:blip r:embed="rId2"/>
          <a:srcRect/>
          <a:stretch>
            <a:fillRect/>
          </a:stretch>
        </p:blipFill>
        <p:spPr bwMode="auto">
          <a:xfrm>
            <a:off x="1295400" y="4800600"/>
            <a:ext cx="1219200" cy="1524000"/>
          </a:xfrm>
          <a:prstGeom prst="rect">
            <a:avLst/>
          </a:prstGeom>
          <a:noFill/>
        </p:spPr>
      </p:pic>
      <p:cxnSp>
        <p:nvCxnSpPr>
          <p:cNvPr id="12" name="Straight Arrow Connector 11"/>
          <p:cNvCxnSpPr/>
          <p:nvPr/>
        </p:nvCxnSpPr>
        <p:spPr>
          <a:xfrm flipV="1">
            <a:off x="3124200" y="2667000"/>
            <a:ext cx="1371600" cy="1028700"/>
          </a:xfrm>
          <a:prstGeom prst="straightConnector1">
            <a:avLst/>
          </a:prstGeom>
          <a:ln w="31750" cmpd="sng">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endCxn id="9" idx="1"/>
          </p:cNvCxnSpPr>
          <p:nvPr/>
        </p:nvCxnSpPr>
        <p:spPr>
          <a:xfrm rot="16200000" flipH="1">
            <a:off x="2876550" y="4019550"/>
            <a:ext cx="1866900" cy="13716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24200" y="3733800"/>
            <a:ext cx="1371600" cy="49530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thank you"/>
          <p:cNvPicPr>
            <a:picLocks noChangeAspect="1" noChangeArrowheads="1"/>
          </p:cNvPicPr>
          <p:nvPr/>
        </p:nvPicPr>
        <p:blipFill>
          <a:blip r:embed="rId3"/>
          <a:srcRect/>
          <a:stretch>
            <a:fillRect/>
          </a:stretch>
        </p:blipFill>
        <p:spPr bwMode="auto">
          <a:xfrm>
            <a:off x="1676400" y="1876425"/>
            <a:ext cx="5962650" cy="4219575"/>
          </a:xfrm>
          <a:prstGeom prst="rect">
            <a:avLst/>
          </a:prstGeom>
          <a:noFill/>
        </p:spPr>
      </p:pic>
      <p:sp>
        <p:nvSpPr>
          <p:cNvPr id="5" name="Slide Number Placeholder 4"/>
          <p:cNvSpPr>
            <a:spLocks noGrp="1"/>
          </p:cNvSpPr>
          <p:nvPr>
            <p:ph type="sldNum" sz="quarter" idx="12"/>
          </p:nvPr>
        </p:nvSpPr>
        <p:spPr>
          <a:xfrm>
            <a:off x="76200" y="6459787"/>
            <a:ext cx="8763000" cy="245814"/>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49</a:t>
            </a:fld>
            <a:endParaRPr lang="en-US" dirty="0"/>
          </a:p>
        </p:txBody>
      </p:sp>
      <p:pic>
        <p:nvPicPr>
          <p:cNvPr id="4" name="Picture 3">
            <a:extLst>
              <a:ext uri="{FF2B5EF4-FFF2-40B4-BE49-F238E27FC236}">
                <a16:creationId xmlns:a16="http://schemas.microsoft.com/office/drawing/2014/main" id="{C803AD27-C2D6-4E31-8501-C478F6ACCA0E}"/>
              </a:ext>
            </a:extLst>
          </p:cNvPr>
          <p:cNvPicPr>
            <a:picLocks noChangeAspect="1"/>
          </p:cNvPicPr>
          <p:nvPr/>
        </p:nvPicPr>
        <p:blipFill>
          <a:blip r:embed="rId4" cstate="print"/>
          <a:stretch>
            <a:fillRect/>
          </a:stretch>
        </p:blipFill>
        <p:spPr>
          <a:xfrm>
            <a:off x="0" y="151659"/>
            <a:ext cx="1478018" cy="1478018"/>
          </a:xfrm>
          <a:prstGeom prst="rect">
            <a:avLst/>
          </a:prstGeom>
        </p:spPr>
      </p:pic>
      <p:pic>
        <p:nvPicPr>
          <p:cNvPr id="6" name="Picture 5" descr="New Picture">
            <a:extLst>
              <a:ext uri="{FF2B5EF4-FFF2-40B4-BE49-F238E27FC236}">
                <a16:creationId xmlns:a16="http://schemas.microsoft.com/office/drawing/2014/main" id="{886855B3-0201-4114-A6D0-309023D223BC}"/>
              </a:ext>
            </a:extLst>
          </p:cNvPr>
          <p:cNvPicPr/>
          <p:nvPr/>
        </p:nvPicPr>
        <p:blipFill>
          <a:blip r:embed="rId5" cstate="print"/>
          <a:srcRect/>
          <a:stretch>
            <a:fillRect/>
          </a:stretch>
        </p:blipFill>
        <p:spPr bwMode="auto">
          <a:xfrm>
            <a:off x="7476796" y="133904"/>
            <a:ext cx="1667204" cy="145436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itchFamily="2" charset="2"/>
              <a:buChar char="v"/>
            </a:pPr>
            <a:r>
              <a:rPr lang="en-US" dirty="0">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The digestibility coefficient determined is apparent since the faeces contain metabolic (abraded mucosa, unspent enzymes and undigested microbes) as well as undigested feed component. </a:t>
            </a:r>
          </a:p>
          <a:p>
            <a:pPr algn="just">
              <a:buFont typeface="Wingdings" pitchFamily="2" charset="2"/>
              <a:buChar char="v"/>
            </a:pPr>
            <a:endParaRPr lang="en-US" dirty="0">
              <a:latin typeface="Times New Roman" pitchFamily="18" charset="0"/>
              <a:cs typeface="Times New Roman" pitchFamily="18" charset="0"/>
            </a:endParaRPr>
          </a:p>
          <a:p>
            <a:pPr algn="just">
              <a:buFont typeface="Wingdings" pitchFamily="2" charset="2"/>
              <a:buChar char="v"/>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381000" y="6459786"/>
            <a:ext cx="8763000" cy="365125"/>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5</a:t>
            </a:fld>
            <a:endParaRPr lang="en-US" dirty="0"/>
          </a:p>
        </p:txBody>
      </p:sp>
      <p:sp>
        <p:nvSpPr>
          <p:cNvPr id="5" name="Content Placeholder 2">
            <a:extLst>
              <a:ext uri="{FF2B5EF4-FFF2-40B4-BE49-F238E27FC236}">
                <a16:creationId xmlns:a16="http://schemas.microsoft.com/office/drawing/2014/main" id="{6EA3E124-2910-4C33-9B76-5D7DB38DA48D}"/>
              </a:ext>
            </a:extLst>
          </p:cNvPr>
          <p:cNvSpPr txBox="1">
            <a:spLocks/>
          </p:cNvSpPr>
          <p:nvPr/>
        </p:nvSpPr>
        <p:spPr>
          <a:xfrm>
            <a:off x="304800" y="3048000"/>
            <a:ext cx="8763000" cy="1600200"/>
          </a:xfrm>
          <a:prstGeom prst="rect">
            <a:avLst/>
          </a:prstGeom>
        </p:spPr>
        <p:txBody>
          <a:bodyPr vert="horz" lIns="0" tIns="45720" rIns="0" bIns="45720" rtlCol="0">
            <a:normAutofit/>
          </a:bodyPr>
          <a:lstStyle/>
          <a:p>
            <a:pPr marL="0" marR="0" lvl="0" indent="0" algn="just" defTabSz="914400" rtl="0" eaLnBrk="1" fontAlgn="auto" latinLnBrk="0" hangingPunct="1">
              <a:lnSpc>
                <a:spcPct val="90000"/>
              </a:lnSpc>
              <a:spcBef>
                <a:spcPts val="0"/>
              </a:spcBef>
              <a:spcAft>
                <a:spcPts val="1000"/>
              </a:spcAft>
              <a:buClr>
                <a:schemeClr val="accent1"/>
              </a:buClr>
              <a:buSzPct val="100000"/>
              <a:buFont typeface="Calibri" panose="020F0502020204030204" pitchFamily="34" charset="0"/>
              <a:buNone/>
              <a:tabLst/>
              <a:defRPr/>
            </a:pPr>
            <a:r>
              <a:rPr kumimoji="0" 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(Amount of nutrient consumed - (total nutrient faecal</a:t>
            </a:r>
            <a:r>
              <a:rPr kumimoji="0" lang="en-US" sz="1600" b="0" i="0" u="none" strike="noStrike" kern="1200" cap="none" spc="0" normalizeH="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excretion – metabolic losses)</a:t>
            </a:r>
            <a:r>
              <a:rPr kumimoji="0" 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lang="en-IN" sz="16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914400">
              <a:lnSpc>
                <a:spcPct val="90000"/>
              </a:lnSpc>
              <a:spcAft>
                <a:spcPts val="1000"/>
              </a:spcAft>
              <a:buClr>
                <a:schemeClr val="accent1"/>
              </a:buClr>
              <a:buSzPct val="100000"/>
            </a:pP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angal" panose="02040503050203030202" pitchFamily="18" charset="0"/>
              </a:rPr>
              <a:t>True digestibility</a:t>
            </a:r>
            <a:r>
              <a:rPr kumimoji="0" lang="en-US" sz="1800" b="0" i="0" u="none" strike="noStrike" kern="1200" cap="none" spc="0" normalizeH="0" noProof="0" dirty="0">
                <a:ln>
                  <a:noFill/>
                </a:ln>
                <a:solidFill>
                  <a:srgbClr val="C00000"/>
                </a:solidFill>
                <a:effectLst/>
                <a:uLnTx/>
                <a:uFillTx/>
                <a:latin typeface="Times New Roman" panose="02020603050405020304" pitchFamily="18" charset="0"/>
                <a:ea typeface="Times New Roman" panose="02020603050405020304" pitchFamily="18" charset="0"/>
                <a:cs typeface="Mangal" panose="02040503050203030202" pitchFamily="18" charset="0"/>
              </a:rPr>
              <a:t> (%) </a:t>
            </a:r>
            <a:r>
              <a:rPr lang="en-US" dirty="0">
                <a:solidFill>
                  <a:srgbClr val="C00000"/>
                </a:solidFill>
                <a:latin typeface="Times New Roman" panose="02020603050405020304" pitchFamily="18" charset="0"/>
                <a:ea typeface="Times New Roman" panose="02020603050405020304" pitchFamily="18" charset="0"/>
                <a:cs typeface="Mangal" panose="02040503050203030202" pitchFamily="18" charset="0"/>
              </a:rPr>
              <a:t>=  -----------------------------------------------------------------------× </a:t>
            </a:r>
            <a:r>
              <a:rPr kumimoji="0" lang="en-US" sz="18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angal" panose="02040503050203030202" pitchFamily="18" charset="0"/>
              </a:rPr>
              <a:t>100 </a:t>
            </a:r>
            <a:endParaRPr kumimoji="0" lang="en-IN" sz="1800" b="0"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Mangal" panose="02040503050203030202" pitchFamily="18" charset="0"/>
            </a:endParaRPr>
          </a:p>
          <a:p>
            <a:pPr marL="0" marR="0" lvl="0" indent="0" algn="just" defTabSz="914400" rtl="0" eaLnBrk="1" fontAlgn="auto" latinLnBrk="0" hangingPunct="1">
              <a:lnSpc>
                <a:spcPct val="90000"/>
              </a:lnSpc>
              <a:spcBef>
                <a:spcPts val="0"/>
              </a:spcBef>
              <a:spcAft>
                <a:spcPts val="1000"/>
              </a:spcAft>
              <a:buClr>
                <a:schemeClr val="accent1"/>
              </a:buClr>
              <a:buSzPct val="100000"/>
              <a:buFont typeface="Calibri" panose="020F0502020204030204" pitchFamily="34" charset="0"/>
              <a:buNone/>
              <a:tabLst/>
              <a:defRPr/>
            </a:pPr>
            <a:r>
              <a:rPr kumimoji="0" lang="en-US" sz="1600" b="0"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angal" panose="02040503050203030202" pitchFamily="18" charset="0"/>
              </a:rPr>
              <a:t>                                                               Amount of nutrient consumed </a:t>
            </a:r>
            <a:endParaRPr kumimoji="0" lang="en-IN" sz="1600" b="0" i="0" u="none" strike="noStrike" kern="1200" cap="none" spc="0" normalizeH="0" baseline="0" noProof="0" dirty="0">
              <a:ln>
                <a:noFill/>
              </a:ln>
              <a:solidFill>
                <a:srgbClr val="C00000"/>
              </a:solidFill>
              <a:effectLst/>
              <a:uLnTx/>
              <a:uFillTx/>
              <a:latin typeface="+mn-lt"/>
              <a:ea typeface="+mn-ea"/>
              <a:cs typeface="+mn-cs"/>
            </a:endParaRPr>
          </a:p>
        </p:txBody>
      </p:sp>
      <p:sp>
        <p:nvSpPr>
          <p:cNvPr id="6" name="TextBox 5"/>
          <p:cNvSpPr txBox="1"/>
          <p:nvPr/>
        </p:nvSpPr>
        <p:spPr>
          <a:xfrm>
            <a:off x="1600200" y="4419600"/>
            <a:ext cx="6629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rgbClr val="7030A0"/>
                </a:solidFill>
                <a:latin typeface="Times New Roman" pitchFamily="18" charset="0"/>
                <a:cs typeface="Times New Roman" pitchFamily="18" charset="0"/>
              </a:rPr>
              <a:t>Apparent digestibility &lt; true digestibility</a:t>
            </a:r>
          </a:p>
        </p:txBody>
      </p:sp>
      <p:sp>
        <p:nvSpPr>
          <p:cNvPr id="7" name="TextBox 6"/>
          <p:cNvSpPr txBox="1"/>
          <p:nvPr/>
        </p:nvSpPr>
        <p:spPr>
          <a:xfrm>
            <a:off x="1600200" y="5029200"/>
            <a:ext cx="6629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rgbClr val="7030A0"/>
                </a:solidFill>
                <a:latin typeface="Times New Roman" pitchFamily="18" charset="0"/>
                <a:cs typeface="Times New Roman" pitchFamily="18" charset="0"/>
              </a:rPr>
              <a:t>The digestibility of ingested carbohydrates is overestimated </a:t>
            </a:r>
          </a:p>
        </p:txBody>
      </p:sp>
      <p:sp>
        <p:nvSpPr>
          <p:cNvPr id="8" name="TextBox 7"/>
          <p:cNvSpPr txBox="1"/>
          <p:nvPr/>
        </p:nvSpPr>
        <p:spPr>
          <a:xfrm>
            <a:off x="1600200" y="5638800"/>
            <a:ext cx="66294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dirty="0">
                <a:solidFill>
                  <a:srgbClr val="7030A0"/>
                </a:solidFill>
                <a:latin typeface="Times New Roman" pitchFamily="18" charset="0"/>
                <a:cs typeface="Times New Roman" pitchFamily="18" charset="0"/>
              </a:rPr>
              <a:t>The digestibility of ash or minerals is not estimated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 y="6459786"/>
            <a:ext cx="8763000" cy="365125"/>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6</a:t>
            </a:fld>
            <a:endParaRPr lang="en-US" dirty="0"/>
          </a:p>
        </p:txBody>
      </p:sp>
      <p:sp>
        <p:nvSpPr>
          <p:cNvPr id="5" name="Title 1">
            <a:extLst>
              <a:ext uri="{FF2B5EF4-FFF2-40B4-BE49-F238E27FC236}">
                <a16:creationId xmlns:a16="http://schemas.microsoft.com/office/drawing/2014/main" id="{BAC113C6-DD6F-49B1-BB0D-C1167CC0CAA1}"/>
              </a:ext>
            </a:extLst>
          </p:cNvPr>
          <p:cNvSpPr>
            <a:spLocks noGrp="1"/>
          </p:cNvSpPr>
          <p:nvPr>
            <p:ph type="title"/>
          </p:nvPr>
        </p:nvSpPr>
        <p:spPr>
          <a:xfrm>
            <a:off x="822960" y="1219200"/>
            <a:ext cx="7543800" cy="518161"/>
          </a:xfrm>
        </p:spPr>
        <p:txBody>
          <a:bodyPr>
            <a:normAutofit/>
          </a:bodyPr>
          <a:lstStyle/>
          <a:p>
            <a:r>
              <a:rPr lang="en-US" sz="2800" b="1" dirty="0">
                <a:solidFill>
                  <a:srgbClr val="7030A0"/>
                </a:solidFill>
                <a:latin typeface="Times New Roman" panose="02020603050405020304" pitchFamily="18" charset="0"/>
                <a:cs typeface="Times New Roman" panose="02020603050405020304" pitchFamily="18" charset="0"/>
              </a:rPr>
              <a:t>Digestibility Determination Methods</a:t>
            </a:r>
            <a:endParaRPr lang="en-IN" sz="2800" b="1" dirty="0">
              <a:solidFill>
                <a:srgbClr val="7030A0"/>
              </a:solidFill>
              <a:latin typeface="Times New Roman" panose="02020603050405020304" pitchFamily="18" charset="0"/>
              <a:cs typeface="Times New Roman" panose="02020603050405020304" pitchFamily="18" charset="0"/>
            </a:endParaRPr>
          </a:p>
        </p:txBody>
      </p:sp>
      <p:sp>
        <p:nvSpPr>
          <p:cNvPr id="9" name="Oval 8"/>
          <p:cNvSpPr/>
          <p:nvPr/>
        </p:nvSpPr>
        <p:spPr>
          <a:xfrm>
            <a:off x="76200" y="3048000"/>
            <a:ext cx="2133600" cy="1600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Times New Roman" pitchFamily="18" charset="0"/>
                <a:cs typeface="Times New Roman" pitchFamily="18" charset="0"/>
              </a:rPr>
              <a:t>Methods</a:t>
            </a:r>
          </a:p>
        </p:txBody>
      </p:sp>
      <p:sp>
        <p:nvSpPr>
          <p:cNvPr id="10" name="Rounded Rectangle 9"/>
          <p:cNvSpPr/>
          <p:nvPr/>
        </p:nvSpPr>
        <p:spPr>
          <a:xfrm>
            <a:off x="2438400" y="1941990"/>
            <a:ext cx="2133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In vivo </a:t>
            </a:r>
            <a:r>
              <a:rPr lang="en-US" sz="2000" b="1" dirty="0"/>
              <a:t>method</a:t>
            </a:r>
          </a:p>
        </p:txBody>
      </p:sp>
      <p:sp>
        <p:nvSpPr>
          <p:cNvPr id="12" name="Rounded Rectangle 11"/>
          <p:cNvSpPr/>
          <p:nvPr/>
        </p:nvSpPr>
        <p:spPr>
          <a:xfrm>
            <a:off x="2590800" y="3733800"/>
            <a:ext cx="2133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i="1" dirty="0"/>
              <a:t>In sacco/semi in vivo/in situ/nylon bag </a:t>
            </a:r>
            <a:r>
              <a:rPr lang="en-US" sz="1900" b="1" dirty="0"/>
              <a:t>method</a:t>
            </a:r>
          </a:p>
        </p:txBody>
      </p:sp>
      <p:sp>
        <p:nvSpPr>
          <p:cNvPr id="13" name="Rounded Rectangle 12"/>
          <p:cNvSpPr/>
          <p:nvPr/>
        </p:nvSpPr>
        <p:spPr>
          <a:xfrm>
            <a:off x="2590800" y="5105400"/>
            <a:ext cx="21336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t>In vitro </a:t>
            </a:r>
            <a:r>
              <a:rPr lang="en-US" sz="2000" b="1" dirty="0"/>
              <a:t>method</a:t>
            </a:r>
          </a:p>
        </p:txBody>
      </p:sp>
      <p:sp>
        <p:nvSpPr>
          <p:cNvPr id="14" name="Oval 13"/>
          <p:cNvSpPr/>
          <p:nvPr/>
        </p:nvSpPr>
        <p:spPr>
          <a:xfrm>
            <a:off x="4800600" y="1752600"/>
            <a:ext cx="1676400" cy="1066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t>Direct method</a:t>
            </a:r>
          </a:p>
        </p:txBody>
      </p:sp>
      <p:sp>
        <p:nvSpPr>
          <p:cNvPr id="15" name="Oval 14"/>
          <p:cNvSpPr/>
          <p:nvPr/>
        </p:nvSpPr>
        <p:spPr>
          <a:xfrm>
            <a:off x="4876800" y="3048000"/>
            <a:ext cx="1676400" cy="106680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Indirect method</a:t>
            </a:r>
          </a:p>
        </p:txBody>
      </p:sp>
      <p:sp>
        <p:nvSpPr>
          <p:cNvPr id="16" name="Rounded Rectangle 15"/>
          <p:cNvSpPr/>
          <p:nvPr/>
        </p:nvSpPr>
        <p:spPr>
          <a:xfrm>
            <a:off x="6705600" y="1752600"/>
            <a:ext cx="2133600" cy="10668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a:t>Difference method</a:t>
            </a:r>
          </a:p>
        </p:txBody>
      </p:sp>
      <p:sp>
        <p:nvSpPr>
          <p:cNvPr id="17" name="Rounded Rectangle 16"/>
          <p:cNvSpPr/>
          <p:nvPr/>
        </p:nvSpPr>
        <p:spPr>
          <a:xfrm>
            <a:off x="6705600" y="3124200"/>
            <a:ext cx="2133600" cy="10668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t>Indicators/markers method</a:t>
            </a:r>
          </a:p>
        </p:txBody>
      </p:sp>
      <p:cxnSp>
        <p:nvCxnSpPr>
          <p:cNvPr id="20" name="Straight Arrow Connector 19"/>
          <p:cNvCxnSpPr>
            <a:stCxn id="9" idx="7"/>
            <a:endCxn id="10" idx="1"/>
          </p:cNvCxnSpPr>
          <p:nvPr/>
        </p:nvCxnSpPr>
        <p:spPr>
          <a:xfrm flipV="1">
            <a:off x="1897342" y="2475390"/>
            <a:ext cx="541058" cy="80695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3" idx="1"/>
          </p:cNvCxnSpPr>
          <p:nvPr/>
        </p:nvCxnSpPr>
        <p:spPr>
          <a:xfrm rot="16200000" flipH="1">
            <a:off x="1603072" y="4651072"/>
            <a:ext cx="1061056" cy="9144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2" idx="1"/>
          </p:cNvCxnSpPr>
          <p:nvPr/>
        </p:nvCxnSpPr>
        <p:spPr>
          <a:xfrm>
            <a:off x="2133601" y="4120545"/>
            <a:ext cx="457199" cy="14665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495800" y="2514600"/>
            <a:ext cx="381002" cy="8194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4308174" y="2860372"/>
            <a:ext cx="832454" cy="30480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553200" y="3657600"/>
            <a:ext cx="228600" cy="574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6020758" y="2513642"/>
            <a:ext cx="843944" cy="54105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 y="6459786"/>
            <a:ext cx="8763000" cy="365125"/>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7</a:t>
            </a:fld>
            <a:endParaRPr lang="en-US" dirty="0"/>
          </a:p>
        </p:txBody>
      </p:sp>
      <p:sp>
        <p:nvSpPr>
          <p:cNvPr id="5" name="Title 1">
            <a:extLst>
              <a:ext uri="{FF2B5EF4-FFF2-40B4-BE49-F238E27FC236}">
                <a16:creationId xmlns:a16="http://schemas.microsoft.com/office/drawing/2014/main" id="{BAC113C6-DD6F-49B1-BB0D-C1167CC0CAA1}"/>
              </a:ext>
            </a:extLst>
          </p:cNvPr>
          <p:cNvSpPr>
            <a:spLocks noGrp="1"/>
          </p:cNvSpPr>
          <p:nvPr>
            <p:ph type="title"/>
          </p:nvPr>
        </p:nvSpPr>
        <p:spPr>
          <a:xfrm>
            <a:off x="990600" y="1219200"/>
            <a:ext cx="7543800" cy="518161"/>
          </a:xfrm>
        </p:spPr>
        <p:txBody>
          <a:bodyPr>
            <a:normAutofit/>
          </a:bodyPr>
          <a:lstStyle/>
          <a:p>
            <a:r>
              <a:rPr lang="en-US" sz="2800" b="1" i="1" dirty="0">
                <a:solidFill>
                  <a:srgbClr val="7030A0"/>
                </a:solidFill>
                <a:latin typeface="Times New Roman" panose="02020603050405020304" pitchFamily="18" charset="0"/>
                <a:cs typeface="Times New Roman" panose="02020603050405020304" pitchFamily="18" charset="0"/>
              </a:rPr>
              <a:t>1. In Vivo</a:t>
            </a:r>
            <a:r>
              <a:rPr lang="en-US" sz="2800" b="1" dirty="0">
                <a:solidFill>
                  <a:srgbClr val="7030A0"/>
                </a:solidFill>
                <a:latin typeface="Times New Roman" panose="02020603050405020304" pitchFamily="18" charset="0"/>
                <a:cs typeface="Times New Roman" panose="02020603050405020304" pitchFamily="18" charset="0"/>
              </a:rPr>
              <a:t> Digestibility Determination Methods</a:t>
            </a:r>
            <a:endParaRPr lang="en-IN" sz="28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347211986"/>
              </p:ext>
            </p:extLst>
          </p:nvPr>
        </p:nvGraphicFramePr>
        <p:xfrm>
          <a:off x="990600" y="2199640"/>
          <a:ext cx="7467600" cy="3210560"/>
        </p:xfrm>
        <a:graphic>
          <a:graphicData uri="http://schemas.openxmlformats.org/drawingml/2006/table">
            <a:tbl>
              <a:tblPr firstRow="1" bandRow="1">
                <a:tableStyleId>{073A0DAA-6AF3-43AB-8588-CEC1D06C72B9}</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ctr"/>
                      <a:r>
                        <a:rPr lang="en-US" sz="1800" dirty="0">
                          <a:latin typeface="Times New Roman" pitchFamily="18" charset="0"/>
                          <a:cs typeface="Times New Roman" pitchFamily="18" charset="0"/>
                        </a:rPr>
                        <a:t>Digestion trial</a:t>
                      </a:r>
                    </a:p>
                  </a:txBody>
                  <a:tcPr/>
                </a:tc>
                <a:tc>
                  <a:txBody>
                    <a:bodyPr/>
                    <a:lstStyle/>
                    <a:p>
                      <a:pPr algn="ctr"/>
                      <a:r>
                        <a:rPr lang="en-US" sz="1800" dirty="0">
                          <a:latin typeface="Times New Roman" pitchFamily="18" charset="0"/>
                          <a:cs typeface="Times New Roman" pitchFamily="18" charset="0"/>
                        </a:rPr>
                        <a:t> Metabolism trial</a:t>
                      </a:r>
                    </a:p>
                  </a:txBody>
                  <a:tcPr/>
                </a:tc>
                <a:extLst>
                  <a:ext uri="{0D108BD9-81ED-4DB2-BD59-A6C34878D82A}">
                    <a16:rowId xmlns:a16="http://schemas.microsoft.com/office/drawing/2014/main" val="10000"/>
                  </a:ext>
                </a:extLst>
              </a:tr>
              <a:tr h="370840">
                <a:tc>
                  <a:txBody>
                    <a:bodyPr/>
                    <a:lstStyle/>
                    <a:p>
                      <a:pPr algn="ctr"/>
                      <a:r>
                        <a:rPr lang="en-US" sz="1800" dirty="0">
                          <a:latin typeface="Times New Roman" pitchFamily="18" charset="0"/>
                          <a:cs typeface="Times New Roman" pitchFamily="18" charset="0"/>
                        </a:rPr>
                        <a:t>A digestion trial</a:t>
                      </a:r>
                      <a:r>
                        <a:rPr lang="en-US" sz="1800" baseline="0" dirty="0">
                          <a:latin typeface="Times New Roman" pitchFamily="18" charset="0"/>
                          <a:cs typeface="Times New Roman" pitchFamily="18" charset="0"/>
                        </a:rPr>
                        <a:t> involves a record of the nutrients consumed and of the nutrients voided in faeces</a:t>
                      </a:r>
                      <a:endParaRPr lang="en-US" sz="1800" dirty="0">
                        <a:latin typeface="Times New Roman" pitchFamily="18" charset="0"/>
                        <a:cs typeface="Times New Roman" pitchFamily="18" charset="0"/>
                      </a:endParaRPr>
                    </a:p>
                  </a:txBody>
                  <a:tcPr/>
                </a:tc>
                <a:tc>
                  <a:txBody>
                    <a:bodyPr/>
                    <a:lstStyle/>
                    <a:p>
                      <a:pPr algn="ctr"/>
                      <a:r>
                        <a:rPr lang="en-US" sz="1800" dirty="0">
                          <a:latin typeface="Times New Roman" pitchFamily="18" charset="0"/>
                          <a:cs typeface="Times New Roman" pitchFamily="18" charset="0"/>
                        </a:rPr>
                        <a:t>A</a:t>
                      </a:r>
                      <a:r>
                        <a:rPr lang="en-US" sz="1800" baseline="0" dirty="0">
                          <a:latin typeface="Times New Roman" pitchFamily="18" charset="0"/>
                          <a:cs typeface="Times New Roman" pitchFamily="18" charset="0"/>
                        </a:rPr>
                        <a:t> metabolism trial involves a record of the nutrients consumed and of the nutrients voided in faeces, urine, milk, etc.</a:t>
                      </a:r>
                      <a:endParaRPr lang="en-US" sz="1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sz="1800" dirty="0">
                          <a:latin typeface="Times New Roman" pitchFamily="18" charset="0"/>
                          <a:cs typeface="Times New Roman" pitchFamily="18" charset="0"/>
                        </a:rPr>
                        <a:t>Used to determine the utilization of feedstuff</a:t>
                      </a:r>
                    </a:p>
                  </a:txBody>
                  <a:tcPr/>
                </a:tc>
                <a:tc>
                  <a:txBody>
                    <a:bodyPr/>
                    <a:lstStyle/>
                    <a:p>
                      <a:pPr algn="ctr"/>
                      <a:r>
                        <a:rPr lang="en-US" sz="1800" dirty="0">
                          <a:latin typeface="Times New Roman" pitchFamily="18" charset="0"/>
                          <a:cs typeface="Times New Roman" pitchFamily="18" charset="0"/>
                        </a:rPr>
                        <a:t>Used to determine the balance of nutrient</a:t>
                      </a:r>
                    </a:p>
                  </a:txBody>
                  <a:tcPr/>
                </a:tc>
                <a:extLst>
                  <a:ext uri="{0D108BD9-81ED-4DB2-BD59-A6C34878D82A}">
                    <a16:rowId xmlns:a16="http://schemas.microsoft.com/office/drawing/2014/main" val="10002"/>
                  </a:ext>
                </a:extLst>
              </a:tr>
              <a:tr h="370840">
                <a:tc>
                  <a:txBody>
                    <a:bodyPr/>
                    <a:lstStyle/>
                    <a:p>
                      <a:pPr algn="ctr"/>
                      <a:r>
                        <a:rPr lang="en-US" sz="1800" dirty="0">
                          <a:latin typeface="Times New Roman" pitchFamily="18" charset="0"/>
                          <a:cs typeface="Times New Roman" pitchFamily="18" charset="0"/>
                        </a:rPr>
                        <a:t>Requires collection of feed intake and faeces voided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Times New Roman" pitchFamily="18" charset="0"/>
                          <a:cs typeface="Times New Roman" pitchFamily="18" charset="0"/>
                        </a:rPr>
                        <a:t>Requires collection of feed intake,</a:t>
                      </a:r>
                      <a:r>
                        <a:rPr lang="en-US" sz="1800" baseline="0" dirty="0">
                          <a:latin typeface="Times New Roman" pitchFamily="18" charset="0"/>
                          <a:cs typeface="Times New Roman" pitchFamily="18" charset="0"/>
                        </a:rPr>
                        <a:t> </a:t>
                      </a:r>
                      <a:r>
                        <a:rPr lang="en-US" sz="1800" dirty="0">
                          <a:latin typeface="Times New Roman" pitchFamily="18" charset="0"/>
                          <a:cs typeface="Times New Roman" pitchFamily="18" charset="0"/>
                        </a:rPr>
                        <a:t>faeces,</a:t>
                      </a:r>
                      <a:r>
                        <a:rPr lang="en-US" sz="1800" baseline="0" dirty="0">
                          <a:latin typeface="Times New Roman" pitchFamily="18" charset="0"/>
                          <a:cs typeface="Times New Roman" pitchFamily="18" charset="0"/>
                        </a:rPr>
                        <a:t> urine</a:t>
                      </a:r>
                      <a:r>
                        <a:rPr lang="en-US" sz="1800" dirty="0">
                          <a:latin typeface="Times New Roman" pitchFamily="18" charset="0"/>
                          <a:cs typeface="Times New Roman" pitchFamily="18" charset="0"/>
                        </a:rPr>
                        <a:t> voided </a:t>
                      </a:r>
                    </a:p>
                  </a:txBody>
                  <a:tcPr/>
                </a:tc>
                <a:extLst>
                  <a:ext uri="{0D108BD9-81ED-4DB2-BD59-A6C34878D82A}">
                    <a16:rowId xmlns:a16="http://schemas.microsoft.com/office/drawing/2014/main" val="10003"/>
                  </a:ext>
                </a:extLst>
              </a:tr>
              <a:tr h="370840">
                <a:tc>
                  <a:txBody>
                    <a:bodyPr/>
                    <a:lstStyle/>
                    <a:p>
                      <a:pPr algn="ctr"/>
                      <a:r>
                        <a:rPr lang="en-US" sz="1800" dirty="0">
                          <a:latin typeface="Times New Roman" pitchFamily="18" charset="0"/>
                          <a:cs typeface="Times New Roman" pitchFamily="18" charset="0"/>
                        </a:rPr>
                        <a:t>e.g. utilization of different feedstuffs</a:t>
                      </a:r>
                    </a:p>
                  </a:txBody>
                  <a:tcPr/>
                </a:tc>
                <a:tc>
                  <a:txBody>
                    <a:bodyPr/>
                    <a:lstStyle/>
                    <a:p>
                      <a:pPr algn="ctr"/>
                      <a:r>
                        <a:rPr lang="en-US" sz="1800" dirty="0">
                          <a:latin typeface="Times New Roman" pitchFamily="18" charset="0"/>
                          <a:cs typeface="Times New Roman" pitchFamily="18" charset="0"/>
                        </a:rPr>
                        <a:t>e.g. balance of nitrogen and minerals</a:t>
                      </a:r>
                    </a:p>
                  </a:txBody>
                  <a:tcPr/>
                </a:tc>
                <a:extLst>
                  <a:ext uri="{0D108BD9-81ED-4DB2-BD59-A6C34878D82A}">
                    <a16:rowId xmlns:a16="http://schemas.microsoft.com/office/drawing/2014/main" val="10004"/>
                  </a:ext>
                </a:extLst>
              </a:tr>
            </a:tbl>
          </a:graphicData>
        </a:graphic>
      </p:graphicFrame>
      <p:sp>
        <p:nvSpPr>
          <p:cNvPr id="3" name="Rectangle 2">
            <a:extLst>
              <a:ext uri="{FF2B5EF4-FFF2-40B4-BE49-F238E27FC236}">
                <a16:creationId xmlns:a16="http://schemas.microsoft.com/office/drawing/2014/main" id="{244A7A66-AE06-4646-AF87-F4E8A841BC15}"/>
              </a:ext>
            </a:extLst>
          </p:cNvPr>
          <p:cNvSpPr/>
          <p:nvPr/>
        </p:nvSpPr>
        <p:spPr>
          <a:xfrm>
            <a:off x="3573413" y="543580"/>
            <a:ext cx="1652184" cy="523220"/>
          </a:xfrm>
          <a:prstGeom prst="rect">
            <a:avLst/>
          </a:prstGeom>
          <a:noFill/>
        </p:spPr>
        <p:txBody>
          <a:bodyPr wrap="none" lIns="91440" tIns="45720" rIns="91440" bIns="45720">
            <a:spAutoFit/>
          </a:bodyPr>
          <a:lstStyle/>
          <a:p>
            <a:pPr algn="ctr"/>
            <a:r>
              <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Lecture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3A77FB-2834-4D49-8605-CC3103E6B202}"/>
              </a:ext>
            </a:extLst>
          </p:cNvPr>
          <p:cNvSpPr>
            <a:spLocks noGrp="1"/>
          </p:cNvSpPr>
          <p:nvPr>
            <p:ph type="sldNum" sz="quarter" idx="12"/>
          </p:nvPr>
        </p:nvSpPr>
        <p:spPr/>
        <p:txBody>
          <a:bodyPr/>
          <a:lstStyle/>
          <a:p>
            <a:fld id="{B6F15528-21DE-4FAA-801E-634DDDAF4B2B}" type="slidenum">
              <a:rPr lang="en-US" smtClean="0"/>
              <a:pPr/>
              <a:t>8</a:t>
            </a:fld>
            <a:endParaRPr lang="en-US"/>
          </a:p>
        </p:txBody>
      </p:sp>
      <p:graphicFrame>
        <p:nvGraphicFramePr>
          <p:cNvPr id="5" name="Table 4">
            <a:extLst>
              <a:ext uri="{FF2B5EF4-FFF2-40B4-BE49-F238E27FC236}">
                <a16:creationId xmlns:a16="http://schemas.microsoft.com/office/drawing/2014/main" id="{F0B59D53-F3FE-49E5-BDFF-D1E6B0E31942}"/>
              </a:ext>
            </a:extLst>
          </p:cNvPr>
          <p:cNvGraphicFramePr>
            <a:graphicFrameLocks noGrp="1"/>
          </p:cNvGraphicFramePr>
          <p:nvPr>
            <p:extLst>
              <p:ext uri="{D42A27DB-BD31-4B8C-83A1-F6EECF244321}">
                <p14:modId xmlns:p14="http://schemas.microsoft.com/office/powerpoint/2010/main" val="3560256743"/>
              </p:ext>
            </p:extLst>
          </p:nvPr>
        </p:nvGraphicFramePr>
        <p:xfrm>
          <a:off x="990600" y="1880144"/>
          <a:ext cx="7467600" cy="365760"/>
        </p:xfrm>
        <a:graphic>
          <a:graphicData uri="http://schemas.openxmlformats.org/drawingml/2006/table">
            <a:tbl>
              <a:tblPr firstRow="1" bandRow="1">
                <a:tableStyleId>{073A0DAA-6AF3-43AB-8588-CEC1D06C72B9}</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222911">
                <a:tc>
                  <a:txBody>
                    <a:bodyPr/>
                    <a:lstStyle/>
                    <a:p>
                      <a:pPr algn="ctr"/>
                      <a:r>
                        <a:rPr lang="en-US" sz="1800" dirty="0">
                          <a:latin typeface="Times New Roman" pitchFamily="18" charset="0"/>
                          <a:cs typeface="Times New Roman" pitchFamily="18" charset="0"/>
                        </a:rPr>
                        <a:t>Digestion trial</a:t>
                      </a:r>
                    </a:p>
                  </a:txBody>
                  <a:tcPr>
                    <a:solidFill>
                      <a:srgbClr val="7030A0"/>
                    </a:solidFill>
                  </a:tcPr>
                </a:tc>
                <a:tc>
                  <a:txBody>
                    <a:bodyPr/>
                    <a:lstStyle/>
                    <a:p>
                      <a:pPr algn="ctr"/>
                      <a:r>
                        <a:rPr lang="en-US" sz="1800" dirty="0">
                          <a:latin typeface="Times New Roman" pitchFamily="18" charset="0"/>
                          <a:cs typeface="Times New Roman" pitchFamily="18" charset="0"/>
                        </a:rPr>
                        <a:t> Metabolism trial</a:t>
                      </a:r>
                    </a:p>
                  </a:txBody>
                  <a:tcPr>
                    <a:solidFill>
                      <a:srgbClr val="7030A0"/>
                    </a:solidFill>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21E10F49-C694-4250-8CD6-50065BA6AF18}"/>
              </a:ext>
            </a:extLst>
          </p:cNvPr>
          <p:cNvPicPr>
            <a:picLocks noChangeAspect="1"/>
          </p:cNvPicPr>
          <p:nvPr/>
        </p:nvPicPr>
        <p:blipFill>
          <a:blip r:embed="rId3"/>
          <a:stretch>
            <a:fillRect/>
          </a:stretch>
        </p:blipFill>
        <p:spPr>
          <a:xfrm>
            <a:off x="1295400" y="2819400"/>
            <a:ext cx="2951587" cy="2390863"/>
          </a:xfrm>
          <a:prstGeom prst="rect">
            <a:avLst/>
          </a:prstGeom>
        </p:spPr>
      </p:pic>
      <p:pic>
        <p:nvPicPr>
          <p:cNvPr id="1026" name="Picture 2" descr="Cow | Alimentarium">
            <a:extLst>
              <a:ext uri="{FF2B5EF4-FFF2-40B4-BE49-F238E27FC236}">
                <a16:creationId xmlns:a16="http://schemas.microsoft.com/office/drawing/2014/main" id="{3C82F4A8-02CE-4E26-A82E-92DE07480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631" y="2819400"/>
            <a:ext cx="3463205" cy="23146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en Fodder Production Information Guide | Agri Farming">
            <a:extLst>
              <a:ext uri="{FF2B5EF4-FFF2-40B4-BE49-F238E27FC236}">
                <a16:creationId xmlns:a16="http://schemas.microsoft.com/office/drawing/2014/main" id="{AEFCEC2C-4867-4BB8-9FE0-891BEE68DF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5359" y="5079984"/>
            <a:ext cx="1444841" cy="124461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4A6F46E0-0C87-49DC-A60B-85401D7B610B}"/>
              </a:ext>
            </a:extLst>
          </p:cNvPr>
          <p:cNvSpPr/>
          <p:nvPr/>
        </p:nvSpPr>
        <p:spPr>
          <a:xfrm>
            <a:off x="3962400" y="4612097"/>
            <a:ext cx="1447800" cy="8095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Total Intake</a:t>
            </a:r>
          </a:p>
          <a:p>
            <a:pPr algn="ctr"/>
            <a:r>
              <a:rPr lang="en-US" dirty="0">
                <a:latin typeface="Times New Roman" panose="02020603050405020304" pitchFamily="18" charset="0"/>
                <a:cs typeface="Times New Roman" panose="02020603050405020304" pitchFamily="18" charset="0"/>
              </a:rPr>
              <a:t>Conc.</a:t>
            </a:r>
          </a:p>
          <a:p>
            <a:pPr algn="ctr"/>
            <a:r>
              <a:rPr lang="en-US" dirty="0">
                <a:latin typeface="Times New Roman" panose="02020603050405020304" pitchFamily="18" charset="0"/>
                <a:cs typeface="Times New Roman" panose="02020603050405020304" pitchFamily="18" charset="0"/>
              </a:rPr>
              <a:t>Fodder</a:t>
            </a:r>
            <a:endParaRPr lang="en-IN" dirty="0">
              <a:latin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5658FFA9-F0CA-43B1-8805-89722490A035}"/>
              </a:ext>
            </a:extLst>
          </p:cNvPr>
          <p:cNvCxnSpPr>
            <a:cxnSpLocks/>
            <a:stCxn id="9" idx="0"/>
          </p:cNvCxnSpPr>
          <p:nvPr/>
        </p:nvCxnSpPr>
        <p:spPr>
          <a:xfrm flipV="1">
            <a:off x="4686300" y="3810000"/>
            <a:ext cx="514644" cy="8020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B679F906-9815-4178-B493-638F2C773BF6}"/>
              </a:ext>
            </a:extLst>
          </p:cNvPr>
          <p:cNvCxnSpPr>
            <a:stCxn id="9" idx="0"/>
          </p:cNvCxnSpPr>
          <p:nvPr/>
        </p:nvCxnSpPr>
        <p:spPr>
          <a:xfrm flipH="1" flipV="1">
            <a:off x="4114800" y="3810000"/>
            <a:ext cx="571500" cy="8020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32" name="Picture 8" descr="Buy Cow Dung Cakes for Holi Hawan Samigri [PACK OF 10 ]. Online at Low  Prices in India - Amazon.in">
            <a:extLst>
              <a:ext uri="{FF2B5EF4-FFF2-40B4-BE49-F238E27FC236}">
                <a16:creationId xmlns:a16="http://schemas.microsoft.com/office/drawing/2014/main" id="{05746428-2944-4586-BF96-F960DD8F1F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0" y="4370197"/>
            <a:ext cx="1377527" cy="142115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Buy Cow Dung Cakes for Holi Hawan Samigri [PACK OF 10 ]. Online at Low  Prices in India - Amazon.in">
            <a:extLst>
              <a:ext uri="{FF2B5EF4-FFF2-40B4-BE49-F238E27FC236}">
                <a16:creationId xmlns:a16="http://schemas.microsoft.com/office/drawing/2014/main" id="{7D949FAA-33F0-425F-85DB-D426FB45A6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7596" y="4719960"/>
            <a:ext cx="1206404" cy="1244616"/>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F30DCC8C-DE40-4B91-BC18-6AAC90A2B9AC}"/>
              </a:ext>
            </a:extLst>
          </p:cNvPr>
          <p:cNvCxnSpPr>
            <a:cxnSpLocks/>
            <a:stCxn id="7" idx="1"/>
            <a:endCxn id="1032" idx="0"/>
          </p:cNvCxnSpPr>
          <p:nvPr/>
        </p:nvCxnSpPr>
        <p:spPr>
          <a:xfrm flipH="1">
            <a:off x="721464" y="4014832"/>
            <a:ext cx="573936" cy="3553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1FACB46-F500-499E-96DC-E79D4A2433EA}"/>
              </a:ext>
            </a:extLst>
          </p:cNvPr>
          <p:cNvCxnSpPr/>
          <p:nvPr/>
        </p:nvCxnSpPr>
        <p:spPr>
          <a:xfrm>
            <a:off x="7937596" y="3657600"/>
            <a:ext cx="471767" cy="10534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36" name="Picture 12" descr="Amazon.com: Pure Original Gomutra/Cow Urine, 200ml: Health &amp; Personal Care">
            <a:extLst>
              <a:ext uri="{FF2B5EF4-FFF2-40B4-BE49-F238E27FC236}">
                <a16:creationId xmlns:a16="http://schemas.microsoft.com/office/drawing/2014/main" id="{97BB3DBB-9FAB-49AD-9124-9988395945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0167" y="2841789"/>
            <a:ext cx="729838" cy="7298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1 Liter Fresh Cow Milk at Rs 55/litre | Fresh Cow Milk | ID: 19015842848">
            <a:extLst>
              <a:ext uri="{FF2B5EF4-FFF2-40B4-BE49-F238E27FC236}">
                <a16:creationId xmlns:a16="http://schemas.microsoft.com/office/drawing/2014/main" id="{B511B138-228E-4D49-BBD4-944198ACDC2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63644" y="4334275"/>
            <a:ext cx="1109576" cy="110957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a:extLst>
              <a:ext uri="{FF2B5EF4-FFF2-40B4-BE49-F238E27FC236}">
                <a16:creationId xmlns:a16="http://schemas.microsoft.com/office/drawing/2014/main" id="{F5517B6E-AA56-4D11-B238-CB240184739D}"/>
              </a:ext>
            </a:extLst>
          </p:cNvPr>
          <p:cNvCxnSpPr>
            <a:cxnSpLocks/>
          </p:cNvCxnSpPr>
          <p:nvPr/>
        </p:nvCxnSpPr>
        <p:spPr>
          <a:xfrm flipV="1">
            <a:off x="8015499" y="3345299"/>
            <a:ext cx="284668" cy="96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54F7AAC-2EA0-4D9A-8A4D-DE1EFF314B52}"/>
              </a:ext>
            </a:extLst>
          </p:cNvPr>
          <p:cNvCxnSpPr>
            <a:cxnSpLocks/>
          </p:cNvCxnSpPr>
          <p:nvPr/>
        </p:nvCxnSpPr>
        <p:spPr>
          <a:xfrm flipH="1">
            <a:off x="7315200" y="4432389"/>
            <a:ext cx="110144" cy="278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F961F0D-624D-47DB-BC32-40DC06D0581A}"/>
                  </a:ext>
                </a:extLst>
              </p:cNvPr>
              <p:cNvSpPr txBox="1"/>
              <p:nvPr/>
            </p:nvSpPr>
            <p:spPr>
              <a:xfrm>
                <a:off x="228600" y="5850605"/>
                <a:ext cx="3595343" cy="316049"/>
              </a:xfrm>
              <a:prstGeom prst="rect">
                <a:avLst/>
              </a:prstGeom>
              <a:noFill/>
            </p:spPr>
            <p:txBody>
              <a:bodyPr wrap="none" lIns="0" tIns="0" rIns="0" bIns="0" rtlCol="0">
                <a:spAutoFit/>
              </a:bodyPr>
              <a:lstStyle/>
              <a:p>
                <a:r>
                  <a:rPr lang="pt-BR" sz="1400" dirty="0">
                    <a:latin typeface="Times New Roman" panose="02020603050405020304" pitchFamily="18" charset="0"/>
                    <a:cs typeface="Times New Roman" panose="02020603050405020304" pitchFamily="18" charset="0"/>
                  </a:rPr>
                  <a:t>Nutrient digestibility </a:t>
                </a:r>
                <a14:m>
                  <m:oMath xmlns:m="http://schemas.openxmlformats.org/officeDocument/2006/math">
                    <m:r>
                      <a:rPr lang="pt-BR" sz="1400" i="0" smtClean="0">
                        <a:latin typeface="Cambria Math" panose="02040503050406030204" pitchFamily="18" charset="0"/>
                      </a:rPr>
                      <m:t>=</m:t>
                    </m:r>
                    <m:f>
                      <m:fPr>
                        <m:ctrlPr>
                          <a:rPr lang="pt-BR" sz="1400" i="1" smtClean="0">
                            <a:latin typeface="Cambria Math" panose="02040503050406030204" pitchFamily="18" charset="0"/>
                          </a:rPr>
                        </m:ctrlPr>
                      </m:fPr>
                      <m:num>
                        <m:r>
                          <m:rPr>
                            <m:sty m:val="p"/>
                          </m:rPr>
                          <a:rPr lang="en-US" sz="1400" b="0" i="0" smtClean="0">
                            <a:latin typeface="Cambria Math" panose="02040503050406030204" pitchFamily="18" charset="0"/>
                          </a:rPr>
                          <m:t>Intake</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Faecal</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outgo</m:t>
                        </m:r>
                      </m:num>
                      <m:den>
                        <m:r>
                          <m:rPr>
                            <m:sty m:val="p"/>
                          </m:rPr>
                          <a:rPr lang="en-US" sz="1400" b="0" i="0" smtClean="0">
                            <a:latin typeface="Cambria Math" panose="02040503050406030204" pitchFamily="18" charset="0"/>
                          </a:rPr>
                          <m:t>Intake</m:t>
                        </m:r>
                      </m:den>
                    </m:f>
                    <m:r>
                      <a:rPr lang="pt-BR" sz="1400" i="0" smtClean="0">
                        <a:latin typeface="Cambria Math" panose="02040503050406030204" pitchFamily="18" charset="0"/>
                      </a:rPr>
                      <m:t>×</m:t>
                    </m:r>
                    <m:r>
                      <a:rPr lang="en-US" sz="1400" b="0" i="0" smtClean="0">
                        <a:latin typeface="Cambria Math" panose="02040503050406030204" pitchFamily="18" charset="0"/>
                      </a:rPr>
                      <m:t>100</m:t>
                    </m:r>
                  </m:oMath>
                </a14:m>
                <a:endParaRPr lang="en-IN" sz="1400" dirty="0">
                  <a:latin typeface="Times New Roman" panose="02020603050405020304" pitchFamily="18"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xmlns="" xmlns:a14="http://schemas.microsoft.com/office/drawing/2010/main" id="{BF961F0D-624D-47DB-BC32-40DC06D0581A}"/>
                  </a:ext>
                </a:extLst>
              </p:cNvPr>
              <p:cNvSpPr txBox="1">
                <a:spLocks noRot="1" noChangeAspect="1" noMove="1" noResize="1" noEditPoints="1" noAdjustHandles="1" noChangeArrowheads="1" noChangeShapeType="1" noTextEdit="1"/>
              </p:cNvSpPr>
              <p:nvPr/>
            </p:nvSpPr>
            <p:spPr>
              <a:xfrm>
                <a:off x="228600" y="5850605"/>
                <a:ext cx="3595343" cy="316049"/>
              </a:xfrm>
              <a:prstGeom prst="rect">
                <a:avLst/>
              </a:prstGeom>
              <a:blipFill>
                <a:blip r:embed="rId9"/>
                <a:stretch>
                  <a:fillRect l="-3056" t="-3846" b="-1730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8CE02CD-41FE-4ADE-A8A1-956457754102}"/>
                  </a:ext>
                </a:extLst>
              </p:cNvPr>
              <p:cNvSpPr txBox="1"/>
              <p:nvPr/>
            </p:nvSpPr>
            <p:spPr>
              <a:xfrm>
                <a:off x="4572000" y="2427432"/>
                <a:ext cx="4201278" cy="316049"/>
              </a:xfrm>
              <a:prstGeom prst="rect">
                <a:avLst/>
              </a:prstGeom>
              <a:noFill/>
            </p:spPr>
            <p:txBody>
              <a:bodyPr wrap="none" lIns="0" tIns="0" rIns="0" bIns="0" rtlCol="0">
                <a:spAutoFit/>
              </a:bodyPr>
              <a:lstStyle/>
              <a:p>
                <a:r>
                  <a:rPr lang="pt-BR" sz="1400" dirty="0">
                    <a:latin typeface="Times New Roman" panose="02020603050405020304" pitchFamily="18" charset="0"/>
                    <a:cs typeface="Times New Roman" panose="02020603050405020304" pitchFamily="18" charset="0"/>
                  </a:rPr>
                  <a:t>Nutrient balance </a:t>
                </a:r>
                <a14:m>
                  <m:oMath xmlns:m="http://schemas.openxmlformats.org/officeDocument/2006/math">
                    <m:r>
                      <a:rPr lang="pt-BR" sz="1400" i="0" smtClean="0">
                        <a:latin typeface="Cambria Math" panose="02040503050406030204" pitchFamily="18" charset="0"/>
                      </a:rPr>
                      <m:t>=</m:t>
                    </m:r>
                    <m:f>
                      <m:fPr>
                        <m:ctrlPr>
                          <a:rPr lang="pt-BR" sz="1400" i="1" smtClean="0">
                            <a:latin typeface="Cambria Math" panose="02040503050406030204" pitchFamily="18" charset="0"/>
                          </a:rPr>
                        </m:ctrlPr>
                      </m:fPr>
                      <m:num>
                        <m:r>
                          <m:rPr>
                            <m:sty m:val="p"/>
                          </m:rPr>
                          <a:rPr lang="en-US" sz="1400" b="0" i="0" smtClean="0">
                            <a:latin typeface="Cambria Math" panose="02040503050406030204" pitchFamily="18" charset="0"/>
                          </a:rPr>
                          <m:t>Intake</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Faecal</m:t>
                        </m:r>
                        <m:r>
                          <a:rPr lang="en-US" sz="1400" b="0" i="0" smtClean="0">
                            <a:latin typeface="Cambria Math" panose="02040503050406030204" pitchFamily="18" charset="0"/>
                          </a:rPr>
                          <m:t>+</m:t>
                        </m:r>
                        <m:r>
                          <m:rPr>
                            <m:sty m:val="p"/>
                          </m:rPr>
                          <a:rPr lang="en-US" sz="1400" b="0" i="0" smtClean="0">
                            <a:latin typeface="Cambria Math" panose="02040503050406030204" pitchFamily="18" charset="0"/>
                          </a:rPr>
                          <m:t>urine</m:t>
                        </m:r>
                        <m:r>
                          <a:rPr lang="en-US" sz="1400" b="0" i="0" smtClean="0">
                            <a:latin typeface="Cambria Math" panose="02040503050406030204" pitchFamily="18" charset="0"/>
                          </a:rPr>
                          <m:t>+</m:t>
                        </m:r>
                        <m:r>
                          <m:rPr>
                            <m:sty m:val="p"/>
                          </m:rPr>
                          <a:rPr lang="en-US" sz="1400" b="0" i="0" smtClean="0">
                            <a:latin typeface="Cambria Math" panose="02040503050406030204" pitchFamily="18" charset="0"/>
                          </a:rPr>
                          <m:t>milk</m:t>
                        </m:r>
                        <m:r>
                          <a:rPr lang="en-US" sz="1400" b="0" i="0" smtClean="0">
                            <a:latin typeface="Cambria Math" panose="02040503050406030204" pitchFamily="18" charset="0"/>
                          </a:rPr>
                          <m:t> </m:t>
                        </m:r>
                        <m:r>
                          <m:rPr>
                            <m:sty m:val="p"/>
                          </m:rPr>
                          <a:rPr lang="en-US" sz="1400" b="0" i="0" smtClean="0">
                            <a:latin typeface="Cambria Math" panose="02040503050406030204" pitchFamily="18" charset="0"/>
                          </a:rPr>
                          <m:t>outgo</m:t>
                        </m:r>
                        <m:r>
                          <a:rPr lang="en-US" sz="1400" b="0" i="0" smtClean="0">
                            <a:latin typeface="Cambria Math" panose="02040503050406030204" pitchFamily="18" charset="0"/>
                          </a:rPr>
                          <m:t>)</m:t>
                        </m:r>
                      </m:num>
                      <m:den>
                        <m:r>
                          <m:rPr>
                            <m:sty m:val="p"/>
                          </m:rPr>
                          <a:rPr lang="en-US" sz="1400" b="0" i="0" smtClean="0">
                            <a:latin typeface="Cambria Math" panose="02040503050406030204" pitchFamily="18" charset="0"/>
                          </a:rPr>
                          <m:t>Intake</m:t>
                        </m:r>
                      </m:den>
                    </m:f>
                    <m:r>
                      <a:rPr lang="pt-BR" sz="1400" i="0" smtClean="0">
                        <a:latin typeface="Cambria Math" panose="02040503050406030204" pitchFamily="18" charset="0"/>
                      </a:rPr>
                      <m:t>×</m:t>
                    </m:r>
                    <m:r>
                      <a:rPr lang="en-US" sz="1400" b="0" i="0" smtClean="0">
                        <a:latin typeface="Cambria Math" panose="02040503050406030204" pitchFamily="18" charset="0"/>
                      </a:rPr>
                      <m:t>100</m:t>
                    </m:r>
                  </m:oMath>
                </a14:m>
                <a:endParaRPr lang="en-IN" sz="1400" dirty="0">
                  <a:latin typeface="Times New Roman" panose="02020603050405020304" pitchFamily="18" charset="0"/>
                  <a:cs typeface="Times New Roman" panose="02020603050405020304" pitchFamily="18" charset="0"/>
                </a:endParaRPr>
              </a:p>
            </p:txBody>
          </p:sp>
        </mc:Choice>
        <mc:Fallback xmlns="">
          <p:sp>
            <p:nvSpPr>
              <p:cNvPr id="33" name="TextBox 32">
                <a:extLst>
                  <a:ext uri="{FF2B5EF4-FFF2-40B4-BE49-F238E27FC236}">
                    <a16:creationId xmlns:a16="http://schemas.microsoft.com/office/drawing/2014/main" xmlns="" xmlns:a14="http://schemas.microsoft.com/office/drawing/2010/main" id="{D8CE02CD-41FE-4ADE-A8A1-956457754102}"/>
                  </a:ext>
                </a:extLst>
              </p:cNvPr>
              <p:cNvSpPr txBox="1">
                <a:spLocks noRot="1" noChangeAspect="1" noMove="1" noResize="1" noEditPoints="1" noAdjustHandles="1" noChangeArrowheads="1" noChangeShapeType="1" noTextEdit="1"/>
              </p:cNvSpPr>
              <p:nvPr/>
            </p:nvSpPr>
            <p:spPr>
              <a:xfrm>
                <a:off x="4572000" y="2427432"/>
                <a:ext cx="4201278" cy="316049"/>
              </a:xfrm>
              <a:prstGeom prst="rect">
                <a:avLst/>
              </a:prstGeom>
              <a:blipFill>
                <a:blip r:embed="rId10"/>
                <a:stretch>
                  <a:fillRect l="-2612" t="-1923" b="-17308"/>
                </a:stretch>
              </a:blipFill>
            </p:spPr>
            <p:txBody>
              <a:bodyPr/>
              <a:lstStyle/>
              <a:p>
                <a:r>
                  <a:rPr lang="en-IN">
                    <a:noFill/>
                  </a:rPr>
                  <a:t> </a:t>
                </a:r>
              </a:p>
            </p:txBody>
          </p:sp>
        </mc:Fallback>
      </mc:AlternateContent>
      <p:sp>
        <p:nvSpPr>
          <p:cNvPr id="34" name="Oval 33">
            <a:extLst>
              <a:ext uri="{FF2B5EF4-FFF2-40B4-BE49-F238E27FC236}">
                <a16:creationId xmlns:a16="http://schemas.microsoft.com/office/drawing/2014/main" id="{AF6C1A12-F190-444F-A684-E4979349D050}"/>
              </a:ext>
            </a:extLst>
          </p:cNvPr>
          <p:cNvSpPr/>
          <p:nvPr/>
        </p:nvSpPr>
        <p:spPr>
          <a:xfrm>
            <a:off x="7957990" y="5467161"/>
            <a:ext cx="1199168" cy="7450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DM, CP, CF, EE, Mineral, etc.</a:t>
            </a:r>
            <a:endParaRPr lang="en-IN" sz="1200" dirty="0"/>
          </a:p>
        </p:txBody>
      </p:sp>
      <p:sp>
        <p:nvSpPr>
          <p:cNvPr id="42" name="Oval 41">
            <a:extLst>
              <a:ext uri="{FF2B5EF4-FFF2-40B4-BE49-F238E27FC236}">
                <a16:creationId xmlns:a16="http://schemas.microsoft.com/office/drawing/2014/main" id="{4BC6BCFB-C3DE-4C89-843A-0F4E8F86B9BA}"/>
              </a:ext>
            </a:extLst>
          </p:cNvPr>
          <p:cNvSpPr/>
          <p:nvPr/>
        </p:nvSpPr>
        <p:spPr>
          <a:xfrm>
            <a:off x="4021628" y="5563650"/>
            <a:ext cx="1405544" cy="7450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DM, CP, CF, EE, Mineral, etc.</a:t>
            </a:r>
            <a:endParaRPr lang="en-IN" sz="1200" dirty="0"/>
          </a:p>
        </p:txBody>
      </p:sp>
      <p:sp>
        <p:nvSpPr>
          <p:cNvPr id="43" name="Oval 42">
            <a:extLst>
              <a:ext uri="{FF2B5EF4-FFF2-40B4-BE49-F238E27FC236}">
                <a16:creationId xmlns:a16="http://schemas.microsoft.com/office/drawing/2014/main" id="{9DF47584-1A78-4E45-B5E6-D3C788DA89C3}"/>
              </a:ext>
            </a:extLst>
          </p:cNvPr>
          <p:cNvSpPr/>
          <p:nvPr/>
        </p:nvSpPr>
        <p:spPr>
          <a:xfrm>
            <a:off x="119942" y="5039569"/>
            <a:ext cx="1199168" cy="7450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DM, CP, CF, EE, Mineral, etc.</a:t>
            </a:r>
            <a:endParaRPr lang="en-IN" sz="1200" dirty="0"/>
          </a:p>
        </p:txBody>
      </p:sp>
      <p:sp>
        <p:nvSpPr>
          <p:cNvPr id="44" name="Oval 43">
            <a:extLst>
              <a:ext uri="{FF2B5EF4-FFF2-40B4-BE49-F238E27FC236}">
                <a16:creationId xmlns:a16="http://schemas.microsoft.com/office/drawing/2014/main" id="{25CA1683-9AAB-432B-8F34-17A1FF46C495}"/>
              </a:ext>
            </a:extLst>
          </p:cNvPr>
          <p:cNvSpPr/>
          <p:nvPr/>
        </p:nvSpPr>
        <p:spPr>
          <a:xfrm>
            <a:off x="6349558" y="5232177"/>
            <a:ext cx="1199168" cy="7450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CP, CF, EE, Mineral, etc.</a:t>
            </a:r>
            <a:endParaRPr lang="en-IN" sz="1200" dirty="0"/>
          </a:p>
        </p:txBody>
      </p:sp>
      <p:sp>
        <p:nvSpPr>
          <p:cNvPr id="45" name="Oval 44">
            <a:extLst>
              <a:ext uri="{FF2B5EF4-FFF2-40B4-BE49-F238E27FC236}">
                <a16:creationId xmlns:a16="http://schemas.microsoft.com/office/drawing/2014/main" id="{D796AC18-9519-4EE7-B7D7-BC78E0710987}"/>
              </a:ext>
            </a:extLst>
          </p:cNvPr>
          <p:cNvSpPr/>
          <p:nvPr/>
        </p:nvSpPr>
        <p:spPr>
          <a:xfrm>
            <a:off x="8153400" y="3625177"/>
            <a:ext cx="990600" cy="7450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 CP, CF, EE, Mineral, etc.</a:t>
            </a:r>
            <a:endParaRPr lang="en-IN" sz="1200" dirty="0"/>
          </a:p>
        </p:txBody>
      </p:sp>
      <p:sp>
        <p:nvSpPr>
          <p:cNvPr id="37" name="Rectangle 36">
            <a:extLst>
              <a:ext uri="{FF2B5EF4-FFF2-40B4-BE49-F238E27FC236}">
                <a16:creationId xmlns:a16="http://schemas.microsoft.com/office/drawing/2014/main" id="{20140073-C1DB-4AB8-A886-976799ADC6E9}"/>
              </a:ext>
            </a:extLst>
          </p:cNvPr>
          <p:cNvSpPr/>
          <p:nvPr/>
        </p:nvSpPr>
        <p:spPr>
          <a:xfrm>
            <a:off x="3007508" y="800069"/>
            <a:ext cx="3357586"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3"/>
                </a:solidFill>
                <a:effectLst/>
                <a:latin typeface="Times New Roman" panose="02020603050405020304" pitchFamily="18" charset="0"/>
                <a:cs typeface="Times New Roman" panose="02020603050405020304" pitchFamily="18" charset="0"/>
              </a:rPr>
              <a:t>1a. Direct Method</a:t>
            </a:r>
          </a:p>
        </p:txBody>
      </p:sp>
    </p:spTree>
    <p:extLst>
      <p:ext uri="{BB962C8B-B14F-4D97-AF65-F5344CB8AC3E}">
        <p14:creationId xmlns:p14="http://schemas.microsoft.com/office/powerpoint/2010/main" val="341329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2362200"/>
            <a:ext cx="7543801" cy="3335866"/>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lgn="just">
              <a:lnSpc>
                <a:spcPct val="100000"/>
              </a:lnSpc>
              <a:spcBef>
                <a:spcPts val="0"/>
              </a:spcBef>
              <a:spcAft>
                <a:spcPts val="0"/>
              </a:spcAft>
            </a:pPr>
            <a:r>
              <a:rPr lang="en-US" dirty="0">
                <a:solidFill>
                  <a:schemeClr val="tx1"/>
                </a:solidFill>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A. Selection of animals: </a:t>
            </a:r>
          </a:p>
          <a:p>
            <a:pPr algn="just">
              <a:lnSpc>
                <a:spcPct val="100000"/>
              </a:lnSpc>
              <a:spcBef>
                <a:spcPts val="0"/>
              </a:spcBef>
              <a:spcAft>
                <a:spcPts val="0"/>
              </a:spcAft>
            </a:pPr>
            <a:r>
              <a:rPr lang="en-US" dirty="0">
                <a:solidFill>
                  <a:schemeClr val="tx1"/>
                </a:solidFill>
                <a:latin typeface="Times New Roman" pitchFamily="18" charset="0"/>
                <a:cs typeface="Times New Roman" pitchFamily="18" charset="0"/>
              </a:rPr>
              <a:t>1. The animals should be of the same breed, sex, age and body weight.</a:t>
            </a:r>
          </a:p>
          <a:p>
            <a:pPr algn="just">
              <a:lnSpc>
                <a:spcPct val="100000"/>
              </a:lnSpc>
              <a:spcBef>
                <a:spcPts val="0"/>
              </a:spcBef>
              <a:spcAft>
                <a:spcPts val="0"/>
              </a:spcAft>
            </a:pPr>
            <a:endParaRPr lang="en-US" dirty="0">
              <a:solidFill>
                <a:schemeClr val="tx1"/>
              </a:solidFill>
              <a:latin typeface="Times New Roman" pitchFamily="18" charset="0"/>
              <a:cs typeface="Times New Roman" pitchFamily="18" charset="0"/>
            </a:endParaRPr>
          </a:p>
          <a:p>
            <a:pPr algn="just">
              <a:lnSpc>
                <a:spcPct val="100000"/>
              </a:lnSpc>
              <a:spcBef>
                <a:spcPts val="0"/>
              </a:spcBef>
              <a:spcAft>
                <a:spcPts val="0"/>
              </a:spcAft>
            </a:pPr>
            <a:r>
              <a:rPr lang="en-US" dirty="0">
                <a:solidFill>
                  <a:schemeClr val="tx1"/>
                </a:solidFill>
                <a:latin typeface="Times New Roman" pitchFamily="18" charset="0"/>
                <a:cs typeface="Times New Roman" pitchFamily="18" charset="0"/>
              </a:rPr>
              <a:t>2. Generally a minimum of four animals are needed.</a:t>
            </a:r>
          </a:p>
          <a:p>
            <a:pPr algn="just">
              <a:lnSpc>
                <a:spcPct val="100000"/>
              </a:lnSpc>
              <a:spcBef>
                <a:spcPts val="0"/>
              </a:spcBef>
              <a:spcAft>
                <a:spcPts val="0"/>
              </a:spcAft>
            </a:pPr>
            <a:endParaRPr lang="en-US" dirty="0">
              <a:solidFill>
                <a:schemeClr val="tx1"/>
              </a:solidFill>
              <a:latin typeface="Times New Roman" pitchFamily="18" charset="0"/>
              <a:cs typeface="Times New Roman" pitchFamily="18" charset="0"/>
            </a:endParaRPr>
          </a:p>
          <a:p>
            <a:pPr algn="just">
              <a:lnSpc>
                <a:spcPct val="100000"/>
              </a:lnSpc>
              <a:spcBef>
                <a:spcPts val="0"/>
              </a:spcBef>
              <a:spcAft>
                <a:spcPts val="0"/>
              </a:spcAft>
            </a:pPr>
            <a:r>
              <a:rPr lang="en-US" dirty="0">
                <a:solidFill>
                  <a:schemeClr val="tx1"/>
                </a:solidFill>
                <a:latin typeface="Times New Roman" pitchFamily="18" charset="0"/>
                <a:cs typeface="Times New Roman" pitchFamily="18" charset="0"/>
              </a:rPr>
              <a:t>3. Animals should be healthy and free from parasites.</a:t>
            </a:r>
          </a:p>
          <a:p>
            <a:pPr algn="just">
              <a:lnSpc>
                <a:spcPct val="100000"/>
              </a:lnSpc>
              <a:spcBef>
                <a:spcPts val="0"/>
              </a:spcBef>
              <a:spcAft>
                <a:spcPts val="0"/>
              </a:spcAft>
            </a:pPr>
            <a:endParaRPr lang="en-US" dirty="0">
              <a:solidFill>
                <a:schemeClr val="tx1"/>
              </a:solidFill>
              <a:latin typeface="Times New Roman" pitchFamily="18" charset="0"/>
              <a:cs typeface="Times New Roman" pitchFamily="18" charset="0"/>
            </a:endParaRPr>
          </a:p>
          <a:p>
            <a:pPr algn="just">
              <a:lnSpc>
                <a:spcPct val="100000"/>
              </a:lnSpc>
              <a:spcBef>
                <a:spcPts val="0"/>
              </a:spcBef>
              <a:spcAft>
                <a:spcPts val="0"/>
              </a:spcAft>
            </a:pPr>
            <a:r>
              <a:rPr lang="en-US" dirty="0">
                <a:solidFill>
                  <a:schemeClr val="tx1"/>
                </a:solidFill>
                <a:latin typeface="Times New Roman" pitchFamily="18" charset="0"/>
                <a:cs typeface="Times New Roman" pitchFamily="18" charset="0"/>
              </a:rPr>
              <a:t>4. Male animals are preferred over females because it is easier to collect faeces and urine separately in male animals.</a:t>
            </a:r>
          </a:p>
          <a:p>
            <a:pPr algn="just">
              <a:lnSpc>
                <a:spcPct val="100000"/>
              </a:lnSpc>
              <a:spcBef>
                <a:spcPts val="0"/>
              </a:spcBef>
              <a:spcAft>
                <a:spcPts val="0"/>
              </a:spcAft>
            </a:pPr>
            <a:endParaRPr lang="en-US" dirty="0">
              <a:solidFill>
                <a:schemeClr val="tx1"/>
              </a:solidFill>
              <a:latin typeface="Times New Roman" pitchFamily="18" charset="0"/>
              <a:cs typeface="Times New Roman" pitchFamily="18" charset="0"/>
            </a:endParaRPr>
          </a:p>
          <a:p>
            <a:pPr algn="just">
              <a:lnSpc>
                <a:spcPct val="100000"/>
              </a:lnSpc>
              <a:spcBef>
                <a:spcPts val="0"/>
              </a:spcBef>
              <a:spcAft>
                <a:spcPts val="0"/>
              </a:spcAft>
            </a:pPr>
            <a:r>
              <a:rPr lang="en-US" dirty="0">
                <a:solidFill>
                  <a:schemeClr val="tx1"/>
                </a:solidFill>
                <a:latin typeface="Times New Roman" pitchFamily="18" charset="0"/>
                <a:cs typeface="Times New Roman" pitchFamily="18" charset="0"/>
              </a:rPr>
              <a:t>5. Stage of selection of animal depends on the basis of relevance of treatment. </a:t>
            </a:r>
          </a:p>
          <a:p>
            <a:pPr>
              <a:lnSpc>
                <a:spcPct val="100000"/>
              </a:lnSpc>
              <a:buFont typeface="Wingdings" pitchFamily="2" charset="2"/>
              <a:buChar char="v"/>
            </a:pPr>
            <a:endParaRPr lang="en-US"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381000" y="6459786"/>
            <a:ext cx="8763000" cy="365125"/>
          </a:xfrm>
        </p:spPr>
        <p:txBody>
          <a:bodyPr/>
          <a:lstStyle/>
          <a:p>
            <a:r>
              <a:rPr lang="en-US" dirty="0">
                <a:solidFill>
                  <a:schemeClr val="bg1"/>
                </a:solidFill>
                <a:latin typeface="Times New Roman" pitchFamily="18" charset="0"/>
                <a:cs typeface="Times New Roman" pitchFamily="18" charset="0"/>
              </a:rPr>
              <a:t>Dr. Muneendra Kumar, Assistant Professor, Department of Animal Nutrition, DUVASU, Mathura                                                                                         </a:t>
            </a:r>
            <a:fld id="{B6F15528-21DE-4FAA-801E-634DDDAF4B2B}" type="slidenum">
              <a:rPr lang="en-US" smtClean="0"/>
              <a:pPr/>
              <a:t>9</a:t>
            </a:fld>
            <a:endParaRPr lang="en-US" dirty="0"/>
          </a:p>
        </p:txBody>
      </p:sp>
      <p:sp>
        <p:nvSpPr>
          <p:cNvPr id="5" name="Title 1">
            <a:extLst>
              <a:ext uri="{FF2B5EF4-FFF2-40B4-BE49-F238E27FC236}">
                <a16:creationId xmlns:a16="http://schemas.microsoft.com/office/drawing/2014/main" id="{BAC113C6-DD6F-49B1-BB0D-C1167CC0CAA1}"/>
              </a:ext>
            </a:extLst>
          </p:cNvPr>
          <p:cNvSpPr>
            <a:spLocks noGrp="1"/>
          </p:cNvSpPr>
          <p:nvPr>
            <p:ph type="title"/>
          </p:nvPr>
        </p:nvSpPr>
        <p:spPr>
          <a:xfrm>
            <a:off x="990600" y="1219200"/>
            <a:ext cx="7543800" cy="518161"/>
          </a:xfrm>
        </p:spPr>
        <p:txBody>
          <a:bodyPr>
            <a:noAutofit/>
          </a:bodyPr>
          <a:lstStyle/>
          <a:p>
            <a:r>
              <a:rPr lang="en-US" sz="2200" b="1" dirty="0">
                <a:solidFill>
                  <a:srgbClr val="7030A0"/>
                </a:solidFill>
                <a:latin typeface="Times New Roman" panose="02020603050405020304" pitchFamily="18" charset="0"/>
                <a:cs typeface="Times New Roman" panose="02020603050405020304" pitchFamily="18" charset="0"/>
              </a:rPr>
              <a:t>Norms adopted for conducting digestion and metabolism trial</a:t>
            </a:r>
            <a:endParaRPr lang="en-IN" sz="22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2243</TotalTime>
  <Words>3586</Words>
  <Application>Microsoft Office PowerPoint</Application>
  <PresentationFormat>On-screen Show (4:3)</PresentationFormat>
  <Paragraphs>392</Paragraphs>
  <Slides>49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Calibri Light</vt:lpstr>
      <vt:lpstr>Cambria Math</vt:lpstr>
      <vt:lpstr>Times New Roman</vt:lpstr>
      <vt:lpstr>Wingdings</vt:lpstr>
      <vt:lpstr>Retrospect</vt:lpstr>
      <vt:lpstr>PowerPoint Presentation</vt:lpstr>
      <vt:lpstr>PowerPoint Presentation</vt:lpstr>
      <vt:lpstr>Measurement of digestibility</vt:lpstr>
      <vt:lpstr>Digestibility Coefficient (%)/Apparent digestibility</vt:lpstr>
      <vt:lpstr>PowerPoint Presentation</vt:lpstr>
      <vt:lpstr>Digestibility Determination Methods</vt:lpstr>
      <vt:lpstr>1. In Vivo Digestibility Determination Methods</vt:lpstr>
      <vt:lpstr>PowerPoint Presentation</vt:lpstr>
      <vt:lpstr>Norms adopted for conducting digestion and metabolism trial</vt:lpstr>
      <vt:lpstr>PowerPoint Presentation</vt:lpstr>
      <vt:lpstr>PowerPoint Presentation</vt:lpstr>
      <vt:lpstr>PowerPoint Presentation</vt:lpstr>
      <vt:lpstr>PowerPoint Presentation</vt:lpstr>
      <vt:lpstr>PowerPoint Presentation</vt:lpstr>
      <vt:lpstr>i. By difference methods</vt:lpstr>
      <vt:lpstr>Digestibility determination of concentrate</vt:lpstr>
      <vt:lpstr>Digestibility determination of poor quality roughage </vt:lpstr>
      <vt:lpstr>Digestibility determination in poultry</vt:lpstr>
      <vt:lpstr>ii. Indicator/marker method of digestibility determination</vt:lpstr>
      <vt:lpstr>The ideal specification of an indicator/marker</vt:lpstr>
      <vt:lpstr>Classification</vt:lpstr>
      <vt:lpstr>PowerPoint Presentation</vt:lpstr>
      <vt:lpstr>PowerPoint Presentation</vt:lpstr>
      <vt:lpstr>Digestibility determination and pasture consumption in grazing animals</vt:lpstr>
      <vt:lpstr>PowerPoint Presentation</vt:lpstr>
      <vt:lpstr>PowerPoint Presentation</vt:lpstr>
      <vt:lpstr>PowerPoint Presentation</vt:lpstr>
      <vt:lpstr>PowerPoint Presentation</vt:lpstr>
      <vt:lpstr>Advantages</vt:lpstr>
      <vt:lpstr>Limitation of in vivo  method</vt:lpstr>
      <vt:lpstr>In sacco/semi in vivo/in situ/nylon bag method</vt:lpstr>
      <vt:lpstr>PowerPoint Presentation</vt:lpstr>
      <vt:lpstr>PowerPoint Presentation</vt:lpstr>
      <vt:lpstr>PowerPoint Presentation</vt:lpstr>
      <vt:lpstr>PowerPoint Presentation</vt:lpstr>
      <vt:lpstr>PowerPoint Presentation</vt:lpstr>
      <vt:lpstr>Factors affecting in sacco digestibility</vt:lpstr>
      <vt:lpstr>PowerPoint Presentation</vt:lpstr>
      <vt:lpstr>PowerPoint Presentation</vt:lpstr>
      <vt:lpstr>PowerPoint Presentation</vt:lpstr>
      <vt:lpstr>In Vitro digestibility determination method</vt:lpstr>
      <vt:lpstr>PowerPoint Presentation</vt:lpstr>
      <vt:lpstr>PowerPoint Presentation</vt:lpstr>
      <vt:lpstr>PowerPoint Presentation</vt:lpstr>
      <vt:lpstr>Types of in vitro method </vt:lpstr>
      <vt:lpstr>PowerPoint Presentation</vt:lpstr>
      <vt:lpstr>In vivo artificial rumen (VIVAR)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Feed technology</dc:title>
  <dc:creator>DELL</dc:creator>
  <cp:lastModifiedBy>Muneendra Kumar</cp:lastModifiedBy>
  <cp:revision>130</cp:revision>
  <dcterms:created xsi:type="dcterms:W3CDTF">2006-08-16T00:00:00Z</dcterms:created>
  <dcterms:modified xsi:type="dcterms:W3CDTF">2022-04-02T11:18:16Z</dcterms:modified>
</cp:coreProperties>
</file>