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7" r:id="rId2"/>
    <p:sldId id="260" r:id="rId3"/>
    <p:sldId id="262" r:id="rId4"/>
    <p:sldId id="261" r:id="rId5"/>
    <p:sldId id="264" r:id="rId6"/>
    <p:sldId id="268" r:id="rId7"/>
    <p:sldId id="265" r:id="rId8"/>
    <p:sldId id="258" r:id="rId9"/>
    <p:sldId id="259" r:id="rId10"/>
    <p:sldId id="263" r:id="rId11"/>
    <p:sldId id="266" r:id="rId12"/>
    <p:sldId id="267" r:id="rId13"/>
    <p:sldId id="303" r:id="rId14"/>
    <p:sldId id="304" r:id="rId15"/>
    <p:sldId id="308" r:id="rId16"/>
    <p:sldId id="309" r:id="rId17"/>
    <p:sldId id="310" r:id="rId18"/>
    <p:sldId id="311" r:id="rId19"/>
    <p:sldId id="312" r:id="rId20"/>
    <p:sldId id="313" r:id="rId21"/>
    <p:sldId id="269" r:id="rId22"/>
    <p:sldId id="302" r:id="rId23"/>
    <p:sldId id="270" r:id="rId24"/>
    <p:sldId id="314" r:id="rId25"/>
    <p:sldId id="315" r:id="rId26"/>
    <p:sldId id="319" r:id="rId27"/>
    <p:sldId id="316" r:id="rId28"/>
    <p:sldId id="317" r:id="rId29"/>
    <p:sldId id="318" r:id="rId30"/>
    <p:sldId id="273" r:id="rId31"/>
    <p:sldId id="272" r:id="rId32"/>
    <p:sldId id="274" r:id="rId33"/>
    <p:sldId id="320" r:id="rId34"/>
    <p:sldId id="321" r:id="rId35"/>
    <p:sldId id="322" r:id="rId36"/>
    <p:sldId id="275" r:id="rId37"/>
    <p:sldId id="323" r:id="rId38"/>
    <p:sldId id="324" r:id="rId39"/>
    <p:sldId id="325" r:id="rId40"/>
    <p:sldId id="326" r:id="rId41"/>
    <p:sldId id="327" r:id="rId42"/>
    <p:sldId id="342" r:id="rId43"/>
    <p:sldId id="329" r:id="rId44"/>
    <p:sldId id="330" r:id="rId45"/>
    <p:sldId id="331" r:id="rId46"/>
    <p:sldId id="332" r:id="rId47"/>
    <p:sldId id="333" r:id="rId48"/>
    <p:sldId id="343" r:id="rId49"/>
    <p:sldId id="334" r:id="rId50"/>
    <p:sldId id="335" r:id="rId51"/>
    <p:sldId id="344" r:id="rId52"/>
    <p:sldId id="345" r:id="rId53"/>
    <p:sldId id="346" r:id="rId54"/>
    <p:sldId id="336" r:id="rId55"/>
    <p:sldId id="358" r:id="rId56"/>
    <p:sldId id="337" r:id="rId57"/>
    <p:sldId id="338" r:id="rId58"/>
    <p:sldId id="339" r:id="rId59"/>
    <p:sldId id="340" r:id="rId60"/>
    <p:sldId id="360" r:id="rId61"/>
    <p:sldId id="341" r:id="rId62"/>
    <p:sldId id="359" r:id="rId63"/>
    <p:sldId id="278" r:id="rId64"/>
    <p:sldId id="279" r:id="rId65"/>
    <p:sldId id="280" r:id="rId66"/>
    <p:sldId id="281" r:id="rId67"/>
    <p:sldId id="361" r:id="rId68"/>
    <p:sldId id="282" r:id="rId69"/>
    <p:sldId id="363" r:id="rId70"/>
    <p:sldId id="283" r:id="rId71"/>
    <p:sldId id="366" r:id="rId72"/>
    <p:sldId id="364" r:id="rId73"/>
    <p:sldId id="284" r:id="rId74"/>
    <p:sldId id="285" r:id="rId75"/>
    <p:sldId id="286" r:id="rId76"/>
    <p:sldId id="370" r:id="rId77"/>
    <p:sldId id="287" r:id="rId78"/>
    <p:sldId id="288" r:id="rId79"/>
    <p:sldId id="289" r:id="rId80"/>
    <p:sldId id="367" r:id="rId81"/>
    <p:sldId id="368" r:id="rId82"/>
    <p:sldId id="369" r:id="rId83"/>
    <p:sldId id="347" r:id="rId84"/>
    <p:sldId id="348" r:id="rId85"/>
    <p:sldId id="355" r:id="rId86"/>
    <p:sldId id="349" r:id="rId87"/>
    <p:sldId id="354" r:id="rId88"/>
    <p:sldId id="356" r:id="rId89"/>
    <p:sldId id="357" r:id="rId90"/>
    <p:sldId id="350" r:id="rId91"/>
    <p:sldId id="351" r:id="rId92"/>
    <p:sldId id="352" r:id="rId93"/>
    <p:sldId id="353" r:id="rId94"/>
    <p:sldId id="295" r:id="rId95"/>
    <p:sldId id="296" r:id="rId96"/>
    <p:sldId id="297" r:id="rId97"/>
    <p:sldId id="298" r:id="rId98"/>
    <p:sldId id="299" r:id="rId99"/>
    <p:sldId id="300" r:id="rId100"/>
    <p:sldId id="301" r:id="rId101"/>
    <p:sldId id="371" r:id="rId10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2A4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715869"/>
            <a:ext cx="7620000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Pharmacology 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Digestive System</a:t>
            </a:r>
            <a:endParaRPr lang="en-US" sz="6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4400" y="609600"/>
            <a:ext cx="7924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Veterinary stomachic powder available in market</a:t>
            </a:r>
          </a:p>
          <a:p>
            <a:r>
              <a:rPr lang="en-US" dirty="0" smtClean="0"/>
              <a:t>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1.Himalayn Batisa powder (IH) 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2.Herminsa Powder (BBB) 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3.Ruchamx Powder (Dabur)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895600"/>
            <a:ext cx="7924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Indications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pPr algn="just">
              <a:buFont typeface="Wingdings" pitchFamily="2" charset="2"/>
              <a:buChar char="ü"/>
            </a:pPr>
            <a:r>
              <a:rPr lang="en-US" b="1" dirty="0" smtClean="0"/>
              <a:t>For prevention and treatment of digestive disorders: Anorexia, Dyspepsia, (Indigestion, also known as dyspepsia) Constipation etc. </a:t>
            </a:r>
          </a:p>
          <a:p>
            <a:pPr algn="just">
              <a:buFont typeface="Wingdings" pitchFamily="2" charset="2"/>
              <a:buChar char="ü"/>
            </a:pPr>
            <a:endParaRPr lang="en-US" b="1" dirty="0" smtClean="0"/>
          </a:p>
          <a:p>
            <a:pPr algn="just">
              <a:buFont typeface="Wingdings" pitchFamily="2" charset="2"/>
              <a:buChar char="ü"/>
            </a:pPr>
            <a:r>
              <a:rPr lang="en-US" b="1" dirty="0" smtClean="0"/>
              <a:t>As an adjuvant therapy along with oral antibiotics, antibacterials, anthelmintics and other chemical drugs. </a:t>
            </a:r>
          </a:p>
          <a:p>
            <a:pPr algn="just">
              <a:buFont typeface="Wingdings" pitchFamily="2" charset="2"/>
              <a:buChar char="ü"/>
            </a:pPr>
            <a:endParaRPr lang="en-US" b="1" dirty="0" smtClean="0"/>
          </a:p>
          <a:p>
            <a:pPr algn="just">
              <a:buFont typeface="Wingdings" pitchFamily="2" charset="2"/>
              <a:buChar char="ü"/>
            </a:pPr>
            <a:r>
              <a:rPr lang="en-US" b="1" dirty="0" smtClean="0"/>
              <a:t>To improve ruminal digestion and farm productivity.</a:t>
            </a:r>
          </a:p>
          <a:p>
            <a:pPr algn="just">
              <a:buFont typeface="Wingdings" pitchFamily="2" charset="2"/>
              <a:buChar char="ü"/>
            </a:pPr>
            <a:endParaRPr lang="en-US" b="1" dirty="0" smtClean="0"/>
          </a:p>
          <a:p>
            <a:pPr lvl="1" algn="just"/>
            <a:r>
              <a:rPr lang="en-US" b="1" dirty="0" smtClean="0">
                <a:solidFill>
                  <a:srgbClr val="00B050"/>
                </a:solidFill>
              </a:rPr>
              <a:t>**Administer orally twice daily with jaggery or sugary syrup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14400" y="5334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</a:rPr>
              <a:t>Ruminotorics</a:t>
            </a:r>
            <a:r>
              <a:rPr lang="en-US" sz="2800" b="1" dirty="0" smtClean="0">
                <a:solidFill>
                  <a:srgbClr val="7030A0"/>
                </a:solidFill>
              </a:rPr>
              <a:t>/</a:t>
            </a:r>
            <a:r>
              <a:rPr lang="en-US" sz="2800" b="1" dirty="0" err="1" smtClean="0">
                <a:solidFill>
                  <a:srgbClr val="7030A0"/>
                </a:solidFill>
              </a:rPr>
              <a:t>Ruminatoriums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(Modulators of </a:t>
            </a:r>
            <a:r>
              <a:rPr lang="en-US" b="1" dirty="0" err="1" smtClean="0">
                <a:solidFill>
                  <a:srgbClr val="0070C0"/>
                </a:solidFill>
              </a:rPr>
              <a:t>Ruminoreticular</a:t>
            </a:r>
            <a:r>
              <a:rPr lang="en-US" b="1" dirty="0" smtClean="0">
                <a:solidFill>
                  <a:srgbClr val="0070C0"/>
                </a:solidFill>
              </a:rPr>
              <a:t> activity)</a:t>
            </a:r>
            <a:endParaRPr lang="en-IN" sz="1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371600"/>
            <a:ext cx="7924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Helps in Fermentation, absorption, passage of </a:t>
            </a:r>
            <a:r>
              <a:rPr lang="en-US" b="1" dirty="0" err="1" smtClean="0"/>
              <a:t>ingesta</a:t>
            </a:r>
            <a:r>
              <a:rPr lang="en-US" b="1" dirty="0" smtClean="0"/>
              <a:t> to omasum and abomasum and removal of free gas by eructation by increasing normal contractile activity</a:t>
            </a:r>
          </a:p>
          <a:p>
            <a:endParaRPr lang="en-US" dirty="0"/>
          </a:p>
          <a:p>
            <a:r>
              <a:rPr lang="en-US" dirty="0" smtClean="0"/>
              <a:t>Used in </a:t>
            </a:r>
            <a:r>
              <a:rPr lang="en-US" b="1" dirty="0" smtClean="0">
                <a:solidFill>
                  <a:srgbClr val="C00000"/>
                </a:solidFill>
              </a:rPr>
              <a:t>ruminal stasis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Agents: 		Cholinergic agonists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(Neostigmine: increases frequency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			  (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Carbachol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: M and N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		</a:t>
            </a:r>
            <a:r>
              <a:rPr lang="en-US" b="1" dirty="0" err="1" smtClean="0">
                <a:solidFill>
                  <a:srgbClr val="C00000"/>
                </a:solidFill>
              </a:rPr>
              <a:t>Prokinetics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(Metoclopramide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		Benzodiazepines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(Diazepam: Appetite enhancer)</a:t>
            </a:r>
            <a:r>
              <a:rPr lang="en-US" b="1" dirty="0">
                <a:solidFill>
                  <a:srgbClr val="C00000"/>
                </a:solidFill>
              </a:rPr>
              <a:t>	</a:t>
            </a:r>
            <a:r>
              <a:rPr lang="en-US" b="1" dirty="0" smtClean="0">
                <a:solidFill>
                  <a:srgbClr val="C00000"/>
                </a:solidFill>
              </a:rPr>
              <a:t>		Plant alkaloids </a:t>
            </a:r>
            <a:r>
              <a:rPr lang="en-US" b="1" dirty="0" smtClean="0">
                <a:solidFill>
                  <a:schemeClr val="accent4"/>
                </a:solidFill>
              </a:rPr>
              <a:t>(</a:t>
            </a:r>
            <a:r>
              <a:rPr lang="en-US" b="1" dirty="0" err="1" smtClean="0">
                <a:solidFill>
                  <a:schemeClr val="accent4"/>
                </a:solidFill>
              </a:rPr>
              <a:t>Arecoline</a:t>
            </a:r>
            <a:r>
              <a:rPr lang="en-US" b="1" dirty="0" smtClean="0">
                <a:solidFill>
                  <a:schemeClr val="accent4"/>
                </a:solidFill>
              </a:rPr>
              <a:t>, Pilocarpine, Strychnine, </a:t>
            </a:r>
            <a:r>
              <a:rPr lang="en-US" b="1" dirty="0" err="1" smtClean="0">
                <a:solidFill>
                  <a:schemeClr val="accent4"/>
                </a:solidFill>
              </a:rPr>
              <a:t>Lobeline</a:t>
            </a:r>
            <a:r>
              <a:rPr lang="en-US" b="1" dirty="0" smtClean="0">
                <a:solidFill>
                  <a:schemeClr val="accent4"/>
                </a:solidFill>
              </a:rPr>
              <a:t>)</a:t>
            </a:r>
          </a:p>
          <a:p>
            <a:r>
              <a:rPr lang="en-US" b="1" dirty="0">
                <a:solidFill>
                  <a:srgbClr val="C00000"/>
                </a:solidFill>
              </a:rPr>
              <a:t>	</a:t>
            </a:r>
            <a:r>
              <a:rPr lang="en-US" b="1" dirty="0" smtClean="0">
                <a:solidFill>
                  <a:srgbClr val="C00000"/>
                </a:solidFill>
              </a:rPr>
              <a:t>	Bitters </a:t>
            </a:r>
            <a:r>
              <a:rPr lang="en-US" b="1" dirty="0" smtClean="0">
                <a:solidFill>
                  <a:srgbClr val="00B050"/>
                </a:solidFill>
              </a:rPr>
              <a:t>(Gentian, </a:t>
            </a:r>
            <a:r>
              <a:rPr lang="en-US" b="1" dirty="0" err="1" smtClean="0">
                <a:solidFill>
                  <a:srgbClr val="00B050"/>
                </a:solidFill>
              </a:rPr>
              <a:t>nux</a:t>
            </a:r>
            <a:r>
              <a:rPr lang="en-US" b="1" dirty="0" smtClean="0">
                <a:solidFill>
                  <a:srgbClr val="00B050"/>
                </a:solidFill>
              </a:rPr>
              <a:t> vomica, ginger)</a:t>
            </a:r>
          </a:p>
          <a:p>
            <a:r>
              <a:rPr lang="en-US" b="1" dirty="0">
                <a:solidFill>
                  <a:srgbClr val="C00000"/>
                </a:solidFill>
              </a:rPr>
              <a:t>	</a:t>
            </a:r>
            <a:r>
              <a:rPr lang="en-US" b="1" dirty="0" smtClean="0">
                <a:solidFill>
                  <a:srgbClr val="C00000"/>
                </a:solidFill>
              </a:rPr>
              <a:t>	Mineral supplements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(Co, Cu,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Fe, Zn, Ca, Mg, P, S, I)</a:t>
            </a:r>
          </a:p>
          <a:p>
            <a:r>
              <a:rPr lang="en-US" b="1" dirty="0">
                <a:solidFill>
                  <a:srgbClr val="C00000"/>
                </a:solidFill>
              </a:rPr>
              <a:t>	</a:t>
            </a:r>
            <a:r>
              <a:rPr lang="en-US" b="1" dirty="0" smtClean="0">
                <a:solidFill>
                  <a:srgbClr val="C00000"/>
                </a:solidFill>
              </a:rPr>
              <a:t>	Ruminal acidifying agents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(Vinegar, acetic acid 5%)</a:t>
            </a:r>
          </a:p>
          <a:p>
            <a:r>
              <a:rPr lang="en-US" b="1" dirty="0">
                <a:solidFill>
                  <a:srgbClr val="C00000"/>
                </a:solidFill>
              </a:rPr>
              <a:t>	</a:t>
            </a:r>
            <a:r>
              <a:rPr lang="en-US" b="1" dirty="0" smtClean="0">
                <a:solidFill>
                  <a:srgbClr val="C00000"/>
                </a:solidFill>
              </a:rPr>
              <a:t>	Ruminal </a:t>
            </a:r>
            <a:r>
              <a:rPr lang="en-US" b="1" dirty="0" err="1" smtClean="0">
                <a:solidFill>
                  <a:srgbClr val="C00000"/>
                </a:solidFill>
              </a:rPr>
              <a:t>alkalinising</a:t>
            </a:r>
            <a:r>
              <a:rPr lang="en-US" b="1" dirty="0" smtClean="0">
                <a:solidFill>
                  <a:srgbClr val="C00000"/>
                </a:solidFill>
              </a:rPr>
              <a:t> agents </a:t>
            </a:r>
            <a:r>
              <a:rPr lang="en-US" b="1" dirty="0" smtClean="0">
                <a:solidFill>
                  <a:schemeClr val="accent3"/>
                </a:solidFill>
              </a:rPr>
              <a:t>(Mg(OH)</a:t>
            </a:r>
            <a:r>
              <a:rPr lang="en-US" b="1" baseline="-25000" dirty="0" smtClean="0">
                <a:solidFill>
                  <a:schemeClr val="accent3"/>
                </a:solidFill>
              </a:rPr>
              <a:t>2,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</a:rPr>
              <a:t>MgO</a:t>
            </a:r>
            <a:r>
              <a:rPr lang="en-US" b="1" dirty="0" smtClean="0">
                <a:solidFill>
                  <a:schemeClr val="accent3"/>
                </a:solidFill>
              </a:rPr>
              <a:t>, MgCO</a:t>
            </a:r>
            <a:r>
              <a:rPr lang="en-US" b="1" baseline="-25000" dirty="0" smtClean="0">
                <a:solidFill>
                  <a:schemeClr val="accent3"/>
                </a:solidFill>
              </a:rPr>
              <a:t>3</a:t>
            </a:r>
            <a:r>
              <a:rPr lang="en-US" b="1" dirty="0" smtClean="0">
                <a:solidFill>
                  <a:schemeClr val="accent3"/>
                </a:solidFill>
              </a:rPr>
              <a:t>, Al(OH)</a:t>
            </a:r>
            <a:r>
              <a:rPr lang="en-US" b="1" baseline="-25000" dirty="0" smtClean="0">
                <a:solidFill>
                  <a:schemeClr val="accent3"/>
                </a:solidFill>
              </a:rPr>
              <a:t>2</a:t>
            </a:r>
            <a:r>
              <a:rPr lang="en-US" b="1" dirty="0" smtClean="0">
                <a:solidFill>
                  <a:schemeClr val="accent3"/>
                </a:solidFill>
              </a:rPr>
              <a:t>, 					CaCo</a:t>
            </a:r>
            <a:r>
              <a:rPr lang="en-US" b="1" baseline="-25000" dirty="0" smtClean="0">
                <a:solidFill>
                  <a:schemeClr val="accent3"/>
                </a:solidFill>
              </a:rPr>
              <a:t>3</a:t>
            </a:r>
            <a:r>
              <a:rPr lang="en-US" b="1" dirty="0" smtClean="0">
                <a:solidFill>
                  <a:schemeClr val="accent3"/>
                </a:solidFill>
              </a:rPr>
              <a:t>)</a:t>
            </a:r>
          </a:p>
          <a:p>
            <a:r>
              <a:rPr lang="en-US" b="1" dirty="0">
                <a:solidFill>
                  <a:schemeClr val="accent3"/>
                </a:solidFill>
              </a:rPr>
              <a:t>	</a:t>
            </a:r>
            <a:r>
              <a:rPr lang="en-US" b="1" dirty="0" smtClean="0">
                <a:solidFill>
                  <a:schemeClr val="accent3"/>
                </a:solidFill>
              </a:rPr>
              <a:t>	Other agents: </a:t>
            </a:r>
            <a:r>
              <a:rPr lang="en-US" b="1" dirty="0" smtClean="0">
                <a:solidFill>
                  <a:srgbClr val="002060"/>
                </a:solidFill>
              </a:rPr>
              <a:t>Opioid antagonists</a:t>
            </a:r>
            <a:r>
              <a:rPr lang="en-US" b="1" dirty="0" smtClean="0">
                <a:solidFill>
                  <a:schemeClr val="accent3"/>
                </a:solidFill>
              </a:rPr>
              <a:t>, </a:t>
            </a:r>
            <a:r>
              <a:rPr lang="en-US" b="1" dirty="0" smtClean="0">
                <a:solidFill>
                  <a:srgbClr val="002060"/>
                </a:solidFill>
              </a:rPr>
              <a:t>Potassium antimony</a:t>
            </a:r>
          </a:p>
          <a:p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		        </a:t>
            </a:r>
            <a:r>
              <a:rPr lang="en-US" b="1" dirty="0" err="1" smtClean="0">
                <a:solidFill>
                  <a:srgbClr val="002060"/>
                </a:solidFill>
              </a:rPr>
              <a:t>tartarate</a:t>
            </a:r>
            <a:r>
              <a:rPr lang="en-US" b="1" dirty="0" smtClean="0">
                <a:solidFill>
                  <a:srgbClr val="002060"/>
                </a:solidFill>
              </a:rPr>
              <a:t>, Liquid paraffin</a:t>
            </a:r>
          </a:p>
          <a:p>
            <a:r>
              <a:rPr lang="en-US" b="1" dirty="0">
                <a:solidFill>
                  <a:srgbClr val="C00000"/>
                </a:solidFill>
              </a:rPr>
              <a:t>	</a:t>
            </a:r>
            <a:r>
              <a:rPr lang="en-US" b="1" dirty="0" smtClean="0">
                <a:solidFill>
                  <a:srgbClr val="C00000"/>
                </a:solidFill>
              </a:rPr>
              <a:t>	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90600" y="762000"/>
            <a:ext cx="7467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DIGESTANTS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(Drugs affecting Digestive Functions)</a:t>
            </a:r>
            <a:endParaRPr lang="en-IN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b="1" dirty="0" smtClean="0"/>
              <a:t>Pancreatic Digestants</a:t>
            </a:r>
            <a:r>
              <a:rPr lang="en-US" dirty="0" smtClean="0"/>
              <a:t>: 	</a:t>
            </a:r>
            <a:r>
              <a:rPr lang="en-US" dirty="0" err="1" smtClean="0"/>
              <a:t>Pancreatin</a:t>
            </a:r>
            <a:r>
              <a:rPr lang="en-US" dirty="0" smtClean="0"/>
              <a:t>, </a:t>
            </a:r>
          </a:p>
          <a:p>
            <a:pPr lvl="5"/>
            <a:r>
              <a:rPr lang="en-US" dirty="0" smtClean="0"/>
              <a:t>   	</a:t>
            </a:r>
            <a:r>
              <a:rPr lang="en-US" dirty="0" err="1" smtClean="0"/>
              <a:t>Pancrealipase</a:t>
            </a:r>
            <a:endParaRPr lang="en-US" dirty="0" smtClean="0"/>
          </a:p>
          <a:p>
            <a:pPr lvl="5"/>
            <a:r>
              <a:rPr lang="en-US" dirty="0" smtClean="0"/>
              <a:t>   	Diastase</a:t>
            </a:r>
          </a:p>
          <a:p>
            <a:pPr lvl="5"/>
            <a:r>
              <a:rPr lang="en-US" dirty="0" smtClean="0"/>
              <a:t>   	Taka-diastase</a:t>
            </a:r>
            <a:endParaRPr lang="en-US" dirty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b="1" dirty="0" smtClean="0"/>
              <a:t>Gastric digestants</a:t>
            </a:r>
            <a:r>
              <a:rPr lang="en-US" dirty="0" smtClean="0"/>
              <a:t>:	Pepsin</a:t>
            </a:r>
          </a:p>
          <a:p>
            <a:pPr lvl="6"/>
            <a:r>
              <a:rPr lang="en-US" dirty="0" smtClean="0"/>
              <a:t>Papain</a:t>
            </a:r>
          </a:p>
          <a:p>
            <a:pPr lvl="6"/>
            <a:r>
              <a:rPr lang="en-US" dirty="0" err="1" smtClean="0"/>
              <a:t>HCl</a:t>
            </a: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b="1" dirty="0" smtClean="0"/>
              <a:t>Hepatic digestants</a:t>
            </a:r>
            <a:r>
              <a:rPr lang="en-US" dirty="0" smtClean="0"/>
              <a:t>:	</a:t>
            </a:r>
          </a:p>
          <a:p>
            <a:pPr marL="800100" lvl="1" indent="-342900">
              <a:buAutoNum type="alphaUcParenR"/>
            </a:pPr>
            <a:r>
              <a:rPr lang="en-US" b="1" dirty="0" err="1" smtClean="0"/>
              <a:t>Cholagogues</a:t>
            </a:r>
            <a:r>
              <a:rPr lang="en-US" dirty="0" smtClean="0"/>
              <a:t>: Magnesium </a:t>
            </a:r>
            <a:r>
              <a:rPr lang="en-US" dirty="0" err="1" smtClean="0"/>
              <a:t>sulphate</a:t>
            </a:r>
            <a:r>
              <a:rPr lang="en-US" dirty="0" smtClean="0"/>
              <a:t>, </a:t>
            </a:r>
            <a:r>
              <a:rPr lang="en-US" dirty="0" err="1" smtClean="0"/>
              <a:t>ceruletide</a:t>
            </a:r>
            <a:r>
              <a:rPr lang="en-US" dirty="0" smtClean="0"/>
              <a:t>, aloes, ammonium chloride, </a:t>
            </a:r>
            <a:r>
              <a:rPr lang="en-US" dirty="0" err="1" smtClean="0"/>
              <a:t>ipecacuanha</a:t>
            </a:r>
            <a:endParaRPr lang="en-US" dirty="0" smtClean="0"/>
          </a:p>
          <a:p>
            <a:pPr marL="800100" lvl="1" indent="-342900">
              <a:buAutoNum type="alphaUcParenR"/>
            </a:pPr>
            <a:endParaRPr lang="en-US" dirty="0" smtClean="0"/>
          </a:p>
          <a:p>
            <a:pPr marL="800100" lvl="1" indent="-342900">
              <a:buAutoNum type="alphaUcParenR"/>
            </a:pPr>
            <a:r>
              <a:rPr lang="en-US" b="1" dirty="0" err="1" smtClean="0"/>
              <a:t>Cholerectics</a:t>
            </a:r>
            <a:r>
              <a:rPr lang="en-US" dirty="0" smtClean="0"/>
              <a:t>: </a:t>
            </a:r>
            <a:r>
              <a:rPr lang="en-US" dirty="0" err="1" smtClean="0"/>
              <a:t>Ursodeoxycholic</a:t>
            </a:r>
            <a:r>
              <a:rPr lang="en-US" dirty="0" smtClean="0"/>
              <a:t> acid, </a:t>
            </a:r>
            <a:r>
              <a:rPr lang="en-US" dirty="0" err="1" smtClean="0"/>
              <a:t>chenodeoxycholic</a:t>
            </a:r>
            <a:r>
              <a:rPr lang="en-US" dirty="0" smtClean="0"/>
              <a:t> acid, </a:t>
            </a:r>
            <a:r>
              <a:rPr lang="en-US" dirty="0" err="1" smtClean="0"/>
              <a:t>dehydrocholic</a:t>
            </a:r>
            <a:r>
              <a:rPr lang="en-US" dirty="0" smtClean="0"/>
              <a:t> acid, </a:t>
            </a:r>
            <a:r>
              <a:rPr lang="en-US" dirty="0" err="1" smtClean="0"/>
              <a:t>glycocholate</a:t>
            </a:r>
            <a:r>
              <a:rPr lang="en-US" dirty="0" smtClean="0"/>
              <a:t>, taurocholate, </a:t>
            </a:r>
            <a:r>
              <a:rPr lang="en-US" dirty="0" err="1" smtClean="0"/>
              <a:t>florantyrone</a:t>
            </a:r>
            <a:r>
              <a:rPr lang="en-US" dirty="0" smtClean="0"/>
              <a:t>, </a:t>
            </a:r>
            <a:r>
              <a:rPr lang="en-US" dirty="0" err="1" smtClean="0"/>
              <a:t>tocamphyl</a:t>
            </a:r>
            <a:r>
              <a:rPr lang="en-US" dirty="0" smtClean="0"/>
              <a:t>, </a:t>
            </a:r>
            <a:r>
              <a:rPr lang="en-US" dirty="0" err="1" smtClean="0"/>
              <a:t>clanobutin</a:t>
            </a:r>
            <a:r>
              <a:rPr lang="en-US" dirty="0" smtClean="0"/>
              <a:t>, ox bile extract</a:t>
            </a:r>
          </a:p>
        </p:txBody>
      </p:sp>
    </p:spTree>
    <p:extLst>
      <p:ext uri="{BB962C8B-B14F-4D97-AF65-F5344CB8AC3E}">
        <p14:creationId xmlns="" xmlns:p14="http://schemas.microsoft.com/office/powerpoint/2010/main" val="3041097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0600" y="685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Drugs affecting Secretion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2743200" y="1295400"/>
            <a:ext cx="762000" cy="76200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86400" y="1295400"/>
            <a:ext cx="838200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143000" y="1447800"/>
            <a:ext cx="3048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Salivary Secretion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29200" y="1447800"/>
            <a:ext cx="3048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Gastric Secretion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2297668"/>
            <a:ext cx="8077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Saliva</a:t>
            </a:r>
            <a:r>
              <a:rPr lang="en-US" dirty="0" smtClean="0"/>
              <a:t>: Watery and frothy, continuous secretion in oral cavity from salivary glands</a:t>
            </a:r>
          </a:p>
          <a:p>
            <a:endParaRPr lang="en-US" dirty="0" smtClean="0"/>
          </a:p>
          <a:p>
            <a:r>
              <a:rPr lang="en-US" dirty="0" smtClean="0"/>
              <a:t>	Water, electrolytes, mucus and enzymes (amylase – starch breakdown;</a:t>
            </a:r>
          </a:p>
          <a:p>
            <a:r>
              <a:rPr lang="en-US" dirty="0" smtClean="0"/>
              <a:t>                 </a:t>
            </a:r>
          </a:p>
          <a:p>
            <a:r>
              <a:rPr lang="en-US" dirty="0" smtClean="0"/>
              <a:t>                  salivary lipase-fat digestion)</a:t>
            </a:r>
          </a:p>
          <a:p>
            <a:endParaRPr lang="en-US" dirty="0" smtClean="0"/>
          </a:p>
          <a:p>
            <a:r>
              <a:rPr lang="en-US" dirty="0" smtClean="0"/>
              <a:t>	Moisten and formation of food bolus for easy swallowing</a:t>
            </a:r>
          </a:p>
          <a:p>
            <a:endParaRPr lang="en-US" dirty="0" smtClean="0"/>
          </a:p>
          <a:p>
            <a:r>
              <a:rPr lang="en-US" dirty="0" smtClean="0"/>
              <a:t>	Salivary nuclei (brain) : regulate secretion</a:t>
            </a:r>
          </a:p>
          <a:p>
            <a:endParaRPr lang="en-US" dirty="0" smtClean="0"/>
          </a:p>
          <a:p>
            <a:pPr lvl="2"/>
            <a:r>
              <a:rPr lang="en-US" dirty="0" smtClean="0"/>
              <a:t>	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Watery saliva: Parasympathetic NS</a:t>
            </a:r>
          </a:p>
          <a:p>
            <a:pPr lvl="2"/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2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	Viscous:	Sympathetic NS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0600" y="685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Drugs affecting Salivary Secretion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124200" y="1295400"/>
            <a:ext cx="381000" cy="38100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5486400" y="1295400"/>
            <a:ext cx="38100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447800" y="1676400"/>
            <a:ext cx="28956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Sialics (Salivary Stimulants)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(Sialogogues/</a:t>
            </a:r>
            <a:r>
              <a:rPr lang="en-US" sz="1600" b="1" dirty="0" err="1" smtClean="0">
                <a:solidFill>
                  <a:srgbClr val="002060"/>
                </a:solidFill>
              </a:rPr>
              <a:t>Sialagogues</a:t>
            </a:r>
            <a:r>
              <a:rPr lang="en-US" sz="1600" b="1" dirty="0" smtClean="0">
                <a:solidFill>
                  <a:srgbClr val="002060"/>
                </a:solidFill>
              </a:rPr>
              <a:t> /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ptysmagogue/</a:t>
            </a:r>
            <a:r>
              <a:rPr lang="en-US" sz="1600" b="1" dirty="0" err="1" smtClean="0">
                <a:solidFill>
                  <a:srgbClr val="002060"/>
                </a:solidFill>
              </a:rPr>
              <a:t>ptyalagogue</a:t>
            </a:r>
            <a:r>
              <a:rPr lang="en-US" sz="1600" b="1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en-US" sz="1600" b="1" dirty="0" err="1" smtClean="0">
                <a:solidFill>
                  <a:srgbClr val="FFFF00"/>
                </a:solidFill>
              </a:rPr>
              <a:t>Incresaes</a:t>
            </a:r>
            <a:r>
              <a:rPr lang="en-US" sz="1600" b="1" dirty="0" smtClean="0">
                <a:solidFill>
                  <a:srgbClr val="FFFF00"/>
                </a:solidFill>
              </a:rPr>
              <a:t> volume and fluidity of saliva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105400" y="1676400"/>
            <a:ext cx="32004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Antisialics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(Salivary Inhibitors)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(</a:t>
            </a:r>
            <a:r>
              <a:rPr lang="en-US" sz="1400" b="1" dirty="0" err="1" smtClean="0">
                <a:solidFill>
                  <a:srgbClr val="002060"/>
                </a:solidFill>
              </a:rPr>
              <a:t>Saliv</a:t>
            </a:r>
            <a:r>
              <a:rPr lang="en-US" sz="1400" b="1" dirty="0" smtClean="0">
                <a:solidFill>
                  <a:srgbClr val="002060"/>
                </a:solidFill>
              </a:rPr>
              <a:t>. Suppressants/</a:t>
            </a:r>
            <a:r>
              <a:rPr lang="en-US" sz="1400" b="1" dirty="0" err="1" smtClean="0">
                <a:solidFill>
                  <a:srgbClr val="002060"/>
                </a:solidFill>
              </a:rPr>
              <a:t>Antisialogogues</a:t>
            </a:r>
            <a:r>
              <a:rPr lang="en-US" sz="1400" b="1" dirty="0" smtClean="0">
                <a:solidFill>
                  <a:srgbClr val="002060"/>
                </a:solidFill>
              </a:rPr>
              <a:t>)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2980492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Appetite and digestibility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℞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Hypoptyalism/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xerostomia</a:t>
            </a:r>
            <a:endParaRPr lang="en-US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388585" y="3161506"/>
            <a:ext cx="228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447800" y="4114800"/>
            <a:ext cx="2209800" cy="2438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1. Indirect acting Sialics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: e.g. Gentian,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Nux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vomica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Quassia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b="1" dirty="0" smtClean="0">
                <a:solidFill>
                  <a:srgbClr val="002060"/>
                </a:solidFill>
              </a:rPr>
              <a:t>2. Direct acting Sialics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: e.g.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Carbachol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Arecoline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3" name="Right Brace 22"/>
          <p:cNvSpPr/>
          <p:nvPr/>
        </p:nvSpPr>
        <p:spPr>
          <a:xfrm>
            <a:off x="3657600" y="4495800"/>
            <a:ext cx="457200" cy="8382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3657600" y="5562600"/>
            <a:ext cx="457200" cy="762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267200" y="3759875"/>
            <a:ext cx="4724400" cy="20313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Gentian: </a:t>
            </a:r>
            <a:r>
              <a:rPr lang="en-US" sz="1400" dirty="0" smtClean="0"/>
              <a:t>Bitter in nature (Glycosides: </a:t>
            </a:r>
            <a:r>
              <a:rPr lang="en-US" sz="1400" dirty="0" err="1" smtClean="0"/>
              <a:t>Amarogentin</a:t>
            </a:r>
            <a:r>
              <a:rPr lang="en-US" sz="1400" dirty="0" smtClean="0"/>
              <a:t>, </a:t>
            </a:r>
            <a:r>
              <a:rPr lang="en-US" sz="1400" dirty="0" err="1" smtClean="0"/>
              <a:t>gentiopicrin</a:t>
            </a:r>
            <a:r>
              <a:rPr lang="en-US" sz="1400" dirty="0" smtClean="0"/>
              <a:t>, </a:t>
            </a:r>
            <a:r>
              <a:rPr lang="en-US" sz="1400" dirty="0" err="1" smtClean="0"/>
              <a:t>Gentisin</a:t>
            </a:r>
            <a:r>
              <a:rPr lang="en-US" sz="1400" dirty="0" smtClean="0"/>
              <a:t>, </a:t>
            </a:r>
            <a:r>
              <a:rPr lang="en-US" sz="1400" dirty="0" err="1" smtClean="0"/>
              <a:t>gentiopicroside</a:t>
            </a:r>
            <a:r>
              <a:rPr lang="en-US" sz="1400" dirty="0" smtClean="0"/>
              <a:t> and </a:t>
            </a:r>
            <a:r>
              <a:rPr lang="en-US" sz="1400" dirty="0" err="1" smtClean="0"/>
              <a:t>gentiamarin</a:t>
            </a:r>
            <a:r>
              <a:rPr lang="en-US" sz="1400" dirty="0" smtClean="0"/>
              <a:t>)</a:t>
            </a:r>
          </a:p>
          <a:p>
            <a:pPr algn="just"/>
            <a:r>
              <a:rPr lang="en-US" sz="1400" b="1" dirty="0" smtClean="0">
                <a:solidFill>
                  <a:srgbClr val="002060"/>
                </a:solidFill>
              </a:rPr>
              <a:t>Stomachic, appetizer</a:t>
            </a:r>
          </a:p>
          <a:p>
            <a:pPr algn="just"/>
            <a:endParaRPr lang="en-US" sz="14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1400" b="1" dirty="0" err="1" smtClean="0">
                <a:solidFill>
                  <a:srgbClr val="002060"/>
                </a:solidFill>
              </a:rPr>
              <a:t>Nux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</a:rPr>
              <a:t>Vomica</a:t>
            </a:r>
            <a:r>
              <a:rPr lang="en-US" sz="1400" b="1" dirty="0" smtClean="0">
                <a:solidFill>
                  <a:srgbClr val="002060"/>
                </a:solidFill>
              </a:rPr>
              <a:t>:  Alkaloids (Strychnine, </a:t>
            </a:r>
            <a:r>
              <a:rPr lang="en-US" sz="1400" b="1" dirty="0" err="1" smtClean="0">
                <a:solidFill>
                  <a:srgbClr val="002060"/>
                </a:solidFill>
              </a:rPr>
              <a:t>brucine</a:t>
            </a:r>
            <a:r>
              <a:rPr lang="en-US" sz="1400" b="1" dirty="0" smtClean="0">
                <a:solidFill>
                  <a:srgbClr val="002060"/>
                </a:solidFill>
              </a:rPr>
              <a:t>)</a:t>
            </a:r>
          </a:p>
          <a:p>
            <a:pPr algn="just"/>
            <a:r>
              <a:rPr lang="en-US" sz="1400" b="1" dirty="0" smtClean="0">
                <a:solidFill>
                  <a:srgbClr val="002060"/>
                </a:solidFill>
              </a:rPr>
              <a:t>	   Stimulate salivary and gastric secretion</a:t>
            </a:r>
          </a:p>
          <a:p>
            <a:pPr algn="just"/>
            <a:endParaRPr lang="en-US" sz="14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1400" b="1" dirty="0" err="1" smtClean="0">
                <a:solidFill>
                  <a:srgbClr val="002060"/>
                </a:solidFill>
              </a:rPr>
              <a:t>Quassia</a:t>
            </a:r>
            <a:r>
              <a:rPr lang="en-US" sz="1400" b="1" dirty="0" smtClean="0">
                <a:solidFill>
                  <a:srgbClr val="002060"/>
                </a:solidFill>
              </a:rPr>
              <a:t>: </a:t>
            </a:r>
            <a:r>
              <a:rPr lang="en-US" sz="1400" b="1" dirty="0" err="1" smtClean="0">
                <a:solidFill>
                  <a:srgbClr val="002060"/>
                </a:solidFill>
              </a:rPr>
              <a:t>Terpenoid</a:t>
            </a:r>
            <a:r>
              <a:rPr lang="en-US" sz="1400" b="1" dirty="0" smtClean="0">
                <a:solidFill>
                  <a:srgbClr val="002060"/>
                </a:solidFill>
              </a:rPr>
              <a:t> (</a:t>
            </a:r>
            <a:r>
              <a:rPr lang="en-US" sz="1400" b="1" dirty="0" err="1" smtClean="0">
                <a:solidFill>
                  <a:srgbClr val="002060"/>
                </a:solidFill>
              </a:rPr>
              <a:t>Amaroid</a:t>
            </a:r>
            <a:r>
              <a:rPr lang="en-US" sz="1400" b="1" dirty="0" smtClean="0">
                <a:solidFill>
                  <a:srgbClr val="002060"/>
                </a:solidFill>
              </a:rPr>
              <a:t>) i.e. </a:t>
            </a:r>
            <a:r>
              <a:rPr lang="en-US" sz="1400" b="1" dirty="0" err="1" smtClean="0">
                <a:solidFill>
                  <a:srgbClr val="002060"/>
                </a:solidFill>
              </a:rPr>
              <a:t>Quassin</a:t>
            </a:r>
            <a:endParaRPr lang="en-US" sz="14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1400" b="1" dirty="0" smtClean="0">
                <a:solidFill>
                  <a:srgbClr val="002060"/>
                </a:solidFill>
              </a:rPr>
              <a:t>                  Large dose (</a:t>
            </a:r>
            <a:r>
              <a:rPr lang="en-US" sz="1400" b="1" dirty="0" err="1" smtClean="0">
                <a:solidFill>
                  <a:srgbClr val="002060"/>
                </a:solidFill>
              </a:rPr>
              <a:t>vomition</a:t>
            </a:r>
            <a:r>
              <a:rPr lang="en-US" sz="1400" b="1" dirty="0" smtClean="0">
                <a:solidFill>
                  <a:srgbClr val="002060"/>
                </a:solidFill>
              </a:rPr>
              <a:t>/irritation)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5877580"/>
            <a:ext cx="47244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002060"/>
                </a:solidFill>
              </a:rPr>
              <a:t>Cholinergic </a:t>
            </a:r>
            <a:r>
              <a:rPr lang="en-US" sz="1400" b="1" dirty="0" err="1" smtClean="0">
                <a:solidFill>
                  <a:srgbClr val="002060"/>
                </a:solidFill>
              </a:rPr>
              <a:t>sialics</a:t>
            </a:r>
            <a:r>
              <a:rPr lang="en-US" sz="1400" b="1" dirty="0" smtClean="0">
                <a:solidFill>
                  <a:srgbClr val="002060"/>
                </a:solidFill>
              </a:rPr>
              <a:t>: directly stimulate glands through </a:t>
            </a:r>
            <a:r>
              <a:rPr lang="en-US" sz="1400" b="1" dirty="0" err="1" smtClean="0">
                <a:solidFill>
                  <a:srgbClr val="002060"/>
                </a:solidFill>
              </a:rPr>
              <a:t>Muscarinic</a:t>
            </a:r>
            <a:r>
              <a:rPr lang="en-US" sz="1400" b="1" dirty="0" smtClean="0">
                <a:solidFill>
                  <a:srgbClr val="002060"/>
                </a:solidFill>
              </a:rPr>
              <a:t> receptors (No/little therapeutic effects)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953000" y="2438400"/>
            <a:ext cx="38862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 smtClean="0">
                <a:solidFill>
                  <a:srgbClr val="FF0000"/>
                </a:solidFill>
              </a:rPr>
              <a:t>Anticholinergics</a:t>
            </a:r>
            <a:r>
              <a:rPr lang="en-US" sz="1200" b="1" dirty="0" smtClean="0">
                <a:solidFill>
                  <a:srgbClr val="FF0000"/>
                </a:solidFill>
              </a:rPr>
              <a:t> – Atropine (</a:t>
            </a:r>
            <a:r>
              <a:rPr lang="en-US" sz="1200" b="1" dirty="0" err="1" smtClean="0">
                <a:solidFill>
                  <a:srgbClr val="FF0000"/>
                </a:solidFill>
              </a:rPr>
              <a:t>Glycopyrronium</a:t>
            </a:r>
            <a:r>
              <a:rPr lang="en-US" sz="1200" b="1" dirty="0" smtClean="0">
                <a:solidFill>
                  <a:srgbClr val="FF0000"/>
                </a:solidFill>
              </a:rPr>
              <a:t>)/</a:t>
            </a:r>
            <a:r>
              <a:rPr lang="en-US" sz="1200" b="1" dirty="0" err="1" smtClean="0">
                <a:solidFill>
                  <a:srgbClr val="FF0000"/>
                </a:solidFill>
              </a:rPr>
              <a:t>hyoscine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en-US" sz="1200" b="1" dirty="0" err="1" smtClean="0">
                <a:solidFill>
                  <a:srgbClr val="FF0000"/>
                </a:solidFill>
              </a:rPr>
              <a:t>Antihistaminics</a:t>
            </a:r>
            <a:r>
              <a:rPr lang="en-US" sz="1200" b="1" dirty="0" smtClean="0">
                <a:solidFill>
                  <a:srgbClr val="FF0000"/>
                </a:solidFill>
              </a:rPr>
              <a:t> - </a:t>
            </a:r>
            <a:r>
              <a:rPr lang="en-US" sz="1200" b="1" dirty="0" err="1" smtClean="0">
                <a:solidFill>
                  <a:srgbClr val="FF0000"/>
                </a:solidFill>
              </a:rPr>
              <a:t>Diphenhydramine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en-US" sz="1200" b="1" dirty="0" err="1" smtClean="0">
                <a:solidFill>
                  <a:srgbClr val="FF0000"/>
                </a:solidFill>
              </a:rPr>
              <a:t>Neuroleptics</a:t>
            </a:r>
            <a:r>
              <a:rPr lang="en-US" sz="1200" b="1" dirty="0" smtClean="0">
                <a:solidFill>
                  <a:srgbClr val="FF0000"/>
                </a:solidFill>
              </a:rPr>
              <a:t> - </a:t>
            </a:r>
            <a:r>
              <a:rPr lang="en-US" sz="1200" b="1" dirty="0" err="1" smtClean="0">
                <a:solidFill>
                  <a:srgbClr val="FF0000"/>
                </a:solidFill>
              </a:rPr>
              <a:t>Thioridazone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90600" y="685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Physiology of Gastric Acid Secretion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Gastric acid secretion is a complex and continuous process which regulates secretion of H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b="1" dirty="0" smtClean="0">
                <a:solidFill>
                  <a:srgbClr val="C00000"/>
                </a:solidFill>
              </a:rPr>
              <a:t> from parietal (acid secreting) cells by three factors: </a:t>
            </a:r>
          </a:p>
          <a:p>
            <a:pPr algn="just"/>
            <a:endParaRPr lang="en-US" dirty="0" smtClean="0"/>
          </a:p>
          <a:p>
            <a:pPr marL="800100" lvl="1" indent="-342900" algn="just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Neuronal (Ach (M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</a:rPr>
              <a:t>3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receptors), GRP (BB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receptors)</a:t>
            </a:r>
          </a:p>
          <a:p>
            <a:pPr marL="800100" lvl="1" indent="-342900" algn="just">
              <a:buFont typeface="+mj-lt"/>
              <a:buAutoNum type="arabicPeriod"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Paracrine (Histamine: H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receptors) </a:t>
            </a:r>
          </a:p>
          <a:p>
            <a:pPr marL="800100" lvl="1" indent="-342900" algn="just">
              <a:buFont typeface="+mj-lt"/>
              <a:buAutoNum type="arabicPeriod"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Endocrine (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Gastrin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: CCK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receptors)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90600" y="685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Physiology of Gastric Acid Secretion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The principal mediators that directly or indirectly control parietal cell acid output are:</a:t>
            </a:r>
            <a:endParaRPr lang="en-US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705846"/>
            <a:ext cx="7696199" cy="278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14400" y="762000"/>
            <a:ext cx="77724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HISTAMINE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en-US" dirty="0" smtClean="0"/>
              <a:t>	</a:t>
            </a:r>
            <a:r>
              <a:rPr lang="en-US" dirty="0" err="1" smtClean="0"/>
              <a:t>Neuroendocrine</a:t>
            </a:r>
            <a:r>
              <a:rPr lang="en-US" dirty="0" smtClean="0"/>
              <a:t> cells abound in the stomach and the dominant type are the </a:t>
            </a:r>
            <a:r>
              <a:rPr lang="en-US" i="1" dirty="0" smtClean="0"/>
              <a:t>ECL cells </a:t>
            </a:r>
            <a:r>
              <a:rPr lang="en-US" dirty="0" smtClean="0"/>
              <a:t>(</a:t>
            </a:r>
            <a:r>
              <a:rPr lang="en-US" b="1" dirty="0" smtClean="0"/>
              <a:t>enterochromaffin-like cells; histamine-containing cells </a:t>
            </a:r>
            <a:r>
              <a:rPr lang="en-US" dirty="0" smtClean="0"/>
              <a:t>similar to mast cells) which lie close to the parietal cells. </a:t>
            </a:r>
          </a:p>
          <a:p>
            <a:pPr algn="just">
              <a:spcAft>
                <a:spcPts val="600"/>
              </a:spcAft>
            </a:pPr>
            <a:endParaRPr lang="en-US" dirty="0" smtClean="0"/>
          </a:p>
          <a:p>
            <a:pPr algn="just">
              <a:spcAft>
                <a:spcPts val="600"/>
              </a:spcAft>
            </a:pPr>
            <a:r>
              <a:rPr lang="en-US" dirty="0" smtClean="0"/>
              <a:t>Basal release of histamine ---- further increased by </a:t>
            </a:r>
            <a:r>
              <a:rPr lang="en-US" dirty="0" err="1" smtClean="0"/>
              <a:t>gastrin</a:t>
            </a:r>
            <a:r>
              <a:rPr lang="en-US" dirty="0" smtClean="0"/>
              <a:t> and acetylcholine.</a:t>
            </a:r>
          </a:p>
          <a:p>
            <a:pPr algn="just">
              <a:spcAft>
                <a:spcPts val="600"/>
              </a:spcAft>
            </a:pPr>
            <a:endParaRPr lang="en-US" dirty="0" smtClean="0"/>
          </a:p>
          <a:p>
            <a:pPr algn="just">
              <a:spcAft>
                <a:spcPts val="600"/>
              </a:spcAft>
            </a:pPr>
            <a:r>
              <a:rPr lang="en-US" dirty="0" smtClean="0"/>
              <a:t>Histamine acts in a </a:t>
            </a:r>
            <a:r>
              <a:rPr lang="en-US" dirty="0" err="1" smtClean="0"/>
              <a:t>paracrine</a:t>
            </a:r>
            <a:r>
              <a:rPr lang="en-US" dirty="0" smtClean="0"/>
              <a:t> fashion on parietal cell H</a:t>
            </a:r>
            <a:r>
              <a:rPr lang="en-US" baseline="-25000" dirty="0" smtClean="0"/>
              <a:t>1 </a:t>
            </a:r>
            <a:r>
              <a:rPr lang="en-US" dirty="0" smtClean="0"/>
              <a:t>receptors, increasing intracellular </a:t>
            </a:r>
            <a:r>
              <a:rPr lang="en-US" dirty="0" err="1" smtClean="0"/>
              <a:t>cAMP</a:t>
            </a:r>
            <a:r>
              <a:rPr lang="en-US" dirty="0" smtClean="0"/>
              <a:t>. </a:t>
            </a:r>
          </a:p>
          <a:p>
            <a:pPr algn="just">
              <a:spcAft>
                <a:spcPts val="600"/>
              </a:spcAft>
            </a:pPr>
            <a:endParaRPr lang="en-US" dirty="0" smtClean="0"/>
          </a:p>
          <a:p>
            <a:pPr algn="just">
              <a:spcAft>
                <a:spcPts val="600"/>
              </a:spcAft>
            </a:pPr>
            <a:r>
              <a:rPr lang="en-US" dirty="0" smtClean="0"/>
              <a:t>These cells are responsive to histamine concentrations that are below the threshold required for vascular H</a:t>
            </a:r>
            <a:r>
              <a:rPr lang="en-US" baseline="-25000" dirty="0" smtClean="0"/>
              <a:t>2</a:t>
            </a:r>
            <a:r>
              <a:rPr lang="en-US" dirty="0" smtClean="0"/>
              <a:t> receptor activation.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90600" y="609600"/>
            <a:ext cx="7924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GASTRIN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Synthesised</a:t>
            </a:r>
            <a:r>
              <a:rPr lang="en-US" dirty="0" smtClean="0"/>
              <a:t> by </a:t>
            </a:r>
            <a:r>
              <a:rPr lang="en-US" i="1" dirty="0" smtClean="0"/>
              <a:t>G cells in the gastric </a:t>
            </a:r>
            <a:r>
              <a:rPr lang="en-US" i="1" dirty="0" err="1" smtClean="0"/>
              <a:t>antrum</a:t>
            </a:r>
            <a:r>
              <a:rPr lang="en-US" i="1" dirty="0" smtClean="0"/>
              <a:t> and </a:t>
            </a:r>
            <a:r>
              <a:rPr lang="en-US" dirty="0" smtClean="0"/>
              <a:t>secreted into the portal blood (i.e. it acts in an endocrine fashion). </a:t>
            </a:r>
          </a:p>
          <a:p>
            <a:endParaRPr lang="en-US" dirty="0" smtClean="0"/>
          </a:p>
          <a:p>
            <a:pPr algn="just"/>
            <a:r>
              <a:rPr lang="en-US" dirty="0" smtClean="0"/>
              <a:t>Stimulate acid secretion by ECL cells through its action at </a:t>
            </a:r>
            <a:r>
              <a:rPr lang="en-US" dirty="0" err="1" smtClean="0"/>
              <a:t>gastrin</a:t>
            </a:r>
            <a:r>
              <a:rPr lang="en-US" dirty="0" smtClean="0"/>
              <a:t>/</a:t>
            </a:r>
            <a:r>
              <a:rPr lang="en-US" dirty="0" err="1" smtClean="0"/>
              <a:t>cholecystokinin</a:t>
            </a:r>
            <a:r>
              <a:rPr lang="en-US" dirty="0" smtClean="0"/>
              <a:t> (CCK)</a:t>
            </a:r>
            <a:r>
              <a:rPr lang="en-US" baseline="-25000" dirty="0" smtClean="0"/>
              <a:t>2</a:t>
            </a:r>
            <a:r>
              <a:rPr lang="en-US" dirty="0" smtClean="0"/>
              <a:t> receptors, which elevate intracellular Ca</a:t>
            </a:r>
            <a:r>
              <a:rPr lang="en-US" sz="1600" baseline="-25000" dirty="0" smtClean="0"/>
              <a:t>2+</a:t>
            </a:r>
            <a:r>
              <a:rPr lang="en-US" dirty="0" smtClean="0"/>
              <a:t> </a:t>
            </a:r>
            <a:r>
              <a:rPr lang="en-US" dirty="0" err="1" smtClean="0"/>
              <a:t>gastrin</a:t>
            </a:r>
            <a:r>
              <a:rPr lang="en-US" dirty="0" smtClean="0"/>
              <a:t> receptors. </a:t>
            </a:r>
          </a:p>
          <a:p>
            <a:endParaRPr lang="en-US" dirty="0" smtClean="0"/>
          </a:p>
          <a:p>
            <a:r>
              <a:rPr lang="en-US" dirty="0" smtClean="0"/>
              <a:t>CCK2 receptors are blocked by the experimental drug </a:t>
            </a:r>
            <a:r>
              <a:rPr lang="en-US" b="1" dirty="0" err="1" smtClean="0"/>
              <a:t>Proglumide</a:t>
            </a:r>
            <a:r>
              <a:rPr lang="en-US" b="1" dirty="0" smtClean="0"/>
              <a:t> weakly inhibits </a:t>
            </a:r>
            <a:r>
              <a:rPr lang="en-US" b="1" dirty="0" err="1" smtClean="0"/>
              <a:t>gastrin</a:t>
            </a:r>
            <a:r>
              <a:rPr lang="en-US" b="1" dirty="0" smtClean="0"/>
              <a:t> </a:t>
            </a:r>
            <a:r>
              <a:rPr lang="en-US" dirty="0" smtClean="0"/>
              <a:t>action.</a:t>
            </a:r>
          </a:p>
          <a:p>
            <a:endParaRPr lang="en-US" dirty="0" smtClean="0"/>
          </a:p>
          <a:p>
            <a:r>
              <a:rPr lang="en-US" dirty="0" err="1" smtClean="0"/>
              <a:t>Gastrin</a:t>
            </a:r>
            <a:r>
              <a:rPr lang="en-US" dirty="0" smtClean="0"/>
              <a:t> also stimulates histamine synthesis by ECL cells and indirectly increases </a:t>
            </a:r>
            <a:r>
              <a:rPr lang="en-US" dirty="0" err="1" smtClean="0"/>
              <a:t>pepsinogen</a:t>
            </a:r>
            <a:r>
              <a:rPr lang="en-US" dirty="0" smtClean="0"/>
              <a:t> secretion, stimulates blood flow and increases gastric motility. </a:t>
            </a:r>
          </a:p>
          <a:p>
            <a:endParaRPr lang="en-US" dirty="0" smtClean="0"/>
          </a:p>
          <a:p>
            <a:pPr algn="just"/>
            <a:r>
              <a:rPr lang="en-US" dirty="0" smtClean="0"/>
              <a:t>Release controlled by both neuronal transmitters and blood-borne mediators, as well as by the chemistry of the stomach contents.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Amino acids and small peptides directly stimulate the </a:t>
            </a:r>
            <a:r>
              <a:rPr lang="en-US" dirty="0" err="1" smtClean="0"/>
              <a:t>gastrin</a:t>
            </a:r>
            <a:r>
              <a:rPr lang="en-US" dirty="0" smtClean="0"/>
              <a:t>-secreting cells, as do milk and solutions of calcium salts, explaining why it is inappropriate to use calcium-containing salts as antacids.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90600" y="990600"/>
            <a:ext cx="7620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ACETYLCHOLINE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Acetylcholine (together with a battery of other neurotransmitters and peptides), released from postganglionic cholinergic neurons, stimulates specific </a:t>
            </a:r>
            <a:r>
              <a:rPr lang="en-US" dirty="0" err="1" smtClean="0"/>
              <a:t>muscarinic</a:t>
            </a:r>
            <a:r>
              <a:rPr lang="en-US" dirty="0" smtClean="0"/>
              <a:t> M</a:t>
            </a:r>
            <a:r>
              <a:rPr lang="en-US" baseline="-25000" dirty="0" smtClean="0"/>
              <a:t>3</a:t>
            </a:r>
            <a:r>
              <a:rPr lang="en-US" dirty="0" smtClean="0"/>
              <a:t> receptors on the surface of the parietal cells.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Elevates intracellular Ca</a:t>
            </a:r>
            <a:r>
              <a:rPr lang="en-US" baseline="30000" dirty="0" smtClean="0"/>
              <a:t>2+</a:t>
            </a:r>
            <a:r>
              <a:rPr lang="en-US" dirty="0" smtClean="0"/>
              <a:t> and stimulate the release of protons.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It also has complex effects on other cell types; by inhibiting </a:t>
            </a:r>
            <a:r>
              <a:rPr lang="en-US" dirty="0" err="1" smtClean="0"/>
              <a:t>somatostatin</a:t>
            </a:r>
            <a:r>
              <a:rPr lang="en-US" dirty="0" smtClean="0"/>
              <a:t> release from D cells,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It potentiates its action on parietal cell acid secretion.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90600" y="990600"/>
            <a:ext cx="7924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PROSTAGLANDINS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Most cells of the gastrointestinal tract produce prostaglandins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most important being PGE</a:t>
            </a:r>
            <a:r>
              <a:rPr lang="en-US" baseline="-25000" dirty="0" smtClean="0"/>
              <a:t>2</a:t>
            </a:r>
            <a:r>
              <a:rPr lang="en-US" dirty="0" smtClean="0"/>
              <a:t> and I</a:t>
            </a:r>
            <a:r>
              <a:rPr lang="en-US" baseline="-25000" dirty="0" smtClean="0"/>
              <a:t>2</a:t>
            </a:r>
            <a:r>
              <a:rPr lang="en-US" dirty="0" smtClean="0"/>
              <a:t>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Prostaglandins exert ‘</a:t>
            </a:r>
            <a:r>
              <a:rPr lang="en-US" dirty="0" err="1" smtClean="0"/>
              <a:t>cytoprotective</a:t>
            </a:r>
            <a:r>
              <a:rPr lang="en-US" dirty="0" smtClean="0"/>
              <a:t>’ effects on many aspects of gastric function including increasing bicarbonate secretion (EP1/2 receptors),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Increases the release of protective </a:t>
            </a:r>
            <a:r>
              <a:rPr lang="en-US" dirty="0" err="1" smtClean="0"/>
              <a:t>mucin</a:t>
            </a:r>
            <a:r>
              <a:rPr lang="en-US" dirty="0" smtClean="0"/>
              <a:t> (EP</a:t>
            </a:r>
            <a:r>
              <a:rPr lang="en-US" baseline="-25000" dirty="0" smtClean="0"/>
              <a:t>4</a:t>
            </a:r>
            <a:r>
              <a:rPr lang="en-US" dirty="0" smtClean="0"/>
              <a:t> receptor), reducing gastric acid output probably by acting on EP2/3 receptors on ECL cells and prevent the vasoconstriction (and thus damage to the mucosa) that follows injury or insult.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Action mediated through EP2/4 receptors. 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err="1" smtClean="0"/>
              <a:t>Misoprostol</a:t>
            </a:r>
            <a:r>
              <a:rPr lang="en-US" b="1" dirty="0" smtClean="0"/>
              <a:t> </a:t>
            </a:r>
            <a:r>
              <a:rPr lang="en-US" dirty="0" smtClean="0"/>
              <a:t>is a synthetic prostaglandin that probably exploits many of these effects to bring about its therapeutic action.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90600" y="990600"/>
            <a:ext cx="7772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SOMATOSTATIN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2060"/>
                </a:solidFill>
              </a:rPr>
              <a:t>This hormone is released from </a:t>
            </a:r>
            <a:r>
              <a:rPr lang="en-US" i="1" dirty="0" smtClean="0">
                <a:solidFill>
                  <a:srgbClr val="002060"/>
                </a:solidFill>
              </a:rPr>
              <a:t>D cells at several locations </a:t>
            </a:r>
            <a:r>
              <a:rPr lang="en-US" dirty="0" smtClean="0">
                <a:solidFill>
                  <a:srgbClr val="002060"/>
                </a:solidFill>
              </a:rPr>
              <a:t>within the stomach. By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2060"/>
                </a:solidFill>
              </a:rPr>
              <a:t> acting at its </a:t>
            </a:r>
            <a:r>
              <a:rPr lang="en-US" dirty="0" err="1" smtClean="0">
                <a:solidFill>
                  <a:srgbClr val="002060"/>
                </a:solidFill>
              </a:rPr>
              <a:t>somatostatin</a:t>
            </a:r>
            <a:r>
              <a:rPr lang="en-US" dirty="0" smtClean="0">
                <a:solidFill>
                  <a:srgbClr val="002060"/>
                </a:solidFill>
              </a:rPr>
              <a:t> (SST)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 receptor, it exerts </a:t>
            </a:r>
            <a:r>
              <a:rPr lang="en-US" dirty="0" err="1" smtClean="0">
                <a:solidFill>
                  <a:srgbClr val="002060"/>
                </a:solidFill>
              </a:rPr>
              <a:t>paracrine</a:t>
            </a:r>
            <a:r>
              <a:rPr lang="en-US" dirty="0" smtClean="0">
                <a:solidFill>
                  <a:srgbClr val="002060"/>
                </a:solidFill>
              </a:rPr>
              <a:t> inhibitory actions on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gastrin</a:t>
            </a:r>
            <a:r>
              <a:rPr lang="en-US" dirty="0" smtClean="0">
                <a:solidFill>
                  <a:srgbClr val="002060"/>
                </a:solidFill>
              </a:rPr>
              <a:t> release from G cells, histamine release from ECL cells, as well as directly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2060"/>
                </a:solidFill>
              </a:rPr>
              <a:t> on parietal cell acid output.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90600" y="685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Physiology and Anatomy of GI Tract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524000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anatomic structures</a:t>
            </a:r>
            <a:r>
              <a:rPr lang="en-US" sz="2400" dirty="0" smtClean="0"/>
              <a:t>: Oral cavity, Pharynx, </a:t>
            </a:r>
            <a:r>
              <a:rPr lang="en-US" sz="2400" dirty="0" err="1" smtClean="0"/>
              <a:t>Oesophagus</a:t>
            </a:r>
            <a:r>
              <a:rPr lang="en-US" sz="2400" dirty="0" smtClean="0"/>
              <a:t>, Stomach, Small intestine and Large intestine.</a:t>
            </a:r>
          </a:p>
          <a:p>
            <a:pPr algn="just">
              <a:buFont typeface="Wingdings" pitchFamily="2" charset="2"/>
              <a:buChar char="q"/>
            </a:pPr>
            <a:endParaRPr lang="en-US" sz="24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400" dirty="0" smtClean="0"/>
              <a:t>The digestive tract plays a role of bringing life-sustaining elements into the body, and taking waste products out of it.</a:t>
            </a:r>
          </a:p>
          <a:p>
            <a:pPr algn="just">
              <a:buFont typeface="Wingdings" pitchFamily="2" charset="2"/>
              <a:buChar char="q"/>
            </a:pPr>
            <a:endParaRPr lang="en-US" sz="24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400" dirty="0" smtClean="0"/>
              <a:t>Accessory organs (e.g., liver, gall bladder, salivary glands, and pancreas)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8200" y="533400"/>
            <a:ext cx="7924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REGULATION OF ACID SECRETION BY PARIETAL CELLS</a:t>
            </a:r>
          </a:p>
          <a:p>
            <a:pPr algn="just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6800"/>
            <a:ext cx="7391399" cy="456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62000" y="57912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</a:rPr>
              <a:t>A schematic illustration of the secretion of hydrochloric acid by the gastric parietal cell. Secretion involves a proton pump (P), which is an H</a:t>
            </a:r>
            <a:r>
              <a:rPr lang="en-US" sz="1400" b="1" baseline="30000" dirty="0" smtClean="0">
                <a:solidFill>
                  <a:srgbClr val="7030A0"/>
                </a:solidFill>
              </a:rPr>
              <a:t>+</a:t>
            </a:r>
            <a:r>
              <a:rPr lang="en-US" sz="1400" b="1" dirty="0" smtClean="0">
                <a:solidFill>
                  <a:srgbClr val="7030A0"/>
                </a:solidFill>
              </a:rPr>
              <a:t>-K</a:t>
            </a:r>
            <a:r>
              <a:rPr lang="en-US" sz="1400" b="1" baseline="30000" dirty="0" smtClean="0">
                <a:solidFill>
                  <a:srgbClr val="7030A0"/>
                </a:solidFill>
              </a:rPr>
              <a:t>+</a:t>
            </a:r>
            <a:r>
              <a:rPr lang="en-US" sz="1400" b="1" dirty="0" smtClean="0">
                <a:solidFill>
                  <a:srgbClr val="7030A0"/>
                </a:solidFill>
              </a:rPr>
              <a:t>-</a:t>
            </a:r>
            <a:r>
              <a:rPr lang="en-US" sz="1400" b="1" dirty="0" err="1" smtClean="0">
                <a:solidFill>
                  <a:srgbClr val="7030A0"/>
                </a:solidFill>
              </a:rPr>
              <a:t>ATPase</a:t>
            </a:r>
            <a:r>
              <a:rPr lang="en-US" sz="1400" b="1" dirty="0" smtClean="0">
                <a:solidFill>
                  <a:srgbClr val="7030A0"/>
                </a:solidFill>
              </a:rPr>
              <a:t>, a </a:t>
            </a:r>
            <a:r>
              <a:rPr lang="en-US" sz="1400" b="1" dirty="0" err="1" smtClean="0">
                <a:solidFill>
                  <a:srgbClr val="7030A0"/>
                </a:solidFill>
              </a:rPr>
              <a:t>symport</a:t>
            </a:r>
            <a:r>
              <a:rPr lang="en-US" sz="1400" b="1" dirty="0" smtClean="0">
                <a:solidFill>
                  <a:srgbClr val="7030A0"/>
                </a:solidFill>
              </a:rPr>
              <a:t> carrier (C) for K</a:t>
            </a:r>
            <a:r>
              <a:rPr lang="en-US" sz="1400" b="1" baseline="30000" dirty="0" smtClean="0">
                <a:solidFill>
                  <a:srgbClr val="7030A0"/>
                </a:solidFill>
              </a:rPr>
              <a:t>+</a:t>
            </a:r>
            <a:r>
              <a:rPr lang="en-US" sz="1400" b="1" dirty="0" smtClean="0">
                <a:solidFill>
                  <a:srgbClr val="7030A0"/>
                </a:solidFill>
              </a:rPr>
              <a:t> and </a:t>
            </a:r>
            <a:r>
              <a:rPr lang="en-US" sz="1400" b="1" dirty="0" err="1" smtClean="0">
                <a:solidFill>
                  <a:srgbClr val="7030A0"/>
                </a:solidFill>
              </a:rPr>
              <a:t>Cl</a:t>
            </a:r>
            <a:r>
              <a:rPr lang="en-US" sz="1400" b="1" baseline="30000" dirty="0" smtClean="0">
                <a:solidFill>
                  <a:srgbClr val="7030A0"/>
                </a:solidFill>
              </a:rPr>
              <a:t>−</a:t>
            </a:r>
            <a:r>
              <a:rPr lang="en-US" sz="1400" b="1" dirty="0" smtClean="0">
                <a:solidFill>
                  <a:srgbClr val="7030A0"/>
                </a:solidFill>
              </a:rPr>
              <a:t>, and an </a:t>
            </a:r>
            <a:r>
              <a:rPr lang="en-US" sz="1400" b="1" dirty="0" err="1" smtClean="0">
                <a:solidFill>
                  <a:srgbClr val="7030A0"/>
                </a:solidFill>
              </a:rPr>
              <a:t>antiport</a:t>
            </a:r>
            <a:r>
              <a:rPr lang="en-US" sz="1400" b="1" dirty="0" smtClean="0">
                <a:solidFill>
                  <a:srgbClr val="7030A0"/>
                </a:solidFill>
              </a:rPr>
              <a:t> (A), which exchanges </a:t>
            </a:r>
            <a:r>
              <a:rPr lang="en-US" sz="1400" b="1" dirty="0" err="1" smtClean="0">
                <a:solidFill>
                  <a:srgbClr val="7030A0"/>
                </a:solidFill>
              </a:rPr>
              <a:t>Cl</a:t>
            </a:r>
            <a:r>
              <a:rPr lang="en-US" sz="1400" b="1" baseline="30000" dirty="0" smtClean="0">
                <a:solidFill>
                  <a:srgbClr val="7030A0"/>
                </a:solidFill>
              </a:rPr>
              <a:t>−</a:t>
            </a:r>
            <a:r>
              <a:rPr lang="en-US" sz="1400" b="1" dirty="0" smtClean="0">
                <a:solidFill>
                  <a:srgbClr val="7030A0"/>
                </a:solidFill>
              </a:rPr>
              <a:t> and HCO</a:t>
            </a:r>
            <a:r>
              <a:rPr lang="en-US" sz="1400" b="1" baseline="-25000" dirty="0" smtClean="0">
                <a:solidFill>
                  <a:srgbClr val="7030A0"/>
                </a:solidFill>
              </a:rPr>
              <a:t>3</a:t>
            </a:r>
            <a:r>
              <a:rPr lang="en-US" sz="1400" b="1" baseline="30000" dirty="0" smtClean="0">
                <a:solidFill>
                  <a:srgbClr val="7030A0"/>
                </a:solidFill>
              </a:rPr>
              <a:t>−</a:t>
            </a:r>
            <a:r>
              <a:rPr lang="en-US" sz="1400" b="1" dirty="0" smtClean="0">
                <a:solidFill>
                  <a:srgbClr val="7030A0"/>
                </a:solidFill>
              </a:rPr>
              <a:t>. An additional Na</a:t>
            </a:r>
            <a:r>
              <a:rPr lang="en-US" sz="1400" b="1" baseline="30000" dirty="0" smtClean="0">
                <a:solidFill>
                  <a:srgbClr val="7030A0"/>
                </a:solidFill>
              </a:rPr>
              <a:t>+</a:t>
            </a:r>
            <a:r>
              <a:rPr lang="en-US" sz="1400" b="1" dirty="0" smtClean="0">
                <a:solidFill>
                  <a:srgbClr val="7030A0"/>
                </a:solidFill>
              </a:rPr>
              <a:t>/H</a:t>
            </a:r>
            <a:r>
              <a:rPr lang="en-US" sz="1400" b="1" baseline="30000" dirty="0" smtClean="0">
                <a:solidFill>
                  <a:srgbClr val="7030A0"/>
                </a:solidFill>
              </a:rPr>
              <a:t>+</a:t>
            </a:r>
            <a:r>
              <a:rPr lang="en-US" sz="1400" b="1" dirty="0" smtClean="0">
                <a:solidFill>
                  <a:srgbClr val="7030A0"/>
                </a:solidFill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</a:rPr>
              <a:t>antiport</a:t>
            </a:r>
            <a:r>
              <a:rPr lang="en-US" sz="1400" b="1" dirty="0" smtClean="0">
                <a:solidFill>
                  <a:srgbClr val="7030A0"/>
                </a:solidFill>
              </a:rPr>
              <a:t> situated at the interface with the plasma may also have a role</a:t>
            </a:r>
            <a:endParaRPr lang="en-US" sz="1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0600" y="5334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Physiology of Gastric Acid Secretion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80010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8305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8200" y="51054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Schematic diagram showing the regulation of the acid-secreting gastric parietal cell, illustrating the site of action of drugs influencing acid secretion. The initial step in controlling physiological secretion is the release of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gastrin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from G cells. This acts through its CCK2 receptor on ECL cells to release histamine and may also have a secondary direct effect on parietal cells themselves, although this is not entirely clear. Histamine acts on parietal cell H2 receptors to elevate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cAMP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that activates the secretion of acid by the proton pump. Direct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vagal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stimulation also provokes acid secretion and released acetylcholine directly stimulates M3 receptors on parietal cells.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Somatostatin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probably exerts a tonic inhibitory influence on G cells, ECL cells and parietal cells, while local (or therapeutically administered) prostaglandins exert inhibitory effects</a:t>
            </a:r>
          </a:p>
          <a:p>
            <a:pPr algn="ctr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predominately on ECL cell function.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388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0"/>
            <a:ext cx="4038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419600"/>
            <a:ext cx="403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990600" y="685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Approaches for Treatment of Acidity</a:t>
            </a:r>
            <a:endParaRPr lang="en-US" sz="32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62000" y="685800"/>
            <a:ext cx="80772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err="1">
                <a:solidFill>
                  <a:srgbClr val="FF0000"/>
                </a:solidFill>
              </a:rPr>
              <a:t>Zollinger</a:t>
            </a:r>
            <a:r>
              <a:rPr lang="en-IN" sz="2800" b="1" dirty="0">
                <a:solidFill>
                  <a:srgbClr val="FF0000"/>
                </a:solidFill>
              </a:rPr>
              <a:t>-Ellison </a:t>
            </a:r>
            <a:r>
              <a:rPr lang="en-IN" sz="2800" b="1" dirty="0" smtClean="0">
                <a:solidFill>
                  <a:srgbClr val="FF0000"/>
                </a:solidFill>
              </a:rPr>
              <a:t>Syndrome</a:t>
            </a:r>
          </a:p>
          <a:p>
            <a:pPr algn="ctr"/>
            <a:r>
              <a:rPr lang="en-IN" sz="2400" b="1" dirty="0">
                <a:solidFill>
                  <a:schemeClr val="accent3">
                    <a:lumMod val="50000"/>
                  </a:schemeClr>
                </a:solidFill>
              </a:rPr>
              <a:t>It is a </a:t>
            </a:r>
            <a:r>
              <a:rPr lang="en-IN" sz="2400" b="1" dirty="0" smtClean="0">
                <a:solidFill>
                  <a:schemeClr val="accent3">
                    <a:lumMod val="50000"/>
                  </a:schemeClr>
                </a:solidFill>
              </a:rPr>
              <a:t>gastric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hypersecretory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state due to a rare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tumour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secreting </a:t>
            </a:r>
            <a:r>
              <a:rPr lang="en-IN" sz="2400" b="1" dirty="0" smtClean="0">
                <a:solidFill>
                  <a:schemeClr val="accent3">
                    <a:lumMod val="50000"/>
                  </a:schemeClr>
                </a:solidFill>
              </a:rPr>
              <a:t>gastrin</a:t>
            </a:r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IN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IN" sz="2800" b="1" dirty="0">
              <a:solidFill>
                <a:srgbClr val="FF0000"/>
              </a:solidFill>
            </a:endParaRPr>
          </a:p>
          <a:p>
            <a:pPr algn="just"/>
            <a:r>
              <a:rPr lang="en-US" b="1" dirty="0" err="1" smtClean="0">
                <a:solidFill>
                  <a:srgbClr val="7030A0"/>
                </a:solidFill>
              </a:rPr>
              <a:t>Zollinger</a:t>
            </a:r>
            <a:r>
              <a:rPr lang="en-US" b="1" dirty="0" smtClean="0">
                <a:solidFill>
                  <a:srgbClr val="7030A0"/>
                </a:solidFill>
              </a:rPr>
              <a:t>-Ellison </a:t>
            </a:r>
            <a:r>
              <a:rPr lang="en-US" b="1" dirty="0">
                <a:solidFill>
                  <a:srgbClr val="7030A0"/>
                </a:solidFill>
              </a:rPr>
              <a:t>syndrome develop pancreatic or </a:t>
            </a:r>
            <a:r>
              <a:rPr lang="en-US" b="1" dirty="0" smtClean="0">
                <a:solidFill>
                  <a:srgbClr val="7030A0"/>
                </a:solidFill>
              </a:rPr>
              <a:t>duodenal </a:t>
            </a:r>
            <a:r>
              <a:rPr lang="en-US" b="1" dirty="0" err="1" smtClean="0">
                <a:solidFill>
                  <a:srgbClr val="7030A0"/>
                </a:solidFill>
              </a:rPr>
              <a:t>gastrinomas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that stimulate the secretion of very large amounts of acid</a:t>
            </a:r>
            <a:r>
              <a:rPr lang="en-US" b="1" dirty="0" smtClean="0">
                <a:solidFill>
                  <a:srgbClr val="7030A0"/>
                </a:solidFill>
              </a:rPr>
              <a:t>, sometimes </a:t>
            </a:r>
            <a:r>
              <a:rPr lang="en-US" b="1" dirty="0">
                <a:solidFill>
                  <a:srgbClr val="7030A0"/>
                </a:solidFill>
              </a:rPr>
              <a:t>in the setting of multiple endocrine neoplasia, type I 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just"/>
            <a:endParaRPr lang="en-US" b="1" dirty="0" smtClean="0">
              <a:solidFill>
                <a:srgbClr val="7030A0"/>
              </a:solidFill>
            </a:endParaRP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This </a:t>
            </a:r>
            <a:r>
              <a:rPr lang="en-US" dirty="0"/>
              <a:t>can lead to severe gastroduodenal </a:t>
            </a:r>
            <a:r>
              <a:rPr lang="en-US" dirty="0" smtClean="0"/>
              <a:t>ulceration and </a:t>
            </a:r>
            <a:r>
              <a:rPr lang="en-US" dirty="0"/>
              <a:t>other consequences of </a:t>
            </a:r>
            <a:r>
              <a:rPr lang="en-US" b="1" dirty="0">
                <a:solidFill>
                  <a:srgbClr val="C00000"/>
                </a:solidFill>
              </a:rPr>
              <a:t>uncontrolled </a:t>
            </a:r>
            <a:r>
              <a:rPr lang="en-US" b="1" dirty="0" err="1">
                <a:solidFill>
                  <a:srgbClr val="C00000"/>
                </a:solidFill>
              </a:rPr>
              <a:t>hyperchlorhydria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b="1" dirty="0" smtClean="0">
                <a:solidFill>
                  <a:srgbClr val="002060"/>
                </a:solidFill>
              </a:rPr>
              <a:t>PPIs </a:t>
            </a:r>
            <a:r>
              <a:rPr lang="en-US" b="1" dirty="0">
                <a:solidFill>
                  <a:srgbClr val="002060"/>
                </a:solidFill>
              </a:rPr>
              <a:t>are </a:t>
            </a:r>
            <a:r>
              <a:rPr lang="en-US" b="1" dirty="0" smtClean="0">
                <a:solidFill>
                  <a:srgbClr val="002060"/>
                </a:solidFill>
              </a:rPr>
              <a:t>the drugs </a:t>
            </a:r>
            <a:r>
              <a:rPr lang="en-US" b="1" dirty="0">
                <a:solidFill>
                  <a:srgbClr val="002060"/>
                </a:solidFill>
              </a:rPr>
              <a:t>of choice</a:t>
            </a:r>
            <a:r>
              <a:rPr lang="en-US" dirty="0"/>
              <a:t>, usually given at about twice the routine dosage for </a:t>
            </a:r>
            <a:r>
              <a:rPr lang="en-US" dirty="0" smtClean="0"/>
              <a:t>peptic </a:t>
            </a:r>
            <a:r>
              <a:rPr lang="en-IN" dirty="0" smtClean="0"/>
              <a:t>ulcers </a:t>
            </a:r>
            <a:r>
              <a:rPr lang="en-IN" dirty="0"/>
              <a:t>(</a:t>
            </a:r>
            <a:r>
              <a:rPr lang="en-IN" dirty="0" smtClean="0"/>
              <a:t>omeprazole, esomeprazole, lansoprazole</a:t>
            </a:r>
            <a:r>
              <a:rPr lang="en-US" dirty="0" smtClean="0"/>
              <a:t>, </a:t>
            </a:r>
            <a:r>
              <a:rPr lang="en-US" dirty="0" err="1" smtClean="0"/>
              <a:t>rabeprazole</a:t>
            </a:r>
            <a:r>
              <a:rPr lang="en-US" dirty="0" smtClean="0"/>
              <a:t>, </a:t>
            </a:r>
            <a:r>
              <a:rPr lang="en-US" dirty="0"/>
              <a:t>or </a:t>
            </a:r>
            <a:r>
              <a:rPr lang="en-US" dirty="0" smtClean="0"/>
              <a:t>pantoprazole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If </a:t>
            </a:r>
            <a:r>
              <a:rPr lang="en-US" dirty="0"/>
              <a:t>PPIs are unable to control gastric acid secretion, the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long-acting somatostatin</a:t>
            </a:r>
          </a:p>
          <a:p>
            <a:pPr algn="just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analogue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octreotide</a:t>
            </a:r>
            <a:r>
              <a:rPr lang="en-US" i="1" dirty="0"/>
              <a:t> </a:t>
            </a:r>
            <a:r>
              <a:rPr lang="en-US" dirty="0"/>
              <a:t>(off-label indication) can be given to </a:t>
            </a:r>
            <a:r>
              <a:rPr lang="en-US" dirty="0" smtClean="0"/>
              <a:t>inhibit secretion </a:t>
            </a:r>
            <a:r>
              <a:rPr lang="en-US" dirty="0"/>
              <a:t>of gastrin.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212754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295400"/>
            <a:ext cx="7683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6858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Ulcer Protectives</a:t>
            </a:r>
            <a:endParaRPr lang="en-IN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26" y="4648200"/>
            <a:ext cx="761517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63716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95400" y="6858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Ulcer Protectives</a:t>
            </a:r>
            <a:endParaRPr lang="en-IN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8001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47886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8153399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59904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685800"/>
            <a:ext cx="79121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12753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838200"/>
            <a:ext cx="8013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1841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762000"/>
            <a:ext cx="7924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just"/>
            <a:r>
              <a:rPr lang="en-US" sz="2800" b="1" dirty="0" smtClean="0"/>
              <a:t>In addition to its main function of digestion and absorption of food, the gastrointestinal tract is one of the </a:t>
            </a:r>
            <a:r>
              <a:rPr lang="en-US" sz="2800" b="1" dirty="0" smtClean="0">
                <a:solidFill>
                  <a:srgbClr val="FF0000"/>
                </a:solidFill>
              </a:rPr>
              <a:t>major endocrine systems </a:t>
            </a:r>
            <a:r>
              <a:rPr lang="en-US" sz="2800" b="1" dirty="0" smtClean="0"/>
              <a:t>in the body and has its </a:t>
            </a:r>
            <a:r>
              <a:rPr lang="en-US" sz="2800" b="1" dirty="0" smtClean="0">
                <a:solidFill>
                  <a:srgbClr val="FF0000"/>
                </a:solidFill>
              </a:rPr>
              <a:t>own integrative neuronal network</a:t>
            </a:r>
            <a:r>
              <a:rPr lang="en-US" sz="2800" b="1" dirty="0" smtClean="0"/>
              <a:t>, the </a:t>
            </a:r>
            <a:r>
              <a:rPr lang="en-US" sz="2800" b="1" dirty="0" smtClean="0">
                <a:solidFill>
                  <a:srgbClr val="00B050"/>
                </a:solidFill>
              </a:rPr>
              <a:t>enteric nervous system</a:t>
            </a:r>
            <a:r>
              <a:rPr lang="en-US" sz="2800" b="1" dirty="0" smtClean="0"/>
              <a:t>.</a:t>
            </a:r>
          </a:p>
          <a:p>
            <a:pPr algn="just"/>
            <a:endParaRPr lang="en-US" sz="2800" b="1" dirty="0" smtClean="0"/>
          </a:p>
          <a:p>
            <a:endParaRPr lang="en-US" sz="2800" dirty="0" smtClean="0"/>
          </a:p>
          <a:p>
            <a:r>
              <a:rPr lang="en-US" sz="2800" b="1" dirty="0" smtClean="0"/>
              <a:t>Contains almost the same number of neurons as the spinal cord.</a:t>
            </a:r>
          </a:p>
          <a:p>
            <a:pPr algn="just"/>
            <a:endParaRPr lang="en-US" sz="2800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848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685800"/>
            <a:ext cx="826135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90600" y="533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Emetics and Anti-emetics</a:t>
            </a:r>
            <a:endParaRPr lang="en-IN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61" r="5191"/>
          <a:stretch/>
        </p:blipFill>
        <p:spPr bwMode="auto">
          <a:xfrm>
            <a:off x="914400" y="1143000"/>
            <a:ext cx="784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8" y="5943600"/>
            <a:ext cx="80589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762000"/>
            <a:ext cx="76581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" y="3209544"/>
            <a:ext cx="7659624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6019800"/>
            <a:ext cx="7658100" cy="64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15200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371600" y="990600"/>
            <a:ext cx="7391400" cy="5410200"/>
            <a:chOff x="2967037" y="990600"/>
            <a:chExt cx="3209926" cy="2676525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038" y="990600"/>
              <a:ext cx="32099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037" y="2667000"/>
              <a:ext cx="3209925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315200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731519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685800"/>
            <a:ext cx="6934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Anti-emetics</a:t>
            </a:r>
            <a:endParaRPr lang="en-I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200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848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90600" y="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Classification of Anti-Emetics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85800"/>
            <a:ext cx="3733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Locally/Peripherally acting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/>
          </a:p>
          <a:p>
            <a:pPr marL="342900" indent="-342900">
              <a:buAutoNum type="arabicParenR"/>
            </a:pPr>
            <a:r>
              <a:rPr lang="en-US" b="1" dirty="0" err="1" smtClean="0"/>
              <a:t>Demulscents</a:t>
            </a:r>
            <a:r>
              <a:rPr lang="en-US" b="1" dirty="0" smtClean="0"/>
              <a:t>  and protectants: Kaolin, pectin and bismuth salts</a:t>
            </a:r>
          </a:p>
          <a:p>
            <a:pPr marL="342900" indent="-342900">
              <a:buAutoNum type="arabicParenR"/>
            </a:pPr>
            <a:endParaRPr lang="en-US" b="1" dirty="0"/>
          </a:p>
          <a:p>
            <a:pPr marL="342900" indent="-342900">
              <a:buAutoNum type="arabicParenR"/>
            </a:pPr>
            <a:r>
              <a:rPr lang="en-US" b="1" dirty="0" smtClean="0"/>
              <a:t>Gastric antacids and local anesthetics: Mg(OH)</a:t>
            </a:r>
            <a:r>
              <a:rPr lang="en-US" b="1" baseline="-25000" dirty="0" smtClean="0"/>
              <a:t>2</a:t>
            </a:r>
            <a:r>
              <a:rPr lang="en-US" b="1" dirty="0" smtClean="0"/>
              <a:t>, Al(OH)</a:t>
            </a:r>
            <a:r>
              <a:rPr lang="en-US" b="1" baseline="-25000" dirty="0" smtClean="0"/>
              <a:t>3</a:t>
            </a:r>
            <a:r>
              <a:rPr lang="en-US" b="1" dirty="0" smtClean="0"/>
              <a:t>, Benzocaine</a:t>
            </a:r>
          </a:p>
          <a:p>
            <a:pPr marL="342900" indent="-342900">
              <a:buAutoNum type="arabicParenR"/>
            </a:pPr>
            <a:endParaRPr lang="en-US" b="1" dirty="0"/>
          </a:p>
          <a:p>
            <a:pPr marL="342900" indent="-342900">
              <a:buAutoNum type="arabicParenR"/>
            </a:pPr>
            <a:r>
              <a:rPr lang="en-US" b="1" dirty="0" smtClean="0"/>
              <a:t>Anticholinergics: </a:t>
            </a:r>
            <a:r>
              <a:rPr lang="en-US" b="1" dirty="0" err="1" smtClean="0"/>
              <a:t>Glycopyrronium</a:t>
            </a:r>
            <a:r>
              <a:rPr lang="en-US" b="1" dirty="0" smtClean="0"/>
              <a:t>, </a:t>
            </a:r>
            <a:r>
              <a:rPr lang="en-US" b="1" dirty="0" err="1" smtClean="0"/>
              <a:t>methscopolamine</a:t>
            </a:r>
            <a:r>
              <a:rPr lang="en-US" b="1" dirty="0" smtClean="0"/>
              <a:t>, </a:t>
            </a:r>
            <a:r>
              <a:rPr lang="en-US" b="1" dirty="0" err="1" smtClean="0"/>
              <a:t>propatheline</a:t>
            </a:r>
            <a:endParaRPr lang="en-US" b="1" dirty="0" smtClean="0"/>
          </a:p>
          <a:p>
            <a:pPr marL="342900" indent="-342900">
              <a:buAutoNum type="arabicParenR"/>
            </a:pPr>
            <a:endParaRPr lang="en-US" b="1" dirty="0"/>
          </a:p>
          <a:p>
            <a:pPr marL="342900" indent="-342900">
              <a:buAutoNum type="arabicParenR"/>
            </a:pPr>
            <a:r>
              <a:rPr lang="en-US" b="1" dirty="0" err="1" smtClean="0"/>
              <a:t>Prokinetics</a:t>
            </a:r>
            <a:r>
              <a:rPr lang="en-US" b="1" dirty="0" smtClean="0"/>
              <a:t>: </a:t>
            </a:r>
            <a:r>
              <a:rPr lang="en-US" b="1" dirty="0" err="1" smtClean="0"/>
              <a:t>Domperidone</a:t>
            </a:r>
            <a:r>
              <a:rPr lang="en-US" b="1" dirty="0" smtClean="0"/>
              <a:t>, </a:t>
            </a:r>
            <a:r>
              <a:rPr lang="en-US" b="1" dirty="0" err="1" smtClean="0"/>
              <a:t>Cisapride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      (</a:t>
            </a:r>
            <a:r>
              <a:rPr lang="en-US" b="1" dirty="0" smtClean="0">
                <a:solidFill>
                  <a:srgbClr val="C00000"/>
                </a:solidFill>
              </a:rPr>
              <a:t>D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 receptor antagonists</a:t>
            </a:r>
            <a:r>
              <a:rPr lang="en-US" b="1" dirty="0" smtClean="0"/>
              <a:t>)</a:t>
            </a:r>
            <a:endParaRPr lang="en-IN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685800"/>
            <a:ext cx="43434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Centrally acting</a:t>
            </a:r>
          </a:p>
          <a:p>
            <a:endParaRPr lang="en-US" sz="600" b="1" dirty="0"/>
          </a:p>
          <a:p>
            <a:r>
              <a:rPr lang="en-US" sz="1600" b="1" dirty="0" smtClean="0"/>
              <a:t>1) </a:t>
            </a:r>
            <a:r>
              <a:rPr lang="en-US" sz="1600" b="1" dirty="0" smtClean="0">
                <a:solidFill>
                  <a:srgbClr val="002060"/>
                </a:solidFill>
              </a:rPr>
              <a:t>H</a:t>
            </a:r>
            <a:r>
              <a:rPr lang="en-US" sz="1600" b="1" baseline="-25000" dirty="0" smtClean="0">
                <a:solidFill>
                  <a:srgbClr val="002060"/>
                </a:solidFill>
              </a:rPr>
              <a:t>1</a:t>
            </a:r>
            <a:r>
              <a:rPr lang="en-US" sz="1600" b="1" dirty="0" smtClean="0">
                <a:solidFill>
                  <a:srgbClr val="002060"/>
                </a:solidFill>
              </a:rPr>
              <a:t>-receptor antagonists</a:t>
            </a:r>
            <a:r>
              <a:rPr lang="en-US" sz="1600" b="1" dirty="0" smtClean="0"/>
              <a:t>: </a:t>
            </a:r>
            <a:r>
              <a:rPr lang="en-US" sz="1600" b="1" dirty="0" err="1" smtClean="0"/>
              <a:t>Meclozine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cyclizine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cinnarizine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diphenhydrinate</a:t>
            </a:r>
            <a:r>
              <a:rPr lang="en-US" sz="1600" b="1" dirty="0" smtClean="0"/>
              <a:t>, promethazine</a:t>
            </a:r>
          </a:p>
          <a:p>
            <a:r>
              <a:rPr lang="en-US" sz="1600" b="1" dirty="0" smtClean="0"/>
              <a:t>2) </a:t>
            </a:r>
            <a:r>
              <a:rPr lang="en-US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1600" b="1" baseline="-25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-receptor antagonists</a:t>
            </a:r>
            <a:r>
              <a:rPr lang="en-US" sz="1600" b="1" dirty="0" smtClean="0"/>
              <a:t>: </a:t>
            </a:r>
          </a:p>
          <a:p>
            <a:pPr marL="800100" lvl="1" indent="-342900">
              <a:buAutoNum type="alphaLcParenR"/>
            </a:pPr>
            <a:r>
              <a:rPr lang="en-US" sz="1600" b="1" dirty="0" smtClean="0"/>
              <a:t>Phenothiazine derivatives: Chlorpromazine, </a:t>
            </a:r>
            <a:r>
              <a:rPr lang="en-US" sz="1600" b="1" dirty="0" err="1" smtClean="0"/>
              <a:t>prochlorperazine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acepromazine</a:t>
            </a:r>
            <a:endParaRPr lang="en-US" sz="1600" b="1" dirty="0" smtClean="0"/>
          </a:p>
          <a:p>
            <a:pPr marL="800100" lvl="1" indent="-342900">
              <a:buAutoNum type="alphaLcParenR"/>
            </a:pPr>
            <a:r>
              <a:rPr lang="en-US" sz="1600" b="1" dirty="0" err="1" smtClean="0"/>
              <a:t>Butyrophenones</a:t>
            </a:r>
            <a:r>
              <a:rPr lang="en-US" sz="1600" b="1" dirty="0" smtClean="0"/>
              <a:t>: </a:t>
            </a:r>
            <a:r>
              <a:rPr lang="en-US" sz="1600" b="1" dirty="0" err="1" smtClean="0"/>
              <a:t>Droperidol</a:t>
            </a:r>
            <a:r>
              <a:rPr lang="en-US" sz="1600" b="1" dirty="0" smtClean="0"/>
              <a:t>, haloperidol</a:t>
            </a:r>
          </a:p>
          <a:p>
            <a:pPr marL="800100" lvl="1" indent="-342900">
              <a:buAutoNum type="alphaLcParenR"/>
            </a:pPr>
            <a:r>
              <a:rPr lang="en-US" sz="1600" b="1" dirty="0" err="1" smtClean="0"/>
              <a:t>Benzamides</a:t>
            </a:r>
            <a:r>
              <a:rPr lang="en-US" sz="1600" b="1" dirty="0" smtClean="0"/>
              <a:t>: Metoclopramide, </a:t>
            </a:r>
            <a:r>
              <a:rPr lang="en-US" sz="1600" b="1" dirty="0" err="1" smtClean="0"/>
              <a:t>trimethobenzamide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alizapride</a:t>
            </a:r>
            <a:endParaRPr lang="en-US" sz="1600" b="1" dirty="0" smtClean="0"/>
          </a:p>
          <a:p>
            <a:r>
              <a:rPr lang="en-US" sz="1600" b="1" dirty="0" smtClean="0"/>
              <a:t>3)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5HT</a:t>
            </a:r>
            <a:r>
              <a:rPr lang="en-US" sz="1600" b="1" baseline="-25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-receptor antagonists</a:t>
            </a:r>
            <a:r>
              <a:rPr lang="en-US" sz="1600" b="1" dirty="0" smtClean="0"/>
              <a:t>: Ondansetron, </a:t>
            </a:r>
            <a:r>
              <a:rPr lang="en-US" sz="1600" b="1" dirty="0" err="1" smtClean="0"/>
              <a:t>granisetron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tropidetron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dolasetron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palonosetron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cyproheptadine</a:t>
            </a:r>
            <a:endParaRPr lang="en-US" sz="1600" b="1" dirty="0" smtClean="0"/>
          </a:p>
          <a:p>
            <a:r>
              <a:rPr lang="en-US" sz="1600" b="1" dirty="0" smtClean="0"/>
              <a:t>4) </a:t>
            </a:r>
            <a:r>
              <a:rPr lang="en-US" sz="1600" b="1" dirty="0" smtClean="0">
                <a:solidFill>
                  <a:schemeClr val="accent5"/>
                </a:solidFill>
              </a:rPr>
              <a:t>Muscarinic receptor antagonists</a:t>
            </a:r>
            <a:r>
              <a:rPr lang="en-US" sz="1600" b="1" dirty="0" smtClean="0"/>
              <a:t>: Hyoscine, </a:t>
            </a:r>
            <a:r>
              <a:rPr lang="en-US" sz="1600" b="1" dirty="0" err="1" smtClean="0"/>
              <a:t>dicycloverine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aminopentamide</a:t>
            </a:r>
            <a:endParaRPr lang="en-US" sz="1600" b="1" dirty="0" smtClean="0"/>
          </a:p>
          <a:p>
            <a:r>
              <a:rPr lang="en-US" sz="1600" b="1" dirty="0" smtClean="0"/>
              <a:t>5) </a:t>
            </a:r>
            <a:r>
              <a:rPr lang="en-US" sz="1600" b="1" dirty="0" smtClean="0">
                <a:solidFill>
                  <a:srgbClr val="C00000"/>
                </a:solidFill>
              </a:rPr>
              <a:t>NK</a:t>
            </a:r>
            <a:r>
              <a:rPr lang="en-US" sz="16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1600" b="1" dirty="0" smtClean="0">
                <a:solidFill>
                  <a:srgbClr val="C00000"/>
                </a:solidFill>
              </a:rPr>
              <a:t> receptor </a:t>
            </a:r>
            <a:r>
              <a:rPr lang="en-US" sz="1600" b="1" dirty="0" err="1" smtClean="0">
                <a:solidFill>
                  <a:srgbClr val="C00000"/>
                </a:solidFill>
              </a:rPr>
              <a:t>antgonists</a:t>
            </a:r>
            <a:r>
              <a:rPr lang="en-US" sz="1600" b="1" dirty="0" smtClean="0"/>
              <a:t>:  </a:t>
            </a:r>
            <a:r>
              <a:rPr lang="en-US" sz="1600" b="1" dirty="0" err="1" smtClean="0"/>
              <a:t>Aprepitant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maropitant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casopitant</a:t>
            </a:r>
            <a:endParaRPr lang="en-US" sz="1600" b="1" dirty="0" smtClean="0"/>
          </a:p>
          <a:p>
            <a:r>
              <a:rPr lang="en-US" sz="1600" b="1" dirty="0" smtClean="0"/>
              <a:t>6) </a:t>
            </a:r>
            <a:r>
              <a:rPr lang="en-US" sz="1600" b="1" dirty="0" smtClean="0">
                <a:solidFill>
                  <a:srgbClr val="FF0000"/>
                </a:solidFill>
              </a:rPr>
              <a:t>Miscellaneous</a:t>
            </a:r>
            <a:r>
              <a:rPr lang="en-US" sz="1600" b="1" dirty="0" smtClean="0"/>
              <a:t>: </a:t>
            </a:r>
          </a:p>
          <a:p>
            <a:pPr marL="800100" lvl="1" indent="-342900">
              <a:buAutoNum type="alphaLcParenR"/>
            </a:pPr>
            <a:r>
              <a:rPr lang="en-US" sz="1600" b="1" dirty="0" smtClean="0"/>
              <a:t>Glucocorticoids: Dexamethasone, methylprednisolone</a:t>
            </a:r>
          </a:p>
          <a:p>
            <a:pPr marL="800100" lvl="1" indent="-342900">
              <a:buAutoNum type="alphaLcParenR"/>
            </a:pPr>
            <a:r>
              <a:rPr lang="en-US" sz="1600" b="1" dirty="0" smtClean="0"/>
              <a:t>Benzodiazepines: Diazepam, Lorazepam, midazolam</a:t>
            </a:r>
          </a:p>
          <a:p>
            <a:pPr marL="800100" lvl="1" indent="-342900">
              <a:buAutoNum type="alphaLcParenR"/>
            </a:pPr>
            <a:r>
              <a:rPr lang="en-US" sz="1600" b="1" dirty="0" smtClean="0"/>
              <a:t>Cannabinoids: </a:t>
            </a:r>
            <a:r>
              <a:rPr lang="en-US" sz="1600" b="1" dirty="0" err="1" smtClean="0"/>
              <a:t>Dronabinol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nabilone</a:t>
            </a:r>
            <a:endParaRPr lang="en-US" sz="16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6354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5800" y="685800"/>
            <a:ext cx="8077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Locally/Peripherally acting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/>
          </a:p>
          <a:p>
            <a:pPr marL="342900" indent="-342900">
              <a:buAutoNum type="arabicParenR"/>
            </a:pPr>
            <a:r>
              <a:rPr lang="en-US" b="1" dirty="0" err="1" smtClean="0">
                <a:solidFill>
                  <a:srgbClr val="FF0000"/>
                </a:solidFill>
              </a:rPr>
              <a:t>Demulscents</a:t>
            </a:r>
            <a:r>
              <a:rPr lang="en-US" b="1" dirty="0" smtClean="0">
                <a:solidFill>
                  <a:srgbClr val="FF0000"/>
                </a:solidFill>
              </a:rPr>
              <a:t>  and protectants</a:t>
            </a:r>
            <a:r>
              <a:rPr lang="en-US" b="1" dirty="0" smtClean="0"/>
              <a:t>: </a:t>
            </a:r>
          </a:p>
          <a:p>
            <a:pPr lvl="1"/>
            <a:r>
              <a:rPr lang="en-US" b="1" dirty="0"/>
              <a:t>	</a:t>
            </a:r>
            <a:r>
              <a:rPr lang="en-US" b="1" dirty="0" smtClean="0"/>
              <a:t>Limited therapeutic action</a:t>
            </a:r>
          </a:p>
          <a:p>
            <a:r>
              <a:rPr lang="en-US" b="1" dirty="0"/>
              <a:t>	</a:t>
            </a:r>
            <a:r>
              <a:rPr lang="en-US" b="1" dirty="0" smtClean="0"/>
              <a:t>Coat, protect, lubricate and sooth the irritated mucosa.</a:t>
            </a:r>
          </a:p>
          <a:p>
            <a:r>
              <a:rPr lang="en-US" b="1" dirty="0"/>
              <a:t>	</a:t>
            </a:r>
            <a:r>
              <a:rPr lang="en-US" b="1" dirty="0" smtClean="0"/>
              <a:t>Suppress emetic stimuli originating from gastric mucosa. </a:t>
            </a:r>
          </a:p>
          <a:p>
            <a:pPr marL="342900" indent="-342900">
              <a:buAutoNum type="arabicParenR"/>
            </a:pPr>
            <a:endParaRPr lang="en-US" b="1" dirty="0" smtClean="0"/>
          </a:p>
          <a:p>
            <a:pPr marL="342900" indent="-342900">
              <a:buAutoNum type="arabicParenR"/>
            </a:pPr>
            <a:endParaRPr lang="en-US" b="1" dirty="0"/>
          </a:p>
          <a:p>
            <a:r>
              <a:rPr lang="en-US" b="1" dirty="0" smtClean="0"/>
              <a:t>2)    </a:t>
            </a:r>
            <a:r>
              <a:rPr lang="en-US" b="1" dirty="0" smtClean="0">
                <a:solidFill>
                  <a:srgbClr val="FF0000"/>
                </a:solidFill>
              </a:rPr>
              <a:t>Gastric antacids and local anesthetics</a:t>
            </a:r>
            <a:r>
              <a:rPr lang="en-US" b="1" dirty="0" smtClean="0"/>
              <a:t>: </a:t>
            </a:r>
          </a:p>
          <a:p>
            <a:r>
              <a:rPr lang="en-US" b="1" dirty="0"/>
              <a:t>	</a:t>
            </a:r>
            <a:r>
              <a:rPr lang="en-US" b="1" dirty="0" smtClean="0"/>
              <a:t>Indicated when gastric acidity contributes </a:t>
            </a:r>
            <a:r>
              <a:rPr lang="en-US" b="1" dirty="0" err="1" smtClean="0"/>
              <a:t>vomition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 smtClean="0"/>
              <a:t>	Desensitize gastric mucosa from irritating gastric acid</a:t>
            </a:r>
          </a:p>
          <a:p>
            <a:endParaRPr lang="en-US" b="1" dirty="0" smtClean="0"/>
          </a:p>
          <a:p>
            <a:endParaRPr lang="en-US" b="1" dirty="0"/>
          </a:p>
          <a:p>
            <a:pPr marL="342900" indent="-342900">
              <a:buAutoNum type="arabicParenR" startAt="3"/>
            </a:pPr>
            <a:r>
              <a:rPr lang="en-US" b="1" dirty="0" smtClean="0"/>
              <a:t>Anticholinergics:</a:t>
            </a:r>
          </a:p>
          <a:p>
            <a:pPr lvl="2"/>
            <a:r>
              <a:rPr lang="en-US" b="1" dirty="0" smtClean="0"/>
              <a:t>Used which do not cross BBB</a:t>
            </a:r>
          </a:p>
          <a:p>
            <a:pPr lvl="2"/>
            <a:r>
              <a:rPr lang="en-US" b="1" dirty="0" smtClean="0"/>
              <a:t>Inhibit afferent vagal impulses</a:t>
            </a:r>
          </a:p>
          <a:p>
            <a:pPr lvl="2"/>
            <a:r>
              <a:rPr lang="en-US" b="1" dirty="0" smtClean="0"/>
              <a:t>Inhibit GIT secretion</a:t>
            </a:r>
          </a:p>
          <a:p>
            <a:pPr lvl="2"/>
            <a:r>
              <a:rPr lang="en-US" b="1" dirty="0" smtClean="0"/>
              <a:t>Relief from GIT smooth muscle spasm</a:t>
            </a:r>
          </a:p>
          <a:p>
            <a:pPr lvl="2"/>
            <a:endParaRPr lang="en-US" b="1" dirty="0"/>
          </a:p>
          <a:p>
            <a:pPr lvl="2"/>
            <a:r>
              <a:rPr lang="en-US" b="1" dirty="0" smtClean="0"/>
              <a:t>(</a:t>
            </a:r>
            <a:r>
              <a:rPr lang="en-US" b="1" dirty="0" smtClean="0">
                <a:solidFill>
                  <a:srgbClr val="002060"/>
                </a:solidFill>
              </a:rPr>
              <a:t>Delays gastric emptying, should not be used more than 3 days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6354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5800" y="685800"/>
            <a:ext cx="8077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pPr marL="342900" indent="-342900">
              <a:buAutoNum type="arabicParenR" startAt="4"/>
            </a:pPr>
            <a:r>
              <a:rPr lang="en-US" b="1" dirty="0" err="1" smtClean="0">
                <a:solidFill>
                  <a:srgbClr val="FF0000"/>
                </a:solidFill>
              </a:rPr>
              <a:t>Prokinetics</a:t>
            </a:r>
            <a:r>
              <a:rPr lang="en-US" b="1" dirty="0" smtClean="0"/>
              <a:t>: </a:t>
            </a:r>
          </a:p>
          <a:p>
            <a:r>
              <a:rPr lang="en-US" b="1" dirty="0"/>
              <a:t>	</a:t>
            </a:r>
            <a:r>
              <a:rPr lang="en-US" b="1" dirty="0" smtClean="0"/>
              <a:t>Promotes gastroduodenal peristalsis and accelerate gastric emptying</a:t>
            </a:r>
          </a:p>
          <a:p>
            <a:endParaRPr lang="en-US" b="1" dirty="0"/>
          </a:p>
          <a:p>
            <a:r>
              <a:rPr lang="en-US" sz="2400" b="1" dirty="0" err="1" smtClean="0">
                <a:solidFill>
                  <a:schemeClr val="accent4"/>
                </a:solidFill>
              </a:rPr>
              <a:t>Domperidone</a:t>
            </a:r>
            <a:r>
              <a:rPr lang="en-US" sz="2400" b="1" dirty="0" smtClean="0">
                <a:solidFill>
                  <a:schemeClr val="accent4"/>
                </a:solidFill>
              </a:rPr>
              <a:t>: </a:t>
            </a:r>
            <a:r>
              <a:rPr lang="en-US" b="1" dirty="0" err="1" smtClean="0"/>
              <a:t>Prokinetic</a:t>
            </a:r>
            <a:r>
              <a:rPr lang="en-US" b="1" dirty="0" smtClean="0"/>
              <a:t> and antiemetic (IV, IM, PO and Rectal)</a:t>
            </a:r>
          </a:p>
          <a:p>
            <a:r>
              <a:rPr lang="en-US" b="1" dirty="0"/>
              <a:t>	</a:t>
            </a:r>
            <a:r>
              <a:rPr lang="en-US" b="1" dirty="0" smtClean="0"/>
              <a:t>	 Inhibit D</a:t>
            </a:r>
            <a:r>
              <a:rPr lang="en-US" b="1" baseline="-25000" dirty="0" smtClean="0"/>
              <a:t>2</a:t>
            </a:r>
            <a:r>
              <a:rPr lang="en-US" b="1" dirty="0" smtClean="0"/>
              <a:t> receptors </a:t>
            </a:r>
          </a:p>
          <a:p>
            <a:r>
              <a:rPr lang="en-US" b="1" dirty="0"/>
              <a:t>	</a:t>
            </a:r>
            <a:r>
              <a:rPr lang="en-US" b="1" dirty="0" smtClean="0"/>
              <a:t>	 Stimulate gastric motility of stomach and CTZ (not protected by</a:t>
            </a:r>
          </a:p>
          <a:p>
            <a:r>
              <a:rPr lang="en-US" b="1" dirty="0"/>
              <a:t>	</a:t>
            </a:r>
            <a:r>
              <a:rPr lang="en-US" b="1" dirty="0" smtClean="0"/>
              <a:t>	 BBB)</a:t>
            </a:r>
          </a:p>
          <a:p>
            <a:pPr lvl="1"/>
            <a:r>
              <a:rPr lang="en-US" b="1" dirty="0"/>
              <a:t>	</a:t>
            </a:r>
            <a:r>
              <a:rPr lang="en-US" b="1" dirty="0" smtClean="0"/>
              <a:t>	 Antiemetic effect Lower than Metoclopramide (Acts both 		 central and peripheral)</a:t>
            </a:r>
          </a:p>
          <a:p>
            <a:pPr lvl="1"/>
            <a:r>
              <a:rPr lang="en-US" b="1" dirty="0"/>
              <a:t>	</a:t>
            </a:r>
            <a:r>
              <a:rPr lang="en-US" b="1" dirty="0" smtClean="0"/>
              <a:t>	 Used in combination with Metoclopramide and </a:t>
            </a:r>
            <a:r>
              <a:rPr lang="en-US" b="1" dirty="0" err="1" smtClean="0"/>
              <a:t>cyclizine</a:t>
            </a:r>
            <a:r>
              <a:rPr lang="en-US" b="1" dirty="0" smtClean="0"/>
              <a:t> and 		 </a:t>
            </a:r>
            <a:r>
              <a:rPr lang="en-US" b="1" dirty="0" err="1" smtClean="0"/>
              <a:t>Granisetron</a:t>
            </a:r>
            <a:r>
              <a:rPr lang="en-US" b="1" dirty="0" smtClean="0"/>
              <a:t> (5HT</a:t>
            </a:r>
            <a:r>
              <a:rPr lang="en-US" b="1" baseline="-25000" dirty="0" smtClean="0"/>
              <a:t>3</a:t>
            </a:r>
            <a:r>
              <a:rPr lang="en-US" b="1" dirty="0" smtClean="0"/>
              <a:t> receptor antagonists)</a:t>
            </a:r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r>
              <a:rPr lang="en-US" sz="2400" b="1" dirty="0" err="1" smtClean="0">
                <a:solidFill>
                  <a:srgbClr val="0070C0"/>
                </a:solidFill>
              </a:rPr>
              <a:t>Cisapride</a:t>
            </a:r>
            <a:r>
              <a:rPr lang="en-US" sz="2400" b="1" dirty="0" smtClean="0">
                <a:solidFill>
                  <a:srgbClr val="0070C0"/>
                </a:solidFill>
              </a:rPr>
              <a:t>:</a:t>
            </a:r>
            <a:r>
              <a:rPr lang="en-US" b="1" dirty="0" smtClean="0"/>
              <a:t> 	 Structurally related to procainamide</a:t>
            </a:r>
          </a:p>
          <a:p>
            <a:r>
              <a:rPr lang="en-US" b="1" dirty="0"/>
              <a:t>	</a:t>
            </a:r>
            <a:r>
              <a:rPr lang="en-US" b="1" dirty="0" smtClean="0"/>
              <a:t>	 Effect similar to </a:t>
            </a:r>
            <a:r>
              <a:rPr lang="en-US" b="1" dirty="0" err="1" smtClean="0"/>
              <a:t>domperidone</a:t>
            </a:r>
            <a:r>
              <a:rPr lang="en-US" b="1" dirty="0" smtClean="0"/>
              <a:t> and metoclopramide</a:t>
            </a:r>
          </a:p>
          <a:p>
            <a:r>
              <a:rPr lang="en-US" b="1" dirty="0"/>
              <a:t>	</a:t>
            </a:r>
            <a:r>
              <a:rPr lang="en-US" b="1" dirty="0" smtClean="0"/>
              <a:t>	 </a:t>
            </a:r>
            <a:r>
              <a:rPr lang="en-US" b="1" dirty="0" err="1" smtClean="0"/>
              <a:t>Antidopaminergic</a:t>
            </a:r>
            <a:r>
              <a:rPr lang="en-US" b="1" dirty="0" smtClean="0"/>
              <a:t> but does not act on CTZ</a:t>
            </a:r>
          </a:p>
          <a:p>
            <a:r>
              <a:rPr lang="en-US" b="1" dirty="0"/>
              <a:t>	</a:t>
            </a:r>
            <a:r>
              <a:rPr lang="en-US" b="1" dirty="0" smtClean="0"/>
              <a:t>	 Stimulate 5HT</a:t>
            </a:r>
            <a:r>
              <a:rPr lang="en-US" b="1" baseline="-25000" dirty="0" smtClean="0"/>
              <a:t>4</a:t>
            </a:r>
            <a:r>
              <a:rPr lang="en-US" b="1" dirty="0" smtClean="0"/>
              <a:t> of stomach </a:t>
            </a:r>
          </a:p>
        </p:txBody>
      </p:sp>
    </p:spTree>
    <p:extLst>
      <p:ext uri="{BB962C8B-B14F-4D97-AF65-F5344CB8AC3E}">
        <p14:creationId xmlns="" xmlns:p14="http://schemas.microsoft.com/office/powerpoint/2010/main" val="36354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0600" y="685800"/>
            <a:ext cx="777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Control of GI Tract functions</a:t>
            </a:r>
          </a:p>
          <a:p>
            <a:pPr algn="ctr"/>
            <a:r>
              <a:rPr lang="en-US" sz="2000" dirty="0" smtClean="0"/>
              <a:t>The </a:t>
            </a:r>
            <a:r>
              <a:rPr lang="en-US" sz="2000" b="1" dirty="0" smtClean="0"/>
              <a:t>blood vessels </a:t>
            </a:r>
            <a:r>
              <a:rPr lang="en-US" sz="2000" dirty="0" smtClean="0"/>
              <a:t>and the </a:t>
            </a:r>
            <a:r>
              <a:rPr lang="en-US" sz="2000" b="1" dirty="0" smtClean="0">
                <a:solidFill>
                  <a:srgbClr val="7030A0"/>
                </a:solidFill>
              </a:rPr>
              <a:t>glands</a:t>
            </a:r>
            <a:r>
              <a:rPr lang="en-US" sz="2000" dirty="0" smtClean="0"/>
              <a:t> (exocrine, endocrine and </a:t>
            </a:r>
            <a:r>
              <a:rPr lang="en-US" sz="2000" dirty="0" err="1" smtClean="0"/>
              <a:t>paracrine</a:t>
            </a:r>
            <a:r>
              <a:rPr lang="en-US" sz="2000" dirty="0" smtClean="0"/>
              <a:t>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990600" y="1752600"/>
            <a:ext cx="3581400" cy="685800"/>
          </a:xfrm>
          <a:prstGeom prst="wedgeRoundRectCallou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Neuronal Control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(Autonomic Nervous System)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876800" y="1752600"/>
            <a:ext cx="3581400" cy="685800"/>
          </a:xfrm>
          <a:prstGeom prst="wedgeRoundRectCallou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Hormonal Control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524000" y="25908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733800" y="25908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9600" y="3048000"/>
            <a:ext cx="2057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Sympathetic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(Fight-or-flight response)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19400" y="3048000"/>
            <a:ext cx="2057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Parasympathetic</a:t>
            </a:r>
          </a:p>
          <a:p>
            <a:pPr algn="ctr"/>
            <a:r>
              <a:rPr lang="en-US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(Homeostatic response)</a:t>
            </a:r>
            <a:endParaRPr lang="en-US" sz="1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524000" y="38862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810000" y="39624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048000" y="4648200"/>
            <a:ext cx="19812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Intestinal motility </a:t>
            </a:r>
          </a:p>
          <a:p>
            <a:pPr algn="ctr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GI secretions</a:t>
            </a:r>
          </a:p>
          <a:p>
            <a:pPr algn="ctr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Relaxes sphincters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Snip Diagonal Corner Rectangle 20"/>
          <p:cNvSpPr/>
          <p:nvPr/>
        </p:nvSpPr>
        <p:spPr>
          <a:xfrm>
            <a:off x="2514600" y="3886200"/>
            <a:ext cx="990600" cy="4572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Cholinergic drugs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Snip Diagonal Corner Rectangle 21"/>
          <p:cNvSpPr/>
          <p:nvPr/>
        </p:nvSpPr>
        <p:spPr>
          <a:xfrm>
            <a:off x="4114800" y="3886200"/>
            <a:ext cx="1371600" cy="4572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Anti-Cholinergic drugs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971800" y="4343400"/>
            <a:ext cx="3810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4495800" y="4343400"/>
            <a:ext cx="3810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ouble Bracket 30"/>
          <p:cNvSpPr/>
          <p:nvPr/>
        </p:nvSpPr>
        <p:spPr>
          <a:xfrm>
            <a:off x="3276600" y="4419600"/>
            <a:ext cx="228600" cy="2286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+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2" name="Double Bracket 31"/>
          <p:cNvSpPr/>
          <p:nvPr/>
        </p:nvSpPr>
        <p:spPr>
          <a:xfrm>
            <a:off x="4343400" y="4419600"/>
            <a:ext cx="228600" cy="2286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85800" y="4419600"/>
            <a:ext cx="19812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Intestinal motility </a:t>
            </a:r>
          </a:p>
          <a:p>
            <a:pPr algn="ctr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GI secretions</a:t>
            </a:r>
          </a:p>
          <a:p>
            <a:pPr algn="ctr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Relaxes sphincters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Double Bracket 33"/>
          <p:cNvSpPr/>
          <p:nvPr/>
        </p:nvSpPr>
        <p:spPr>
          <a:xfrm>
            <a:off x="1219200" y="3962400"/>
            <a:ext cx="228600" cy="2286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-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Double Bracket 34"/>
          <p:cNvSpPr/>
          <p:nvPr/>
        </p:nvSpPr>
        <p:spPr>
          <a:xfrm>
            <a:off x="3766851" y="4419600"/>
            <a:ext cx="228600" cy="2286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+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638800" y="2667000"/>
            <a:ext cx="3200400" cy="304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Endocrine secretions </a:t>
            </a:r>
            <a:r>
              <a:rPr lang="en-US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(Peptides e.g.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Gastrin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Cholecystokinin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etc.) from endocrine cells in mucosa released in to blood stream</a:t>
            </a:r>
            <a:endParaRPr lang="en-US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endParaRPr lang="en-US" b="1" dirty="0" smtClean="0">
              <a:solidFill>
                <a:srgbClr val="00B0F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Paracrine secretions</a:t>
            </a:r>
          </a:p>
          <a:p>
            <a:pPr algn="ctr"/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(From special cells throughout the wall of tract) </a:t>
            </a:r>
            <a:endParaRPr lang="en-US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7086600" y="24384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5800" y="685800"/>
            <a:ext cx="8229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Centrally acting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(Block impulses at higher </a:t>
            </a:r>
            <a:r>
              <a:rPr lang="en-US" sz="2000" b="1" dirty="0" err="1" smtClean="0">
                <a:solidFill>
                  <a:srgbClr val="C00000"/>
                </a:solidFill>
              </a:rPr>
              <a:t>centres</a:t>
            </a:r>
            <a:r>
              <a:rPr lang="en-US" sz="2000" b="1" dirty="0" smtClean="0">
                <a:solidFill>
                  <a:srgbClr val="C00000"/>
                </a:solidFill>
              </a:rPr>
              <a:t> and/or emetic </a:t>
            </a:r>
            <a:r>
              <a:rPr lang="en-US" sz="2000" b="1" dirty="0" err="1" smtClean="0">
                <a:solidFill>
                  <a:srgbClr val="C00000"/>
                </a:solidFill>
              </a:rPr>
              <a:t>centre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  <a:endParaRPr lang="en-US" sz="2000" b="1" dirty="0">
              <a:solidFill>
                <a:srgbClr val="C00000"/>
              </a:solidFill>
            </a:endParaRPr>
          </a:p>
          <a:p>
            <a:pPr algn="ctr"/>
            <a:endParaRPr lang="en-US" sz="2000" b="1" dirty="0" smtClean="0">
              <a:solidFill>
                <a:srgbClr val="C00000"/>
              </a:solidFill>
            </a:endParaRPr>
          </a:p>
          <a:p>
            <a:endParaRPr lang="en-US" sz="600" b="1" dirty="0"/>
          </a:p>
          <a:p>
            <a:r>
              <a:rPr lang="en-US" sz="2000" b="1" dirty="0" smtClean="0">
                <a:solidFill>
                  <a:srgbClr val="002060"/>
                </a:solidFill>
              </a:rPr>
              <a:t>H</a:t>
            </a:r>
            <a:r>
              <a:rPr lang="en-US" sz="2000" b="1" baseline="-25000" dirty="0" smtClean="0">
                <a:solidFill>
                  <a:srgbClr val="002060"/>
                </a:solidFill>
              </a:rPr>
              <a:t>1</a:t>
            </a:r>
            <a:r>
              <a:rPr lang="en-US" sz="2000" b="1" dirty="0" smtClean="0">
                <a:solidFill>
                  <a:srgbClr val="002060"/>
                </a:solidFill>
              </a:rPr>
              <a:t>-receptor antagonists</a:t>
            </a:r>
            <a:r>
              <a:rPr lang="en-US" sz="1600" b="1" dirty="0" smtClean="0"/>
              <a:t>:  </a:t>
            </a:r>
            <a:r>
              <a:rPr lang="en-US" b="1" dirty="0" smtClean="0"/>
              <a:t>Prevention and treatment of Motion sickness and Emesis</a:t>
            </a:r>
          </a:p>
          <a:p>
            <a:endParaRPr lang="en-US" sz="1600" b="1" dirty="0"/>
          </a:p>
          <a:p>
            <a:r>
              <a:rPr lang="en-US" sz="1600" b="1" dirty="0" smtClean="0"/>
              <a:t>	</a:t>
            </a:r>
            <a:r>
              <a:rPr lang="en-US" b="1" dirty="0" smtClean="0"/>
              <a:t>Central antihistaminic, anticholinergic and CNS depressant activity</a:t>
            </a:r>
          </a:p>
          <a:p>
            <a:endParaRPr lang="en-US" sz="1600" b="1" dirty="0"/>
          </a:p>
          <a:p>
            <a:r>
              <a:rPr lang="en-US" sz="1600" b="1" dirty="0" smtClean="0"/>
              <a:t>	</a:t>
            </a:r>
            <a:r>
              <a:rPr lang="en-US" b="1" dirty="0" smtClean="0"/>
              <a:t>Depress labyrinth excitability and vestibular stimulation and affect CTZ</a:t>
            </a:r>
          </a:p>
          <a:p>
            <a:endParaRPr lang="en-US" sz="1600" b="1" dirty="0"/>
          </a:p>
          <a:p>
            <a:endParaRPr lang="en-US" sz="1600" b="1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D</a:t>
            </a:r>
            <a:r>
              <a:rPr lang="en-US" sz="20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2000" b="1" dirty="0" smtClean="0">
                <a:solidFill>
                  <a:srgbClr val="0070C0"/>
                </a:solidFill>
              </a:rPr>
              <a:t> receptor antagonists</a:t>
            </a:r>
            <a:r>
              <a:rPr lang="en-US" sz="2000" b="1" dirty="0" smtClean="0"/>
              <a:t>:</a:t>
            </a:r>
            <a:r>
              <a:rPr lang="en-US" b="1" dirty="0" smtClean="0"/>
              <a:t> Block D2 receptors on CTZ and antagonize </a:t>
            </a:r>
            <a:r>
              <a:rPr lang="en-US" b="1" dirty="0" err="1" smtClean="0"/>
              <a:t>apomorphine</a:t>
            </a:r>
            <a:r>
              <a:rPr lang="en-US" b="1" dirty="0" smtClean="0"/>
              <a:t>-</a:t>
            </a:r>
          </a:p>
          <a:p>
            <a:r>
              <a:rPr lang="en-US" b="1" dirty="0"/>
              <a:t>	</a:t>
            </a:r>
            <a:r>
              <a:rPr lang="en-US" b="1" dirty="0" smtClean="0"/>
              <a:t>induced </a:t>
            </a:r>
            <a:r>
              <a:rPr lang="en-US" b="1" dirty="0" err="1" smtClean="0"/>
              <a:t>vomition</a:t>
            </a:r>
            <a:endParaRPr lang="en-US" b="1" dirty="0" smtClean="0"/>
          </a:p>
          <a:p>
            <a:endParaRPr lang="en-US" sz="2000" b="1" dirty="0"/>
          </a:p>
          <a:p>
            <a:r>
              <a:rPr lang="en-US" sz="2000" b="1" dirty="0" smtClean="0"/>
              <a:t>	</a:t>
            </a:r>
            <a:r>
              <a:rPr lang="en-US" b="1" dirty="0" smtClean="0"/>
              <a:t>Used in nausea and </a:t>
            </a:r>
            <a:r>
              <a:rPr lang="en-US" b="1" dirty="0" err="1" smtClean="0"/>
              <a:t>vomition</a:t>
            </a:r>
            <a:r>
              <a:rPr lang="en-US" b="1" dirty="0" smtClean="0"/>
              <a:t> induced by Drugs, General anesthesia, 	malignancy, cancer chemotherapy, radiation sickness and systemic diseases</a:t>
            </a:r>
          </a:p>
          <a:p>
            <a:endParaRPr lang="en-US" b="1" dirty="0"/>
          </a:p>
          <a:p>
            <a:r>
              <a:rPr lang="en-US" b="1" dirty="0" smtClean="0"/>
              <a:t>	Not useful in motion sickness, </a:t>
            </a:r>
            <a:r>
              <a:rPr lang="en-US" b="1" dirty="0" err="1" smtClean="0"/>
              <a:t>labyrinthitis</a:t>
            </a:r>
            <a:r>
              <a:rPr lang="en-US" b="1" dirty="0" smtClean="0"/>
              <a:t> and vestibular pathways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  mediated </a:t>
            </a:r>
            <a:r>
              <a:rPr lang="en-US" b="1" dirty="0" err="1" smtClean="0"/>
              <a:t>vomition</a:t>
            </a:r>
            <a:r>
              <a:rPr lang="en-US" b="1" dirty="0" smtClean="0"/>
              <a:t> (these pathways do not involve dopaminergic neurons)</a:t>
            </a:r>
          </a:p>
          <a:p>
            <a:r>
              <a:rPr lang="en-US" sz="1600" b="1" dirty="0" smtClean="0"/>
              <a:t> </a:t>
            </a:r>
          </a:p>
          <a:p>
            <a:endParaRPr lang="en-US" sz="16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6354196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09600" y="1066800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5HT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-receptor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antagonists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b="1" dirty="0" smtClean="0"/>
              <a:t>Used in chemotherapy induced nausea and vomiting</a:t>
            </a:r>
          </a:p>
          <a:p>
            <a:endParaRPr lang="en-US" b="1" dirty="0"/>
          </a:p>
          <a:p>
            <a:r>
              <a:rPr lang="en-US" b="1" dirty="0" smtClean="0"/>
              <a:t>	</a:t>
            </a:r>
            <a:r>
              <a:rPr lang="en-US" b="1" dirty="0" smtClean="0">
                <a:solidFill>
                  <a:srgbClr val="002060"/>
                </a:solidFill>
              </a:rPr>
              <a:t>Ondansetron</a:t>
            </a:r>
            <a:r>
              <a:rPr lang="en-US" b="1" dirty="0" smtClean="0"/>
              <a:t>: Prototype of this class</a:t>
            </a:r>
          </a:p>
          <a:p>
            <a:r>
              <a:rPr lang="en-US" b="1" dirty="0"/>
              <a:t>	</a:t>
            </a:r>
            <a:r>
              <a:rPr lang="en-US" b="1" dirty="0" smtClean="0"/>
              <a:t>		Used in emesis induced by </a:t>
            </a:r>
            <a:r>
              <a:rPr lang="en-US" b="1" dirty="0" err="1" smtClean="0">
                <a:solidFill>
                  <a:srgbClr val="FF0000"/>
                </a:solidFill>
              </a:rPr>
              <a:t>asplastin</a:t>
            </a:r>
            <a:r>
              <a:rPr lang="en-US" b="1" dirty="0" smtClean="0"/>
              <a:t> (Potent </a:t>
            </a:r>
            <a:r>
              <a:rPr lang="en-US" b="1" dirty="0" err="1" smtClean="0"/>
              <a:t>emetogen</a:t>
            </a:r>
            <a:r>
              <a:rPr lang="en-US" b="1" dirty="0" smtClean="0"/>
              <a:t>),</a:t>
            </a:r>
          </a:p>
          <a:p>
            <a:r>
              <a:rPr lang="en-US" b="1" dirty="0"/>
              <a:t>	</a:t>
            </a:r>
            <a:r>
              <a:rPr lang="en-US" b="1" dirty="0" smtClean="0"/>
              <a:t>		</a:t>
            </a:r>
            <a:r>
              <a:rPr lang="en-US" b="1" dirty="0" err="1" smtClean="0"/>
              <a:t>chemotheray</a:t>
            </a:r>
            <a:r>
              <a:rPr lang="en-US" b="1" dirty="0" smtClean="0"/>
              <a:t> induced and radiation induced emesis</a:t>
            </a:r>
          </a:p>
          <a:p>
            <a:endParaRPr lang="en-US" b="1" dirty="0"/>
          </a:p>
          <a:p>
            <a:r>
              <a:rPr lang="en-US" b="1" dirty="0" smtClean="0"/>
              <a:t>Acts on serotonin receptors found on terminals of </a:t>
            </a:r>
            <a:r>
              <a:rPr lang="en-US" b="1" dirty="0" err="1" smtClean="0"/>
              <a:t>Vagus</a:t>
            </a:r>
            <a:r>
              <a:rPr lang="en-US" b="1" dirty="0" smtClean="0"/>
              <a:t> nerve and certain areas of brain like CTZ and solitary tract nucleus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sz="2400" b="1" dirty="0" smtClean="0">
                <a:solidFill>
                  <a:srgbClr val="7030A0"/>
                </a:solidFill>
              </a:rPr>
              <a:t>NK1 receptor antagonists</a:t>
            </a:r>
            <a:r>
              <a:rPr lang="en-US" b="1" dirty="0" smtClean="0"/>
              <a:t>: Antidepressants, anxiolytic and antiemetic (acute and motion sickness)</a:t>
            </a:r>
          </a:p>
          <a:p>
            <a:endParaRPr lang="en-US" b="1" dirty="0"/>
          </a:p>
          <a:p>
            <a:r>
              <a:rPr lang="en-US" b="1" dirty="0" smtClean="0"/>
              <a:t>		Nk1 are tachykinin receptors</a:t>
            </a:r>
          </a:p>
          <a:p>
            <a:r>
              <a:rPr lang="en-US" b="1" dirty="0"/>
              <a:t>	</a:t>
            </a:r>
            <a:r>
              <a:rPr lang="en-US" b="1" dirty="0" smtClean="0"/>
              <a:t>	Found in both CNS and PNS</a:t>
            </a:r>
          </a:p>
          <a:p>
            <a:r>
              <a:rPr lang="en-US" b="1" dirty="0"/>
              <a:t>	</a:t>
            </a:r>
            <a:r>
              <a:rPr lang="en-US" b="1" dirty="0" smtClean="0"/>
              <a:t>	Substance P associated with NK1 leads to pain, stress, emesis,</a:t>
            </a:r>
          </a:p>
          <a:p>
            <a:r>
              <a:rPr lang="en-US" b="1" dirty="0"/>
              <a:t>	</a:t>
            </a:r>
            <a:r>
              <a:rPr lang="en-US" b="1" dirty="0" smtClean="0"/>
              <a:t>	contraction of SM and inflammation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6354196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52563"/>
            <a:ext cx="7696200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609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Antiemetic agents in Cancer chemotherapy</a:t>
            </a:r>
            <a:endParaRPr lang="en-I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87651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14400" y="6096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DRUGS AFFECTING APPETITE</a:t>
            </a:r>
            <a:endParaRPr lang="en-IN" sz="32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807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Appetite is regulated by Hunger and Satiety </a:t>
            </a:r>
            <a:r>
              <a:rPr lang="en-US" b="1" dirty="0" err="1" smtClean="0"/>
              <a:t>centres</a:t>
            </a:r>
            <a:r>
              <a:rPr lang="en-US" b="1" dirty="0" smtClean="0"/>
              <a:t> in </a:t>
            </a:r>
            <a:r>
              <a:rPr lang="en-US" b="1" dirty="0" err="1" smtClean="0"/>
              <a:t>Hypothalemic</a:t>
            </a:r>
            <a:r>
              <a:rPr lang="en-US" b="1" dirty="0" smtClean="0"/>
              <a:t> nuclei and other components of limbic system.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 smtClean="0"/>
              <a:t>Neurotransmitters involved in control of appetite:</a:t>
            </a:r>
          </a:p>
          <a:p>
            <a:pPr algn="just"/>
            <a:r>
              <a:rPr lang="en-US" b="1" dirty="0"/>
              <a:t>	</a:t>
            </a:r>
            <a:r>
              <a:rPr lang="en-US" b="1" dirty="0" smtClean="0"/>
              <a:t>Nor-epinephrine (alpha 2 receptors)</a:t>
            </a:r>
          </a:p>
          <a:p>
            <a:pPr algn="just"/>
            <a:r>
              <a:rPr lang="en-US" b="1" dirty="0"/>
              <a:t>	</a:t>
            </a:r>
            <a:r>
              <a:rPr lang="en-US" b="1" dirty="0" smtClean="0"/>
              <a:t>Dopamine (D1 receptor)</a:t>
            </a:r>
          </a:p>
          <a:p>
            <a:pPr algn="just"/>
            <a:r>
              <a:rPr lang="en-US" b="1" dirty="0"/>
              <a:t>	</a:t>
            </a:r>
            <a:r>
              <a:rPr lang="en-US" b="1" dirty="0" smtClean="0"/>
              <a:t>Serotonin</a:t>
            </a:r>
          </a:p>
          <a:p>
            <a:pPr algn="just"/>
            <a:r>
              <a:rPr lang="en-US" b="1" dirty="0"/>
              <a:t>	</a:t>
            </a:r>
            <a:r>
              <a:rPr lang="en-US" b="1" dirty="0" smtClean="0"/>
              <a:t>GABA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 smtClean="0"/>
              <a:t>Neuropeptides involved to </a:t>
            </a:r>
            <a:r>
              <a:rPr lang="en-US" b="1" dirty="0" smtClean="0">
                <a:solidFill>
                  <a:srgbClr val="C00000"/>
                </a:solidFill>
              </a:rPr>
              <a:t>increase </a:t>
            </a:r>
            <a:r>
              <a:rPr lang="en-US" b="1" dirty="0" smtClean="0"/>
              <a:t>appetite</a:t>
            </a:r>
          </a:p>
          <a:p>
            <a:pPr algn="just"/>
            <a:r>
              <a:rPr lang="en-US" b="1" dirty="0"/>
              <a:t>	</a:t>
            </a:r>
            <a:r>
              <a:rPr lang="en-US" b="1" dirty="0" smtClean="0"/>
              <a:t>Endocannabinoids</a:t>
            </a:r>
          </a:p>
          <a:p>
            <a:pPr algn="just"/>
            <a:r>
              <a:rPr lang="en-US" b="1" dirty="0"/>
              <a:t>	</a:t>
            </a:r>
            <a:r>
              <a:rPr lang="en-US" b="1" dirty="0" smtClean="0"/>
              <a:t>Endogenous opioid peptides</a:t>
            </a:r>
          </a:p>
          <a:p>
            <a:pPr algn="just"/>
            <a:r>
              <a:rPr lang="en-US" b="1" dirty="0"/>
              <a:t>	</a:t>
            </a:r>
            <a:r>
              <a:rPr lang="en-US" b="1" dirty="0" smtClean="0"/>
              <a:t>Pancreatic peptides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Neuropeptides involved to </a:t>
            </a:r>
            <a:r>
              <a:rPr lang="en-US" b="1" dirty="0" smtClean="0">
                <a:solidFill>
                  <a:srgbClr val="C00000"/>
                </a:solidFill>
              </a:rPr>
              <a:t>inhibit</a:t>
            </a:r>
            <a:r>
              <a:rPr lang="en-US" b="1" dirty="0" smtClean="0"/>
              <a:t> appetite</a:t>
            </a:r>
          </a:p>
          <a:p>
            <a:pPr algn="just"/>
            <a:r>
              <a:rPr lang="en-US" b="1" dirty="0"/>
              <a:t>	</a:t>
            </a:r>
            <a:r>
              <a:rPr lang="en-US" b="1" dirty="0" smtClean="0"/>
              <a:t>Calcitonin</a:t>
            </a:r>
          </a:p>
          <a:p>
            <a:pPr algn="just"/>
            <a:r>
              <a:rPr lang="en-US" b="1" dirty="0"/>
              <a:t>	</a:t>
            </a:r>
            <a:r>
              <a:rPr lang="en-US" b="1" dirty="0" smtClean="0"/>
              <a:t>CCK</a:t>
            </a:r>
          </a:p>
          <a:p>
            <a:pPr algn="just"/>
            <a:r>
              <a:rPr lang="en-US" b="1" dirty="0"/>
              <a:t>	</a:t>
            </a:r>
            <a:r>
              <a:rPr lang="en-US" b="1" dirty="0" err="1" smtClean="0"/>
              <a:t>Corticotropin</a:t>
            </a:r>
            <a:r>
              <a:rPr lang="en-US" b="1" dirty="0" smtClean="0"/>
              <a:t> releasing factor</a:t>
            </a:r>
            <a:endParaRPr lang="en-IN" b="1" dirty="0"/>
          </a:p>
        </p:txBody>
      </p:sp>
    </p:spTree>
    <p:extLst>
      <p:ext uri="{BB962C8B-B14F-4D97-AF65-F5344CB8AC3E}">
        <p14:creationId xmlns="" xmlns:p14="http://schemas.microsoft.com/office/powerpoint/2010/main" val="36354196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14400" y="8382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Appetite stimulants: </a:t>
            </a:r>
            <a:r>
              <a:rPr lang="en-US" sz="2800" b="1" dirty="0" smtClean="0">
                <a:solidFill>
                  <a:srgbClr val="FF0000"/>
                </a:solidFill>
              </a:rPr>
              <a:t>K/a </a:t>
            </a:r>
            <a:r>
              <a:rPr lang="en-US" sz="2800" b="1" dirty="0" err="1" smtClean="0">
                <a:solidFill>
                  <a:srgbClr val="FF0000"/>
                </a:solidFill>
              </a:rPr>
              <a:t>Orexigenics</a:t>
            </a:r>
            <a:r>
              <a:rPr lang="en-US" sz="2800" b="1" dirty="0" smtClean="0">
                <a:solidFill>
                  <a:srgbClr val="FF0000"/>
                </a:solidFill>
              </a:rPr>
              <a:t>/</a:t>
            </a:r>
            <a:r>
              <a:rPr lang="en-US" sz="2800" b="1" dirty="0" err="1" smtClean="0">
                <a:solidFill>
                  <a:srgbClr val="FF0000"/>
                </a:solidFill>
              </a:rPr>
              <a:t>appetisers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676400"/>
            <a:ext cx="7924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b="1" dirty="0" err="1" smtClean="0"/>
              <a:t>monogastric</a:t>
            </a:r>
            <a:r>
              <a:rPr lang="en-US" b="1" dirty="0" smtClean="0"/>
              <a:t> </a:t>
            </a:r>
            <a:r>
              <a:rPr lang="en-US" dirty="0" smtClean="0"/>
              <a:t>animals: </a:t>
            </a:r>
            <a:r>
              <a:rPr lang="en-US" dirty="0" smtClean="0">
                <a:solidFill>
                  <a:srgbClr val="FF0000"/>
                </a:solidFill>
              </a:rPr>
              <a:t>Short term </a:t>
            </a:r>
            <a:r>
              <a:rPr lang="en-US" dirty="0" smtClean="0"/>
              <a:t>stimulation of appetite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e.g. Benzodiazepines: </a:t>
            </a:r>
            <a:r>
              <a:rPr lang="en-US" dirty="0" err="1" smtClean="0"/>
              <a:t>Oxazepam</a:t>
            </a:r>
            <a:r>
              <a:rPr lang="en-US" dirty="0" smtClean="0"/>
              <a:t> (PO: Cats, Dogs, Horses, Goats), </a:t>
            </a:r>
          </a:p>
          <a:p>
            <a:r>
              <a:rPr lang="en-US" dirty="0"/>
              <a:t>	</a:t>
            </a:r>
            <a:r>
              <a:rPr lang="en-US" dirty="0" smtClean="0"/>
              <a:t>	      Diazepam (PO and Parenteral: Cats and Dogs) </a:t>
            </a:r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(Alleviate anxiety/inhibit satiety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centre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endParaRPr lang="en-US" dirty="0" smtClean="0"/>
          </a:p>
          <a:p>
            <a:r>
              <a:rPr lang="en-US" dirty="0" smtClean="0"/>
              <a:t>         </a:t>
            </a:r>
            <a:r>
              <a:rPr lang="en-US" dirty="0" err="1" smtClean="0"/>
              <a:t>Cyproheptadine</a:t>
            </a:r>
            <a:r>
              <a:rPr lang="en-US" dirty="0" smtClean="0"/>
              <a:t>: H1 blocker with </a:t>
            </a:r>
            <a:r>
              <a:rPr lang="en-US" dirty="0" err="1" smtClean="0"/>
              <a:t>antiserotonin</a:t>
            </a:r>
            <a:r>
              <a:rPr lang="en-US" dirty="0" smtClean="0"/>
              <a:t> action (inhibit serotonergic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receptors)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r>
              <a:rPr lang="en-US" dirty="0" smtClean="0"/>
              <a:t>         Glucocorticoids (Prednisone, prednisolone, dexamethasone) fast onset</a:t>
            </a:r>
          </a:p>
          <a:p>
            <a:endParaRPr lang="en-US" dirty="0"/>
          </a:p>
          <a:p>
            <a:r>
              <a:rPr lang="en-US" dirty="0" smtClean="0"/>
              <a:t>         Anabolic steroids (Synthetic analogue of testosterone): Protein anabolic     		activity, </a:t>
            </a:r>
            <a:r>
              <a:rPr lang="en-US" dirty="0" err="1" smtClean="0">
                <a:solidFill>
                  <a:srgbClr val="FF0000"/>
                </a:solidFill>
              </a:rPr>
              <a:t>Stanozolol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Boldenone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undecylenate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         Vitamin B, Fish oil (</a:t>
            </a:r>
            <a:r>
              <a:rPr lang="en-US" dirty="0" err="1" smtClean="0"/>
              <a:t>Eicosapentaenoic</a:t>
            </a:r>
            <a:r>
              <a:rPr lang="en-US" dirty="0" smtClean="0"/>
              <a:t> acid), Mirtazapine (tetracyclic</a:t>
            </a:r>
          </a:p>
          <a:p>
            <a:r>
              <a:rPr lang="en-US" dirty="0"/>
              <a:t> </a:t>
            </a:r>
            <a:r>
              <a:rPr lang="en-US" dirty="0" smtClean="0"/>
              <a:t>        antidepressants), </a:t>
            </a:r>
            <a:r>
              <a:rPr lang="en-US" dirty="0" err="1" smtClean="0"/>
              <a:t>Dronabinol</a:t>
            </a:r>
            <a:r>
              <a:rPr lang="en-US" dirty="0" smtClean="0"/>
              <a:t> (Synthetic cannabinoid)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6354196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90600" y="761286"/>
            <a:ext cx="7924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Appetite Suppressants: 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Anorexiants</a:t>
            </a:r>
            <a:r>
              <a:rPr lang="en-US" sz="2400" b="1" dirty="0" smtClean="0">
                <a:solidFill>
                  <a:srgbClr val="002060"/>
                </a:solidFill>
              </a:rPr>
              <a:t>, Anorectic or </a:t>
            </a:r>
            <a:r>
              <a:rPr lang="en-US" sz="2400" b="1" dirty="0" err="1" smtClean="0">
                <a:solidFill>
                  <a:srgbClr val="002060"/>
                </a:solidFill>
              </a:rPr>
              <a:t>anorexigenic</a:t>
            </a:r>
            <a:r>
              <a:rPr lang="en-US" sz="2400" b="1" dirty="0" smtClean="0">
                <a:solidFill>
                  <a:srgbClr val="002060"/>
                </a:solidFill>
              </a:rPr>
              <a:t> agents</a:t>
            </a:r>
            <a:endParaRPr lang="en-US" sz="4800" b="1" dirty="0" smtClean="0">
              <a:solidFill>
                <a:srgbClr val="002060"/>
              </a:solidFill>
            </a:endParaRP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Stimulate satiety </a:t>
            </a:r>
            <a:r>
              <a:rPr lang="en-US" dirty="0" err="1" smtClean="0"/>
              <a:t>centre</a:t>
            </a:r>
            <a:r>
              <a:rPr lang="en-US" dirty="0" smtClean="0"/>
              <a:t> in medial hypothalamus and block impulse reaching the eating </a:t>
            </a:r>
            <a:r>
              <a:rPr lang="en-US" dirty="0" err="1" smtClean="0"/>
              <a:t>centre</a:t>
            </a:r>
            <a:r>
              <a:rPr lang="en-US" dirty="0" smtClean="0"/>
              <a:t> in lateral hypothalamus</a:t>
            </a:r>
          </a:p>
          <a:p>
            <a:endParaRPr lang="en-US" dirty="0"/>
          </a:p>
          <a:p>
            <a:r>
              <a:rPr lang="en-US" dirty="0" smtClean="0"/>
              <a:t>Increase plasma free fatty acids which depresses eating </a:t>
            </a:r>
            <a:r>
              <a:rPr lang="en-US" dirty="0" err="1" smtClean="0"/>
              <a:t>centre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 used in veterinary practice</a:t>
            </a:r>
          </a:p>
          <a:p>
            <a:endParaRPr lang="en-US" dirty="0"/>
          </a:p>
          <a:p>
            <a:r>
              <a:rPr lang="en-US" dirty="0" smtClean="0"/>
              <a:t>e.g. Amphetamine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6354196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00200" y="76200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DRUGS AFFECTING GI MOTILITY</a:t>
            </a:r>
            <a:endParaRPr lang="en-IN" sz="6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743200"/>
            <a:ext cx="693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200" b="1" dirty="0" err="1" smtClean="0"/>
              <a:t>Prokinetics</a:t>
            </a:r>
            <a:endParaRPr lang="en-US" sz="3200" b="1" dirty="0" smtClean="0"/>
          </a:p>
          <a:p>
            <a:pPr marL="342900" indent="-342900">
              <a:buAutoNum type="arabicParenR"/>
            </a:pPr>
            <a:endParaRPr lang="en-US" sz="3200" b="1" dirty="0"/>
          </a:p>
          <a:p>
            <a:pPr marL="342900" indent="-342900">
              <a:buAutoNum type="arabicParenR"/>
            </a:pPr>
            <a:r>
              <a:rPr lang="en-US" sz="3200" b="1" dirty="0" smtClean="0"/>
              <a:t>Antispasmodics/</a:t>
            </a:r>
            <a:r>
              <a:rPr lang="en-US" sz="3200" b="1" dirty="0" err="1" smtClean="0"/>
              <a:t>spasmolytics</a:t>
            </a:r>
            <a:endParaRPr lang="en-US" sz="3200" b="1" dirty="0" smtClean="0"/>
          </a:p>
          <a:p>
            <a:pPr marL="342900" indent="-342900">
              <a:buAutoNum type="arabicParenR"/>
            </a:pPr>
            <a:endParaRPr lang="en-US" sz="3200" b="1" dirty="0"/>
          </a:p>
          <a:p>
            <a:pPr marL="342900" indent="-342900">
              <a:buAutoNum type="arabicParenR"/>
            </a:pPr>
            <a:r>
              <a:rPr lang="en-US" sz="3200" b="1" dirty="0" smtClean="0"/>
              <a:t>Laxatives and Purgatives</a:t>
            </a:r>
          </a:p>
          <a:p>
            <a:pPr marL="342900" indent="-342900">
              <a:buAutoNum type="arabicParenR"/>
            </a:pPr>
            <a:endParaRPr lang="en-US" sz="3200" b="1" dirty="0"/>
          </a:p>
          <a:p>
            <a:pPr marL="342900" indent="-342900">
              <a:buAutoNum type="arabicParenR"/>
            </a:pPr>
            <a:r>
              <a:rPr lang="en-US" sz="3200" b="1" dirty="0" err="1" smtClean="0"/>
              <a:t>Antidiarrhoeal</a:t>
            </a:r>
            <a:r>
              <a:rPr lang="en-US" sz="3200" b="1" dirty="0" smtClean="0"/>
              <a:t> Drugs</a:t>
            </a:r>
            <a:endParaRPr lang="en-IN" sz="3200" b="1" dirty="0"/>
          </a:p>
        </p:txBody>
      </p:sp>
    </p:spTree>
    <p:extLst>
      <p:ext uri="{BB962C8B-B14F-4D97-AF65-F5344CB8AC3E}">
        <p14:creationId xmlns="" xmlns:p14="http://schemas.microsoft.com/office/powerpoint/2010/main" val="36354196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" y="685800"/>
            <a:ext cx="8077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Prokinetics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C00000"/>
                </a:solidFill>
              </a:rPr>
              <a:t>	</a:t>
            </a:r>
            <a:r>
              <a:rPr lang="en-US" sz="2400" b="1" dirty="0" smtClean="0"/>
              <a:t>Stimulate contractions in </a:t>
            </a:r>
            <a:r>
              <a:rPr lang="en-US" sz="2400" b="1" dirty="0" err="1" smtClean="0"/>
              <a:t>gastropyloroduodenal</a:t>
            </a:r>
            <a:r>
              <a:rPr lang="en-US" sz="2400" b="1" dirty="0" smtClean="0"/>
              <a:t> area of 	GIT</a:t>
            </a:r>
            <a:endParaRPr lang="en-US" sz="3200" b="1" dirty="0" smtClean="0"/>
          </a:p>
          <a:p>
            <a:r>
              <a:rPr lang="en-US" sz="3200" b="1" dirty="0">
                <a:solidFill>
                  <a:srgbClr val="C00000"/>
                </a:solidFill>
              </a:rPr>
              <a:t>	</a:t>
            </a:r>
            <a:r>
              <a:rPr lang="en-US" sz="3200" b="1" dirty="0" smtClean="0">
                <a:solidFill>
                  <a:srgbClr val="C00000"/>
                </a:solidFill>
              </a:rPr>
              <a:t>Accelerate gastric emptying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	</a:t>
            </a:r>
            <a:r>
              <a:rPr lang="en-US" sz="2400" b="1" dirty="0"/>
              <a:t>	</a:t>
            </a:r>
            <a:endParaRPr lang="en-US" sz="2400" b="1" dirty="0" smtClean="0"/>
          </a:p>
          <a:p>
            <a:r>
              <a:rPr lang="en-US" sz="2400" b="1" dirty="0"/>
              <a:t>	</a:t>
            </a:r>
            <a:r>
              <a:rPr lang="en-US" sz="2400" b="1" dirty="0" smtClean="0">
                <a:solidFill>
                  <a:srgbClr val="002060"/>
                </a:solidFill>
              </a:rPr>
              <a:t>Used in gastric/</a:t>
            </a:r>
            <a:r>
              <a:rPr lang="en-US" sz="2400" b="1" dirty="0" err="1" smtClean="0">
                <a:solidFill>
                  <a:srgbClr val="002060"/>
                </a:solidFill>
              </a:rPr>
              <a:t>gatroduodenal</a:t>
            </a:r>
            <a:r>
              <a:rPr lang="en-US" sz="2400" b="1" dirty="0" smtClean="0">
                <a:solidFill>
                  <a:srgbClr val="002060"/>
                </a:solidFill>
              </a:rPr>
              <a:t> motility disorders</a:t>
            </a:r>
          </a:p>
          <a:p>
            <a:r>
              <a:rPr lang="en-US" sz="2400" b="1" dirty="0"/>
              <a:t>	</a:t>
            </a:r>
            <a:endParaRPr lang="en-US" sz="2400" b="1" dirty="0" smtClean="0"/>
          </a:p>
          <a:p>
            <a:r>
              <a:rPr lang="en-US" sz="2400" b="1" dirty="0"/>
              <a:t>	</a:t>
            </a:r>
            <a:r>
              <a:rPr lang="en-US" sz="2400" b="1" dirty="0" smtClean="0"/>
              <a:t>a) vomiting not associated with feeding</a:t>
            </a:r>
          </a:p>
          <a:p>
            <a:endParaRPr lang="en-US" sz="2400" b="1" dirty="0" smtClean="0"/>
          </a:p>
          <a:p>
            <a:pPr algn="just"/>
            <a:r>
              <a:rPr lang="en-US" sz="2400" b="1" dirty="0"/>
              <a:t>	</a:t>
            </a:r>
            <a:r>
              <a:rPr lang="en-US" sz="2400" b="1" dirty="0" smtClean="0"/>
              <a:t>b) Anorexia, indigestion, belching, post-prandial</a:t>
            </a:r>
          </a:p>
          <a:p>
            <a:pPr algn="just"/>
            <a:r>
              <a:rPr lang="en-US" sz="2400" b="1" dirty="0"/>
              <a:t> </a:t>
            </a:r>
            <a:r>
              <a:rPr lang="en-US" sz="2400" b="1" dirty="0" smtClean="0"/>
              <a:t> 	discomfort, gastro-esophageal reflux (associated with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	</a:t>
            </a:r>
            <a:r>
              <a:rPr lang="en-US" sz="2400" b="1" dirty="0" err="1" smtClean="0"/>
              <a:t>oesophagitis</a:t>
            </a:r>
            <a:r>
              <a:rPr lang="en-US" sz="2400" b="1" dirty="0" smtClean="0"/>
              <a:t> and ulcers)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6354196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90600" y="914400"/>
            <a:ext cx="7848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Prokinetics</a:t>
            </a:r>
            <a:r>
              <a:rPr lang="en-US" sz="3200" b="1" dirty="0" smtClean="0">
                <a:solidFill>
                  <a:srgbClr val="FF0000"/>
                </a:solidFill>
              </a:rPr>
              <a:t> increases-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r>
              <a:rPr lang="en-US" sz="2400" b="1" dirty="0" smtClean="0">
                <a:solidFill>
                  <a:srgbClr val="7030A0"/>
                </a:solidFill>
              </a:rPr>
              <a:t>Tone of lower </a:t>
            </a:r>
            <a:r>
              <a:rPr lang="en-US" sz="2400" b="1" dirty="0" err="1" smtClean="0">
                <a:solidFill>
                  <a:srgbClr val="7030A0"/>
                </a:solidFill>
              </a:rPr>
              <a:t>oesophageal</a:t>
            </a:r>
            <a:r>
              <a:rPr lang="en-US" sz="2400" b="1" dirty="0" smtClean="0">
                <a:solidFill>
                  <a:srgbClr val="7030A0"/>
                </a:solidFill>
              </a:rPr>
              <a:t> sphincter (Inhibit GIT reflux)</a:t>
            </a:r>
          </a:p>
          <a:p>
            <a:pPr marL="457200" indent="-457200">
              <a:buAutoNum type="arabicParenR"/>
            </a:pPr>
            <a:endParaRPr lang="en-US" sz="2400" b="1" dirty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Gastric emptying (improve gastroparesis and functional dyspepsia)</a:t>
            </a:r>
          </a:p>
          <a:p>
            <a:pPr marL="457200" indent="-457200">
              <a:buAutoNum type="arabicParenR"/>
            </a:pPr>
            <a:endParaRPr lang="en-US" sz="2400" b="1" dirty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Intestinal motility (increased peristalsis) </a:t>
            </a:r>
          </a:p>
          <a:p>
            <a:pPr marL="457200" indent="-457200">
              <a:buAutoNum type="arabicParenR"/>
            </a:pPr>
            <a:endParaRPr lang="en-US" sz="2400" b="1" dirty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endParaRPr lang="en-I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93564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2000" y="0"/>
            <a:ext cx="80772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Gastric motility influenced by</a:t>
            </a:r>
          </a:p>
          <a:p>
            <a:pPr marL="514350" indent="-514350">
              <a:buAutoNum type="arabicParenR"/>
            </a:pPr>
            <a:r>
              <a:rPr lang="en-US" sz="3200" b="1" dirty="0" smtClean="0"/>
              <a:t>Neurons</a:t>
            </a:r>
          </a:p>
          <a:p>
            <a:r>
              <a:rPr lang="en-US" sz="3200" b="1" dirty="0"/>
              <a:t>	</a:t>
            </a:r>
            <a:r>
              <a:rPr lang="en-US" b="1" dirty="0" smtClean="0">
                <a:solidFill>
                  <a:srgbClr val="C00000"/>
                </a:solidFill>
              </a:rPr>
              <a:t>Cholinergic neurons (Stimulate)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	</a:t>
            </a:r>
            <a:r>
              <a:rPr lang="en-US" b="1" dirty="0" smtClean="0">
                <a:solidFill>
                  <a:srgbClr val="C00000"/>
                </a:solidFill>
              </a:rPr>
              <a:t>Adrenergic neurons (Inhibit)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	</a:t>
            </a:r>
            <a:r>
              <a:rPr lang="en-US" b="1" dirty="0" smtClean="0">
                <a:solidFill>
                  <a:srgbClr val="C00000"/>
                </a:solidFill>
              </a:rPr>
              <a:t>Enteric Nervous system (Dopamine and Serotonin)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r>
              <a:rPr lang="en-US" sz="3200" b="1" dirty="0" smtClean="0"/>
              <a:t>2) Neurotransmitters and modulators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Dopamine (D</a:t>
            </a:r>
            <a:r>
              <a:rPr lang="en-US" sz="2800" b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receptors)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Inhibit fundus movement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Reduces amplitude of contractions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70C0"/>
                </a:solidFill>
              </a:rPr>
              <a:t>	D</a:t>
            </a:r>
            <a:r>
              <a:rPr lang="en-US" sz="2000" b="1" dirty="0" smtClean="0">
                <a:solidFill>
                  <a:srgbClr val="0070C0"/>
                </a:solidFill>
              </a:rPr>
              <a:t>elays gastric emptying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Inhibit </a:t>
            </a:r>
            <a:r>
              <a:rPr lang="en-US" sz="2000" b="1" dirty="0" err="1" smtClean="0">
                <a:solidFill>
                  <a:srgbClr val="0070C0"/>
                </a:solidFill>
              </a:rPr>
              <a:t>ACh</a:t>
            </a:r>
            <a:r>
              <a:rPr lang="en-US" sz="2000" b="1" dirty="0" smtClean="0">
                <a:solidFill>
                  <a:srgbClr val="0070C0"/>
                </a:solidFill>
              </a:rPr>
              <a:t> release which mediates gastric dilatation/lower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err="1" smtClean="0">
                <a:solidFill>
                  <a:srgbClr val="0070C0"/>
                </a:solidFill>
              </a:rPr>
              <a:t>oesophageal</a:t>
            </a:r>
            <a:r>
              <a:rPr lang="en-US" sz="2000" b="1" dirty="0" smtClean="0">
                <a:solidFill>
                  <a:srgbClr val="0070C0"/>
                </a:solidFill>
              </a:rPr>
              <a:t> sphincter relaxation 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Serotonin (5-HT</a:t>
            </a:r>
            <a:r>
              <a:rPr lang="en-US" sz="2800" b="1" baseline="-250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receptors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70C0"/>
                </a:solidFill>
              </a:rPr>
              <a:t>Enhances </a:t>
            </a:r>
            <a:r>
              <a:rPr lang="en-US" sz="2000" b="1" dirty="0" err="1" smtClean="0">
                <a:solidFill>
                  <a:srgbClr val="0070C0"/>
                </a:solidFill>
              </a:rPr>
              <a:t>ACh</a:t>
            </a:r>
            <a:r>
              <a:rPr lang="en-US" sz="2000" b="1" dirty="0" smtClean="0">
                <a:solidFill>
                  <a:srgbClr val="0070C0"/>
                </a:solidFill>
              </a:rPr>
              <a:t> release from myenteric plexus</a:t>
            </a:r>
          </a:p>
          <a:p>
            <a:pPr lvl="1"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Motilin (Motilin receptors) a GIT peptide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70C0"/>
                </a:solidFill>
              </a:rPr>
              <a:t>Stimulate gastric emptying and post prandial gastric contraction in antrum and duodenum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541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1828800" y="762000"/>
            <a:ext cx="6324600" cy="685800"/>
          </a:xfrm>
          <a:prstGeom prst="wedgeRoundRectCallou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Neuronal Control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1447800"/>
            <a:ext cx="792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</a:rPr>
              <a:t>Two principal intramural plexuses in the tract: </a:t>
            </a:r>
          </a:p>
          <a:p>
            <a:pPr algn="just"/>
            <a:endParaRPr lang="en-US" dirty="0" smtClean="0"/>
          </a:p>
          <a:p>
            <a:pPr marL="342900" indent="-342900" algn="just">
              <a:buAutoNum type="arabicParenR"/>
            </a:pPr>
            <a:r>
              <a:rPr lang="en-US" b="1" dirty="0" err="1" smtClean="0">
                <a:solidFill>
                  <a:srgbClr val="C00000"/>
                </a:solidFill>
              </a:rPr>
              <a:t>M</a:t>
            </a:r>
            <a:r>
              <a:rPr lang="en-US" b="1" i="1" dirty="0" err="1" smtClean="0">
                <a:solidFill>
                  <a:srgbClr val="C00000"/>
                </a:solidFill>
              </a:rPr>
              <a:t>yenteric</a:t>
            </a:r>
            <a:r>
              <a:rPr lang="en-US" b="1" i="1" dirty="0" smtClean="0">
                <a:solidFill>
                  <a:srgbClr val="C00000"/>
                </a:solidFill>
              </a:rPr>
              <a:t> plexus (</a:t>
            </a:r>
            <a:r>
              <a:rPr lang="en-US" b="1" i="1" dirty="0" err="1" smtClean="0">
                <a:solidFill>
                  <a:srgbClr val="C00000"/>
                </a:solidFill>
              </a:rPr>
              <a:t>Auerbach’s</a:t>
            </a:r>
            <a:r>
              <a:rPr lang="en-US" b="1" i="1" dirty="0" smtClean="0">
                <a:solidFill>
                  <a:srgbClr val="C00000"/>
                </a:solidFill>
              </a:rPr>
              <a:t> plexus)</a:t>
            </a:r>
            <a:r>
              <a:rPr lang="en-US" i="1" dirty="0" smtClean="0"/>
              <a:t>: </a:t>
            </a:r>
            <a:r>
              <a:rPr lang="en-US" dirty="0" smtClean="0"/>
              <a:t>between the outer, longitudinal and the</a:t>
            </a:r>
          </a:p>
          <a:p>
            <a:pPr marL="342900" indent="-342900" algn="just"/>
            <a:r>
              <a:rPr lang="en-US" dirty="0" smtClean="0"/>
              <a:t>       middle circular muscle layers (</a:t>
            </a:r>
            <a:r>
              <a:rPr lang="en-US" b="1" dirty="0" smtClean="0"/>
              <a:t>major nerve supply to the gastrointestinal tract and control the motility</a:t>
            </a:r>
            <a:r>
              <a:rPr lang="en-US" dirty="0" smtClean="0"/>
              <a:t>)</a:t>
            </a:r>
          </a:p>
          <a:p>
            <a:pPr algn="just"/>
            <a:endParaRPr lang="en-US" dirty="0" smtClean="0"/>
          </a:p>
          <a:p>
            <a:r>
              <a:rPr lang="en-US" dirty="0" smtClean="0"/>
              <a:t>2)   </a:t>
            </a:r>
            <a:r>
              <a:rPr lang="en-US" b="1" dirty="0" err="1" smtClean="0">
                <a:solidFill>
                  <a:srgbClr val="C00000"/>
                </a:solidFill>
              </a:rPr>
              <a:t>S</a:t>
            </a:r>
            <a:r>
              <a:rPr lang="en-US" b="1" i="1" dirty="0" err="1" smtClean="0">
                <a:solidFill>
                  <a:srgbClr val="C00000"/>
                </a:solidFill>
              </a:rPr>
              <a:t>ubmucous</a:t>
            </a:r>
            <a:r>
              <a:rPr lang="en-US" b="1" i="1" dirty="0" smtClean="0">
                <a:solidFill>
                  <a:srgbClr val="C00000"/>
                </a:solidFill>
              </a:rPr>
              <a:t> plexus (</a:t>
            </a:r>
            <a:r>
              <a:rPr lang="en-US" b="1" i="1" dirty="0" err="1" smtClean="0">
                <a:solidFill>
                  <a:srgbClr val="C00000"/>
                </a:solidFill>
              </a:rPr>
              <a:t>Meissner’s</a:t>
            </a:r>
            <a:r>
              <a:rPr lang="en-US" b="1" i="1" dirty="0" smtClean="0">
                <a:solidFill>
                  <a:srgbClr val="C00000"/>
                </a:solidFill>
              </a:rPr>
              <a:t> plexus):</a:t>
            </a:r>
            <a:r>
              <a:rPr lang="en-US" i="1" dirty="0" smtClean="0"/>
              <a:t> </a:t>
            </a:r>
            <a:r>
              <a:rPr lang="en-US" dirty="0" smtClean="0"/>
              <a:t>on the </a:t>
            </a:r>
            <a:r>
              <a:rPr lang="en-US" dirty="0" err="1" smtClean="0"/>
              <a:t>lumenal</a:t>
            </a:r>
            <a:r>
              <a:rPr lang="en-US" dirty="0" smtClean="0"/>
              <a:t> side of the circular</a:t>
            </a:r>
          </a:p>
          <a:p>
            <a:r>
              <a:rPr lang="en-US" dirty="0" smtClean="0"/>
              <a:t>      muscle layer</a:t>
            </a:r>
          </a:p>
          <a:p>
            <a:endParaRPr lang="en-US" dirty="0" smtClean="0"/>
          </a:p>
          <a:p>
            <a:pPr algn="just"/>
            <a:r>
              <a:rPr lang="en-US" dirty="0" smtClean="0"/>
              <a:t>Plexuses are interconnected, and their ganglion cells receive </a:t>
            </a:r>
            <a:r>
              <a:rPr lang="en-US" dirty="0" err="1" smtClean="0"/>
              <a:t>preganglionic</a:t>
            </a:r>
            <a:r>
              <a:rPr lang="en-US" dirty="0" smtClean="0"/>
              <a:t> parasympathetic </a:t>
            </a:r>
            <a:r>
              <a:rPr lang="en-US" dirty="0" err="1" smtClean="0"/>
              <a:t>fibres</a:t>
            </a:r>
            <a:r>
              <a:rPr lang="en-US" dirty="0" smtClean="0"/>
              <a:t> from the </a:t>
            </a:r>
            <a:r>
              <a:rPr lang="en-US" dirty="0" err="1" smtClean="0"/>
              <a:t>vagus</a:t>
            </a:r>
            <a:r>
              <a:rPr lang="en-US" dirty="0" smtClean="0"/>
              <a:t>, which are mostly cholinergic and excitatory, although a few are inhibitory</a:t>
            </a:r>
          </a:p>
          <a:p>
            <a:endParaRPr lang="en-US" dirty="0" smtClean="0"/>
          </a:p>
          <a:p>
            <a:r>
              <a:rPr lang="en-US" dirty="0" smtClean="0"/>
              <a:t>Incoming sympathetic </a:t>
            </a:r>
            <a:r>
              <a:rPr lang="en-US" dirty="0" err="1" smtClean="0"/>
              <a:t>fibres</a:t>
            </a:r>
            <a:r>
              <a:rPr lang="en-US" dirty="0" smtClean="0"/>
              <a:t> are largely postganglionic. </a:t>
            </a:r>
          </a:p>
          <a:p>
            <a:endParaRPr lang="en-US" dirty="0" smtClean="0"/>
          </a:p>
          <a:p>
            <a:pPr algn="just"/>
            <a:r>
              <a:rPr lang="en-US" dirty="0" smtClean="0"/>
              <a:t>In addition to innervating blood vessels, smooth muscle and some glandular cells directly, some sympathetic </a:t>
            </a:r>
            <a:r>
              <a:rPr lang="en-US" dirty="0" err="1" smtClean="0"/>
              <a:t>fibres</a:t>
            </a:r>
            <a:r>
              <a:rPr lang="en-US" dirty="0" smtClean="0"/>
              <a:t> may terminate in these plexuses, where they inhibit acetylcholine secretion.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66800" y="609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Classification of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</a:rPr>
              <a:t>Prokinetics</a:t>
            </a:r>
            <a:endParaRPr lang="en-IN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8077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b="1" dirty="0" smtClean="0">
                <a:solidFill>
                  <a:srgbClr val="C00000"/>
                </a:solidFill>
              </a:rPr>
              <a:t>D2 receptor antagonists</a:t>
            </a:r>
          </a:p>
          <a:p>
            <a:pPr marL="342900" indent="-342900">
              <a:buAutoNum type="arabicParenR"/>
            </a:pPr>
            <a:endParaRPr lang="en-US" dirty="0"/>
          </a:p>
          <a:p>
            <a:r>
              <a:rPr lang="en-US" dirty="0" smtClean="0"/>
              <a:t>	Metoclopramide, </a:t>
            </a:r>
            <a:r>
              <a:rPr lang="en-US" dirty="0" err="1" smtClean="0"/>
              <a:t>domperidone</a:t>
            </a:r>
            <a:r>
              <a:rPr lang="en-US" dirty="0" smtClean="0"/>
              <a:t>, </a:t>
            </a:r>
            <a:r>
              <a:rPr lang="en-US" dirty="0" err="1" smtClean="0"/>
              <a:t>bromopride</a:t>
            </a:r>
            <a:r>
              <a:rPr lang="en-US" dirty="0" smtClean="0"/>
              <a:t>, </a:t>
            </a:r>
            <a:r>
              <a:rPr lang="en-US" dirty="0" err="1" smtClean="0"/>
              <a:t>alizapride</a:t>
            </a:r>
            <a:r>
              <a:rPr lang="en-US" dirty="0" smtClean="0"/>
              <a:t>, </a:t>
            </a:r>
            <a:r>
              <a:rPr lang="en-US" dirty="0" err="1" smtClean="0"/>
              <a:t>clebopride</a:t>
            </a: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r>
              <a:rPr lang="en-US" b="1" dirty="0" smtClean="0">
                <a:solidFill>
                  <a:srgbClr val="7030A0"/>
                </a:solidFill>
              </a:rPr>
              <a:t>2)    5-HT4 receptor agonists</a:t>
            </a:r>
          </a:p>
          <a:p>
            <a:pPr marL="342900" indent="-342900">
              <a:buAutoNum type="arabicParenR"/>
            </a:pPr>
            <a:endParaRPr lang="en-US" dirty="0"/>
          </a:p>
          <a:p>
            <a:r>
              <a:rPr lang="en-US" dirty="0" smtClean="0"/>
              <a:t>	</a:t>
            </a:r>
            <a:r>
              <a:rPr lang="en-US" dirty="0" err="1" smtClean="0"/>
              <a:t>Cisapride</a:t>
            </a:r>
            <a:r>
              <a:rPr lang="en-US" dirty="0" smtClean="0"/>
              <a:t>, </a:t>
            </a:r>
            <a:r>
              <a:rPr lang="en-US" dirty="0" err="1" smtClean="0"/>
              <a:t>tegaserod</a:t>
            </a:r>
            <a:r>
              <a:rPr lang="en-US" dirty="0" smtClean="0"/>
              <a:t>, </a:t>
            </a:r>
            <a:r>
              <a:rPr lang="en-US" dirty="0" err="1" smtClean="0"/>
              <a:t>prucalopride</a:t>
            </a:r>
            <a:r>
              <a:rPr lang="en-US" dirty="0" smtClean="0"/>
              <a:t>, </a:t>
            </a:r>
            <a:r>
              <a:rPr lang="en-US" dirty="0" err="1" smtClean="0"/>
              <a:t>mosapride</a:t>
            </a:r>
            <a:r>
              <a:rPr lang="en-US" dirty="0" smtClean="0"/>
              <a:t>, </a:t>
            </a:r>
            <a:r>
              <a:rPr lang="en-US" dirty="0" err="1" smtClean="0"/>
              <a:t>cinitapride</a:t>
            </a: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3)    Motilin like drugs</a:t>
            </a:r>
          </a:p>
          <a:p>
            <a:pPr marL="342900" indent="-342900">
              <a:buAutoNum type="arabicParenR"/>
            </a:pPr>
            <a:endParaRPr lang="en-US" dirty="0"/>
          </a:p>
          <a:p>
            <a:r>
              <a:rPr lang="en-US" dirty="0" smtClean="0"/>
              <a:t>	Erythromycin</a:t>
            </a:r>
          </a:p>
          <a:p>
            <a:pPr marL="342900" indent="-342900">
              <a:buAutoNum type="arabicParenR"/>
            </a:pPr>
            <a:endParaRPr lang="en-US" dirty="0"/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4)    H2 receptor antagonists</a:t>
            </a:r>
          </a:p>
          <a:p>
            <a:pPr marL="342900" indent="-342900">
              <a:buAutoNum type="arabicParenR"/>
            </a:pPr>
            <a:endParaRPr lang="en-US" dirty="0"/>
          </a:p>
          <a:p>
            <a:r>
              <a:rPr lang="en-US" dirty="0" smtClean="0"/>
              <a:t>	Ranitidine, </a:t>
            </a:r>
            <a:r>
              <a:rPr lang="en-US" dirty="0" err="1" smtClean="0"/>
              <a:t>nizatidine</a:t>
            </a: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r>
              <a:rPr lang="en-US" b="1" dirty="0" smtClean="0">
                <a:solidFill>
                  <a:srgbClr val="00B050"/>
                </a:solidFill>
              </a:rPr>
              <a:t>5)   </a:t>
            </a:r>
            <a:r>
              <a:rPr lang="en-US" b="1" dirty="0" err="1" smtClean="0">
                <a:solidFill>
                  <a:srgbClr val="00B050"/>
                </a:solidFill>
              </a:rPr>
              <a:t>Prostanoids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342900" indent="-342900">
              <a:buAutoNum type="arabicParenR"/>
            </a:pPr>
            <a:endParaRPr lang="en-US" dirty="0"/>
          </a:p>
          <a:p>
            <a:r>
              <a:rPr lang="en-US" dirty="0" smtClean="0"/>
              <a:t>	Misoprostol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6354196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38200" y="762000"/>
            <a:ext cx="80772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Antispasmodics/</a:t>
            </a:r>
            <a:r>
              <a:rPr lang="en-US" sz="3200" b="1" dirty="0" err="1" smtClean="0"/>
              <a:t>spasmolytics</a:t>
            </a:r>
            <a:endParaRPr lang="en-US" sz="3200" b="1" dirty="0" smtClean="0"/>
          </a:p>
          <a:p>
            <a:r>
              <a:rPr lang="en-US" sz="3200" b="1" dirty="0"/>
              <a:t>	</a:t>
            </a:r>
            <a:r>
              <a:rPr lang="en-US" b="1" dirty="0" smtClean="0">
                <a:solidFill>
                  <a:srgbClr val="00B050"/>
                </a:solidFill>
              </a:rPr>
              <a:t>Relieve spasms of smooth muscles in GIT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rgbClr val="7030A0"/>
                </a:solidFill>
              </a:rPr>
              <a:t>Two Main group of drugs</a:t>
            </a:r>
          </a:p>
          <a:p>
            <a:endParaRPr lang="en-US" b="1" dirty="0"/>
          </a:p>
          <a:p>
            <a:pPr marL="342900" indent="-342900">
              <a:buAutoNum type="alphaUcParenR"/>
            </a:pPr>
            <a:r>
              <a:rPr lang="en-US" b="1" dirty="0" smtClean="0"/>
              <a:t>Drugs affecting autonomic innervations (Anticholinergics/</a:t>
            </a:r>
            <a:r>
              <a:rPr lang="en-US" b="1" dirty="0" err="1" smtClean="0"/>
              <a:t>parasympatholytics</a:t>
            </a:r>
            <a:r>
              <a:rPr lang="en-US" b="1" dirty="0" smtClean="0"/>
              <a:t>)</a:t>
            </a:r>
          </a:p>
          <a:p>
            <a:pPr marL="342900" indent="-342900">
              <a:buAutoNum type="alphaUcParenR"/>
            </a:pPr>
            <a:endParaRPr lang="en-US" b="1" dirty="0"/>
          </a:p>
          <a:p>
            <a:pPr marL="342900" indent="-342900">
              <a:buAutoNum type="alphaUcParenR"/>
            </a:pPr>
            <a:r>
              <a:rPr lang="en-US" b="1" dirty="0" smtClean="0"/>
              <a:t>Drugs directly affecting smooth muscle function</a:t>
            </a:r>
          </a:p>
          <a:p>
            <a:pPr marL="342900" indent="-342900">
              <a:buAutoNum type="alphaUcParenR"/>
            </a:pPr>
            <a:endParaRPr lang="en-US" b="1" dirty="0"/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Indications and therapeutic uses</a:t>
            </a:r>
          </a:p>
          <a:p>
            <a:r>
              <a:rPr lang="en-US" b="1" dirty="0" smtClean="0"/>
              <a:t>	- Irritable bowel syndrome</a:t>
            </a:r>
          </a:p>
          <a:p>
            <a:r>
              <a:rPr lang="en-US" b="1" dirty="0"/>
              <a:t>	</a:t>
            </a:r>
            <a:r>
              <a:rPr lang="en-US" b="1" dirty="0" smtClean="0"/>
              <a:t>- flatulence, distension of the abdomen (</a:t>
            </a:r>
            <a:r>
              <a:rPr lang="en-US" b="1" dirty="0" err="1" smtClean="0"/>
              <a:t>meteorism</a:t>
            </a:r>
            <a:r>
              <a:rPr lang="en-US" b="1" dirty="0" smtClean="0"/>
              <a:t>)</a:t>
            </a:r>
          </a:p>
          <a:p>
            <a:r>
              <a:rPr lang="en-US" b="1" dirty="0"/>
              <a:t>	</a:t>
            </a:r>
            <a:r>
              <a:rPr lang="en-US" b="1" dirty="0" smtClean="0"/>
              <a:t>- Smooth muscle spasms</a:t>
            </a:r>
          </a:p>
          <a:p>
            <a:endParaRPr lang="en-US" b="1" dirty="0"/>
          </a:p>
          <a:p>
            <a:r>
              <a:rPr lang="en-US" b="1" dirty="0" err="1" smtClean="0">
                <a:solidFill>
                  <a:schemeClr val="accent2"/>
                </a:solidFill>
              </a:rPr>
              <a:t>Analgo-spasmolytics</a:t>
            </a:r>
            <a:r>
              <a:rPr lang="en-US" b="1" dirty="0" smtClean="0"/>
              <a:t>: in painful smooth muscle spasms like biliary, renal and intestinal </a:t>
            </a:r>
            <a:r>
              <a:rPr lang="en-US" b="1" dirty="0" err="1" smtClean="0"/>
              <a:t>colics</a:t>
            </a:r>
            <a:r>
              <a:rPr lang="en-US" b="1" dirty="0" smtClean="0"/>
              <a:t> (also in spastic </a:t>
            </a:r>
            <a:r>
              <a:rPr lang="en-US" b="1" dirty="0" err="1" smtClean="0"/>
              <a:t>dysmenorrhoea</a:t>
            </a:r>
            <a:r>
              <a:rPr lang="en-US" b="1" dirty="0" smtClean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7839519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38200" y="762000"/>
            <a:ext cx="8077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Anticholinergics/</a:t>
            </a:r>
            <a:r>
              <a:rPr lang="en-US" sz="2800" b="1" dirty="0" err="1" smtClean="0"/>
              <a:t>parasympatholytics</a:t>
            </a:r>
            <a:endParaRPr lang="en-US" sz="2800" b="1" dirty="0" smtClean="0"/>
          </a:p>
          <a:p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447800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Anticholinergics: </a:t>
            </a:r>
          </a:p>
          <a:p>
            <a:r>
              <a:rPr lang="en-US" dirty="0"/>
              <a:t>	</a:t>
            </a:r>
            <a:r>
              <a:rPr lang="en-US" dirty="0" smtClean="0"/>
              <a:t>Antagonists on both M and N receptors</a:t>
            </a:r>
          </a:p>
          <a:p>
            <a:r>
              <a:rPr lang="en-US" dirty="0"/>
              <a:t>	</a:t>
            </a:r>
            <a:r>
              <a:rPr lang="en-US" dirty="0" smtClean="0"/>
              <a:t>Spasmolytic effects on both smooth muscle and sphincters</a:t>
            </a:r>
          </a:p>
          <a:p>
            <a:r>
              <a:rPr lang="en-US" dirty="0"/>
              <a:t>	</a:t>
            </a:r>
            <a:r>
              <a:rPr lang="en-US" dirty="0" err="1" smtClean="0"/>
              <a:t>Quarternary</a:t>
            </a:r>
            <a:r>
              <a:rPr lang="en-US" dirty="0" smtClean="0"/>
              <a:t> amines: low/slow absorption</a:t>
            </a:r>
          </a:p>
          <a:p>
            <a:endParaRPr lang="en-US" dirty="0"/>
          </a:p>
          <a:p>
            <a:r>
              <a:rPr lang="en-US" dirty="0" smtClean="0"/>
              <a:t>	e.g. </a:t>
            </a:r>
            <a:r>
              <a:rPr lang="en-US" dirty="0" err="1" smtClean="0"/>
              <a:t>Otilonium</a:t>
            </a:r>
            <a:r>
              <a:rPr lang="en-US" dirty="0" smtClean="0"/>
              <a:t> and </a:t>
            </a:r>
            <a:r>
              <a:rPr lang="en-US" dirty="0" err="1" smtClean="0"/>
              <a:t>fenpiverine</a:t>
            </a:r>
            <a:endParaRPr lang="en-US" dirty="0" smtClean="0"/>
          </a:p>
          <a:p>
            <a:endParaRPr lang="en-US" dirty="0"/>
          </a:p>
          <a:p>
            <a:r>
              <a:rPr lang="en-US" b="1" dirty="0" err="1" smtClean="0">
                <a:solidFill>
                  <a:srgbClr val="7030A0"/>
                </a:solidFill>
              </a:rPr>
              <a:t>Parasympatholytics</a:t>
            </a:r>
            <a:r>
              <a:rPr lang="en-US" b="1" dirty="0" smtClean="0">
                <a:solidFill>
                  <a:srgbClr val="7030A0"/>
                </a:solidFill>
              </a:rPr>
              <a:t> (</a:t>
            </a:r>
            <a:r>
              <a:rPr lang="en-US" b="1" dirty="0" err="1" smtClean="0">
                <a:solidFill>
                  <a:srgbClr val="7030A0"/>
                </a:solidFill>
              </a:rPr>
              <a:t>Antimuscarinics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</a:p>
          <a:p>
            <a:r>
              <a:rPr lang="en-US" dirty="0"/>
              <a:t>	</a:t>
            </a:r>
            <a:r>
              <a:rPr lang="en-US" dirty="0" smtClean="0"/>
              <a:t>M receptor antagonists</a:t>
            </a:r>
          </a:p>
          <a:p>
            <a:r>
              <a:rPr lang="en-US" dirty="0"/>
              <a:t>	</a:t>
            </a:r>
            <a:r>
              <a:rPr lang="en-US" dirty="0" smtClean="0"/>
              <a:t>Spasmolytic on smooth muscle but opposite effect on sphincters</a:t>
            </a:r>
          </a:p>
          <a:p>
            <a:endParaRPr lang="en-US" dirty="0"/>
          </a:p>
          <a:p>
            <a:r>
              <a:rPr lang="en-US" dirty="0" smtClean="0"/>
              <a:t>	e.g. Atropine, </a:t>
            </a:r>
            <a:r>
              <a:rPr lang="en-US" dirty="0" err="1" smtClean="0"/>
              <a:t>trospium</a:t>
            </a:r>
            <a:r>
              <a:rPr lang="en-US" dirty="0" smtClean="0"/>
              <a:t>, </a:t>
            </a:r>
            <a:r>
              <a:rPr lang="en-US" dirty="0" err="1" smtClean="0"/>
              <a:t>tolterodine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1932887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38200" y="762000"/>
            <a:ext cx="8077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Drugs directly affecting smooth muscles</a:t>
            </a:r>
          </a:p>
          <a:p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4478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Calcium channel inhibitors</a:t>
            </a:r>
          </a:p>
          <a:p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Potassium channel activators</a:t>
            </a:r>
          </a:p>
          <a:p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Stimulation of NO synthesis</a:t>
            </a:r>
          </a:p>
          <a:p>
            <a:endParaRPr lang="en-US" dirty="0"/>
          </a:p>
          <a:p>
            <a:r>
              <a:rPr lang="en-US" dirty="0" smtClean="0"/>
              <a:t>	e.g. 	</a:t>
            </a:r>
            <a:r>
              <a:rPr lang="en-US" dirty="0" err="1" smtClean="0"/>
              <a:t>Papaverine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Drotaverine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Mebeverine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Alverine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7514749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19200" y="584895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Laxatives and Purgatives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1752600"/>
            <a:ext cx="7772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smtClean="0"/>
              <a:t>Classification</a:t>
            </a:r>
          </a:p>
          <a:p>
            <a:pPr>
              <a:defRPr/>
            </a:pPr>
            <a:endParaRPr lang="en-US" b="1" dirty="0"/>
          </a:p>
          <a:p>
            <a:pPr algn="just">
              <a:defRPr/>
            </a:pPr>
            <a:r>
              <a:rPr lang="en-US" b="1" i="1" dirty="0" smtClean="0"/>
              <a:t>1. Bulk </a:t>
            </a:r>
            <a:r>
              <a:rPr lang="en-US" b="1" i="1" dirty="0"/>
              <a:t>laxatives: </a:t>
            </a:r>
            <a:r>
              <a:rPr lang="en-US" dirty="0"/>
              <a:t>dietary fiber- bran, </a:t>
            </a:r>
            <a:r>
              <a:rPr lang="en-US" dirty="0" err="1"/>
              <a:t>methgylcellulose</a:t>
            </a:r>
            <a:r>
              <a:rPr lang="en-US" dirty="0"/>
              <a:t>, </a:t>
            </a:r>
            <a:r>
              <a:rPr lang="en-US" dirty="0" err="1"/>
              <a:t>isapagula</a:t>
            </a:r>
            <a:r>
              <a:rPr lang="en-US" dirty="0" smtClean="0"/>
              <a:t>.</a:t>
            </a:r>
          </a:p>
          <a:p>
            <a:pPr marL="342900" indent="-342900" algn="just">
              <a:buAutoNum type="arabicPeriod"/>
              <a:defRPr/>
            </a:pPr>
            <a:endParaRPr lang="en-US" dirty="0"/>
          </a:p>
          <a:p>
            <a:pPr algn="just">
              <a:defRPr/>
            </a:pPr>
            <a:r>
              <a:rPr lang="en-US" b="1" dirty="0"/>
              <a:t>2. </a:t>
            </a:r>
            <a:r>
              <a:rPr lang="en-US" b="1" i="1" dirty="0"/>
              <a:t>Stool softeners: </a:t>
            </a:r>
            <a:r>
              <a:rPr lang="en-US" dirty="0"/>
              <a:t>docusates, liquid </a:t>
            </a:r>
            <a:r>
              <a:rPr lang="en-US" dirty="0" smtClean="0"/>
              <a:t>paraffin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b="1" dirty="0"/>
              <a:t>3. </a:t>
            </a:r>
            <a:r>
              <a:rPr lang="en-US" b="1" i="1" dirty="0"/>
              <a:t>Stimulants (irritant): </a:t>
            </a:r>
            <a:r>
              <a:rPr lang="en-US" dirty="0" err="1"/>
              <a:t>bisacodyl</a:t>
            </a:r>
            <a:r>
              <a:rPr lang="en-US" dirty="0"/>
              <a:t>, sodium </a:t>
            </a:r>
            <a:r>
              <a:rPr lang="en-US" dirty="0" err="1"/>
              <a:t>picosulphate</a:t>
            </a:r>
            <a:r>
              <a:rPr lang="en-US" dirty="0"/>
              <a:t>, </a:t>
            </a:r>
            <a:r>
              <a:rPr lang="en-US" dirty="0" err="1"/>
              <a:t>phenophthelein</a:t>
            </a:r>
            <a:endParaRPr lang="en-US" dirty="0"/>
          </a:p>
          <a:p>
            <a:pPr algn="just">
              <a:defRPr/>
            </a:pPr>
            <a:r>
              <a:rPr lang="en-US" dirty="0"/>
              <a:t>  </a:t>
            </a:r>
            <a:r>
              <a:rPr lang="en-US" dirty="0" err="1"/>
              <a:t>Anthraquinone</a:t>
            </a:r>
            <a:r>
              <a:rPr lang="en-US" dirty="0"/>
              <a:t> derivatives- </a:t>
            </a:r>
            <a:r>
              <a:rPr lang="en-US" dirty="0" err="1"/>
              <a:t>senna</a:t>
            </a:r>
            <a:r>
              <a:rPr lang="en-US" dirty="0"/>
              <a:t>, cascara </a:t>
            </a:r>
            <a:r>
              <a:rPr lang="en-US" dirty="0" err="1"/>
              <a:t>sagrada</a:t>
            </a:r>
            <a:r>
              <a:rPr lang="en-US" dirty="0" smtClean="0"/>
              <a:t>.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b="1" dirty="0"/>
              <a:t>4. </a:t>
            </a:r>
            <a:r>
              <a:rPr lang="en-US" b="1" i="1" dirty="0"/>
              <a:t>Osmotic laxatives: </a:t>
            </a:r>
            <a:r>
              <a:rPr lang="en-US" dirty="0"/>
              <a:t>MgSO</a:t>
            </a:r>
            <a:r>
              <a:rPr lang="en-US" baseline="-25000" dirty="0"/>
              <a:t>4</a:t>
            </a:r>
            <a:r>
              <a:rPr lang="en-US" baseline="30000" dirty="0"/>
              <a:t>-</a:t>
            </a:r>
            <a:r>
              <a:rPr lang="en-US" dirty="0"/>
              <a:t>, </a:t>
            </a:r>
            <a:r>
              <a:rPr lang="en-US" dirty="0" err="1"/>
              <a:t>MgOH</a:t>
            </a:r>
            <a:r>
              <a:rPr lang="en-US" dirty="0"/>
              <a:t>, NaPO4</a:t>
            </a:r>
            <a:r>
              <a:rPr lang="en-US" baseline="30000" dirty="0"/>
              <a:t>-</a:t>
            </a:r>
            <a:r>
              <a:rPr lang="en-US" dirty="0"/>
              <a:t>, NaSO</a:t>
            </a:r>
            <a:r>
              <a:rPr lang="en-US" baseline="-25000" dirty="0"/>
              <a:t>4</a:t>
            </a:r>
            <a:r>
              <a:rPr lang="en-US" dirty="0"/>
              <a:t>, sodium </a:t>
            </a:r>
            <a:r>
              <a:rPr lang="en-US" dirty="0" err="1"/>
              <a:t>potasium</a:t>
            </a:r>
            <a:r>
              <a:rPr lang="en-US" dirty="0"/>
              <a:t> </a:t>
            </a:r>
            <a:r>
              <a:rPr lang="en-US" dirty="0" err="1"/>
              <a:t>tartarate</a:t>
            </a:r>
            <a:r>
              <a:rPr lang="en-US" dirty="0"/>
              <a:t>, </a:t>
            </a:r>
            <a:r>
              <a:rPr lang="en-US" dirty="0" smtClean="0"/>
              <a:t>lactulose</a:t>
            </a:r>
            <a:r>
              <a:rPr lang="en-US" dirty="0"/>
              <a:t>, PEG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5. 5-HT4 agonist: </a:t>
            </a:r>
            <a:r>
              <a:rPr lang="en-US" dirty="0" err="1" smtClean="0"/>
              <a:t>Prucalopride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54196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19200" y="584895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Laxatives and Purgatives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543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039212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685800" y="609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 smtClean="0">
                <a:solidFill>
                  <a:srgbClr val="FF0000"/>
                </a:solidFill>
              </a:rPr>
              <a:t>Bulk forming laxatives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Indigestible, hydrophilic substances like bran, agar, methylcellulose, ispaghula etc.</a:t>
            </a:r>
          </a:p>
          <a:p>
            <a:r>
              <a:rPr lang="en-US" altLang="en-US" smtClean="0"/>
              <a:t>Absorb water, swell up and increase the bulk of stools.</a:t>
            </a:r>
          </a:p>
          <a:p>
            <a:r>
              <a:rPr lang="en-US" altLang="en-US" smtClean="0"/>
              <a:t>Cause mechanical distension so stimulate peristalsis and promote defaecation.</a:t>
            </a:r>
          </a:p>
          <a:p>
            <a:r>
              <a:rPr lang="en-US" altLang="en-US" smtClean="0"/>
              <a:t>Large amount of water should be taken with bulk laxatives to avoid intestinal obstruction.</a:t>
            </a:r>
            <a:endParaRPr lang="en-US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6354196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08806" y="838200"/>
            <a:ext cx="7544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/>
              <a:t>Stool softeners</a:t>
            </a:r>
            <a:endParaRPr lang="en-IN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Docusates: dioctyl sodium sulphosuccinate, dioctyl calcium sulphosuccinate and dioctyl potassium sulphosuccinate.</a:t>
            </a:r>
          </a:p>
          <a:p>
            <a:r>
              <a:rPr lang="en-US" altLang="en-US" smtClean="0"/>
              <a:t>Anionic detergents, lower surface tension of stool, accumulates fluids and fatty substance thus softening the stool.</a:t>
            </a:r>
          </a:p>
          <a:p>
            <a:r>
              <a:rPr lang="en-US" altLang="en-US" smtClean="0"/>
              <a:t>Administered orally or as retention enema.</a:t>
            </a:r>
          </a:p>
          <a:p>
            <a:r>
              <a:rPr lang="en-US" altLang="en-US" smtClean="0"/>
              <a:t>Should not be given with liquid paraffin, because increase absorption of it.</a:t>
            </a:r>
            <a:endParaRPr lang="en-US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6354196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990600"/>
            <a:ext cx="79248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smtClean="0"/>
              <a:t>Liquid paraffin is a mineral oil, administered orally.</a:t>
            </a:r>
          </a:p>
          <a:p>
            <a:pPr algn="just"/>
            <a:r>
              <a:rPr lang="en-US" altLang="en-US" smtClean="0"/>
              <a:t>Soften stools.</a:t>
            </a:r>
          </a:p>
          <a:p>
            <a:pPr algn="just"/>
            <a:r>
              <a:rPr lang="en-US" altLang="en-US" smtClean="0"/>
              <a:t>Has lubricant effects.</a:t>
            </a:r>
          </a:p>
          <a:p>
            <a:pPr algn="just"/>
            <a:r>
              <a:rPr lang="en-US" altLang="en-US" smtClean="0"/>
              <a:t>Useful in patients with cardiac disease, because it prevent straining.</a:t>
            </a:r>
          </a:p>
          <a:p>
            <a:pPr algn="just"/>
            <a:r>
              <a:rPr lang="en-US" altLang="en-US" smtClean="0"/>
              <a:t>Adverse effects: lipid pneumonia, so avoided at bed time and in laying position.</a:t>
            </a:r>
          </a:p>
          <a:p>
            <a:pPr algn="just"/>
            <a:r>
              <a:rPr lang="en-US" altLang="en-US" smtClean="0"/>
              <a:t>Long term use cause malabsorption of vitamins.</a:t>
            </a:r>
            <a:endParaRPr lang="en-US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6354196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smtClean="0">
                <a:solidFill>
                  <a:srgbClr val="FF0000"/>
                </a:solidFill>
              </a:rPr>
              <a:t>Stimulant laxatives</a:t>
            </a:r>
            <a:endParaRPr lang="en-US" alt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371600"/>
            <a:ext cx="86868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Phenophtaelein, bisacodyl, sodium picosulfate, anthraquinone derivatives,</a:t>
            </a:r>
          </a:p>
          <a:p>
            <a:r>
              <a:rPr lang="en-US" altLang="en-US" smtClean="0"/>
              <a:t>These agents have direct action on enteric neurons and GI mucosa.</a:t>
            </a:r>
          </a:p>
          <a:p>
            <a:r>
              <a:rPr lang="en-US" altLang="en-US" smtClean="0"/>
              <a:t>Increase prostaglandin and  cAMP levels, inhibit Na</a:t>
            </a:r>
            <a:r>
              <a:rPr lang="en-US" altLang="en-US" baseline="30000" smtClean="0"/>
              <a:t>+</a:t>
            </a:r>
            <a:r>
              <a:rPr lang="en-US" altLang="en-US" smtClean="0"/>
              <a:t>, K</a:t>
            </a:r>
            <a:r>
              <a:rPr lang="en-US" altLang="en-US" baseline="30000" smtClean="0"/>
              <a:t>+</a:t>
            </a:r>
            <a:r>
              <a:rPr lang="en-US" altLang="en-US" smtClean="0"/>
              <a:t>-ATPase activity in intestinal mucosa.</a:t>
            </a:r>
          </a:p>
          <a:p>
            <a:r>
              <a:rPr lang="en-US" altLang="en-US" smtClean="0"/>
              <a:t>Increase secretion of water and electrolytes by intestinal (colon) mucosa thus stimulating peristalsis.</a:t>
            </a:r>
          </a:p>
          <a:p>
            <a:r>
              <a:rPr lang="en-US" altLang="en-US" smtClean="0"/>
              <a:t>Contraindicated in pregnancy.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635419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AutoShape 4" descr="C:\Users\HP\Desktop\41385_2008_Article_BFmi200825_Fig1_HTML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C:\Users\HP\Desktop\41385_2008_Article_BFmi200825_Fig1_HTML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733800"/>
            <a:ext cx="426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 descr="C:\Users\HP\Desktop\1-s2.0-S0012160616300793-g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685800"/>
            <a:ext cx="3124200" cy="5810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smtClean="0">
                <a:solidFill>
                  <a:srgbClr val="FF0000"/>
                </a:solidFill>
              </a:rPr>
              <a:t>Stimulant laxatives</a:t>
            </a:r>
            <a:endParaRPr lang="en-US" alt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09120" y="3111500"/>
            <a:ext cx="7539579" cy="21463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800000"/>
              </a:buClr>
            </a:pPr>
            <a:r>
              <a:rPr lang="en-US" altLang="en-US" sz="2000" smtClean="0">
                <a:solidFill>
                  <a:srgbClr val="800000"/>
                </a:solidFill>
              </a:rPr>
              <a:t>Castor Oil - From the Castor Bean</a:t>
            </a:r>
          </a:p>
          <a:p>
            <a:pPr marL="0" indent="0">
              <a:spcBef>
                <a:spcPts val="900"/>
              </a:spcBef>
              <a:buClr>
                <a:srgbClr val="800000"/>
              </a:buClr>
            </a:pPr>
            <a:r>
              <a:rPr lang="en-US" altLang="en-US" sz="2000" smtClean="0">
                <a:solidFill>
                  <a:srgbClr val="800000"/>
                </a:solidFill>
              </a:rPr>
              <a:t>Senna - Plant derivative</a:t>
            </a:r>
          </a:p>
          <a:p>
            <a:pPr marL="0" indent="0">
              <a:spcBef>
                <a:spcPts val="900"/>
              </a:spcBef>
              <a:buClr>
                <a:srgbClr val="800000"/>
              </a:buClr>
            </a:pPr>
            <a:r>
              <a:rPr lang="en-US" altLang="en-US" sz="2000" smtClean="0">
                <a:solidFill>
                  <a:srgbClr val="800000"/>
                </a:solidFill>
              </a:rPr>
              <a:t>Bisacodyl </a:t>
            </a:r>
          </a:p>
          <a:p>
            <a:pPr marL="0" indent="0">
              <a:spcBef>
                <a:spcPts val="900"/>
              </a:spcBef>
              <a:buClr>
                <a:srgbClr val="800000"/>
              </a:buClr>
            </a:pPr>
            <a:r>
              <a:rPr lang="en-US" altLang="en-US" sz="2000" smtClean="0">
                <a:solidFill>
                  <a:srgbClr val="800000"/>
                </a:solidFill>
              </a:rPr>
              <a:t>Lubiprostone -PGE1 derivative that stimulates chloride channels, producing chloride rich secretions</a:t>
            </a: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914400" y="1733550"/>
            <a:ext cx="8153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spcBef>
                <a:spcPts val="900"/>
              </a:spcBef>
            </a:pPr>
            <a:r>
              <a:rPr lang="en-US" altLang="en-US" sz="1900" dirty="0">
                <a:solidFill>
                  <a:srgbClr val="000080"/>
                </a:solidFill>
                <a:latin typeface="Arial" charset="0"/>
                <a:cs typeface="Arial" charset="0"/>
                <a:sym typeface="Arial" charset="0"/>
              </a:rPr>
              <a:t>-Increases intestinal motility</a:t>
            </a:r>
          </a:p>
          <a:p>
            <a:pPr algn="l" eaLnBrk="1" hangingPunct="1">
              <a:spcBef>
                <a:spcPts val="900"/>
              </a:spcBef>
            </a:pPr>
            <a:r>
              <a:rPr lang="en-US" altLang="en-US" sz="1900" dirty="0">
                <a:solidFill>
                  <a:srgbClr val="000080"/>
                </a:solidFill>
                <a:latin typeface="Arial" charset="0"/>
                <a:cs typeface="Arial" charset="0"/>
                <a:sym typeface="Arial" charset="0"/>
              </a:rPr>
              <a:t>-Irritate the GI mucosa and pull water into the lumen</a:t>
            </a:r>
          </a:p>
          <a:p>
            <a:pPr algn="l" eaLnBrk="1" hangingPunct="1">
              <a:spcBef>
                <a:spcPts val="900"/>
              </a:spcBef>
            </a:pPr>
            <a:r>
              <a:rPr lang="en-US" altLang="en-US" sz="1900" dirty="0">
                <a:solidFill>
                  <a:srgbClr val="000080"/>
                </a:solidFill>
                <a:latin typeface="Arial" charset="0"/>
                <a:cs typeface="Arial" charset="0"/>
                <a:sym typeface="Arial" charset="0"/>
              </a:rPr>
              <a:t>-Indicated for severe constipation where more rapid effect is required (6-8 hours) </a:t>
            </a:r>
          </a:p>
        </p:txBody>
      </p:sp>
    </p:spTree>
    <p:extLst>
      <p:ext uri="{BB962C8B-B14F-4D97-AF65-F5344CB8AC3E}">
        <p14:creationId xmlns="" xmlns:p14="http://schemas.microsoft.com/office/powerpoint/2010/main" val="2138613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smtClean="0">
                <a:solidFill>
                  <a:srgbClr val="FF0000"/>
                </a:solidFill>
              </a:rPr>
              <a:t>Osmotic/saline laxatives</a:t>
            </a:r>
            <a:endParaRPr lang="en-US" alt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Most powerful and rapid acting laxatives.</a:t>
            </a:r>
          </a:p>
          <a:p>
            <a:r>
              <a:rPr lang="en-US" altLang="en-US" smtClean="0"/>
              <a:t>Salts of magnesium, sodium or potassium.</a:t>
            </a:r>
          </a:p>
          <a:p>
            <a:r>
              <a:rPr lang="en-US" altLang="en-US" smtClean="0"/>
              <a:t>Given orally, not absorbed from gut, remain in lumen and exert osmotic effect, draw water in lumen, distend the bowel, stimulates peristalsis.</a:t>
            </a:r>
          </a:p>
          <a:p>
            <a:r>
              <a:rPr lang="en-US" altLang="en-US" smtClean="0"/>
              <a:t>Sodium phosphate used in enema before surgery.</a:t>
            </a:r>
          </a:p>
          <a:p>
            <a:r>
              <a:rPr lang="en-US" altLang="en-US" smtClean="0"/>
              <a:t>Should be avoided in cardiac patients.</a:t>
            </a:r>
            <a:endParaRPr lang="en-US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6354196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smtClean="0">
                <a:solidFill>
                  <a:srgbClr val="FF0000"/>
                </a:solidFill>
              </a:rPr>
              <a:t>Osmotic/saline laxatives</a:t>
            </a:r>
            <a:endParaRPr lang="en-US" alt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38300" y="2616200"/>
            <a:ext cx="6378287" cy="3784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80"/>
              </a:buClr>
              <a:buSzPct val="105000"/>
              <a:buFont typeface="Verdana" charset="0"/>
              <a:buChar char="•"/>
            </a:pPr>
            <a:r>
              <a:rPr lang="en-US" altLang="en-US" sz="1700" smtClean="0">
                <a:solidFill>
                  <a:srgbClr val="000080"/>
                </a:solidFill>
                <a:latin typeface="Verdana" charset="0"/>
                <a:sym typeface="Verdana" charset="0"/>
              </a:rPr>
              <a:t>Nondigestible sugars and alcohols</a:t>
            </a:r>
          </a:p>
          <a:p>
            <a:pPr marL="355600" lvl="4" indent="0">
              <a:buClr>
                <a:srgbClr val="800000"/>
              </a:buClr>
              <a:buSzPct val="120000"/>
              <a:buFont typeface="Verdana" charset="0"/>
              <a:buChar char="•"/>
            </a:pPr>
            <a:r>
              <a:rPr lang="en-US" altLang="en-US" sz="1500" smtClean="0">
                <a:solidFill>
                  <a:srgbClr val="800000"/>
                </a:solidFill>
                <a:latin typeface="Verdana" charset="0"/>
                <a:sym typeface="Verdana" charset="0"/>
              </a:rPr>
              <a:t>Lactulose (broken down by bacteria to acetic and lactic acid, which causes the osmotic effect)</a:t>
            </a:r>
            <a:endParaRPr lang="en-US" altLang="en-US" sz="1500" smtClean="0">
              <a:latin typeface="Verdana" charset="0"/>
              <a:sym typeface="Verdana" charset="0"/>
            </a:endParaRPr>
          </a:p>
          <a:p>
            <a:pPr marL="355600" lvl="4" indent="0">
              <a:buClr>
                <a:srgbClr val="800000"/>
              </a:buClr>
              <a:buSzPct val="105000"/>
              <a:buFont typeface="Verdana" charset="0"/>
              <a:buChar char="•"/>
            </a:pPr>
            <a:endParaRPr lang="en-US" altLang="en-US" sz="1700" smtClean="0">
              <a:latin typeface="Verdana" charset="0"/>
              <a:sym typeface="Verdana" charset="0"/>
            </a:endParaRPr>
          </a:p>
          <a:p>
            <a:pPr marL="0" indent="0">
              <a:buSzPct val="105000"/>
              <a:buFont typeface="Verdana" charset="0"/>
              <a:buChar char="•"/>
            </a:pPr>
            <a:r>
              <a:rPr lang="en-US" altLang="en-US" sz="1700" smtClean="0">
                <a:solidFill>
                  <a:srgbClr val="000080"/>
                </a:solidFill>
                <a:latin typeface="Verdana" charset="0"/>
                <a:sym typeface="Verdana" charset="0"/>
              </a:rPr>
              <a:t>Salts</a:t>
            </a:r>
          </a:p>
          <a:p>
            <a:pPr marL="355600" lvl="4" indent="0">
              <a:buSzPct val="105000"/>
              <a:buFont typeface="Verdana" charset="0"/>
              <a:buChar char="•"/>
            </a:pPr>
            <a:r>
              <a:rPr lang="en-US" altLang="en-US" sz="1500" smtClean="0">
                <a:solidFill>
                  <a:srgbClr val="800000"/>
                </a:solidFill>
                <a:latin typeface="Verdana" charset="0"/>
                <a:sym typeface="Verdana" charset="0"/>
              </a:rPr>
              <a:t>Milk of Magnesia (Mg(OH)</a:t>
            </a:r>
            <a:r>
              <a:rPr lang="en-US" altLang="en-US" sz="1000" smtClean="0">
                <a:solidFill>
                  <a:srgbClr val="800000"/>
                </a:solidFill>
                <a:latin typeface="Verdana" charset="0"/>
                <a:sym typeface="Verdana" charset="0"/>
              </a:rPr>
              <a:t>2</a:t>
            </a:r>
            <a:r>
              <a:rPr lang="en-US" altLang="en-US" sz="1500" smtClean="0">
                <a:solidFill>
                  <a:srgbClr val="800000"/>
                </a:solidFill>
                <a:latin typeface="Verdana" charset="0"/>
                <a:sym typeface="Verdana" charset="0"/>
              </a:rPr>
              <a:t>)</a:t>
            </a:r>
          </a:p>
          <a:p>
            <a:pPr marL="355600" lvl="4" indent="0">
              <a:buSzPct val="105000"/>
              <a:buFont typeface="Verdana" charset="0"/>
              <a:buChar char="•"/>
            </a:pPr>
            <a:r>
              <a:rPr lang="en-US" altLang="en-US" sz="1500" smtClean="0">
                <a:solidFill>
                  <a:srgbClr val="800000"/>
                </a:solidFill>
                <a:latin typeface="Verdana" charset="0"/>
                <a:sym typeface="Verdana" charset="0"/>
              </a:rPr>
              <a:t>Epsom Salt (MgSO</a:t>
            </a:r>
            <a:r>
              <a:rPr lang="en-US" altLang="en-US" sz="900" smtClean="0">
                <a:solidFill>
                  <a:srgbClr val="800000"/>
                </a:solidFill>
                <a:latin typeface="Verdana" charset="0"/>
                <a:sym typeface="Verdana" charset="0"/>
              </a:rPr>
              <a:t>4</a:t>
            </a:r>
            <a:r>
              <a:rPr lang="en-US" altLang="en-US" sz="1500" smtClean="0">
                <a:solidFill>
                  <a:srgbClr val="800000"/>
                </a:solidFill>
                <a:latin typeface="Verdana" charset="0"/>
                <a:sym typeface="Verdana" charset="0"/>
              </a:rPr>
              <a:t>)</a:t>
            </a:r>
          </a:p>
          <a:p>
            <a:pPr marL="355600" lvl="4" indent="0">
              <a:buSzPct val="105000"/>
              <a:buFont typeface="Verdana" charset="0"/>
              <a:buChar char="•"/>
            </a:pPr>
            <a:r>
              <a:rPr lang="en-US" altLang="en-US" sz="1500" smtClean="0">
                <a:solidFill>
                  <a:srgbClr val="800000"/>
                </a:solidFill>
                <a:latin typeface="Verdana" charset="0"/>
                <a:sym typeface="Verdana" charset="0"/>
              </a:rPr>
              <a:t>Glauber’s Salt (Na</a:t>
            </a:r>
            <a:r>
              <a:rPr lang="en-US" altLang="en-US" sz="900" smtClean="0">
                <a:solidFill>
                  <a:srgbClr val="800000"/>
                </a:solidFill>
                <a:latin typeface="Verdana" charset="0"/>
                <a:sym typeface="Verdana" charset="0"/>
              </a:rPr>
              <a:t>2</a:t>
            </a:r>
            <a:r>
              <a:rPr lang="en-US" altLang="en-US" sz="1500" smtClean="0">
                <a:solidFill>
                  <a:srgbClr val="800000"/>
                </a:solidFill>
                <a:latin typeface="Verdana" charset="0"/>
                <a:sym typeface="Verdana" charset="0"/>
              </a:rPr>
              <a:t>SO4)</a:t>
            </a:r>
          </a:p>
          <a:p>
            <a:pPr marL="355600" lvl="4" indent="0">
              <a:buSzPct val="105000"/>
              <a:buFont typeface="Verdana" charset="0"/>
              <a:buChar char="•"/>
            </a:pPr>
            <a:r>
              <a:rPr lang="en-US" altLang="en-US" sz="1500" smtClean="0">
                <a:solidFill>
                  <a:srgbClr val="800000"/>
                </a:solidFill>
                <a:latin typeface="Verdana" charset="0"/>
                <a:sym typeface="Verdana" charset="0"/>
              </a:rPr>
              <a:t>Sodium Phosphates (used as enema)</a:t>
            </a:r>
          </a:p>
          <a:p>
            <a:pPr marL="355600" lvl="4" indent="0">
              <a:buSzPct val="105000"/>
              <a:buFont typeface="Verdana" charset="0"/>
              <a:buChar char="•"/>
            </a:pPr>
            <a:r>
              <a:rPr lang="en-US" altLang="en-US" sz="1500" smtClean="0">
                <a:solidFill>
                  <a:srgbClr val="800000"/>
                </a:solidFill>
                <a:latin typeface="Verdana" charset="0"/>
                <a:sym typeface="Verdana" charset="0"/>
              </a:rPr>
              <a:t>Sodium Citrate (used as enema)</a:t>
            </a:r>
            <a:endParaRPr lang="en-US" altLang="en-US" sz="1700" smtClean="0">
              <a:solidFill>
                <a:srgbClr val="800000"/>
              </a:solidFill>
              <a:latin typeface="Verdana" charset="0"/>
              <a:sym typeface="Verdana" charset="0"/>
            </a:endParaRPr>
          </a:p>
          <a:p>
            <a:pPr marL="0" indent="0">
              <a:buSzPct val="105000"/>
              <a:buFont typeface="Verdana" charset="0"/>
              <a:buChar char="•"/>
            </a:pPr>
            <a:endParaRPr lang="en-US" altLang="en-US" sz="1700" smtClean="0">
              <a:solidFill>
                <a:srgbClr val="000080"/>
              </a:solidFill>
              <a:latin typeface="Verdana" charset="0"/>
              <a:sym typeface="Verdana" charset="0"/>
            </a:endParaRPr>
          </a:p>
          <a:p>
            <a:pPr marL="0" indent="0">
              <a:buSzPct val="105000"/>
              <a:buFont typeface="Verdana" charset="0"/>
              <a:buChar char="•"/>
            </a:pPr>
            <a:r>
              <a:rPr lang="en-US" altLang="en-US" sz="1700" smtClean="0">
                <a:solidFill>
                  <a:srgbClr val="000080"/>
                </a:solidFill>
                <a:latin typeface="Verdana" charset="0"/>
                <a:sym typeface="Verdana" charset="0"/>
              </a:rPr>
              <a:t>Polyethylene glycol</a:t>
            </a:r>
            <a:endParaRPr lang="en-US" altLang="en-US" sz="1700" dirty="0" smtClean="0">
              <a:solidFill>
                <a:srgbClr val="000080"/>
              </a:solidFill>
              <a:latin typeface="Verdana" charset="0"/>
              <a:sym typeface="Verdana" charset="0"/>
            </a:endParaRP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889000" y="1352550"/>
            <a:ext cx="8178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spcBef>
                <a:spcPts val="500"/>
              </a:spcBef>
              <a:buClr>
                <a:srgbClr val="000080"/>
              </a:buClr>
              <a:buSzPct val="125000"/>
              <a:buFont typeface="Arial" charset="0"/>
              <a:buChar char="-"/>
            </a:pPr>
            <a:r>
              <a:rPr lang="en-US" altLang="en-US" sz="17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Effective in 1-3 hours</a:t>
            </a:r>
          </a:p>
          <a:p>
            <a:pPr algn="l" eaLnBrk="1" hangingPunct="1">
              <a:spcBef>
                <a:spcPts val="500"/>
              </a:spcBef>
              <a:buClr>
                <a:srgbClr val="000080"/>
              </a:buClr>
              <a:buSzPct val="125000"/>
              <a:buFont typeface="Arial" charset="0"/>
              <a:buChar char="-"/>
            </a:pPr>
            <a:r>
              <a:rPr lang="en-US" altLang="en-US" sz="17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Used to purge intestine (e.g. surgery, poisoning)</a:t>
            </a:r>
          </a:p>
          <a:p>
            <a:pPr algn="l" eaLnBrk="1" hangingPunct="1">
              <a:spcBef>
                <a:spcPts val="500"/>
              </a:spcBef>
              <a:buClr>
                <a:srgbClr val="000080"/>
              </a:buClr>
              <a:buSzPct val="125000"/>
              <a:buFont typeface="Arial" charset="0"/>
              <a:buChar char="-"/>
            </a:pPr>
            <a:r>
              <a:rPr lang="en-US" altLang="en-US" sz="17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Fluid is drawn into the bowel by osmotic force, increasing volume and triggering peristalsis</a:t>
            </a:r>
          </a:p>
        </p:txBody>
      </p:sp>
    </p:spTree>
    <p:extLst>
      <p:ext uri="{BB962C8B-B14F-4D97-AF65-F5344CB8AC3E}">
        <p14:creationId xmlns="" xmlns:p14="http://schemas.microsoft.com/office/powerpoint/2010/main" val="37116680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534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smtClean="0">
                <a:solidFill>
                  <a:srgbClr val="FF0000"/>
                </a:solidFill>
              </a:rPr>
              <a:t>Osmotic laxatives/purgatives mechanism</a:t>
            </a:r>
            <a:endParaRPr lang="en-US" altLang="en-US" sz="40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133600"/>
            <a:ext cx="80772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752600"/>
            <a:ext cx="7772400" cy="47244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smtClean="0">
                <a:solidFill>
                  <a:srgbClr val="FF0000"/>
                </a:solidFill>
              </a:rPr>
              <a:t>Mechanism of lactulose</a:t>
            </a:r>
            <a:endParaRPr lang="en-US" altLang="en-US" sz="4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smtClean="0">
                <a:solidFill>
                  <a:srgbClr val="FF0000"/>
                </a:solidFill>
              </a:rPr>
              <a:t>Uses of laxatives</a:t>
            </a:r>
            <a:endParaRPr lang="en-US" alt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Acute functional constipation-bulk laxatives</a:t>
            </a:r>
          </a:p>
          <a:p>
            <a:r>
              <a:rPr lang="en-US" altLang="en-US" smtClean="0"/>
              <a:t>To avoid straining during defecation-bulk laxatives</a:t>
            </a:r>
          </a:p>
          <a:p>
            <a:r>
              <a:rPr lang="en-US" altLang="en-US" smtClean="0"/>
              <a:t>Hepatic comma, to reduce NH</a:t>
            </a:r>
            <a:r>
              <a:rPr lang="en-US" altLang="en-US" baseline="-14000" smtClean="0"/>
              <a:t>3 </a:t>
            </a:r>
            <a:r>
              <a:rPr lang="en-US" altLang="en-US" smtClean="0"/>
              <a:t>levels-lactulose</a:t>
            </a:r>
          </a:p>
          <a:p>
            <a:r>
              <a:rPr lang="en-US" altLang="en-US" smtClean="0"/>
              <a:t>Surgery/x-ray, colonoscopy-osmotic laxatives</a:t>
            </a:r>
          </a:p>
          <a:p>
            <a:r>
              <a:rPr lang="en-US" altLang="en-US" smtClean="0"/>
              <a:t>Anthelmintics-osmotic laxatives</a:t>
            </a:r>
          </a:p>
          <a:p>
            <a:r>
              <a:rPr lang="en-US" altLang="en-US" smtClean="0"/>
              <a:t>Drug poisoning-osmotic laxatives</a:t>
            </a:r>
          </a:p>
          <a:p>
            <a:r>
              <a:rPr lang="en-US" altLang="en-US" smtClean="0"/>
              <a:t>Pregnant women/ children-lactulose.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Constipation, surgery, hernia.</a:t>
            </a:r>
          </a:p>
          <a:p>
            <a:r>
              <a:rPr lang="en-US" altLang="en-US" smtClean="0"/>
              <a:t>Hepatic coma</a:t>
            </a:r>
          </a:p>
          <a:p>
            <a:r>
              <a:rPr lang="en-US" altLang="en-US" smtClean="0"/>
              <a:t>Preoperatively in bowel surgery, colonoscopy, abdominal x-ray</a:t>
            </a:r>
          </a:p>
          <a:p>
            <a:r>
              <a:rPr lang="en-US" altLang="en-US" smtClean="0"/>
              <a:t>Drug poisoning 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1714500" y="838200"/>
            <a:ext cx="706537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Laxative Abuse</a:t>
            </a: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965200" y="1701800"/>
            <a:ext cx="81026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0287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17145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1717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6289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0861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5433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spcBef>
                <a:spcPts val="1400"/>
              </a:spcBef>
              <a:buClr>
                <a:srgbClr val="000080"/>
              </a:buClr>
              <a:buSzPct val="125000"/>
              <a:buFont typeface="Arial" charset="0"/>
              <a:buChar char="•"/>
            </a:pPr>
            <a:r>
              <a:rPr lang="en-US" altLang="en-US" sz="2000">
                <a:solidFill>
                  <a:srgbClr val="000080"/>
                </a:solidFill>
                <a:latin typeface="Arial" charset="0"/>
                <a:cs typeface="Arial" charset="0"/>
                <a:sym typeface="Arial" charset="0"/>
              </a:rPr>
              <a:t>Most common cause of constipation!</a:t>
            </a:r>
            <a:r>
              <a:rPr lang="en-US" altLang="en-US" sz="1200">
                <a:solidFill>
                  <a:srgbClr val="00008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endParaRPr lang="en-US" altLang="en-US" sz="12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algn="l" eaLnBrk="1" hangingPunct="1">
              <a:spcBef>
                <a:spcPts val="1400"/>
              </a:spcBef>
              <a:buClr>
                <a:srgbClr val="800000"/>
              </a:buClr>
              <a:buSzPct val="125000"/>
              <a:buFont typeface="Arial" charset="0"/>
              <a:buChar char="•"/>
            </a:pPr>
            <a:r>
              <a:rPr lang="en-US" altLang="en-US" sz="1700">
                <a:solidFill>
                  <a:srgbClr val="800000"/>
                </a:solidFill>
                <a:latin typeface="Arial" charset="0"/>
                <a:cs typeface="Arial" charset="0"/>
                <a:sym typeface="Arial" charset="0"/>
              </a:rPr>
              <a:t>Longer interval needed to refill</a:t>
            </a:r>
            <a:r>
              <a:rPr lang="en-US" altLang="en-US" sz="1300">
                <a:solidFill>
                  <a:srgbClr val="8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1700">
                <a:solidFill>
                  <a:srgbClr val="800000"/>
                </a:solidFill>
                <a:latin typeface="Arial" charset="0"/>
                <a:cs typeface="Arial" charset="0"/>
                <a:sym typeface="Arial" charset="0"/>
              </a:rPr>
              <a:t>colon is misinterpreted as</a:t>
            </a:r>
            <a:r>
              <a:rPr lang="en-US" altLang="en-US" sz="1300">
                <a:solidFill>
                  <a:srgbClr val="8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1700">
                <a:solidFill>
                  <a:srgbClr val="800000"/>
                </a:solidFill>
                <a:latin typeface="Arial" charset="0"/>
                <a:cs typeface="Arial" charset="0"/>
                <a:sym typeface="Arial" charset="0"/>
              </a:rPr>
              <a:t>constipation </a:t>
            </a:r>
          </a:p>
          <a:p>
            <a:pPr lvl="2" algn="l" eaLnBrk="1" hangingPunct="1"/>
            <a:r>
              <a:rPr lang="en-US" altLang="en-US" sz="17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=&gt; repeated use</a:t>
            </a:r>
            <a:r>
              <a:rPr lang="en-US" altLang="en-US" sz="13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endParaRPr lang="en-US" altLang="en-US" sz="12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algn="l" eaLnBrk="1" hangingPunct="1">
              <a:buSzPct val="125000"/>
              <a:buFont typeface="Arial" charset="0"/>
              <a:buChar char="•"/>
            </a:pPr>
            <a:endParaRPr lang="en-US" altLang="en-US" sz="12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algn="l" eaLnBrk="1" hangingPunct="1">
              <a:buClr>
                <a:srgbClr val="800000"/>
              </a:buClr>
              <a:buSzPct val="125000"/>
              <a:buFont typeface="Arial" charset="0"/>
              <a:buChar char="•"/>
            </a:pPr>
            <a:r>
              <a:rPr lang="en-US" altLang="en-US" sz="1700">
                <a:solidFill>
                  <a:srgbClr val="800000"/>
                </a:solidFill>
                <a:latin typeface="Arial" charset="0"/>
                <a:cs typeface="Arial" charset="0"/>
                <a:sym typeface="Arial" charset="0"/>
              </a:rPr>
              <a:t>Enteral loss of water and salts</a:t>
            </a:r>
            <a:r>
              <a:rPr lang="en-US" altLang="en-US" sz="1300">
                <a:solidFill>
                  <a:srgbClr val="8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1700">
                <a:solidFill>
                  <a:srgbClr val="800000"/>
                </a:solidFill>
                <a:latin typeface="Arial" charset="0"/>
                <a:cs typeface="Arial" charset="0"/>
                <a:sym typeface="Arial" charset="0"/>
              </a:rPr>
              <a:t>causes release of aldosterone</a:t>
            </a:r>
            <a:r>
              <a:rPr lang="en-US" altLang="en-US" sz="1300">
                <a:solidFill>
                  <a:srgbClr val="8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</a:p>
          <a:p>
            <a:pPr lvl="2" algn="l" eaLnBrk="1" hangingPunct="1">
              <a:spcBef>
                <a:spcPts val="900"/>
              </a:spcBef>
            </a:pPr>
            <a:r>
              <a:rPr lang="en-US" alt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=&gt; stimulates reabsorption in</a:t>
            </a:r>
            <a:r>
              <a:rPr lang="en-US" altLang="en-US" sz="1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intestine, but increases renal</a:t>
            </a:r>
            <a:r>
              <a:rPr lang="en-US" altLang="en-US" sz="1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excretion of K</a:t>
            </a:r>
            <a:r>
              <a:rPr lang="en-US" altLang="en-US" sz="11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+</a:t>
            </a:r>
          </a:p>
          <a:p>
            <a:pPr lvl="3" algn="l" eaLnBrk="1" hangingPunct="1">
              <a:spcBef>
                <a:spcPts val="900"/>
              </a:spcBef>
            </a:pPr>
            <a:r>
              <a:rPr lang="en-US" alt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=&gt; double loss of</a:t>
            </a:r>
            <a:r>
              <a:rPr lang="en-US" altLang="en-US" sz="1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K</a:t>
            </a:r>
            <a:r>
              <a:rPr lang="en-US" altLang="en-US" sz="11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+ </a:t>
            </a:r>
            <a:r>
              <a:rPr lang="en-US" alt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causes hypokalemia, which</a:t>
            </a:r>
            <a:r>
              <a:rPr lang="en-US" altLang="en-US" sz="1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in turn reduces peristalsis. </a:t>
            </a:r>
          </a:p>
          <a:p>
            <a:pPr lvl="4" algn="l" eaLnBrk="1" hangingPunct="1">
              <a:spcBef>
                <a:spcPts val="900"/>
              </a:spcBef>
            </a:pPr>
            <a:r>
              <a:rPr lang="en-US" alt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=&gt;This</a:t>
            </a:r>
            <a:r>
              <a:rPr lang="en-US" altLang="en-US" sz="1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is then often misinterpreted as</a:t>
            </a:r>
            <a:r>
              <a:rPr lang="en-US" altLang="en-US" sz="1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constipation </a:t>
            </a:r>
          </a:p>
          <a:p>
            <a:pPr lvl="4" algn="l" eaLnBrk="1" hangingPunct="1">
              <a:spcBef>
                <a:spcPts val="900"/>
              </a:spcBef>
            </a:pPr>
            <a:r>
              <a:rPr lang="en-US" alt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=&gt; repeated laxative use</a:t>
            </a:r>
          </a:p>
        </p:txBody>
      </p:sp>
    </p:spTree>
    <p:extLst>
      <p:ext uri="{BB962C8B-B14F-4D97-AF65-F5344CB8AC3E}">
        <p14:creationId xmlns="" xmlns:p14="http://schemas.microsoft.com/office/powerpoint/2010/main" val="20041484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smtClean="0">
                <a:solidFill>
                  <a:srgbClr val="FF0000"/>
                </a:solidFill>
              </a:rPr>
              <a:t>Anti-diarrhoeal agents</a:t>
            </a:r>
            <a:endParaRPr lang="en-US" alt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b="1" dirty="0" err="1" smtClean="0"/>
              <a:t>Diarrhoea</a:t>
            </a:r>
            <a:r>
              <a:rPr lang="en-US" altLang="en-US" sz="2800" b="1" dirty="0" smtClean="0"/>
              <a:t>: </a:t>
            </a:r>
            <a:r>
              <a:rPr lang="en-US" altLang="en-US" sz="2800" dirty="0" smtClean="0"/>
              <a:t>frequent passage of liquid or semisolid stools is called </a:t>
            </a:r>
            <a:r>
              <a:rPr lang="en-US" altLang="en-US" sz="2800" dirty="0" err="1" smtClean="0"/>
              <a:t>diarrhoea</a:t>
            </a:r>
            <a:r>
              <a:rPr lang="en-US" altLang="en-US" sz="2800" dirty="0" smtClean="0"/>
              <a:t>.</a:t>
            </a:r>
          </a:p>
          <a:p>
            <a:pPr marL="0" indent="0">
              <a:buNone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		OR</a:t>
            </a:r>
          </a:p>
          <a:p>
            <a:pPr algn="just"/>
            <a:r>
              <a:rPr lang="en-US" altLang="en-US" sz="2800" dirty="0" smtClean="0">
                <a:cs typeface="Times New Roman" pitchFamily="18" charset="0"/>
              </a:rPr>
              <a:t>Abnormal </a:t>
            </a:r>
            <a:r>
              <a:rPr lang="en-US" altLang="en-US" sz="2800" dirty="0">
                <a:cs typeface="Times New Roman" pitchFamily="18" charset="0"/>
              </a:rPr>
              <a:t>frequent passage of loose stools</a:t>
            </a:r>
          </a:p>
          <a:p>
            <a:pPr algn="ctr">
              <a:buNone/>
            </a:pPr>
            <a:r>
              <a:rPr lang="en-US" altLang="en-US" sz="2800" dirty="0">
                <a:cs typeface="Times New Roman" pitchFamily="18" charset="0"/>
              </a:rPr>
              <a:t>	or</a:t>
            </a:r>
          </a:p>
          <a:p>
            <a:pPr algn="just"/>
            <a:r>
              <a:rPr lang="en-US" altLang="en-US" sz="2800" dirty="0">
                <a:cs typeface="Times New Roman" pitchFamily="18" charset="0"/>
              </a:rPr>
              <a:t>Abnormal passage of stools with increased frequency, fluidity, and weight, or with increased stool water excretion</a:t>
            </a:r>
          </a:p>
          <a:p>
            <a:pPr marL="0" indent="0">
              <a:buNone/>
            </a:pPr>
            <a:endParaRPr lang="en-US" altLang="en-US" sz="2800" dirty="0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b="1" dirty="0" smtClean="0"/>
              <a:t>Causes: </a:t>
            </a:r>
            <a:r>
              <a:rPr lang="en-US" altLang="en-US" sz="2800" dirty="0" smtClean="0"/>
              <a:t>enteric infection, food toxins, malnutrition, inflammation, drugs like reserpine, prostaglandins, metoclopramide, </a:t>
            </a:r>
            <a:r>
              <a:rPr lang="en-US" altLang="en-US" sz="2800" dirty="0" err="1" smtClean="0"/>
              <a:t>domperidome</a:t>
            </a:r>
            <a:r>
              <a:rPr lang="en-US" altLang="en-US" sz="2800" dirty="0" smtClean="0"/>
              <a:t>, cholinergic drugs, quinidine and purgatives.</a:t>
            </a:r>
          </a:p>
          <a:p>
            <a:endParaRPr lang="en-US" altLang="en-US" sz="2800" dirty="0" smtClean="0"/>
          </a:p>
          <a:p>
            <a:r>
              <a:rPr lang="en-US" altLang="en-US" sz="2800" b="1" dirty="0" smtClean="0"/>
              <a:t>Dysentery: </a:t>
            </a:r>
            <a:r>
              <a:rPr lang="en-US" altLang="en-US" sz="2800" dirty="0" smtClean="0"/>
              <a:t>abdominal pain and passage of bloody stools and mucous due to infection or inflammation.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213210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4400" y="1551325"/>
            <a:ext cx="7924800" cy="40934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The neurons within the plexuses constitute the </a:t>
            </a:r>
            <a:r>
              <a:rPr lang="en-US" sz="2000" b="1" i="1" dirty="0" smtClean="0">
                <a:solidFill>
                  <a:srgbClr val="FF0000"/>
                </a:solidFill>
              </a:rPr>
              <a:t>Enteric Nervous System </a:t>
            </a:r>
            <a:r>
              <a:rPr lang="en-US" sz="2000" b="1" dirty="0" smtClean="0"/>
              <a:t>and secrete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	Acetylcholine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Noradrenaline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	5-hydroxytryptamine,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Purines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	Nitric oxide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	Other pharmacologically active peptides</a:t>
            </a:r>
          </a:p>
          <a:p>
            <a:pPr algn="just"/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en-US" sz="2000" b="1" dirty="0" smtClean="0"/>
          </a:p>
          <a:p>
            <a:pPr algn="ct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The enteric plexus also contains sensory neurons, which respond to mechanical and chemical stimuli.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smtClean="0">
                <a:solidFill>
                  <a:srgbClr val="FF0000"/>
                </a:solidFill>
              </a:rPr>
              <a:t>Agents can cause diarrhoea</a:t>
            </a:r>
            <a:endParaRPr lang="en-US" alt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Arial" charset="0"/>
              <a:buNone/>
            </a:pPr>
            <a:r>
              <a:rPr lang="en-US" altLang="en-US" b="1" smtClean="0"/>
              <a:t>Non specific agents:</a:t>
            </a:r>
          </a:p>
          <a:p>
            <a:pPr marL="609600" indent="-609600">
              <a:buFontTx/>
              <a:buAutoNum type="arabicPeriod"/>
            </a:pPr>
            <a:r>
              <a:rPr lang="en-US" altLang="en-US" smtClean="0"/>
              <a:t>Fear</a:t>
            </a:r>
          </a:p>
          <a:p>
            <a:pPr marL="609600" indent="-609600">
              <a:buFontTx/>
              <a:buAutoNum type="arabicPeriod"/>
            </a:pPr>
            <a:r>
              <a:rPr lang="en-US" altLang="en-US" smtClean="0"/>
              <a:t>Anxiety or apprehension</a:t>
            </a:r>
          </a:p>
          <a:p>
            <a:pPr marL="609600" indent="-609600">
              <a:buFontTx/>
              <a:buAutoNum type="arabicPeriod"/>
            </a:pPr>
            <a:r>
              <a:rPr lang="en-US" altLang="en-US" smtClean="0"/>
              <a:t>Ingestion</a:t>
            </a:r>
          </a:p>
          <a:p>
            <a:pPr marL="609600" indent="-609600">
              <a:buFontTx/>
              <a:buAutoNum type="arabicPeriod"/>
            </a:pPr>
            <a:r>
              <a:rPr lang="en-US" altLang="en-US" smtClean="0"/>
              <a:t>Traveling</a:t>
            </a:r>
          </a:p>
          <a:p>
            <a:pPr marL="609600" indent="-609600"/>
            <a:r>
              <a:rPr lang="en-US" altLang="en-US" b="1" smtClean="0"/>
              <a:t>Acute diarrhoea</a:t>
            </a:r>
          </a:p>
          <a:p>
            <a:pPr marL="609600" indent="-609600"/>
            <a:r>
              <a:rPr lang="en-US" altLang="en-US" b="1" smtClean="0"/>
              <a:t>Chronic diarrhoea</a:t>
            </a:r>
          </a:p>
          <a:p>
            <a:pPr marL="609600" indent="-609600">
              <a:buFontTx/>
              <a:buNone/>
            </a:pPr>
            <a:endParaRPr lang="en-US" altLang="en-US" smtClean="0"/>
          </a:p>
          <a:p>
            <a:pPr marL="609600" indent="-609600">
              <a:buFontTx/>
              <a:buAutoNum type="arabicPeriod"/>
            </a:pPr>
            <a:endParaRPr lang="en-US" altLang="en-US" dirty="0" smtClean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1347787" y="685800"/>
            <a:ext cx="6348413" cy="2590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600" smtClean="0">
                <a:cs typeface="Times New Roman" pitchFamily="18" charset="0"/>
              </a:rPr>
              <a:t>Acute Diarrhea</a:t>
            </a:r>
          </a:p>
          <a:p>
            <a:r>
              <a:rPr lang="en-US" altLang="en-US" sz="2400" smtClean="0">
                <a:cs typeface="Times New Roman" pitchFamily="18" charset="0"/>
              </a:rPr>
              <a:t>Sudden onset in a previously healthy person</a:t>
            </a:r>
          </a:p>
          <a:p>
            <a:r>
              <a:rPr lang="en-US" altLang="en-US" sz="2400" smtClean="0">
                <a:cs typeface="Times New Roman" pitchFamily="18" charset="0"/>
              </a:rPr>
              <a:t>Lasts from 3 days to 2 weeks</a:t>
            </a:r>
          </a:p>
          <a:p>
            <a:r>
              <a:rPr lang="en-US" altLang="en-US" sz="2400" smtClean="0">
                <a:cs typeface="Times New Roman" pitchFamily="18" charset="0"/>
              </a:rPr>
              <a:t>Self-limiting</a:t>
            </a:r>
          </a:p>
          <a:p>
            <a:r>
              <a:rPr lang="en-US" altLang="en-US" sz="2400" smtClean="0">
                <a:cs typeface="Times New Roman" pitchFamily="18" charset="0"/>
              </a:rPr>
              <a:t>Resolves without sequelae</a:t>
            </a:r>
            <a:endParaRPr lang="en-US" altLang="en-US" sz="2400" dirty="0" smtClean="0">
              <a:cs typeface="Times New Roman" pitchFamily="18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195388" y="3357562"/>
            <a:ext cx="6348412" cy="28146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dirty="0" smtClean="0">
                <a:cs typeface="Times New Roman" pitchFamily="18" charset="0"/>
              </a:rPr>
              <a:t>Chronic Diarrhea</a:t>
            </a:r>
          </a:p>
          <a:p>
            <a:r>
              <a:rPr lang="en-US" altLang="en-US" sz="2400" dirty="0" smtClean="0">
                <a:cs typeface="Times New Roman" pitchFamily="18" charset="0"/>
              </a:rPr>
              <a:t>Lasts for over 3 to 4 weeks</a:t>
            </a:r>
          </a:p>
          <a:p>
            <a:r>
              <a:rPr lang="en-US" altLang="en-US" sz="2400" dirty="0" smtClean="0">
                <a:cs typeface="Times New Roman" pitchFamily="18" charset="0"/>
              </a:rPr>
              <a:t>Associated with recurring passage of diarrheal stools, fever, loss of appetite, nausea, vomiting, weight loss, and chronic weakness</a:t>
            </a:r>
          </a:p>
        </p:txBody>
      </p:sp>
    </p:spTree>
    <p:extLst>
      <p:ext uri="{BB962C8B-B14F-4D97-AF65-F5344CB8AC3E}">
        <p14:creationId xmlns="" xmlns:p14="http://schemas.microsoft.com/office/powerpoint/2010/main" val="14636877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1576387" y="1295400"/>
            <a:ext cx="6348413" cy="44862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tabLst>
                <a:tab pos="3652838" algn="l"/>
              </a:tabLst>
            </a:pPr>
            <a:r>
              <a:rPr lang="en-US" altLang="en-US" sz="2400" b="1" u="sng" smtClean="0">
                <a:cs typeface="Times New Roman" pitchFamily="18" charset="0"/>
              </a:rPr>
              <a:t>Acute Diarrhea</a:t>
            </a:r>
            <a:r>
              <a:rPr lang="en-US" altLang="en-US" sz="2400" u="sng" smtClean="0">
                <a:cs typeface="Times New Roman" pitchFamily="18" charset="0"/>
              </a:rPr>
              <a:t>	</a:t>
            </a:r>
            <a:r>
              <a:rPr lang="en-US" altLang="en-US" sz="2400" b="1" u="sng" smtClean="0">
                <a:cs typeface="Times New Roman" pitchFamily="18" charset="0"/>
              </a:rPr>
              <a:t>Chronic Diarrhea</a:t>
            </a:r>
            <a:endParaRPr lang="en-US" altLang="en-US" sz="2400" b="1" smtClean="0">
              <a:cs typeface="Times New Roman" pitchFamily="18" charset="0"/>
            </a:endParaRPr>
          </a:p>
          <a:p>
            <a:pPr marL="0" indent="0">
              <a:buFontTx/>
              <a:buNone/>
              <a:tabLst>
                <a:tab pos="3652838" algn="l"/>
              </a:tabLst>
            </a:pPr>
            <a:r>
              <a:rPr lang="en-US" altLang="en-US" sz="2400" smtClean="0">
                <a:cs typeface="Times New Roman" pitchFamily="18" charset="0"/>
              </a:rPr>
              <a:t>Bacteria		Tumors</a:t>
            </a:r>
          </a:p>
          <a:p>
            <a:pPr marL="0" indent="0">
              <a:buFontTx/>
              <a:buNone/>
              <a:tabLst>
                <a:tab pos="3652838" algn="l"/>
              </a:tabLst>
            </a:pPr>
            <a:r>
              <a:rPr lang="en-US" altLang="en-US" sz="2400" smtClean="0">
                <a:cs typeface="Times New Roman" pitchFamily="18" charset="0"/>
              </a:rPr>
              <a:t>Viral		Diabetes </a:t>
            </a:r>
          </a:p>
          <a:p>
            <a:pPr marL="0" indent="0">
              <a:buFontTx/>
              <a:buNone/>
              <a:tabLst>
                <a:tab pos="3652838" algn="l"/>
              </a:tabLst>
            </a:pPr>
            <a:r>
              <a:rPr lang="en-US" altLang="en-US" sz="2400" smtClean="0">
                <a:cs typeface="Times New Roman" pitchFamily="18" charset="0"/>
              </a:rPr>
              <a:t>Drug-induced		Addison’s disease</a:t>
            </a:r>
            <a:br>
              <a:rPr lang="en-US" altLang="en-US" sz="2400" smtClean="0">
                <a:cs typeface="Times New Roman" pitchFamily="18" charset="0"/>
              </a:rPr>
            </a:br>
            <a:r>
              <a:rPr lang="en-US" altLang="en-US" sz="2400" smtClean="0">
                <a:cs typeface="Times New Roman" pitchFamily="18" charset="0"/>
              </a:rPr>
              <a:t>hyperthyroidism</a:t>
            </a:r>
          </a:p>
          <a:p>
            <a:pPr marL="0" indent="0">
              <a:buFontTx/>
              <a:buNone/>
              <a:tabLst>
                <a:tab pos="3652838" algn="l"/>
              </a:tabLst>
            </a:pPr>
            <a:r>
              <a:rPr lang="en-US" altLang="en-US" sz="2400" smtClean="0">
                <a:cs typeface="Times New Roman" pitchFamily="18" charset="0"/>
              </a:rPr>
              <a:t>Nutritional		Irritable bowel syndrome</a:t>
            </a:r>
          </a:p>
          <a:p>
            <a:pPr marL="0" indent="0">
              <a:buFontTx/>
              <a:buNone/>
              <a:tabLst>
                <a:tab pos="3652838" algn="l"/>
              </a:tabLst>
            </a:pPr>
            <a:r>
              <a:rPr lang="en-US" altLang="en-US" sz="2400" smtClean="0">
                <a:cs typeface="Times New Roman" pitchFamily="18" charset="0"/>
              </a:rPr>
              <a:t>Protozoal</a:t>
            </a:r>
            <a:endParaRPr lang="en-US" altLang="en-US" sz="24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09903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smtClean="0">
                <a:solidFill>
                  <a:srgbClr val="FF0000"/>
                </a:solidFill>
              </a:rPr>
              <a:t>Management of diarrhoea</a:t>
            </a:r>
            <a:endParaRPr lang="en-US" alt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8200" y="14478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Arial" charset="0"/>
              <a:buNone/>
            </a:pPr>
            <a:r>
              <a:rPr lang="en-US" altLang="en-US" sz="2800" b="1" smtClean="0"/>
              <a:t>1. Non-specific therapy:</a:t>
            </a:r>
          </a:p>
          <a:p>
            <a:pPr marL="609600" indent="-609600">
              <a:buFontTx/>
              <a:buNone/>
            </a:pPr>
            <a:r>
              <a:rPr lang="en-US" altLang="en-US" sz="2800" smtClean="0"/>
              <a:t>   a) Oral and parenteral rehydration</a:t>
            </a:r>
          </a:p>
          <a:p>
            <a:pPr marL="609600" indent="-609600">
              <a:buFontTx/>
              <a:buNone/>
            </a:pPr>
            <a:r>
              <a:rPr lang="en-US" altLang="en-US" sz="2800" smtClean="0"/>
              <a:t>   b) Anti-motility and anti-secretory agents:</a:t>
            </a:r>
          </a:p>
          <a:p>
            <a:pPr marL="609600" indent="-609600">
              <a:buFontTx/>
              <a:buNone/>
            </a:pPr>
            <a:r>
              <a:rPr lang="en-US" altLang="en-US" sz="2800" smtClean="0"/>
              <a:t>      i) Opioids: codeine, diphenoxylate,   loperaminde</a:t>
            </a:r>
          </a:p>
          <a:p>
            <a:pPr marL="609600" indent="-609600">
              <a:buFontTx/>
              <a:buNone/>
            </a:pPr>
            <a:r>
              <a:rPr lang="en-US" altLang="en-US" sz="2800" smtClean="0"/>
              <a:t>     ii) </a:t>
            </a:r>
            <a:r>
              <a:rPr lang="el-GR" altLang="en-US" sz="2800" smtClean="0"/>
              <a:t>α</a:t>
            </a:r>
            <a:r>
              <a:rPr lang="en-US" altLang="en-US" sz="2800" smtClean="0"/>
              <a:t>-adrenergic receptor agonist: clonidine</a:t>
            </a:r>
          </a:p>
          <a:p>
            <a:pPr marL="609600" indent="-609600">
              <a:buFontTx/>
              <a:buNone/>
            </a:pPr>
            <a:r>
              <a:rPr lang="en-US" altLang="en-US" sz="2800" smtClean="0"/>
              <a:t>    iii) Octreotide.</a:t>
            </a:r>
          </a:p>
          <a:p>
            <a:pPr marL="609600" indent="-609600">
              <a:buFontTx/>
              <a:buNone/>
            </a:pPr>
            <a:r>
              <a:rPr lang="en-US" altLang="en-US" sz="2800" b="1" smtClean="0"/>
              <a:t>2. Specific therapy: </a:t>
            </a:r>
            <a:r>
              <a:rPr lang="en-US" altLang="en-US" sz="2800" smtClean="0"/>
              <a:t>Antimicrobial agents</a:t>
            </a:r>
          </a:p>
          <a:p>
            <a:pPr marL="609600" indent="-609600">
              <a:buFontTx/>
              <a:buNone/>
            </a:pPr>
            <a:r>
              <a:rPr lang="en-US" altLang="en-US" sz="2800" b="1" smtClean="0"/>
              <a:t>3. Antispasmodics: </a:t>
            </a:r>
            <a:r>
              <a:rPr lang="en-US" altLang="en-US" sz="2800" smtClean="0"/>
              <a:t>Atropine &amp; oxyphenonium (antrenyl)</a:t>
            </a:r>
          </a:p>
          <a:p>
            <a:pPr marL="609600" indent="-609600">
              <a:buFontTx/>
              <a:buNone/>
            </a:pPr>
            <a:r>
              <a:rPr lang="en-US" altLang="en-US" sz="2800" b="1" smtClean="0"/>
              <a:t>4. Adsorbants:  </a:t>
            </a:r>
            <a:r>
              <a:rPr lang="en-US" altLang="en-US" sz="2800" smtClean="0"/>
              <a:t>Kaolin, pectin and chalk, bismuth subsalicylate</a:t>
            </a:r>
            <a:endParaRPr lang="en-US" altLang="en-US" sz="2800" dirty="0" smtClean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smtClean="0">
                <a:solidFill>
                  <a:srgbClr val="FF0000"/>
                </a:solidFill>
              </a:rPr>
              <a:t>Non-specific therapy</a:t>
            </a:r>
            <a:endParaRPr lang="en-US" alt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14400" y="1752600"/>
            <a:ext cx="76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b="1" smtClean="0"/>
              <a:t>Oral rehydration solution (ORS):</a:t>
            </a:r>
          </a:p>
          <a:p>
            <a:pPr>
              <a:buFontTx/>
              <a:buNone/>
            </a:pPr>
            <a:r>
              <a:rPr lang="en-US" altLang="en-US" smtClean="0"/>
              <a:t>    2.6 g NaCl, 1.5 g KCl,  2.9 g sodium citrate, 13.5 g glucose dissolved in 1 liter of water.</a:t>
            </a:r>
            <a:endParaRPr lang="en-US" altLang="en-US" b="1" smtClean="0"/>
          </a:p>
          <a:p>
            <a:pPr>
              <a:buFontTx/>
              <a:buNone/>
            </a:pPr>
            <a:r>
              <a:rPr lang="en-US" altLang="en-US" b="1" smtClean="0"/>
              <a:t>Super ORS:</a:t>
            </a:r>
            <a:r>
              <a:rPr lang="en-US" altLang="en-US" smtClean="0"/>
              <a:t> </a:t>
            </a:r>
          </a:p>
          <a:p>
            <a:pPr>
              <a:buFontTx/>
              <a:buNone/>
            </a:pPr>
            <a:r>
              <a:rPr lang="en-US" altLang="en-US" smtClean="0"/>
              <a:t>   (boiled rice powder used instead of glucose)-also decreases frequency of diarrhoea along with rehydration.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533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smtClean="0">
                <a:solidFill>
                  <a:srgbClr val="FF0000"/>
                </a:solidFill>
              </a:rPr>
              <a:t>Antimotility and antisecretory agents</a:t>
            </a:r>
            <a:endParaRPr lang="en-US" alt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600200"/>
            <a:ext cx="8305800" cy="4525963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800" b="1" smtClean="0"/>
              <a:t>Codeine: </a:t>
            </a:r>
            <a:r>
              <a:rPr lang="en-US" sz="2800" smtClean="0"/>
              <a:t>opium alkaloid, reduces GI motility, also have antisecretory effects.</a:t>
            </a:r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endParaRPr lang="en-US" sz="2400" b="1" smtClean="0"/>
          </a:p>
          <a:p>
            <a:pPr>
              <a:lnSpc>
                <a:spcPct val="80000"/>
              </a:lnSpc>
              <a:defRPr/>
            </a:pPr>
            <a:r>
              <a:rPr lang="en-US" sz="2800" b="1" smtClean="0"/>
              <a:t>Diphenoxylate:</a:t>
            </a:r>
            <a:r>
              <a:rPr lang="en-US" sz="2800" smtClean="0"/>
              <a:t> structurally related to pethidine, combined with small doses with atropine, side effects are constipation, paralytic ileus, banned in many countries.</a:t>
            </a:r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endParaRPr lang="en-US" sz="2800" smtClean="0"/>
          </a:p>
          <a:p>
            <a:pPr>
              <a:lnSpc>
                <a:spcPct val="80000"/>
              </a:lnSpc>
              <a:defRPr/>
            </a:pPr>
            <a:r>
              <a:rPr lang="en-US" sz="2800" b="1" smtClean="0"/>
              <a:t>Loperamide:</a:t>
            </a:r>
            <a:r>
              <a:rPr lang="en-US" sz="2800" smtClean="0"/>
              <a:t> opiate analogue and importantant antidiarroeal than morphine.</a:t>
            </a:r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endParaRPr lang="en-US" sz="2800" smtClean="0"/>
          </a:p>
          <a:p>
            <a:pPr>
              <a:lnSpc>
                <a:spcPct val="80000"/>
              </a:lnSpc>
              <a:defRPr/>
            </a:pPr>
            <a:r>
              <a:rPr lang="en-US" sz="2800" smtClean="0"/>
              <a:t>Interact with µ-receptor in the gut, reduces GI motility and increase anal sphincter tone.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1195386" y="1489075"/>
            <a:ext cx="7491413" cy="38814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tabLst>
                <a:tab pos="2114550" algn="l"/>
              </a:tabLst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Opiates</a:t>
            </a:r>
          </a:p>
          <a:p>
            <a:pPr>
              <a:buFont typeface="Wingdings 3" charset="2"/>
              <a:buChar char=""/>
              <a:tabLst>
                <a:tab pos="2114550" algn="l"/>
              </a:tabLst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Decrease bowel motility and relieve rectal spasms</a:t>
            </a:r>
          </a:p>
          <a:p>
            <a:pPr>
              <a:buFont typeface="Wingdings 3" charset="2"/>
              <a:buChar char=""/>
              <a:tabLst>
                <a:tab pos="2114550" algn="l"/>
              </a:tabLst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Decrease transit time through the bowel, allowing more time for water and electrolytes to be absorbed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</a:b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buFontTx/>
              <a:buNone/>
              <a:tabLst>
                <a:tab pos="2114550" algn="l"/>
              </a:tabLst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	Examples: 	paregoric, opium tincture, codeine, 			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loperamide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diphenoxylate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0438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533400" y="609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smtClean="0">
                <a:solidFill>
                  <a:srgbClr val="FF0000"/>
                </a:solidFill>
              </a:rPr>
              <a:t>Antimotility and antisecretory….</a:t>
            </a:r>
            <a:endParaRPr lang="en-US" alt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mtClean="0"/>
              <a:t>loperamide poorly penetrates BBB and has no abuse potential. Can use in acute and chronic and traveller’s diarrhoea.</a:t>
            </a:r>
          </a:p>
          <a:p>
            <a:pPr>
              <a:lnSpc>
                <a:spcPct val="80000"/>
              </a:lnSpc>
            </a:pPr>
            <a:endParaRPr lang="en-US" altLang="en-US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b="1" smtClean="0"/>
              <a:t>Adverse reactions:</a:t>
            </a:r>
          </a:p>
          <a:p>
            <a:pPr>
              <a:lnSpc>
                <a:spcPct val="80000"/>
              </a:lnSpc>
            </a:pPr>
            <a:r>
              <a:rPr lang="en-US" altLang="en-US" smtClean="0"/>
              <a:t>Skin rashes, headache, and paralytic ileus, should not be used in children &lt;4 years of age. Should be avoided in infectious diarrhoeas, avoided in IBD.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85800" y="533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smtClean="0">
                <a:solidFill>
                  <a:srgbClr val="FF0000"/>
                </a:solidFill>
              </a:rPr>
              <a:t>Antimotility and antisecretory…</a:t>
            </a:r>
            <a:endParaRPr lang="en-US" alt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828800"/>
            <a:ext cx="838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b="1" smtClean="0"/>
              <a:t>Clonidine: </a:t>
            </a:r>
            <a:r>
              <a:rPr lang="en-US" altLang="en-US" sz="2800" smtClean="0"/>
              <a:t>it has antimotility and antisecretory activities, used in diabetics with autonomic neuropathy,</a:t>
            </a:r>
          </a:p>
          <a:p>
            <a:r>
              <a:rPr lang="en-US" altLang="en-US" sz="2800" b="1" smtClean="0"/>
              <a:t>Octreotide: </a:t>
            </a:r>
            <a:r>
              <a:rPr lang="en-US" altLang="en-US" sz="2800" smtClean="0"/>
              <a:t>analogue of somatostatin, inhibits 5-HT &amp; VIP, gastrin, used in refractory diarrhoea in patients with AIDS.</a:t>
            </a:r>
          </a:p>
          <a:p>
            <a:r>
              <a:rPr lang="en-US" altLang="en-US" sz="2800" b="1" smtClean="0"/>
              <a:t>Racecadotril: </a:t>
            </a:r>
            <a:r>
              <a:rPr lang="en-US" altLang="en-US" sz="2800" smtClean="0"/>
              <a:t>inhibits degradation of enkephalins, used in acute secretory diarrhoeas.</a:t>
            </a:r>
          </a:p>
          <a:p>
            <a:r>
              <a:rPr lang="en-US" altLang="en-US" sz="2800" b="1" smtClean="0"/>
              <a:t>Side effects: </a:t>
            </a:r>
            <a:r>
              <a:rPr lang="en-US" altLang="en-US" sz="2800" smtClean="0"/>
              <a:t>nausea, vomiting, drowsiness.</a:t>
            </a:r>
            <a:endParaRPr lang="en-US" altLang="en-US" sz="2800" dirty="0" smtClean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 smtClean="0">
                <a:solidFill>
                  <a:srgbClr val="FF0000"/>
                </a:solidFill>
              </a:rPr>
              <a:t>Infective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antidiarrhoeal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drugs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8486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" y="2209800"/>
            <a:ext cx="822960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Stomachics				6. Antacids and </a:t>
            </a:r>
            <a:r>
              <a:rPr lang="en-US" sz="2400" b="1" dirty="0" err="1" smtClean="0">
                <a:solidFill>
                  <a:srgbClr val="002060"/>
                </a:solidFill>
              </a:rPr>
              <a:t>Antiulcers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Carminatives 			7. </a:t>
            </a:r>
            <a:r>
              <a:rPr lang="en-US" sz="2400" b="1" dirty="0" err="1" smtClean="0">
                <a:solidFill>
                  <a:srgbClr val="002060"/>
                </a:solidFill>
              </a:rPr>
              <a:t>Antizymotics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Emetics and Anti-emetics		8. Laxatives and Purgatives</a:t>
            </a:r>
          </a:p>
          <a:p>
            <a:pPr marL="342900" indent="-342900">
              <a:buAutoNum type="arabicPeriod"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</a:rPr>
              <a:t>Antidiarrhoeals</a:t>
            </a:r>
            <a:r>
              <a:rPr lang="en-US" sz="2400" b="1" dirty="0" smtClean="0">
                <a:solidFill>
                  <a:srgbClr val="002060"/>
                </a:solidFill>
              </a:rPr>
              <a:t>		</a:t>
            </a:r>
          </a:p>
          <a:p>
            <a:pPr marL="342900" indent="-342900">
              <a:buAutoNum type="arabicPeriod"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</a:rPr>
              <a:t>Cholorectics</a:t>
            </a:r>
            <a:r>
              <a:rPr lang="en-US" sz="2400" b="1" dirty="0" smtClean="0">
                <a:solidFill>
                  <a:srgbClr val="002060"/>
                </a:solidFill>
              </a:rPr>
              <a:t> and </a:t>
            </a:r>
            <a:r>
              <a:rPr lang="en-US" sz="2400" b="1" dirty="0" err="1" smtClean="0">
                <a:solidFill>
                  <a:srgbClr val="002060"/>
                </a:solidFill>
              </a:rPr>
              <a:t>Cholagogues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838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Gastrointestinal Drugs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1371600" y="838200"/>
            <a:ext cx="7315200" cy="38814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tabLst>
                <a:tab pos="2114550" algn="l"/>
              </a:tabLst>
            </a:pPr>
            <a:r>
              <a:rPr lang="en-US" altLang="en-US" sz="3600" b="1" dirty="0" smtClean="0">
                <a:cs typeface="Times New Roman" pitchFamily="18" charset="0"/>
              </a:rPr>
              <a:t>Adsorbents</a:t>
            </a:r>
          </a:p>
          <a:p>
            <a:pPr>
              <a:tabLst>
                <a:tab pos="2114550" algn="l"/>
              </a:tabLst>
            </a:pPr>
            <a:r>
              <a:rPr lang="en-US" altLang="en-US" sz="2400" dirty="0" smtClean="0">
                <a:cs typeface="Times New Roman" pitchFamily="18" charset="0"/>
              </a:rPr>
              <a:t>Coat the walls of the GI tract</a:t>
            </a:r>
          </a:p>
          <a:p>
            <a:pPr>
              <a:tabLst>
                <a:tab pos="2114550" algn="l"/>
              </a:tabLst>
            </a:pPr>
            <a:r>
              <a:rPr lang="en-US" altLang="en-US" sz="2400" dirty="0" smtClean="0">
                <a:cs typeface="Times New Roman" pitchFamily="18" charset="0"/>
              </a:rPr>
              <a:t>Bind to the causative bacteria or toxin, which </a:t>
            </a:r>
            <a:br>
              <a:rPr lang="en-US" altLang="en-US" sz="2400" dirty="0" smtClean="0">
                <a:cs typeface="Times New Roman" pitchFamily="18" charset="0"/>
              </a:rPr>
            </a:br>
            <a:r>
              <a:rPr lang="en-US" altLang="en-US" sz="2400" dirty="0" smtClean="0">
                <a:cs typeface="Times New Roman" pitchFamily="18" charset="0"/>
              </a:rPr>
              <a:t>are then eliminated through the stool</a:t>
            </a:r>
          </a:p>
          <a:p>
            <a:pPr>
              <a:buFontTx/>
              <a:buNone/>
              <a:tabLst>
                <a:tab pos="2114550" algn="l"/>
              </a:tabLst>
            </a:pPr>
            <a:r>
              <a:rPr lang="en-US" altLang="en-US" sz="2400" dirty="0" smtClean="0">
                <a:cs typeface="Times New Roman" pitchFamily="18" charset="0"/>
              </a:rPr>
              <a:t>	Examples: 	bismuth subsalicylate (Pepto-Bismol), 		kaolin-pectin, activated charcoal, 			</a:t>
            </a:r>
            <a:r>
              <a:rPr lang="en-US" altLang="en-US" sz="2400" dirty="0" err="1" smtClean="0">
                <a:cs typeface="Times New Roman" pitchFamily="18" charset="0"/>
              </a:rPr>
              <a:t>attapulgite</a:t>
            </a:r>
            <a:r>
              <a:rPr lang="en-US" altLang="en-US" sz="2400" dirty="0" smtClean="0">
                <a:cs typeface="Times New Roman" pitchFamily="18" charset="0"/>
              </a:rPr>
              <a:t> (</a:t>
            </a:r>
            <a:r>
              <a:rPr lang="en-US" altLang="en-US" sz="2400" dirty="0" err="1" smtClean="0">
                <a:cs typeface="Times New Roman" pitchFamily="18" charset="0"/>
              </a:rPr>
              <a:t>Kaopectate</a:t>
            </a:r>
            <a:r>
              <a:rPr lang="en-US" altLang="en-US" sz="2400" dirty="0" smtClean="0"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42192115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1143000" y="838200"/>
            <a:ext cx="7391400" cy="38798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tabLst>
                <a:tab pos="2114550" algn="l"/>
              </a:tabLst>
            </a:pPr>
            <a:r>
              <a:rPr lang="en-US" altLang="en-US" sz="2400" b="1" dirty="0" smtClean="0">
                <a:cs typeface="Times New Roman" pitchFamily="18" charset="0"/>
              </a:rPr>
              <a:t>Anticholinergics</a:t>
            </a:r>
          </a:p>
          <a:p>
            <a:pPr>
              <a:tabLst>
                <a:tab pos="2114550" algn="l"/>
              </a:tabLst>
            </a:pPr>
            <a:r>
              <a:rPr lang="en-US" altLang="en-US" sz="2400" dirty="0" smtClean="0">
                <a:cs typeface="Times New Roman" pitchFamily="18" charset="0"/>
              </a:rPr>
              <a:t>Decrease intestinal muscle tone and peristalsis of GI tract</a:t>
            </a:r>
          </a:p>
          <a:p>
            <a:pPr>
              <a:tabLst>
                <a:tab pos="2114550" algn="l"/>
              </a:tabLst>
            </a:pPr>
            <a:r>
              <a:rPr lang="en-US" altLang="en-US" sz="2400" dirty="0" smtClean="0">
                <a:cs typeface="Times New Roman" pitchFamily="18" charset="0"/>
              </a:rPr>
              <a:t>Result: slowing the movement of fecal matter through the GI tract</a:t>
            </a:r>
          </a:p>
          <a:p>
            <a:pPr>
              <a:buFontTx/>
              <a:buNone/>
              <a:tabLst>
                <a:tab pos="2114550" algn="l"/>
              </a:tabLst>
            </a:pPr>
            <a:r>
              <a:rPr lang="en-US" altLang="en-US" sz="2400" dirty="0" smtClean="0">
                <a:cs typeface="Times New Roman" pitchFamily="18" charset="0"/>
              </a:rPr>
              <a:t>	Examples: 	belladonna alkaloids (</a:t>
            </a:r>
            <a:r>
              <a:rPr lang="en-US" altLang="en-US" sz="2400" dirty="0" err="1" smtClean="0">
                <a:cs typeface="Times New Roman" pitchFamily="18" charset="0"/>
              </a:rPr>
              <a:t>Donnatal</a:t>
            </a:r>
            <a:r>
              <a:rPr lang="en-US" altLang="en-US" sz="2400" dirty="0" smtClean="0">
                <a:cs typeface="Times New Roman" pitchFamily="18" charset="0"/>
              </a:rPr>
              <a:t>), 			atropine, </a:t>
            </a:r>
            <a:r>
              <a:rPr lang="en-US" altLang="en-US" sz="2400" dirty="0" err="1" smtClean="0">
                <a:cs typeface="Times New Roman" pitchFamily="18" charset="0"/>
              </a:rPr>
              <a:t>hyoscyamine</a:t>
            </a:r>
            <a:endParaRPr lang="en-US" altLang="en-US" sz="24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92115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1042987" y="685800"/>
            <a:ext cx="6348413" cy="38814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tabLst>
                <a:tab pos="2165350" algn="l"/>
              </a:tabLst>
            </a:pPr>
            <a:r>
              <a:rPr lang="en-US" altLang="en-US" sz="3600" dirty="0" smtClean="0">
                <a:cs typeface="Times New Roman" pitchFamily="18" charset="0"/>
              </a:rPr>
              <a:t>Intestinal Flora Modifiers</a:t>
            </a:r>
          </a:p>
          <a:p>
            <a:pPr>
              <a:tabLst>
                <a:tab pos="2165350" algn="l"/>
              </a:tabLst>
            </a:pPr>
            <a:r>
              <a:rPr lang="en-US" altLang="en-US" sz="2400" dirty="0" smtClean="0">
                <a:cs typeface="Times New Roman" pitchFamily="18" charset="0"/>
              </a:rPr>
              <a:t>Bacterial cultures of Lactobacillus organisms </a:t>
            </a:r>
            <a:br>
              <a:rPr lang="en-US" altLang="en-US" sz="2400" dirty="0" smtClean="0">
                <a:cs typeface="Times New Roman" pitchFamily="18" charset="0"/>
              </a:rPr>
            </a:br>
            <a:r>
              <a:rPr lang="en-US" altLang="en-US" sz="2400" dirty="0" smtClean="0">
                <a:cs typeface="Times New Roman" pitchFamily="18" charset="0"/>
              </a:rPr>
              <a:t>work by:</a:t>
            </a:r>
          </a:p>
          <a:p>
            <a:pPr lvl="1">
              <a:tabLst>
                <a:tab pos="2165350" algn="l"/>
              </a:tabLst>
            </a:pPr>
            <a:r>
              <a:rPr lang="en-US" altLang="en-US" sz="2400" dirty="0" smtClean="0">
                <a:cs typeface="Times New Roman" pitchFamily="18" charset="0"/>
              </a:rPr>
              <a:t>Supplying missing bacteria to the GI tract</a:t>
            </a:r>
          </a:p>
          <a:p>
            <a:pPr lvl="1">
              <a:tabLst>
                <a:tab pos="2165350" algn="l"/>
              </a:tabLst>
            </a:pPr>
            <a:r>
              <a:rPr lang="en-US" altLang="en-US" sz="2400" dirty="0" smtClean="0">
                <a:cs typeface="Times New Roman" pitchFamily="18" charset="0"/>
              </a:rPr>
              <a:t>Suppressing the growth of diarrhea-causing bacteria</a:t>
            </a:r>
          </a:p>
          <a:p>
            <a:pPr lvl="1">
              <a:buFontTx/>
              <a:buNone/>
              <a:tabLst>
                <a:tab pos="2165350" algn="l"/>
              </a:tabLst>
            </a:pPr>
            <a:r>
              <a:rPr lang="en-US" altLang="en-US" sz="2400" dirty="0" smtClean="0">
                <a:cs typeface="Times New Roman" pitchFamily="18" charset="0"/>
              </a:rPr>
              <a:t/>
            </a:r>
            <a:br>
              <a:rPr lang="en-US" altLang="en-US" sz="2400" dirty="0" smtClean="0">
                <a:cs typeface="Times New Roman" pitchFamily="18" charset="0"/>
              </a:rPr>
            </a:br>
            <a:r>
              <a:rPr lang="en-US" altLang="en-US" sz="2400" dirty="0" smtClean="0">
                <a:cs typeface="Times New Roman" pitchFamily="18" charset="0"/>
              </a:rPr>
              <a:t>Examples: 	Lactobacillus acidophilus (</a:t>
            </a:r>
            <a:r>
              <a:rPr lang="en-US" altLang="en-US" sz="2400" dirty="0" err="1" smtClean="0">
                <a:cs typeface="Times New Roman" pitchFamily="18" charset="0"/>
              </a:rPr>
              <a:t>Lactinex</a:t>
            </a:r>
            <a:r>
              <a:rPr lang="en-US" altLang="en-US" sz="2400" dirty="0" smtClean="0"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42192115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 smtClean="0">
                <a:solidFill>
                  <a:srgbClr val="FF0000"/>
                </a:solidFill>
              </a:rPr>
              <a:t>Inflammatory Bowel Disease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838200" y="1752600"/>
            <a:ext cx="4677144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42900" indent="-3429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839788" indent="-3429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1900" dirty="0">
                <a:solidFill>
                  <a:srgbClr val="000080"/>
                </a:solidFill>
                <a:latin typeface="Arial" charset="0"/>
                <a:cs typeface="Arial" charset="0"/>
                <a:sym typeface="Arial" charset="0"/>
              </a:rPr>
              <a:t>Ulcerative colitis</a:t>
            </a:r>
          </a:p>
          <a:p>
            <a:pPr lvl="1" algn="l" eaLnBrk="1" hangingPunct="1"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1700" dirty="0">
                <a:solidFill>
                  <a:srgbClr val="6E0500"/>
                </a:solidFill>
                <a:latin typeface="Arial" charset="0"/>
                <a:cs typeface="Arial" charset="0"/>
                <a:sym typeface="Arial" charset="0"/>
              </a:rPr>
              <a:t>Diffuse mucosal inflammation limited to the colon</a:t>
            </a:r>
          </a:p>
          <a:p>
            <a:pPr lvl="1" algn="l" eaLnBrk="1" hangingPunct="1">
              <a:spcBef>
                <a:spcPts val="11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1700" dirty="0">
                <a:solidFill>
                  <a:srgbClr val="6E0500"/>
                </a:solidFill>
                <a:latin typeface="Arial" charset="0"/>
                <a:cs typeface="Arial" charset="0"/>
                <a:sym typeface="Arial" charset="0"/>
              </a:rPr>
              <a:t>Bloody diarrhea, colicky pain, </a:t>
            </a:r>
            <a:r>
              <a:rPr lang="en-US" altLang="en-US" sz="1700" dirty="0" err="1">
                <a:solidFill>
                  <a:srgbClr val="6E0500"/>
                </a:solidFill>
                <a:latin typeface="Arial" charset="0"/>
                <a:cs typeface="Arial" charset="0"/>
                <a:sym typeface="Arial" charset="0"/>
              </a:rPr>
              <a:t>urgency,tenesmus</a:t>
            </a:r>
            <a:endParaRPr lang="en-US" altLang="en-US" sz="1700" i="1" dirty="0">
              <a:solidFill>
                <a:srgbClr val="6E0500"/>
              </a:solidFill>
              <a:latin typeface="Arial" charset="0"/>
              <a:cs typeface="Arial" charset="0"/>
              <a:sym typeface="Arial" charset="0"/>
            </a:endParaRPr>
          </a:p>
          <a:p>
            <a:pPr algn="l" eaLnBrk="1" hangingPunct="1">
              <a:spcBef>
                <a:spcPts val="29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1900" dirty="0">
                <a:solidFill>
                  <a:srgbClr val="000080"/>
                </a:solidFill>
                <a:latin typeface="Arial" charset="0"/>
                <a:cs typeface="Arial" charset="0"/>
                <a:sym typeface="Arial" charset="0"/>
              </a:rPr>
              <a:t>Crohn’s Disease</a:t>
            </a:r>
          </a:p>
          <a:p>
            <a:pPr lvl="1" algn="l" eaLnBrk="1" hangingPunct="1"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1700" dirty="0">
                <a:solidFill>
                  <a:srgbClr val="6E0500"/>
                </a:solidFill>
                <a:latin typeface="Arial" charset="0"/>
                <a:cs typeface="Arial" charset="0"/>
                <a:sym typeface="Arial" charset="0"/>
              </a:rPr>
              <a:t>Patchy transmural inflammation</a:t>
            </a:r>
          </a:p>
          <a:p>
            <a:pPr lvl="1" algn="l" eaLnBrk="1" hangingPunct="1"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1700" dirty="0">
                <a:solidFill>
                  <a:srgbClr val="6E0500"/>
                </a:solidFill>
                <a:latin typeface="Arial" charset="0"/>
                <a:cs typeface="Arial" charset="0"/>
                <a:sym typeface="Arial" charset="0"/>
              </a:rPr>
              <a:t>May affect any part of GI tract</a:t>
            </a:r>
          </a:p>
          <a:p>
            <a:pPr lvl="1" algn="l" eaLnBrk="1" hangingPunct="1"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1700" dirty="0">
                <a:solidFill>
                  <a:srgbClr val="6E0500"/>
                </a:solidFill>
                <a:latin typeface="Arial" charset="0"/>
                <a:cs typeface="Arial" charset="0"/>
                <a:sym typeface="Arial" charset="0"/>
              </a:rPr>
              <a:t>Abdominal pain, diarrhea, weight loss, intestinal obstruction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1562100"/>
            <a:ext cx="23495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4" y="4876800"/>
            <a:ext cx="153673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706221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/>
          </p:cNvSpPr>
          <p:nvPr/>
        </p:nvSpPr>
        <p:spPr bwMode="auto">
          <a:xfrm>
            <a:off x="850900" y="2108200"/>
            <a:ext cx="80645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42900" indent="-3429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839788" indent="-3429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altLang="en-US" sz="1900">
              <a:solidFill>
                <a:srgbClr val="000080"/>
              </a:solidFill>
              <a:latin typeface="Arial" charset="0"/>
              <a:cs typeface="Arial" charset="0"/>
              <a:sym typeface="Arial" charset="0"/>
            </a:endParaRPr>
          </a:p>
          <a:p>
            <a:pPr algn="l" eaLnBrk="1" hangingPunct="1">
              <a:spcBef>
                <a:spcPts val="738"/>
              </a:spcBef>
            </a:pPr>
            <a:r>
              <a:rPr lang="en-US" altLang="en-US" sz="2000">
                <a:solidFill>
                  <a:srgbClr val="000080"/>
                </a:solidFill>
                <a:latin typeface="Arial" charset="0"/>
                <a:cs typeface="Arial" charset="0"/>
                <a:sym typeface="Arial" charset="0"/>
              </a:rPr>
              <a:t>Therapeutics:</a:t>
            </a:r>
          </a:p>
          <a:p>
            <a:pPr lvl="1" algn="l" eaLnBrk="1" hangingPunct="1"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1700">
                <a:solidFill>
                  <a:srgbClr val="6E0500"/>
                </a:solidFill>
                <a:latin typeface="Arial" charset="0"/>
                <a:cs typeface="Arial" charset="0"/>
                <a:sym typeface="Arial" charset="0"/>
              </a:rPr>
              <a:t>Aminosalicylates - for mild symptoms</a:t>
            </a:r>
          </a:p>
          <a:p>
            <a:pPr lvl="1" algn="l" eaLnBrk="1" hangingPunct="1"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1700">
                <a:solidFill>
                  <a:srgbClr val="6E0500"/>
                </a:solidFill>
                <a:latin typeface="Arial" charset="0"/>
                <a:cs typeface="Arial" charset="0"/>
                <a:sym typeface="Arial" charset="0"/>
              </a:rPr>
              <a:t>Corticosteroids - for moderate symptoms</a:t>
            </a:r>
          </a:p>
          <a:p>
            <a:pPr lvl="1" algn="l" eaLnBrk="1" hangingPunct="1"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1700">
                <a:solidFill>
                  <a:srgbClr val="6E0500"/>
                </a:solidFill>
                <a:latin typeface="Arial" charset="0"/>
                <a:cs typeface="Arial" charset="0"/>
                <a:sym typeface="Arial" charset="0"/>
              </a:rPr>
              <a:t>Thiopurines - for active and chronic symptoms</a:t>
            </a:r>
          </a:p>
          <a:p>
            <a:pPr lvl="1" algn="l" eaLnBrk="1" hangingPunct="1"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1700">
                <a:solidFill>
                  <a:srgbClr val="6E0500"/>
                </a:solidFill>
                <a:latin typeface="Arial" charset="0"/>
                <a:cs typeface="Arial" charset="0"/>
                <a:sym typeface="Arial" charset="0"/>
              </a:rPr>
              <a:t>Methotrexate - for active and chronic symptoms</a:t>
            </a:r>
          </a:p>
          <a:p>
            <a:pPr lvl="1" algn="l" eaLnBrk="1" hangingPunct="1"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1700">
                <a:solidFill>
                  <a:srgbClr val="6E0500"/>
                </a:solidFill>
                <a:latin typeface="Arial" charset="0"/>
                <a:cs typeface="Arial" charset="0"/>
                <a:sym typeface="Arial" charset="0"/>
              </a:rPr>
              <a:t>Cyclosporin - for active and chronic symptoms refractory to corticorsteroids- (significant side effects)</a:t>
            </a:r>
          </a:p>
          <a:p>
            <a:pPr lvl="1" algn="l" eaLnBrk="1" hangingPunct="1"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1700">
                <a:solidFill>
                  <a:srgbClr val="6E0500"/>
                </a:solidFill>
                <a:latin typeface="Arial" charset="0"/>
                <a:cs typeface="Arial" charset="0"/>
                <a:sym typeface="Arial" charset="0"/>
              </a:rPr>
              <a:t>Infliximab - antibody infusion</a:t>
            </a: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1231900" y="1365250"/>
            <a:ext cx="728821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spcBef>
                <a:spcPts val="738"/>
              </a:spcBef>
            </a:pPr>
            <a:r>
              <a:rPr lang="en-US" altLang="en-US" sz="1900" b="1" dirty="0">
                <a:solidFill>
                  <a:srgbClr val="000080"/>
                </a:solidFill>
                <a:latin typeface="Arial" charset="0"/>
                <a:cs typeface="Arial" charset="0"/>
                <a:sym typeface="Arial" charset="0"/>
              </a:rPr>
              <a:t>Treatment = Resolve acute episodes and prolong remission</a:t>
            </a:r>
          </a:p>
          <a:p>
            <a:pPr eaLnBrk="1" hangingPunct="1"/>
            <a:endParaRPr lang="en-US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12653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 smtClean="0">
                <a:solidFill>
                  <a:srgbClr val="FF0000"/>
                </a:solidFill>
              </a:rPr>
              <a:t>Pharmacotherapy of IBD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altLang="en-US" sz="2400" b="1" dirty="0" smtClean="0">
                <a:solidFill>
                  <a:srgbClr val="002060"/>
                </a:solidFill>
              </a:rPr>
              <a:t>IBD includes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crohn’s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disease and ulcerative colitis , characterized by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diarrhoea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, bleeding, abdominal discomfort,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anaemia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and weight loss.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b="1" dirty="0" err="1" smtClean="0"/>
              <a:t>Aminosalicylates</a:t>
            </a:r>
            <a:r>
              <a:rPr lang="en-US" altLang="en-US" sz="2400" b="1" dirty="0" smtClean="0"/>
              <a:t>: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sulphasalazine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mesalamine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olsalazine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balsalazide</a:t>
            </a:r>
            <a:r>
              <a:rPr lang="en-US" altLang="en-US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 smtClean="0"/>
              <a:t>Antibiotics:</a:t>
            </a:r>
            <a:r>
              <a:rPr lang="en-US" altLang="en-US" sz="2400" dirty="0" smtClean="0"/>
              <a:t> metronidazole, ciprofloxacin, clarithromycin.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 smtClean="0"/>
              <a:t>Glucocorticoids:</a:t>
            </a:r>
            <a:r>
              <a:rPr lang="en-US" altLang="en-US" sz="2400" dirty="0" smtClean="0"/>
              <a:t> prednisolone, methylprednisolone, hydrocortisone, budesonide.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 err="1" smtClean="0"/>
              <a:t>Immunomodulators</a:t>
            </a:r>
            <a:r>
              <a:rPr lang="en-US" altLang="en-US" sz="2400" b="1" dirty="0" smtClean="0"/>
              <a:t>:</a:t>
            </a:r>
            <a:r>
              <a:rPr lang="en-US" altLang="en-US" sz="2400" dirty="0" smtClean="0"/>
              <a:t> azathioprine, 6-mercaptopurine, methotrexate.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 smtClean="0"/>
              <a:t>Biological response modifiers:</a:t>
            </a:r>
            <a:r>
              <a:rPr lang="en-US" altLang="en-US" sz="2400" dirty="0" smtClean="0"/>
              <a:t> infliximab.</a:t>
            </a:r>
          </a:p>
        </p:txBody>
      </p:sp>
    </p:spTree>
    <p:extLst>
      <p:ext uri="{BB962C8B-B14F-4D97-AF65-F5344CB8AC3E}">
        <p14:creationId xmlns="" xmlns:p14="http://schemas.microsoft.com/office/powerpoint/2010/main" val="264348510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838200" y="547688"/>
            <a:ext cx="8229600" cy="801687"/>
          </a:xfrm>
          <a:prstGeom prst="rect">
            <a:avLst/>
          </a:prstGeom>
        </p:spPr>
        <p:txBody>
          <a:bodyPr rIns="40639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8">
              <a:defRPr/>
            </a:pPr>
            <a:r>
              <a:rPr lang="en-US" sz="4000" b="1" dirty="0" err="1" smtClean="0">
                <a:solidFill>
                  <a:srgbClr val="FF0000"/>
                </a:solidFill>
              </a:rPr>
              <a:t>Aminosalicylates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200" y="1600200"/>
            <a:ext cx="8229600" cy="5257800"/>
          </a:xfrm>
          <a:prstGeom prst="rect">
            <a:avLst/>
          </a:prstGeom>
        </p:spPr>
        <p:txBody>
          <a:bodyPr rIns="4063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SzPct val="85000"/>
              <a:buFont typeface="Wingdings" charset="2"/>
              <a:buChar char="•"/>
            </a:pPr>
            <a:r>
              <a:rPr lang="en-US" altLang="en-US" sz="1800" i="1" smtClean="0">
                <a:solidFill>
                  <a:srgbClr val="000080"/>
                </a:solidFill>
              </a:rPr>
              <a:t>Sulfasalazine</a:t>
            </a:r>
            <a:r>
              <a:rPr lang="en-US" altLang="en-US" sz="1800" smtClean="0">
                <a:solidFill>
                  <a:srgbClr val="000080"/>
                </a:solidFill>
              </a:rPr>
              <a:t> (5-aminosalicylic acid and sulfapyridine as carrier substance)</a:t>
            </a:r>
          </a:p>
          <a:p>
            <a:pPr>
              <a:lnSpc>
                <a:spcPct val="80000"/>
              </a:lnSpc>
              <a:spcBef>
                <a:spcPts val="700"/>
              </a:spcBef>
              <a:buSzPct val="85000"/>
              <a:buFont typeface="Wingdings" charset="2"/>
              <a:buChar char="•"/>
            </a:pPr>
            <a:r>
              <a:rPr lang="en-US" altLang="en-US" sz="1800" i="1" smtClean="0">
                <a:solidFill>
                  <a:srgbClr val="000080"/>
                </a:solidFill>
              </a:rPr>
              <a:t>Mesalazine</a:t>
            </a:r>
            <a:r>
              <a:rPr lang="en-US" altLang="en-US" sz="1800" smtClean="0">
                <a:solidFill>
                  <a:srgbClr val="000080"/>
                </a:solidFill>
              </a:rPr>
              <a:t> (5-ASA), eg Asacol, Pentasa</a:t>
            </a:r>
          </a:p>
          <a:p>
            <a:pPr>
              <a:lnSpc>
                <a:spcPct val="80000"/>
              </a:lnSpc>
              <a:spcBef>
                <a:spcPts val="700"/>
              </a:spcBef>
              <a:buSzPct val="85000"/>
              <a:buFont typeface="Wingdings" charset="2"/>
              <a:buChar char="•"/>
            </a:pPr>
            <a:r>
              <a:rPr lang="en-US" altLang="en-US" sz="1800" i="1" smtClean="0">
                <a:solidFill>
                  <a:srgbClr val="000080"/>
                </a:solidFill>
              </a:rPr>
              <a:t>Balsalazide</a:t>
            </a:r>
            <a:r>
              <a:rPr lang="en-US" altLang="en-US" sz="1800" smtClean="0">
                <a:solidFill>
                  <a:srgbClr val="000080"/>
                </a:solidFill>
              </a:rPr>
              <a:t> (prodrug of 5-ASA)</a:t>
            </a:r>
          </a:p>
          <a:p>
            <a:pPr>
              <a:lnSpc>
                <a:spcPct val="80000"/>
              </a:lnSpc>
              <a:spcBef>
                <a:spcPts val="700"/>
              </a:spcBef>
              <a:buSzPct val="85000"/>
              <a:buFont typeface="Wingdings" charset="2"/>
              <a:buChar char="•"/>
            </a:pPr>
            <a:r>
              <a:rPr lang="en-US" altLang="en-US" sz="1800" i="1" smtClean="0">
                <a:solidFill>
                  <a:srgbClr val="000080"/>
                </a:solidFill>
              </a:rPr>
              <a:t>Olsalazine</a:t>
            </a:r>
            <a:r>
              <a:rPr lang="en-US" altLang="en-US" sz="1800" smtClean="0">
                <a:solidFill>
                  <a:srgbClr val="000080"/>
                </a:solidFill>
              </a:rPr>
              <a:t> (5-ASA dimer cleaves in colon)</a:t>
            </a:r>
          </a:p>
          <a:p>
            <a:pPr>
              <a:lnSpc>
                <a:spcPct val="80000"/>
              </a:lnSpc>
              <a:spcBef>
                <a:spcPts val="700"/>
              </a:spcBef>
              <a:buSzPct val="85000"/>
              <a:buFont typeface="Wingdings" charset="2"/>
              <a:buChar char="•"/>
            </a:pPr>
            <a:endParaRPr lang="en-US" altLang="en-US" sz="1800" smtClean="0">
              <a:solidFill>
                <a:srgbClr val="000080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SzPct val="85000"/>
              <a:buFont typeface="Wingdings" charset="2"/>
              <a:buChar char="•"/>
            </a:pPr>
            <a:r>
              <a:rPr lang="en-US" altLang="en-US" sz="1800" smtClean="0">
                <a:solidFill>
                  <a:srgbClr val="000080"/>
                </a:solidFill>
              </a:rPr>
              <a:t>Oral, rectal preparation </a:t>
            </a:r>
          </a:p>
          <a:p>
            <a:pPr>
              <a:lnSpc>
                <a:spcPct val="80000"/>
              </a:lnSpc>
              <a:spcBef>
                <a:spcPts val="700"/>
              </a:spcBef>
              <a:buSzPct val="85000"/>
              <a:buFont typeface="Wingdings" charset="2"/>
              <a:buChar char="•"/>
            </a:pPr>
            <a:endParaRPr lang="en-US" altLang="en-US" sz="1800" smtClean="0">
              <a:solidFill>
                <a:srgbClr val="000080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SzPct val="85000"/>
              <a:buFont typeface="Wingdings" charset="2"/>
              <a:buChar char="•"/>
            </a:pPr>
            <a:r>
              <a:rPr lang="en-US" altLang="en-US" sz="1800" u="sng" smtClean="0">
                <a:solidFill>
                  <a:srgbClr val="000080"/>
                </a:solidFill>
              </a:rPr>
              <a:t>Use</a:t>
            </a:r>
          </a:p>
          <a:p>
            <a:pPr marL="1239838" lvl="2" indent="-285750">
              <a:lnSpc>
                <a:spcPct val="80000"/>
              </a:lnSpc>
              <a:spcBef>
                <a:spcPts val="600"/>
              </a:spcBef>
              <a:buClr>
                <a:srgbClr val="000080"/>
              </a:buClr>
              <a:buSzPct val="85000"/>
              <a:buFont typeface="Wingdings" charset="2"/>
              <a:buChar char="•"/>
            </a:pPr>
            <a:r>
              <a:rPr lang="en-US" altLang="en-US" sz="1600" smtClean="0">
                <a:solidFill>
                  <a:srgbClr val="800000"/>
                </a:solidFill>
              </a:rPr>
              <a:t>Maintaining remission</a:t>
            </a:r>
          </a:p>
          <a:p>
            <a:pPr marL="1239838" lvl="2" indent="-285750">
              <a:lnSpc>
                <a:spcPct val="80000"/>
              </a:lnSpc>
              <a:spcBef>
                <a:spcPts val="600"/>
              </a:spcBef>
              <a:buClr>
                <a:srgbClr val="000080"/>
              </a:buClr>
              <a:buSzPct val="85000"/>
              <a:buFont typeface="Wingdings" charset="2"/>
              <a:buChar char="•"/>
            </a:pPr>
            <a:r>
              <a:rPr lang="en-US" altLang="en-US" sz="1600" smtClean="0">
                <a:solidFill>
                  <a:srgbClr val="800000"/>
                </a:solidFill>
              </a:rPr>
              <a:t>Active disease</a:t>
            </a:r>
          </a:p>
          <a:p>
            <a:pPr marL="1239838" lvl="2" indent="-285750">
              <a:lnSpc>
                <a:spcPct val="80000"/>
              </a:lnSpc>
              <a:spcBef>
                <a:spcPts val="600"/>
              </a:spcBef>
              <a:buClr>
                <a:srgbClr val="000080"/>
              </a:buClr>
              <a:buSzPct val="85000"/>
              <a:buFont typeface="Wingdings" charset="2"/>
              <a:buChar char="•"/>
            </a:pPr>
            <a:r>
              <a:rPr lang="en-US" altLang="en-US" sz="1600" smtClean="0">
                <a:solidFill>
                  <a:srgbClr val="800000"/>
                </a:solidFill>
              </a:rPr>
              <a:t>May reduce risk of colorectal cancer</a:t>
            </a:r>
          </a:p>
          <a:p>
            <a:pPr>
              <a:lnSpc>
                <a:spcPct val="80000"/>
              </a:lnSpc>
              <a:spcBef>
                <a:spcPts val="700"/>
              </a:spcBef>
              <a:buSzPct val="85000"/>
              <a:buFont typeface="Wingdings" charset="2"/>
              <a:buChar char="•"/>
            </a:pPr>
            <a:r>
              <a:rPr lang="en-US" altLang="en-US" sz="1800" u="sng" smtClean="0">
                <a:solidFill>
                  <a:srgbClr val="000080"/>
                </a:solidFill>
              </a:rPr>
              <a:t>Adverse effects</a:t>
            </a:r>
          </a:p>
          <a:p>
            <a:pPr marL="1239838" lvl="2" indent="-285750">
              <a:lnSpc>
                <a:spcPct val="80000"/>
              </a:lnSpc>
              <a:spcBef>
                <a:spcPts val="600"/>
              </a:spcBef>
              <a:buSzPct val="85000"/>
              <a:buFont typeface="Wingdings" charset="2"/>
              <a:buChar char="•"/>
            </a:pPr>
            <a:r>
              <a:rPr lang="en-US" altLang="en-US" sz="1600" smtClean="0">
                <a:solidFill>
                  <a:srgbClr val="800000"/>
                </a:solidFill>
              </a:rPr>
              <a:t>10-45%</a:t>
            </a:r>
          </a:p>
          <a:p>
            <a:pPr marL="1239838" lvl="2" indent="-285750">
              <a:lnSpc>
                <a:spcPct val="80000"/>
              </a:lnSpc>
              <a:spcBef>
                <a:spcPts val="600"/>
              </a:spcBef>
              <a:buSzPct val="85000"/>
              <a:buFont typeface="Wingdings" charset="2"/>
              <a:buChar char="•"/>
            </a:pPr>
            <a:r>
              <a:rPr lang="en-US" altLang="en-US" sz="1600" smtClean="0">
                <a:solidFill>
                  <a:srgbClr val="800000"/>
                </a:solidFill>
              </a:rPr>
              <a:t>Nausea, headache, epigastric pain, diarrhoea, hypersensitivity, pancreatitis, blood disorders, lung disorders, myo/pericarditis</a:t>
            </a:r>
          </a:p>
          <a:p>
            <a:pPr marL="1239838" lvl="2" indent="-285750">
              <a:lnSpc>
                <a:spcPct val="80000"/>
              </a:lnSpc>
              <a:spcBef>
                <a:spcPts val="600"/>
              </a:spcBef>
              <a:buSzPct val="85000"/>
              <a:buFont typeface="Wingdings" charset="2"/>
              <a:buChar char="•"/>
            </a:pPr>
            <a:r>
              <a:rPr lang="en-US" altLang="en-US" sz="1600" smtClean="0">
                <a:solidFill>
                  <a:srgbClr val="800000"/>
                </a:solidFill>
              </a:rPr>
              <a:t>Caution in renal impairment, pregnancy, breast feeding</a:t>
            </a:r>
          </a:p>
        </p:txBody>
      </p:sp>
    </p:spTree>
    <p:extLst>
      <p:ext uri="{BB962C8B-B14F-4D97-AF65-F5344CB8AC3E}">
        <p14:creationId xmlns="" xmlns:p14="http://schemas.microsoft.com/office/powerpoint/2010/main" val="86126531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b="1" dirty="0" err="1" smtClean="0"/>
              <a:t>Sulphasalazine</a:t>
            </a:r>
            <a:r>
              <a:rPr lang="en-US" altLang="en-US" b="1" dirty="0" smtClean="0"/>
              <a:t>: </a:t>
            </a:r>
            <a:r>
              <a:rPr lang="en-US" altLang="en-US" dirty="0" smtClean="0"/>
              <a:t>prodrug composed of </a:t>
            </a:r>
            <a:r>
              <a:rPr lang="en-US" altLang="en-US" dirty="0" err="1" smtClean="0"/>
              <a:t>sulphapyridine</a:t>
            </a:r>
            <a:r>
              <a:rPr lang="en-US" altLang="en-US" dirty="0" smtClean="0"/>
              <a:t> and 5- </a:t>
            </a:r>
            <a:r>
              <a:rPr lang="en-US" altLang="en-US" dirty="0" err="1" smtClean="0"/>
              <a:t>aminosalicylic</a:t>
            </a:r>
            <a:r>
              <a:rPr lang="en-US" altLang="en-US" dirty="0" smtClean="0"/>
              <a:t> acid (5-ASA), acts locally by inhibiting production of inflammatory mediators.</a:t>
            </a:r>
          </a:p>
          <a:p>
            <a:pPr marL="0" indent="0" algn="just">
              <a:buNone/>
            </a:pPr>
            <a:endParaRPr lang="en-US" altLang="en-US" dirty="0" smtClean="0"/>
          </a:p>
          <a:p>
            <a:pPr algn="just"/>
            <a:r>
              <a:rPr lang="en-US" altLang="en-US" dirty="0" err="1" smtClean="0"/>
              <a:t>Sulphapyridine</a:t>
            </a:r>
            <a:r>
              <a:rPr lang="en-US" altLang="en-US" dirty="0" smtClean="0"/>
              <a:t> get absorbed and causes side effects like nausea, vomiting, skin rashes, headache, fever, pancreatitis, pneumonitis, etc.</a:t>
            </a:r>
          </a:p>
        </p:txBody>
      </p:sp>
    </p:spTree>
    <p:extLst>
      <p:ext uri="{BB962C8B-B14F-4D97-AF65-F5344CB8AC3E}">
        <p14:creationId xmlns="" xmlns:p14="http://schemas.microsoft.com/office/powerpoint/2010/main" val="21387513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 smtClean="0">
                <a:solidFill>
                  <a:srgbClr val="FF0000"/>
                </a:solidFill>
              </a:rPr>
              <a:t>Pharmacotherapy of IBD…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13716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b="1" dirty="0" err="1" smtClean="0"/>
              <a:t>Mesalamine</a:t>
            </a:r>
            <a:r>
              <a:rPr lang="en-US" altLang="en-US" b="1" dirty="0" smtClean="0"/>
              <a:t>: </a:t>
            </a:r>
            <a:r>
              <a:rPr lang="en-US" altLang="en-US" dirty="0" smtClean="0"/>
              <a:t>5-ASA, </a:t>
            </a:r>
            <a:r>
              <a:rPr lang="en-US" altLang="en-US" smtClean="0"/>
              <a:t>can administered </a:t>
            </a:r>
            <a:r>
              <a:rPr lang="en-US" altLang="en-US" dirty="0" smtClean="0"/>
              <a:t>as suppository and enema. </a:t>
            </a:r>
          </a:p>
          <a:p>
            <a:pPr algn="just"/>
            <a:endParaRPr lang="en-US" altLang="en-US" dirty="0" smtClean="0"/>
          </a:p>
          <a:p>
            <a:pPr algn="just"/>
            <a:r>
              <a:rPr lang="en-US" altLang="en-US" b="1" dirty="0" err="1" smtClean="0"/>
              <a:t>Osalazine</a:t>
            </a:r>
            <a:r>
              <a:rPr lang="en-US" altLang="en-US" b="1" dirty="0" smtClean="0"/>
              <a:t>: </a:t>
            </a:r>
            <a:r>
              <a:rPr lang="en-US" altLang="en-US" dirty="0" smtClean="0"/>
              <a:t>2 molecule of 5-ASA with azo linkage, poorly absorbed after oral administration; in colon it cleaved into 2 molecules of 5-ASA by colonic bacteria.</a:t>
            </a:r>
          </a:p>
          <a:p>
            <a:pPr algn="just"/>
            <a:endParaRPr lang="en-US" altLang="en-US" dirty="0" smtClean="0"/>
          </a:p>
          <a:p>
            <a:pPr algn="just"/>
            <a:r>
              <a:rPr lang="en-US" altLang="en-US" b="1" dirty="0" err="1" smtClean="0"/>
              <a:t>Basalazide</a:t>
            </a:r>
            <a:r>
              <a:rPr lang="en-US" altLang="en-US" b="1" dirty="0" smtClean="0"/>
              <a:t>: </a:t>
            </a:r>
            <a:r>
              <a:rPr lang="en-US" altLang="en-US" dirty="0" smtClean="0"/>
              <a:t>split into 5-ASA and metabolized in colon.</a:t>
            </a:r>
          </a:p>
        </p:txBody>
      </p:sp>
    </p:spTree>
    <p:extLst>
      <p:ext uri="{BB962C8B-B14F-4D97-AF65-F5344CB8AC3E}">
        <p14:creationId xmlns="" xmlns:p14="http://schemas.microsoft.com/office/powerpoint/2010/main" val="355427892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smtClean="0">
                <a:solidFill>
                  <a:srgbClr val="FF0000"/>
                </a:solidFill>
              </a:rPr>
              <a:t>Mechanism of Drugs for IBD</a:t>
            </a:r>
            <a:endParaRPr lang="en-US" altLang="en-US" sz="4000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600200"/>
            <a:ext cx="7467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6673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66800" y="609600"/>
            <a:ext cx="7620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Stomachics</a:t>
            </a:r>
          </a:p>
          <a:p>
            <a:pPr algn="just"/>
            <a:r>
              <a:rPr lang="en-US" dirty="0" smtClean="0"/>
              <a:t>	</a:t>
            </a:r>
            <a:r>
              <a:rPr lang="en-US" sz="2800" b="1" dirty="0" smtClean="0">
                <a:solidFill>
                  <a:srgbClr val="7030A0"/>
                </a:solidFill>
              </a:rPr>
              <a:t>Promote the functional activity of stomach by increasing </a:t>
            </a:r>
            <a:r>
              <a:rPr lang="en-US" sz="2800" b="1" dirty="0" smtClean="0">
                <a:solidFill>
                  <a:srgbClr val="FF0000"/>
                </a:solidFill>
              </a:rPr>
              <a:t>secretions </a:t>
            </a:r>
            <a:r>
              <a:rPr lang="en-US" sz="2800" b="1" dirty="0" smtClean="0">
                <a:solidFill>
                  <a:srgbClr val="7030A0"/>
                </a:solidFill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</a:rPr>
              <a:t>motility </a:t>
            </a:r>
            <a:r>
              <a:rPr lang="en-US" sz="2800" b="1" dirty="0" smtClean="0">
                <a:solidFill>
                  <a:srgbClr val="7030A0"/>
                </a:solidFill>
              </a:rPr>
              <a:t>of GI Tract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209800"/>
            <a:ext cx="78486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70C0"/>
                </a:solidFill>
              </a:rPr>
              <a:t>Stomachic is a historic term for a medicine that serves to </a:t>
            </a:r>
            <a:r>
              <a:rPr lang="en-US" sz="2400" b="1" dirty="0" smtClean="0">
                <a:solidFill>
                  <a:srgbClr val="C00000"/>
                </a:solidFill>
              </a:rPr>
              <a:t>tone the stomach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b="1" dirty="0" smtClean="0">
                <a:solidFill>
                  <a:srgbClr val="00B050"/>
                </a:solidFill>
              </a:rPr>
              <a:t>improving</a:t>
            </a:r>
            <a:r>
              <a:rPr lang="en-US" sz="2400" b="1" dirty="0" smtClean="0">
                <a:solidFill>
                  <a:srgbClr val="0070C0"/>
                </a:solidFill>
              </a:rPr>
              <a:t> its </a:t>
            </a:r>
            <a:r>
              <a:rPr lang="en-US" sz="2400" b="1" dirty="0" smtClean="0">
                <a:solidFill>
                  <a:srgbClr val="00B050"/>
                </a:solidFill>
              </a:rPr>
              <a:t>function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and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increase appetite</a:t>
            </a:r>
            <a:r>
              <a:rPr lang="en-US" sz="2400" dirty="0" smtClean="0">
                <a:solidFill>
                  <a:srgbClr val="0070C0"/>
                </a:solidFill>
              </a:rPr>
              <a:t>. While many herbal remedies claim stomachic effects, modern pharmacology does not have an equivalent term for this type of action.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4343400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Herbs with stomachic effects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Cannabis	 	– 	</a:t>
            </a:r>
            <a:r>
              <a:rPr lang="hi-IN" b="1" dirty="0" smtClean="0"/>
              <a:t>गांजा </a:t>
            </a:r>
            <a:endParaRPr lang="en-US" b="1" dirty="0" smtClean="0"/>
          </a:p>
          <a:p>
            <a:r>
              <a:rPr lang="en-US" b="1" dirty="0" smtClean="0"/>
              <a:t>Anise		– 	</a:t>
            </a:r>
            <a:r>
              <a:rPr lang="hi-IN" b="1" dirty="0" smtClean="0"/>
              <a:t>सौंफ़ </a:t>
            </a:r>
            <a:endParaRPr lang="en-US" b="1" dirty="0" smtClean="0"/>
          </a:p>
          <a:p>
            <a:r>
              <a:rPr lang="en-US" b="1" dirty="0" smtClean="0"/>
              <a:t>Barberry		– 	</a:t>
            </a:r>
            <a:r>
              <a:rPr lang="hi-IN" b="1" dirty="0" smtClean="0"/>
              <a:t>दारुहल्दी </a:t>
            </a:r>
            <a:endParaRPr lang="en-US" b="1" dirty="0" smtClean="0"/>
          </a:p>
          <a:p>
            <a:r>
              <a:rPr lang="en-US" b="1" dirty="0" smtClean="0"/>
              <a:t>Dandelion	– 	</a:t>
            </a:r>
            <a:r>
              <a:rPr lang="hi-IN" b="1" dirty="0" smtClean="0"/>
              <a:t>ससांहपर्णी </a:t>
            </a:r>
            <a:endParaRPr lang="en-US" b="1" dirty="0" smtClean="0"/>
          </a:p>
          <a:p>
            <a:r>
              <a:rPr lang="en-US" b="1" dirty="0" smtClean="0"/>
              <a:t>Cleome 		– 	</a:t>
            </a:r>
            <a:r>
              <a:rPr lang="hi-IN" b="1" dirty="0" smtClean="0"/>
              <a:t>चतुर </a:t>
            </a:r>
            <a:endParaRPr lang="en-US" b="1" dirty="0" smtClean="0"/>
          </a:p>
          <a:p>
            <a:r>
              <a:rPr lang="en-US" b="1" dirty="0" smtClean="0"/>
              <a:t>Aloe		– 	</a:t>
            </a:r>
            <a:r>
              <a:rPr lang="hi-IN" b="1" dirty="0" smtClean="0"/>
              <a:t>मुसब्बर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7850" y="4343400"/>
            <a:ext cx="27241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457200" y="611188"/>
            <a:ext cx="8229600" cy="725487"/>
          </a:xfrm>
          <a:prstGeom prst="rect">
            <a:avLst/>
          </a:prstGeom>
        </p:spPr>
        <p:txBody>
          <a:bodyPr rIns="40639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8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Corticosteroids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1828800"/>
            <a:ext cx="8229600" cy="4495800"/>
          </a:xfrm>
          <a:prstGeom prst="rect">
            <a:avLst/>
          </a:prstGeom>
        </p:spPr>
        <p:txBody>
          <a:bodyPr rIns="4063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2588">
              <a:buClr>
                <a:srgbClr val="000080"/>
              </a:buClr>
              <a:buSzPct val="85000"/>
            </a:pPr>
            <a:r>
              <a:rPr lang="en-US" altLang="en-US" sz="2100" dirty="0" smtClean="0">
                <a:solidFill>
                  <a:srgbClr val="000080"/>
                </a:solidFill>
              </a:rPr>
              <a:t>Anti-inflammatory agents for </a:t>
            </a:r>
            <a:r>
              <a:rPr lang="en-US" altLang="en-US" sz="2100" i="1" dirty="0" smtClean="0">
                <a:solidFill>
                  <a:srgbClr val="000080"/>
                </a:solidFill>
              </a:rPr>
              <a:t>moderate to severe</a:t>
            </a:r>
            <a:r>
              <a:rPr lang="en-US" altLang="en-US" sz="2100" dirty="0" smtClean="0">
                <a:solidFill>
                  <a:srgbClr val="000080"/>
                </a:solidFill>
              </a:rPr>
              <a:t> relapses</a:t>
            </a:r>
          </a:p>
          <a:p>
            <a:pPr marL="382588">
              <a:spcBef>
                <a:spcPts val="1200"/>
              </a:spcBef>
              <a:buClr>
                <a:srgbClr val="000080"/>
              </a:buClr>
              <a:buSzPct val="85000"/>
            </a:pPr>
            <a:r>
              <a:rPr lang="en-US" altLang="en-US" sz="2100" dirty="0" err="1" smtClean="0">
                <a:solidFill>
                  <a:srgbClr val="000080"/>
                </a:solidFill>
              </a:rPr>
              <a:t>eg</a:t>
            </a:r>
            <a:r>
              <a:rPr lang="en-US" altLang="en-US" sz="2100" dirty="0" smtClean="0">
                <a:solidFill>
                  <a:srgbClr val="000080"/>
                </a:solidFill>
              </a:rPr>
              <a:t> 40mg Prednisolone</a:t>
            </a:r>
          </a:p>
          <a:p>
            <a:pPr marL="382588">
              <a:spcBef>
                <a:spcPts val="1200"/>
              </a:spcBef>
              <a:buClr>
                <a:srgbClr val="000080"/>
              </a:buClr>
              <a:buSzPct val="85000"/>
            </a:pPr>
            <a:r>
              <a:rPr lang="en-US" altLang="en-US" sz="2100" dirty="0" smtClean="0">
                <a:solidFill>
                  <a:srgbClr val="000080"/>
                </a:solidFill>
              </a:rPr>
              <a:t>Inhibition of inflammatory pathways (↓IL transcription, suppression of arachidonic acid metabolism, lymphocyte apoptosis)</a:t>
            </a:r>
          </a:p>
          <a:p>
            <a:pPr marL="382588">
              <a:spcBef>
                <a:spcPts val="1200"/>
              </a:spcBef>
              <a:buClr>
                <a:srgbClr val="000080"/>
              </a:buClr>
              <a:buSzPct val="85000"/>
            </a:pPr>
            <a:endParaRPr lang="en-US" altLang="en-US" sz="2100" dirty="0" smtClean="0">
              <a:solidFill>
                <a:srgbClr val="000080"/>
              </a:solidFill>
            </a:endParaRPr>
          </a:p>
          <a:p>
            <a:pPr marL="382588">
              <a:spcBef>
                <a:spcPts val="1200"/>
              </a:spcBef>
              <a:buClr>
                <a:srgbClr val="000080"/>
              </a:buClr>
              <a:buSzPct val="85000"/>
            </a:pPr>
            <a:r>
              <a:rPr lang="en-US" altLang="en-US" sz="2100" u="sng" dirty="0" smtClean="0">
                <a:solidFill>
                  <a:srgbClr val="000080"/>
                </a:solidFill>
              </a:rPr>
              <a:t>Side effects</a:t>
            </a:r>
          </a:p>
          <a:p>
            <a:pPr marL="782638" lvl="1">
              <a:spcBef>
                <a:spcPts val="1200"/>
              </a:spcBef>
              <a:buClr>
                <a:srgbClr val="000080"/>
              </a:buClr>
              <a:buSzPct val="85000"/>
              <a:buFontTx/>
              <a:buChar char="•"/>
            </a:pPr>
            <a:r>
              <a:rPr lang="en-US" altLang="en-US" sz="1500" dirty="0" smtClean="0">
                <a:solidFill>
                  <a:srgbClr val="800000"/>
                </a:solidFill>
              </a:rPr>
              <a:t>Acne, moon face</a:t>
            </a:r>
          </a:p>
          <a:p>
            <a:pPr marL="782638" lvl="1">
              <a:spcBef>
                <a:spcPts val="1200"/>
              </a:spcBef>
              <a:buClr>
                <a:srgbClr val="000080"/>
              </a:buClr>
              <a:buSzPct val="85000"/>
              <a:buFontTx/>
              <a:buChar char="•"/>
            </a:pPr>
            <a:r>
              <a:rPr lang="en-US" altLang="en-US" sz="1500" dirty="0" smtClean="0">
                <a:solidFill>
                  <a:srgbClr val="800000"/>
                </a:solidFill>
              </a:rPr>
              <a:t>Sleep, mode disturbance</a:t>
            </a:r>
          </a:p>
          <a:p>
            <a:pPr marL="782638" lvl="1">
              <a:spcBef>
                <a:spcPts val="1200"/>
              </a:spcBef>
              <a:buClr>
                <a:srgbClr val="000080"/>
              </a:buClr>
              <a:buSzPct val="85000"/>
              <a:buFontTx/>
              <a:buChar char="•"/>
            </a:pPr>
            <a:r>
              <a:rPr lang="en-US" altLang="en-US" sz="1500" dirty="0" smtClean="0">
                <a:solidFill>
                  <a:srgbClr val="800000"/>
                </a:solidFill>
              </a:rPr>
              <a:t>Dyspepsia, glucose intolerance</a:t>
            </a:r>
          </a:p>
          <a:p>
            <a:pPr marL="782638" lvl="1">
              <a:spcBef>
                <a:spcPts val="1200"/>
              </a:spcBef>
              <a:buClr>
                <a:srgbClr val="000080"/>
              </a:buClr>
              <a:buSzPct val="85000"/>
              <a:buFontTx/>
              <a:buChar char="•"/>
            </a:pPr>
            <a:r>
              <a:rPr lang="en-US" altLang="en-US" sz="1500" dirty="0" smtClean="0">
                <a:solidFill>
                  <a:srgbClr val="800000"/>
                </a:solidFill>
              </a:rPr>
              <a:t>Cataracts, osteoporosis, myopathy…</a:t>
            </a:r>
          </a:p>
        </p:txBody>
      </p:sp>
    </p:spTree>
    <p:extLst>
      <p:ext uri="{BB962C8B-B14F-4D97-AF65-F5344CB8AC3E}">
        <p14:creationId xmlns="" xmlns:p14="http://schemas.microsoft.com/office/powerpoint/2010/main" val="86126531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762000" y="623888"/>
            <a:ext cx="8229600" cy="738187"/>
          </a:xfrm>
          <a:prstGeom prst="rect">
            <a:avLst/>
          </a:prstGeom>
        </p:spPr>
        <p:txBody>
          <a:bodyPr rIns="40639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8">
              <a:defRPr/>
            </a:pPr>
            <a:r>
              <a:rPr lang="en-US" sz="4000" b="1" dirty="0" err="1" smtClean="0">
                <a:solidFill>
                  <a:srgbClr val="FF0000"/>
                </a:solidFill>
              </a:rPr>
              <a:t>Thiopurines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1447800"/>
            <a:ext cx="8229600" cy="5257800"/>
          </a:xfrm>
          <a:prstGeom prst="rect">
            <a:avLst/>
          </a:prstGeom>
        </p:spPr>
        <p:txBody>
          <a:bodyPr rIns="4063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2588">
              <a:lnSpc>
                <a:spcPct val="90000"/>
              </a:lnSpc>
              <a:buFontTx/>
              <a:buNone/>
            </a:pPr>
            <a:r>
              <a:rPr lang="en-US" altLang="en-US" sz="2000" i="1" smtClean="0">
                <a:solidFill>
                  <a:srgbClr val="000080"/>
                </a:solidFill>
              </a:rPr>
              <a:t>Azathioprine, mercaptopurine</a:t>
            </a:r>
          </a:p>
          <a:p>
            <a:pPr marL="382588">
              <a:lnSpc>
                <a:spcPct val="90000"/>
              </a:lnSpc>
              <a:spcBef>
                <a:spcPts val="700"/>
              </a:spcBef>
              <a:buFontTx/>
              <a:buNone/>
            </a:pPr>
            <a:endParaRPr lang="en-US" altLang="en-US" sz="2000" i="1" smtClean="0">
              <a:solidFill>
                <a:srgbClr val="000080"/>
              </a:solidFill>
            </a:endParaRPr>
          </a:p>
          <a:p>
            <a:pPr marL="382588">
              <a:lnSpc>
                <a:spcPct val="90000"/>
              </a:lnSpc>
              <a:spcBef>
                <a:spcPts val="700"/>
              </a:spcBef>
              <a:buClr>
                <a:srgbClr val="800000"/>
              </a:buClr>
              <a:buSzPct val="85000"/>
            </a:pPr>
            <a:r>
              <a:rPr lang="en-US" altLang="en-US" sz="1600" smtClean="0">
                <a:solidFill>
                  <a:srgbClr val="800000"/>
                </a:solidFill>
              </a:rPr>
              <a:t>Inhibit ribonucleotide synthesis</a:t>
            </a:r>
          </a:p>
          <a:p>
            <a:pPr marL="382588">
              <a:lnSpc>
                <a:spcPct val="90000"/>
              </a:lnSpc>
              <a:spcBef>
                <a:spcPts val="700"/>
              </a:spcBef>
              <a:buClr>
                <a:srgbClr val="800000"/>
              </a:buClr>
              <a:buSzPct val="85000"/>
            </a:pPr>
            <a:r>
              <a:rPr lang="en-US" altLang="en-US" sz="1600" smtClean="0">
                <a:solidFill>
                  <a:srgbClr val="800000"/>
                </a:solidFill>
              </a:rPr>
              <a:t>Inducing T cell apoptosis by modulating cell signalling</a:t>
            </a:r>
          </a:p>
          <a:p>
            <a:pPr marL="382588">
              <a:lnSpc>
                <a:spcPct val="90000"/>
              </a:lnSpc>
              <a:spcBef>
                <a:spcPts val="700"/>
              </a:spcBef>
              <a:buClr>
                <a:srgbClr val="800000"/>
              </a:buClr>
              <a:buSzPct val="85000"/>
            </a:pPr>
            <a:r>
              <a:rPr lang="en-US" altLang="en-US" sz="1600" smtClean="0">
                <a:solidFill>
                  <a:srgbClr val="800000"/>
                </a:solidFill>
              </a:rPr>
              <a:t>Azathioprine metabolised to mercaptopurine and 6-thioguanine nucleotides</a:t>
            </a:r>
          </a:p>
          <a:p>
            <a:pPr marL="382588">
              <a:lnSpc>
                <a:spcPct val="90000"/>
              </a:lnSpc>
              <a:spcBef>
                <a:spcPts val="700"/>
              </a:spcBef>
              <a:buFontTx/>
              <a:buNone/>
            </a:pPr>
            <a:endParaRPr lang="en-US" altLang="en-US" sz="1800" smtClean="0">
              <a:solidFill>
                <a:srgbClr val="800000"/>
              </a:solidFill>
            </a:endParaRPr>
          </a:p>
          <a:p>
            <a:pPr marL="382588">
              <a:lnSpc>
                <a:spcPct val="90000"/>
              </a:lnSpc>
              <a:spcBef>
                <a:spcPts val="700"/>
              </a:spcBef>
              <a:buFontTx/>
              <a:buNone/>
            </a:pPr>
            <a:r>
              <a:rPr lang="en-US" altLang="en-US" sz="2000" u="sng" smtClean="0">
                <a:solidFill>
                  <a:srgbClr val="000080"/>
                </a:solidFill>
              </a:rPr>
              <a:t>Use</a:t>
            </a:r>
          </a:p>
          <a:p>
            <a:pPr marL="782638" lvl="1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SzPct val="85000"/>
              <a:buFontTx/>
              <a:buChar char="•"/>
            </a:pPr>
            <a:r>
              <a:rPr lang="en-US" altLang="en-US" sz="1600" smtClean="0">
                <a:solidFill>
                  <a:srgbClr val="800000"/>
                </a:solidFill>
              </a:rPr>
              <a:t>Active and chronic disease</a:t>
            </a:r>
          </a:p>
          <a:p>
            <a:pPr marL="782638" lvl="1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SzPct val="85000"/>
              <a:buFontTx/>
              <a:buChar char="•"/>
            </a:pPr>
            <a:r>
              <a:rPr lang="en-US" altLang="en-US" sz="1600" i="1" smtClean="0">
                <a:solidFill>
                  <a:srgbClr val="800000"/>
                </a:solidFill>
              </a:rPr>
              <a:t>Steroid sparing</a:t>
            </a:r>
          </a:p>
          <a:p>
            <a:pPr marL="382588">
              <a:lnSpc>
                <a:spcPct val="90000"/>
              </a:lnSpc>
              <a:spcBef>
                <a:spcPts val="700"/>
              </a:spcBef>
              <a:buFontTx/>
              <a:buNone/>
            </a:pPr>
            <a:r>
              <a:rPr lang="en-US" altLang="en-US" sz="2000" u="sng" smtClean="0">
                <a:solidFill>
                  <a:srgbClr val="000080"/>
                </a:solidFill>
              </a:rPr>
              <a:t>Side effects</a:t>
            </a:r>
          </a:p>
          <a:p>
            <a:pPr marL="782638" lvl="1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SzPct val="85000"/>
              <a:buFontTx/>
              <a:buChar char="•"/>
            </a:pPr>
            <a:r>
              <a:rPr lang="en-US" altLang="en-US" sz="1600" i="1" smtClean="0">
                <a:solidFill>
                  <a:srgbClr val="800000"/>
                </a:solidFill>
              </a:rPr>
              <a:t>Leucopaenia</a:t>
            </a:r>
            <a:r>
              <a:rPr lang="en-US" altLang="en-US" sz="1600" smtClean="0">
                <a:solidFill>
                  <a:srgbClr val="800000"/>
                </a:solidFill>
              </a:rPr>
              <a:t> (myelotoxic)</a:t>
            </a:r>
          </a:p>
          <a:p>
            <a:pPr marL="782638" lvl="1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SzPct val="85000"/>
              <a:buFontTx/>
              <a:buChar char="•"/>
            </a:pPr>
            <a:r>
              <a:rPr lang="en-US" altLang="en-US" sz="1600" smtClean="0">
                <a:solidFill>
                  <a:srgbClr val="800000"/>
                </a:solidFill>
              </a:rPr>
              <a:t>Monitor for signs of infection, sore throat</a:t>
            </a:r>
          </a:p>
          <a:p>
            <a:pPr marL="782638" lvl="1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SzPct val="85000"/>
              <a:buFontTx/>
              <a:buChar char="•"/>
            </a:pPr>
            <a:r>
              <a:rPr lang="en-US" altLang="en-US" sz="1600" smtClean="0">
                <a:solidFill>
                  <a:srgbClr val="800000"/>
                </a:solidFill>
              </a:rPr>
              <a:t>Flu like symptoms after 2 to 3 weeks,  liver, pancreas toxicity </a:t>
            </a:r>
            <a:endParaRPr lang="en-US" altLang="en-US" sz="1600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126531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838200" y="687388"/>
            <a:ext cx="8229600" cy="537173"/>
          </a:xfrm>
          <a:prstGeom prst="rect">
            <a:avLst/>
          </a:prstGeom>
        </p:spPr>
        <p:txBody>
          <a:bodyPr rIns="40639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8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Methotrexate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1752600"/>
            <a:ext cx="7899400" cy="3962400"/>
          </a:xfrm>
          <a:prstGeom prst="rect">
            <a:avLst/>
          </a:prstGeom>
        </p:spPr>
        <p:txBody>
          <a:bodyPr rIns="4063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2588">
              <a:lnSpc>
                <a:spcPct val="90000"/>
              </a:lnSpc>
              <a:buClr>
                <a:srgbClr val="000080"/>
              </a:buClr>
              <a:buSzPct val="85000"/>
              <a:buFont typeface="Wingdings" charset="2"/>
              <a:buChar char="•"/>
            </a:pPr>
            <a:r>
              <a:rPr lang="en-US" altLang="en-US" sz="2000" dirty="0" smtClean="0">
                <a:solidFill>
                  <a:srgbClr val="000080"/>
                </a:solidFill>
              </a:rPr>
              <a:t>Inhibits </a:t>
            </a:r>
            <a:r>
              <a:rPr lang="en-US" altLang="en-US" sz="2000" dirty="0" err="1" smtClean="0">
                <a:solidFill>
                  <a:srgbClr val="000080"/>
                </a:solidFill>
              </a:rPr>
              <a:t>dihydrofolate</a:t>
            </a:r>
            <a:r>
              <a:rPr lang="en-US" altLang="en-US" sz="2000" dirty="0" smtClean="0">
                <a:solidFill>
                  <a:srgbClr val="000080"/>
                </a:solidFill>
              </a:rPr>
              <a:t> reductase</a:t>
            </a:r>
          </a:p>
          <a:p>
            <a:pPr marL="382588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85000"/>
              <a:buFont typeface="Wingdings" charset="2"/>
              <a:buChar char="•"/>
            </a:pPr>
            <a:r>
              <a:rPr lang="en-US" altLang="en-US" sz="2000" dirty="0" smtClean="0">
                <a:solidFill>
                  <a:srgbClr val="000080"/>
                </a:solidFill>
              </a:rPr>
              <a:t>Probably inhibition of cytokine and eicosanoid synthesis</a:t>
            </a:r>
          </a:p>
          <a:p>
            <a:pPr marL="382588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85000"/>
              <a:buFont typeface="Wingdings" charset="2"/>
              <a:buChar char="•"/>
            </a:pPr>
            <a:endParaRPr lang="en-US" altLang="en-US" sz="2000" dirty="0" smtClean="0"/>
          </a:p>
          <a:p>
            <a:pPr marL="382588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85000"/>
              <a:buFont typeface="Wingdings" charset="2"/>
              <a:buChar char="•"/>
            </a:pPr>
            <a:r>
              <a:rPr lang="en-US" altLang="en-US" sz="2000" u="sng" dirty="0" smtClean="0">
                <a:solidFill>
                  <a:srgbClr val="000080"/>
                </a:solidFill>
              </a:rPr>
              <a:t>   Use</a:t>
            </a:r>
          </a:p>
          <a:p>
            <a:pPr marL="839788" lvl="1" indent="-342900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85000"/>
              <a:buFont typeface="Wingdings" charset="2"/>
              <a:buChar char="•"/>
            </a:pPr>
            <a:r>
              <a:rPr lang="en-US" altLang="en-US" sz="1800" dirty="0" smtClean="0">
                <a:solidFill>
                  <a:srgbClr val="800000"/>
                </a:solidFill>
              </a:rPr>
              <a:t>Relapsing or active CD refractory or intolerant to AZA or </a:t>
            </a:r>
            <a:r>
              <a:rPr lang="en-US" altLang="en-US" sz="1800" dirty="0" err="1" smtClean="0">
                <a:solidFill>
                  <a:srgbClr val="800000"/>
                </a:solidFill>
              </a:rPr>
              <a:t>thiopurine</a:t>
            </a:r>
            <a:endParaRPr lang="en-US" altLang="en-US" sz="1800" dirty="0" smtClean="0">
              <a:solidFill>
                <a:srgbClr val="800000"/>
              </a:solidFill>
            </a:endParaRPr>
          </a:p>
          <a:p>
            <a:pPr marL="839788" lvl="1" indent="-342900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85000"/>
              <a:buFont typeface="Wingdings" charset="2"/>
              <a:buChar char="•"/>
            </a:pPr>
            <a:endParaRPr lang="en-US" altLang="en-US" sz="1800" dirty="0" smtClean="0">
              <a:solidFill>
                <a:srgbClr val="800000"/>
              </a:solidFill>
            </a:endParaRPr>
          </a:p>
          <a:p>
            <a:pPr marL="382588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85000"/>
              <a:buFont typeface="Wingdings" charset="2"/>
              <a:buChar char="•"/>
            </a:pPr>
            <a:r>
              <a:rPr lang="en-US" altLang="en-US" sz="2000" u="sng" dirty="0" smtClean="0">
                <a:solidFill>
                  <a:srgbClr val="000080"/>
                </a:solidFill>
              </a:rPr>
              <a:t>Side effects</a:t>
            </a:r>
          </a:p>
          <a:p>
            <a:pPr marL="839788" lvl="1" indent="-342900">
              <a:lnSpc>
                <a:spcPct val="90000"/>
              </a:lnSpc>
              <a:spcBef>
                <a:spcPts val="600"/>
              </a:spcBef>
              <a:buClr>
                <a:srgbClr val="000080"/>
              </a:buClr>
              <a:buSzPct val="85000"/>
              <a:buFont typeface="Wingdings" charset="2"/>
              <a:buChar char="•"/>
            </a:pPr>
            <a:r>
              <a:rPr lang="en-US" altLang="en-US" sz="1800" dirty="0" smtClean="0">
                <a:solidFill>
                  <a:srgbClr val="800000"/>
                </a:solidFill>
              </a:rPr>
              <a:t>GI</a:t>
            </a:r>
          </a:p>
          <a:p>
            <a:pPr marL="839788" lvl="1" indent="-342900">
              <a:lnSpc>
                <a:spcPct val="90000"/>
              </a:lnSpc>
              <a:spcBef>
                <a:spcPts val="600"/>
              </a:spcBef>
              <a:buClr>
                <a:srgbClr val="000080"/>
              </a:buClr>
              <a:buSzPct val="85000"/>
              <a:buFont typeface="Wingdings" charset="2"/>
              <a:buChar char="•"/>
            </a:pPr>
            <a:r>
              <a:rPr lang="en-US" altLang="en-US" sz="1800" dirty="0" smtClean="0">
                <a:solidFill>
                  <a:srgbClr val="800000"/>
                </a:solidFill>
              </a:rPr>
              <a:t>Hepatotoxicity, pneumonitis</a:t>
            </a:r>
          </a:p>
        </p:txBody>
      </p:sp>
    </p:spTree>
    <p:extLst>
      <p:ext uri="{BB962C8B-B14F-4D97-AF65-F5344CB8AC3E}">
        <p14:creationId xmlns="" xmlns:p14="http://schemas.microsoft.com/office/powerpoint/2010/main" val="86126531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838200" y="611188"/>
            <a:ext cx="8229600" cy="776287"/>
          </a:xfrm>
          <a:prstGeom prst="rect">
            <a:avLst/>
          </a:prstGeom>
        </p:spPr>
        <p:txBody>
          <a:bodyPr rIns="40639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8">
              <a:defRPr/>
            </a:pPr>
            <a:r>
              <a:rPr lang="en-US" sz="4000" b="1" dirty="0" err="1" smtClean="0">
                <a:solidFill>
                  <a:srgbClr val="FF0000"/>
                </a:solidFill>
              </a:rPr>
              <a:t>Cyclosporin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23900" y="1600200"/>
            <a:ext cx="8229600" cy="5257800"/>
          </a:xfrm>
          <a:prstGeom prst="rect">
            <a:avLst/>
          </a:prstGeom>
        </p:spPr>
        <p:txBody>
          <a:bodyPr rIns="4063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2588">
              <a:buSzPct val="85000"/>
              <a:buFont typeface="Wingdings" charset="2"/>
              <a:buChar char="•"/>
            </a:pPr>
            <a:r>
              <a:rPr lang="en-US" altLang="en-US" sz="2000" smtClean="0">
                <a:solidFill>
                  <a:srgbClr val="000080"/>
                </a:solidFill>
              </a:rPr>
              <a:t>Inhibitor of calcineurin, preventing clonal expansion of T cell subsets</a:t>
            </a:r>
          </a:p>
          <a:p>
            <a:pPr marL="382588">
              <a:spcBef>
                <a:spcPts val="700"/>
              </a:spcBef>
              <a:buSzPct val="85000"/>
              <a:buFont typeface="Wingdings" charset="2"/>
              <a:buChar char="•"/>
            </a:pPr>
            <a:endParaRPr lang="en-US" altLang="en-US" sz="2000" u="sng" smtClean="0">
              <a:solidFill>
                <a:srgbClr val="000080"/>
              </a:solidFill>
            </a:endParaRPr>
          </a:p>
          <a:p>
            <a:pPr marL="382588">
              <a:spcBef>
                <a:spcPts val="700"/>
              </a:spcBef>
              <a:buSzPct val="85000"/>
              <a:buFont typeface="Wingdings" charset="2"/>
              <a:buChar char="•"/>
            </a:pPr>
            <a:r>
              <a:rPr lang="en-US" altLang="en-US" sz="2000" u="sng" smtClean="0">
                <a:solidFill>
                  <a:srgbClr val="000080"/>
                </a:solidFill>
              </a:rPr>
              <a:t>Use </a:t>
            </a:r>
          </a:p>
          <a:p>
            <a:pPr marL="782638" lvl="1">
              <a:spcBef>
                <a:spcPts val="600"/>
              </a:spcBef>
              <a:buClr>
                <a:srgbClr val="800000"/>
              </a:buClr>
              <a:buSzPct val="85000"/>
              <a:buFont typeface="Wingdings" charset="2"/>
              <a:buChar char="•"/>
            </a:pPr>
            <a:r>
              <a:rPr lang="en-US" altLang="en-US" sz="1600" smtClean="0">
                <a:solidFill>
                  <a:srgbClr val="800000"/>
                </a:solidFill>
              </a:rPr>
              <a:t>Active and chronic disease</a:t>
            </a:r>
          </a:p>
          <a:p>
            <a:pPr marL="782638" lvl="1">
              <a:spcBef>
                <a:spcPts val="600"/>
              </a:spcBef>
              <a:buClr>
                <a:srgbClr val="800000"/>
              </a:buClr>
              <a:buSzPct val="85000"/>
              <a:buFont typeface="Wingdings" charset="2"/>
              <a:buChar char="•"/>
            </a:pPr>
            <a:r>
              <a:rPr lang="en-US" altLang="en-US" sz="1600" i="1" smtClean="0">
                <a:solidFill>
                  <a:srgbClr val="800000"/>
                </a:solidFill>
              </a:rPr>
              <a:t>Steroid sparing</a:t>
            </a:r>
          </a:p>
          <a:p>
            <a:pPr marL="782638" lvl="1">
              <a:spcBef>
                <a:spcPts val="600"/>
              </a:spcBef>
              <a:buClr>
                <a:srgbClr val="800000"/>
              </a:buClr>
              <a:buSzPct val="85000"/>
              <a:buFont typeface="Wingdings" charset="2"/>
              <a:buChar char="•"/>
            </a:pPr>
            <a:r>
              <a:rPr lang="en-US" altLang="en-US" sz="1600" i="1" smtClean="0">
                <a:solidFill>
                  <a:srgbClr val="800000"/>
                </a:solidFill>
              </a:rPr>
              <a:t>Bridging therapy </a:t>
            </a:r>
          </a:p>
          <a:p>
            <a:pPr marL="382588">
              <a:spcBef>
                <a:spcPts val="700"/>
              </a:spcBef>
              <a:buSzPct val="85000"/>
              <a:buFont typeface="Wingdings" charset="2"/>
              <a:buChar char="•"/>
            </a:pPr>
            <a:r>
              <a:rPr lang="en-US" altLang="en-US" sz="2000" u="sng" smtClean="0">
                <a:solidFill>
                  <a:srgbClr val="000080"/>
                </a:solidFill>
              </a:rPr>
              <a:t>Side effects</a:t>
            </a:r>
          </a:p>
          <a:p>
            <a:pPr marL="782638" lvl="1">
              <a:spcBef>
                <a:spcPts val="600"/>
              </a:spcBef>
              <a:buClr>
                <a:srgbClr val="800000"/>
              </a:buClr>
              <a:buSzPct val="85000"/>
              <a:buFont typeface="Wingdings" charset="2"/>
              <a:buChar char="•"/>
            </a:pPr>
            <a:r>
              <a:rPr lang="en-US" altLang="en-US" sz="1600" smtClean="0">
                <a:solidFill>
                  <a:srgbClr val="800000"/>
                </a:solidFill>
              </a:rPr>
              <a:t>Tremor, paraesthesiae, malaise, headache, abnormal LFT</a:t>
            </a:r>
          </a:p>
          <a:p>
            <a:pPr marL="782638" lvl="1">
              <a:spcBef>
                <a:spcPts val="600"/>
              </a:spcBef>
              <a:buClr>
                <a:srgbClr val="800000"/>
              </a:buClr>
              <a:buSzPct val="85000"/>
              <a:buFont typeface="Wingdings" charset="2"/>
              <a:buChar char="•"/>
            </a:pPr>
            <a:r>
              <a:rPr lang="en-US" altLang="en-US" sz="1600" smtClean="0">
                <a:solidFill>
                  <a:srgbClr val="800000"/>
                </a:solidFill>
              </a:rPr>
              <a:t>Gingival hyperplasia, hirsutism</a:t>
            </a:r>
          </a:p>
          <a:p>
            <a:pPr marL="782638" lvl="1">
              <a:spcBef>
                <a:spcPts val="600"/>
              </a:spcBef>
              <a:buClr>
                <a:srgbClr val="800000"/>
              </a:buClr>
              <a:buSzPct val="85000"/>
              <a:buFont typeface="Wingdings" charset="2"/>
              <a:buChar char="•"/>
            </a:pPr>
            <a:r>
              <a:rPr lang="en-US" altLang="en-US" sz="1600" smtClean="0">
                <a:solidFill>
                  <a:srgbClr val="800000"/>
                </a:solidFill>
              </a:rPr>
              <a:t>Major: renal impairment, infections, neurotoxicity</a:t>
            </a:r>
            <a:endParaRPr lang="en-US" altLang="en-US" sz="1800" smtClean="0">
              <a:solidFill>
                <a:srgbClr val="800000"/>
              </a:solidFill>
            </a:endParaRPr>
          </a:p>
          <a:p>
            <a:pPr marL="382588">
              <a:spcBef>
                <a:spcPts val="700"/>
              </a:spcBef>
              <a:buSzPct val="85000"/>
              <a:buFont typeface="Wingdings" charset="2"/>
              <a:buChar char="•"/>
            </a:pPr>
            <a:r>
              <a:rPr lang="en-US" altLang="en-US" sz="2000" u="sng" smtClean="0">
                <a:solidFill>
                  <a:srgbClr val="000080"/>
                </a:solidFill>
              </a:rPr>
              <a:t>Monitor</a:t>
            </a:r>
          </a:p>
          <a:p>
            <a:pPr marL="782638" lvl="1">
              <a:spcBef>
                <a:spcPts val="600"/>
              </a:spcBef>
              <a:buClr>
                <a:srgbClr val="800000"/>
              </a:buClr>
              <a:buSzPct val="85000"/>
              <a:buFont typeface="Wingdings" charset="2"/>
              <a:buChar char="•"/>
            </a:pPr>
            <a:r>
              <a:rPr lang="en-US" altLang="en-US" sz="1800" smtClean="0">
                <a:solidFill>
                  <a:srgbClr val="800000"/>
                </a:solidFill>
              </a:rPr>
              <a:t>Blood pressure, FBC, renal function</a:t>
            </a:r>
            <a:endParaRPr lang="en-US" altLang="en-US" sz="1800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126531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762000" y="509588"/>
            <a:ext cx="8229600" cy="636587"/>
          </a:xfrm>
          <a:prstGeom prst="rect">
            <a:avLst/>
          </a:prstGeom>
        </p:spPr>
        <p:txBody>
          <a:bodyPr rIns="40639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8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Infliximab</a:t>
            </a:r>
            <a:r>
              <a:rPr lang="en-US" dirty="0" smtClean="0"/>
              <a:t>		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1371600"/>
            <a:ext cx="8229600" cy="5257800"/>
          </a:xfrm>
          <a:prstGeom prst="rect">
            <a:avLst/>
          </a:prstGeom>
        </p:spPr>
        <p:txBody>
          <a:bodyPr rIns="4063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2588">
              <a:buSzPct val="85000"/>
            </a:pPr>
            <a:r>
              <a:rPr lang="en-US" altLang="en-US" sz="2000" smtClean="0">
                <a:solidFill>
                  <a:srgbClr val="000080"/>
                </a:solidFill>
              </a:rPr>
              <a:t>Anti TNF-α monoclonal antibody</a:t>
            </a:r>
          </a:p>
          <a:p>
            <a:pPr marL="382588">
              <a:spcBef>
                <a:spcPts val="700"/>
              </a:spcBef>
              <a:buSzPct val="85000"/>
            </a:pPr>
            <a:r>
              <a:rPr lang="en-US" altLang="en-US" sz="2000" smtClean="0">
                <a:solidFill>
                  <a:srgbClr val="000080"/>
                </a:solidFill>
              </a:rPr>
              <a:t>Potent anti inflammatory effects</a:t>
            </a:r>
          </a:p>
          <a:p>
            <a:pPr marL="382588">
              <a:spcBef>
                <a:spcPts val="700"/>
              </a:spcBef>
              <a:buClr>
                <a:srgbClr val="800000"/>
              </a:buClr>
              <a:buSzPct val="85000"/>
            </a:pPr>
            <a:endParaRPr lang="en-US" altLang="en-US" sz="2000" smtClean="0">
              <a:solidFill>
                <a:srgbClr val="000080"/>
              </a:solidFill>
            </a:endParaRPr>
          </a:p>
          <a:p>
            <a:pPr marL="382588">
              <a:spcBef>
                <a:spcPts val="700"/>
              </a:spcBef>
              <a:buSzPct val="85000"/>
            </a:pPr>
            <a:r>
              <a:rPr lang="en-US" altLang="en-US" sz="2000" u="sng" smtClean="0">
                <a:solidFill>
                  <a:srgbClr val="000080"/>
                </a:solidFill>
              </a:rPr>
              <a:t>Use</a:t>
            </a:r>
          </a:p>
          <a:p>
            <a:pPr marL="382588">
              <a:spcBef>
                <a:spcPts val="700"/>
              </a:spcBef>
              <a:buClr>
                <a:srgbClr val="800000"/>
              </a:buClr>
              <a:buSzPct val="85000"/>
            </a:pPr>
            <a:r>
              <a:rPr lang="en-US" altLang="en-US" sz="2000" smtClean="0">
                <a:solidFill>
                  <a:srgbClr val="800000"/>
                </a:solidFill>
              </a:rPr>
              <a:t>Fistulizing CD</a:t>
            </a:r>
          </a:p>
          <a:p>
            <a:pPr marL="382588">
              <a:spcBef>
                <a:spcPts val="700"/>
              </a:spcBef>
              <a:buClr>
                <a:srgbClr val="800000"/>
              </a:buClr>
              <a:buSzPct val="85000"/>
            </a:pPr>
            <a:r>
              <a:rPr lang="en-US" altLang="en-US" sz="2000" smtClean="0">
                <a:solidFill>
                  <a:srgbClr val="800000"/>
                </a:solidFill>
              </a:rPr>
              <a:t>Severe active CD refractory/intolerant of steroids or immunosuppression</a:t>
            </a:r>
          </a:p>
          <a:p>
            <a:pPr marL="382588">
              <a:spcBef>
                <a:spcPts val="700"/>
              </a:spcBef>
              <a:buClr>
                <a:srgbClr val="800000"/>
              </a:buClr>
              <a:buSzPct val="85000"/>
            </a:pPr>
            <a:r>
              <a:rPr lang="en-US" altLang="en-US" sz="2000" smtClean="0">
                <a:solidFill>
                  <a:srgbClr val="800000"/>
                </a:solidFill>
              </a:rPr>
              <a:t>iv infusion</a:t>
            </a:r>
          </a:p>
          <a:p>
            <a:pPr marL="382588">
              <a:spcBef>
                <a:spcPts val="700"/>
              </a:spcBef>
              <a:buClr>
                <a:srgbClr val="800000"/>
              </a:buClr>
              <a:buSzPct val="85000"/>
            </a:pPr>
            <a:endParaRPr lang="en-US" altLang="en-US" sz="2000" smtClean="0">
              <a:solidFill>
                <a:srgbClr val="000080"/>
              </a:solidFill>
            </a:endParaRPr>
          </a:p>
          <a:p>
            <a:pPr marL="382588">
              <a:spcBef>
                <a:spcPts val="700"/>
              </a:spcBef>
              <a:buSzPct val="85000"/>
            </a:pPr>
            <a:r>
              <a:rPr lang="en-US" altLang="en-US" sz="2000" u="sng" smtClean="0">
                <a:solidFill>
                  <a:srgbClr val="000080"/>
                </a:solidFill>
              </a:rPr>
              <a:t>Side effects</a:t>
            </a:r>
          </a:p>
          <a:p>
            <a:pPr marL="382588">
              <a:spcBef>
                <a:spcPts val="700"/>
              </a:spcBef>
              <a:buClr>
                <a:srgbClr val="800000"/>
              </a:buClr>
              <a:buSzPct val="85000"/>
            </a:pPr>
            <a:r>
              <a:rPr lang="en-US" altLang="en-US" sz="2000" smtClean="0">
                <a:solidFill>
                  <a:srgbClr val="800000"/>
                </a:solidFill>
              </a:rPr>
              <a:t>Infusion reactions</a:t>
            </a:r>
          </a:p>
          <a:p>
            <a:pPr marL="382588">
              <a:spcBef>
                <a:spcPts val="700"/>
              </a:spcBef>
              <a:buClr>
                <a:srgbClr val="800000"/>
              </a:buClr>
              <a:buSzPct val="85000"/>
            </a:pPr>
            <a:r>
              <a:rPr lang="en-US" altLang="en-US" sz="2000" smtClean="0">
                <a:solidFill>
                  <a:srgbClr val="800000"/>
                </a:solidFill>
              </a:rPr>
              <a:t>Sepsis</a:t>
            </a:r>
          </a:p>
          <a:p>
            <a:pPr marL="382588">
              <a:spcBef>
                <a:spcPts val="700"/>
              </a:spcBef>
              <a:buClr>
                <a:srgbClr val="800000"/>
              </a:buClr>
              <a:buSzPct val="85000"/>
            </a:pPr>
            <a:r>
              <a:rPr lang="en-US" altLang="en-US" sz="2000" smtClean="0">
                <a:solidFill>
                  <a:srgbClr val="800000"/>
                </a:solidFill>
              </a:rPr>
              <a:t>Reactivation of Tb, increased risk of Tb</a:t>
            </a:r>
            <a:endParaRPr lang="en-US" altLang="en-US" sz="2000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14400" y="9906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</a:rPr>
              <a:t>Carminatives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b="1" dirty="0">
              <a:solidFill>
                <a:srgbClr val="FF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</a:rPr>
              <a:t>Anti-</a:t>
            </a:r>
            <a:r>
              <a:rPr lang="en-US" sz="3600" b="1" dirty="0" err="1" smtClean="0">
                <a:solidFill>
                  <a:srgbClr val="FF0000"/>
                </a:solidFill>
              </a:rPr>
              <a:t>fermentive</a:t>
            </a:r>
            <a:r>
              <a:rPr lang="en-US" sz="3600" b="1" dirty="0" smtClean="0">
                <a:solidFill>
                  <a:srgbClr val="FF0000"/>
                </a:solidFill>
              </a:rPr>
              <a:t> and Antifoaming agents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b="1" dirty="0">
              <a:solidFill>
                <a:srgbClr val="FF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rgbClr val="FF0000"/>
                </a:solidFill>
              </a:rPr>
              <a:t>Ruminotorics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b="1" dirty="0">
              <a:solidFill>
                <a:srgbClr val="FF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</a:rPr>
              <a:t>Digestants</a:t>
            </a:r>
            <a:endParaRPr lang="en-I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43000" y="545812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Carminatives</a:t>
            </a:r>
          </a:p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(Anise, </a:t>
            </a: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</a:rPr>
              <a:t>Asafoetida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, Camphor, Caraway, Cardamom, Cinnamon, Clove, Coriander, Ginger, Menthol, Peppermint, Spearmint)</a:t>
            </a:r>
            <a:endParaRPr lang="en-IN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422975"/>
            <a:ext cx="7467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Used in mild cases of simple bloat</a:t>
            </a:r>
          </a:p>
          <a:p>
            <a:endParaRPr lang="en-US" b="1" dirty="0"/>
          </a:p>
          <a:p>
            <a:r>
              <a:rPr lang="en-US" b="1" dirty="0" smtClean="0"/>
              <a:t>Mild irritation of GI mucosa &amp; relaxation of </a:t>
            </a:r>
            <a:r>
              <a:rPr lang="en-US" b="1" dirty="0" err="1" smtClean="0"/>
              <a:t>Oesophageal</a:t>
            </a:r>
            <a:r>
              <a:rPr lang="en-US" b="1" dirty="0" smtClean="0"/>
              <a:t> sphincter</a:t>
            </a:r>
          </a:p>
          <a:p>
            <a:endParaRPr lang="en-US" b="1" dirty="0"/>
          </a:p>
          <a:p>
            <a:r>
              <a:rPr lang="en-US" b="1" dirty="0" smtClean="0"/>
              <a:t>Eructation of entrapped gases</a:t>
            </a:r>
          </a:p>
          <a:p>
            <a:endParaRPr lang="en-US" b="1" dirty="0" smtClean="0"/>
          </a:p>
          <a:p>
            <a:r>
              <a:rPr lang="en-US" b="1" dirty="0" smtClean="0"/>
              <a:t>Promotes expulsion of gases from GIT</a:t>
            </a:r>
          </a:p>
          <a:p>
            <a:endParaRPr lang="en-US" b="1" dirty="0"/>
          </a:p>
          <a:p>
            <a:r>
              <a:rPr lang="en-US" b="1" dirty="0" smtClean="0"/>
              <a:t>Relieve discomfort and distension of stomach</a:t>
            </a:r>
          </a:p>
          <a:p>
            <a:endParaRPr lang="en-US" b="1" dirty="0"/>
          </a:p>
          <a:p>
            <a:r>
              <a:rPr lang="en-US" b="1" dirty="0" smtClean="0"/>
              <a:t>	</a:t>
            </a:r>
            <a:r>
              <a:rPr lang="en-US" b="1" dirty="0" smtClean="0">
                <a:solidFill>
                  <a:srgbClr val="002060"/>
                </a:solidFill>
              </a:rPr>
              <a:t>Distension leads to:</a:t>
            </a:r>
          </a:p>
          <a:p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en-US" b="1" dirty="0" smtClean="0">
                <a:solidFill>
                  <a:srgbClr val="C00000"/>
                </a:solidFill>
              </a:rPr>
              <a:t>Respiratory and cardiovascular compromises</a:t>
            </a:r>
          </a:p>
          <a:p>
            <a:r>
              <a:rPr lang="en-US" b="1" dirty="0">
                <a:solidFill>
                  <a:srgbClr val="C00000"/>
                </a:solidFill>
              </a:rPr>
              <a:t>	</a:t>
            </a:r>
            <a:r>
              <a:rPr lang="en-US" b="1" dirty="0" smtClean="0">
                <a:solidFill>
                  <a:srgbClr val="C00000"/>
                </a:solidFill>
              </a:rPr>
              <a:t>	Epigastric pain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Agents: 	</a:t>
            </a:r>
            <a:r>
              <a:rPr lang="en-US" b="1" dirty="0" smtClean="0">
                <a:solidFill>
                  <a:srgbClr val="00B050"/>
                </a:solidFill>
              </a:rPr>
              <a:t>Volatile inhalant </a:t>
            </a:r>
            <a:r>
              <a:rPr lang="en-US" b="1" dirty="0" err="1" smtClean="0">
                <a:solidFill>
                  <a:srgbClr val="00B050"/>
                </a:solidFill>
              </a:rPr>
              <a:t>anaesthetics</a:t>
            </a:r>
            <a:r>
              <a:rPr lang="en-US" b="1" dirty="0" smtClean="0">
                <a:solidFill>
                  <a:srgbClr val="00B050"/>
                </a:solidFill>
              </a:rPr>
              <a:t>         </a:t>
            </a:r>
            <a:r>
              <a:rPr lang="en-US" b="1" dirty="0" smtClean="0">
                <a:solidFill>
                  <a:srgbClr val="7030A0"/>
                </a:solidFill>
              </a:rPr>
              <a:t>Low therapeutic uses           				           (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Inconsistent action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</a:p>
          <a:p>
            <a:r>
              <a:rPr lang="en-US" b="1" dirty="0">
                <a:solidFill>
                  <a:srgbClr val="00B050"/>
                </a:solidFill>
              </a:rPr>
              <a:t>	</a:t>
            </a:r>
            <a:r>
              <a:rPr lang="en-US" b="1" dirty="0" smtClean="0">
                <a:solidFill>
                  <a:srgbClr val="00B050"/>
                </a:solidFill>
              </a:rPr>
              <a:t>Alcohol</a:t>
            </a:r>
            <a:endParaRPr lang="en-IN" b="1" dirty="0">
              <a:solidFill>
                <a:srgbClr val="00B050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4914900" y="5510511"/>
            <a:ext cx="190500" cy="9664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14400" y="685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Anti-</a:t>
            </a:r>
            <a:r>
              <a:rPr lang="en-US" sz="2800" b="1" dirty="0" err="1" smtClean="0">
                <a:solidFill>
                  <a:srgbClr val="FF0000"/>
                </a:solidFill>
              </a:rPr>
              <a:t>fermentive</a:t>
            </a:r>
            <a:r>
              <a:rPr lang="en-US" sz="2800" b="1" dirty="0" smtClean="0">
                <a:solidFill>
                  <a:srgbClr val="FF0000"/>
                </a:solidFill>
              </a:rPr>
              <a:t> and Antifoaming agents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209020"/>
            <a:ext cx="708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Cellulose fermentation in rumen</a:t>
            </a:r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Production of gases (periodical </a:t>
            </a:r>
            <a:r>
              <a:rPr lang="en-US" b="1" dirty="0" err="1" smtClean="0"/>
              <a:t>eruction</a:t>
            </a:r>
            <a:r>
              <a:rPr lang="en-US" b="1" dirty="0" smtClean="0"/>
              <a:t>)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Excess gas production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Free form of gas               Stable foam form of gas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Ruminal </a:t>
            </a:r>
            <a:r>
              <a:rPr lang="en-US" b="1" dirty="0" err="1">
                <a:solidFill>
                  <a:srgbClr val="C00000"/>
                </a:solidFill>
              </a:rPr>
              <a:t>T</a:t>
            </a:r>
            <a:r>
              <a:rPr lang="en-US" b="1" dirty="0" err="1" smtClean="0">
                <a:solidFill>
                  <a:srgbClr val="C00000"/>
                </a:solidFill>
              </a:rPr>
              <a:t>ympany</a:t>
            </a:r>
            <a:r>
              <a:rPr lang="en-US" b="1" dirty="0" smtClean="0">
                <a:solidFill>
                  <a:srgbClr val="C00000"/>
                </a:solidFill>
              </a:rPr>
              <a:t> or Bloat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38700" y="1600200"/>
            <a:ext cx="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46320" y="2362200"/>
            <a:ext cx="0" cy="2779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733800" y="2895600"/>
            <a:ext cx="3048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257800" y="3432048"/>
            <a:ext cx="3048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81600" y="2895600"/>
            <a:ext cx="3810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33800" y="3438144"/>
            <a:ext cx="3810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43434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Management: </a:t>
            </a:r>
            <a:r>
              <a:rPr lang="en-US" b="1" dirty="0" err="1" smtClean="0">
                <a:solidFill>
                  <a:srgbClr val="7030A0"/>
                </a:solidFill>
              </a:rPr>
              <a:t>Antifermentive</a:t>
            </a:r>
            <a:r>
              <a:rPr lang="en-US" b="1" dirty="0" smtClean="0">
                <a:solidFill>
                  <a:srgbClr val="7030A0"/>
                </a:solidFill>
              </a:rPr>
              <a:t> agents</a:t>
            </a:r>
            <a:r>
              <a:rPr lang="en-US" dirty="0" smtClean="0"/>
              <a:t>		</a:t>
            </a:r>
            <a:r>
              <a:rPr lang="en-US" b="1" dirty="0" smtClean="0">
                <a:solidFill>
                  <a:srgbClr val="00B050"/>
                </a:solidFill>
              </a:rPr>
              <a:t>Antifoaming agents</a:t>
            </a:r>
          </a:p>
          <a:p>
            <a:r>
              <a:rPr lang="en-US" dirty="0"/>
              <a:t>	</a:t>
            </a:r>
            <a:r>
              <a:rPr lang="en-US" dirty="0" smtClean="0"/>
              <a:t>	      +</a:t>
            </a:r>
          </a:p>
          <a:p>
            <a:r>
              <a:rPr lang="en-US" dirty="0"/>
              <a:t>	 </a:t>
            </a:r>
            <a:r>
              <a:rPr lang="en-US" dirty="0" smtClean="0"/>
              <a:t>       Ruminal Intubation </a:t>
            </a:r>
          </a:p>
          <a:p>
            <a:r>
              <a:rPr lang="en-US" dirty="0"/>
              <a:t>	</a:t>
            </a:r>
            <a:r>
              <a:rPr lang="en-US" dirty="0" smtClean="0"/>
              <a:t>	      or</a:t>
            </a:r>
          </a:p>
          <a:p>
            <a:r>
              <a:rPr lang="en-US" dirty="0"/>
              <a:t>	 </a:t>
            </a:r>
            <a:r>
              <a:rPr lang="en-US" dirty="0" smtClean="0"/>
              <a:t>           </a:t>
            </a:r>
            <a:r>
              <a:rPr lang="en-US" dirty="0" err="1" smtClean="0"/>
              <a:t>Trocharisation</a:t>
            </a:r>
            <a:endParaRPr lang="en-IN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895600" y="3584448"/>
            <a:ext cx="0" cy="7589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553200" y="3581400"/>
            <a:ext cx="0" cy="7589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90600" y="914400"/>
            <a:ext cx="762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b="1" dirty="0" err="1" smtClean="0">
                <a:solidFill>
                  <a:srgbClr val="00B050"/>
                </a:solidFill>
              </a:rPr>
              <a:t>Antifermentive</a:t>
            </a:r>
            <a:r>
              <a:rPr lang="en-US" b="1" dirty="0" smtClean="0">
                <a:solidFill>
                  <a:srgbClr val="00B050"/>
                </a:solidFill>
              </a:rPr>
              <a:t> (</a:t>
            </a:r>
            <a:r>
              <a:rPr lang="en-US" b="1" dirty="0" err="1" smtClean="0">
                <a:solidFill>
                  <a:srgbClr val="00B050"/>
                </a:solidFill>
              </a:rPr>
              <a:t>Antizymotic</a:t>
            </a:r>
            <a:r>
              <a:rPr lang="en-US" b="1" dirty="0" smtClean="0">
                <a:solidFill>
                  <a:srgbClr val="00B050"/>
                </a:solidFill>
              </a:rPr>
              <a:t>) agents: </a:t>
            </a:r>
            <a:r>
              <a:rPr lang="en-US" b="1" dirty="0" smtClean="0"/>
              <a:t>By</a:t>
            </a:r>
            <a:r>
              <a:rPr lang="en-US" b="1" dirty="0" smtClean="0">
                <a:solidFill>
                  <a:srgbClr val="002060"/>
                </a:solidFill>
              </a:rPr>
              <a:t> 	Stomach tube or as Drench</a:t>
            </a:r>
          </a:p>
          <a:p>
            <a:pPr marL="342900" indent="-342900">
              <a:buAutoNum type="arabicParenR"/>
            </a:pPr>
            <a:endParaRPr lang="en-US" b="1" dirty="0" smtClean="0">
              <a:solidFill>
                <a:srgbClr val="002060"/>
              </a:solidFill>
            </a:endParaRPr>
          </a:p>
          <a:p>
            <a:pPr lvl="8"/>
            <a:r>
              <a:rPr lang="en-US" b="1" dirty="0" smtClean="0">
                <a:solidFill>
                  <a:srgbClr val="002060"/>
                </a:solidFill>
              </a:rPr>
              <a:t>	Directly in Rumen by </a:t>
            </a:r>
            <a:r>
              <a:rPr lang="en-US" b="1" dirty="0" err="1" smtClean="0">
                <a:solidFill>
                  <a:srgbClr val="002060"/>
                </a:solidFill>
              </a:rPr>
              <a:t>Trochar</a:t>
            </a:r>
            <a:r>
              <a:rPr lang="en-US" b="1" dirty="0" smtClean="0">
                <a:solidFill>
                  <a:srgbClr val="002060"/>
                </a:solidFill>
              </a:rPr>
              <a:t> 	and Cannula</a:t>
            </a:r>
          </a:p>
          <a:p>
            <a:pPr lvl="8"/>
            <a:endParaRPr lang="en-US" b="1" dirty="0">
              <a:solidFill>
                <a:srgbClr val="002060"/>
              </a:solidFill>
            </a:endParaRPr>
          </a:p>
          <a:p>
            <a:pPr lvl="8"/>
            <a:endParaRPr lang="en-US" b="1" dirty="0" smtClean="0">
              <a:solidFill>
                <a:srgbClr val="002060"/>
              </a:solidFill>
            </a:endParaRPr>
          </a:p>
          <a:p>
            <a:pPr lvl="8"/>
            <a:endParaRPr lang="en-US" b="1" dirty="0">
              <a:solidFill>
                <a:srgbClr val="002060"/>
              </a:solidFill>
            </a:endParaRPr>
          </a:p>
          <a:p>
            <a:pPr lvl="8"/>
            <a:endParaRPr lang="en-US" b="1" dirty="0" smtClean="0">
              <a:solidFill>
                <a:srgbClr val="002060"/>
              </a:solidFill>
            </a:endParaRPr>
          </a:p>
          <a:p>
            <a:pPr lvl="8"/>
            <a:endParaRPr lang="en-US" b="1" dirty="0" smtClean="0">
              <a:solidFill>
                <a:srgbClr val="002060"/>
              </a:solidFill>
            </a:endParaRPr>
          </a:p>
          <a:p>
            <a:pPr lvl="8"/>
            <a:endParaRPr lang="en-US" b="1" dirty="0" smtClean="0">
              <a:solidFill>
                <a:srgbClr val="002060"/>
              </a:solidFill>
            </a:endParaRPr>
          </a:p>
          <a:p>
            <a:pPr lvl="8"/>
            <a:endParaRPr lang="en-US" b="1" dirty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  Formalin: 40% soln. in water (highly irritant diluted with water. NSS)</a:t>
            </a:r>
          </a:p>
          <a:p>
            <a:pPr lvl="3"/>
            <a:r>
              <a:rPr lang="en-US" b="1" dirty="0" err="1" smtClean="0">
                <a:solidFill>
                  <a:srgbClr val="002060"/>
                </a:solidFill>
              </a:rPr>
              <a:t>Antizymotic</a:t>
            </a:r>
            <a:r>
              <a:rPr lang="en-US" b="1" dirty="0" smtClean="0">
                <a:solidFill>
                  <a:srgbClr val="002060"/>
                </a:solidFill>
              </a:rPr>
              <a:t> and intestinal antiseptic</a:t>
            </a:r>
          </a:p>
          <a:p>
            <a:pPr marL="342900" indent="-342900">
              <a:buAutoNum type="arabicParenR"/>
            </a:pPr>
            <a:endParaRPr lang="en-US" b="1" dirty="0">
              <a:solidFill>
                <a:srgbClr val="002060"/>
              </a:solidFill>
            </a:endParaRPr>
          </a:p>
          <a:p>
            <a:pPr marL="342900" indent="-342900">
              <a:buAutoNum type="arabicParenR"/>
            </a:pPr>
            <a:endParaRPr lang="en-US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arenR"/>
            </a:pP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209800"/>
            <a:ext cx="769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E.g.: Turpentine oil, Formalin</a:t>
            </a:r>
          </a:p>
          <a:p>
            <a:endParaRPr lang="en-US" dirty="0"/>
          </a:p>
          <a:p>
            <a:r>
              <a:rPr lang="en-US" b="1" dirty="0" smtClean="0"/>
              <a:t>Turpentine Oil</a:t>
            </a:r>
            <a:r>
              <a:rPr lang="en-US" dirty="0" smtClean="0"/>
              <a:t>: Act as reflex </a:t>
            </a:r>
            <a:r>
              <a:rPr lang="en-US" dirty="0" err="1" smtClean="0"/>
              <a:t>sialogogue</a:t>
            </a:r>
            <a:r>
              <a:rPr lang="en-US" dirty="0" smtClean="0"/>
              <a:t>, carminative, </a:t>
            </a:r>
            <a:r>
              <a:rPr lang="en-US" dirty="0" err="1" smtClean="0"/>
              <a:t>antizymotic</a:t>
            </a:r>
            <a:r>
              <a:rPr lang="en-US" dirty="0" smtClean="0"/>
              <a:t> and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antifoaming</a:t>
            </a:r>
          </a:p>
          <a:p>
            <a:r>
              <a:rPr lang="en-US" dirty="0"/>
              <a:t>	 </a:t>
            </a:r>
            <a:r>
              <a:rPr lang="en-US" dirty="0" smtClean="0"/>
              <a:t>        For internal use (Rectified T.T. oil)</a:t>
            </a:r>
          </a:p>
          <a:p>
            <a:r>
              <a:rPr lang="en-US" dirty="0"/>
              <a:t>	</a:t>
            </a:r>
            <a:r>
              <a:rPr lang="en-US" dirty="0" smtClean="0"/>
              <a:t>         Irritant, mixed with </a:t>
            </a:r>
            <a:r>
              <a:rPr lang="en-US" dirty="0" err="1" smtClean="0"/>
              <a:t>demulscents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         Used in combination with linseed Oil, Not with fish oil </a:t>
            </a:r>
            <a:endParaRPr lang="en-IN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90600" y="9144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2)     Antifoaming agents: </a:t>
            </a:r>
            <a:r>
              <a:rPr lang="en-US" b="1" dirty="0" smtClean="0"/>
              <a:t>Surfactants (decrease the stability of foam in rumen)</a:t>
            </a:r>
            <a:endParaRPr lang="en-US" b="1" dirty="0"/>
          </a:p>
          <a:p>
            <a:pPr marL="342900" indent="-342900">
              <a:buAutoNum type="arabicParenR"/>
            </a:pPr>
            <a:endParaRPr lang="en-US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arenR"/>
            </a:pP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1837730"/>
            <a:ext cx="75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Organic silicones</a:t>
            </a:r>
            <a:r>
              <a:rPr lang="en-US" dirty="0" smtClean="0"/>
              <a:t>: Polydimethylsiloxane/</a:t>
            </a:r>
            <a:r>
              <a:rPr lang="en-US" dirty="0" err="1" smtClean="0"/>
              <a:t>Dimeticone</a:t>
            </a:r>
            <a:r>
              <a:rPr lang="en-US" dirty="0" smtClean="0"/>
              <a:t>, Simethicone, </a:t>
            </a:r>
            <a:r>
              <a:rPr lang="en-US" dirty="0" err="1" smtClean="0"/>
              <a:t>Poloxalene</a:t>
            </a:r>
            <a:endParaRPr lang="en-US" dirty="0" smtClean="0"/>
          </a:p>
          <a:p>
            <a:r>
              <a:rPr lang="en-US" dirty="0"/>
              <a:t>	 </a:t>
            </a:r>
            <a:r>
              <a:rPr lang="en-US" dirty="0" smtClean="0"/>
              <a:t>              </a:t>
            </a:r>
            <a:r>
              <a:rPr lang="en-US" dirty="0" err="1" smtClean="0"/>
              <a:t>Dimeticone</a:t>
            </a:r>
            <a:r>
              <a:rPr lang="en-US" dirty="0" smtClean="0"/>
              <a:t>: Widely used in </a:t>
            </a:r>
            <a:r>
              <a:rPr lang="en-US" dirty="0" err="1" smtClean="0"/>
              <a:t>Vety</a:t>
            </a:r>
            <a:r>
              <a:rPr lang="en-US" dirty="0" smtClean="0"/>
              <a:t>. Practice</a:t>
            </a:r>
          </a:p>
          <a:p>
            <a:r>
              <a:rPr lang="en-US" dirty="0"/>
              <a:t>	</a:t>
            </a:r>
            <a:r>
              <a:rPr lang="en-US" dirty="0" smtClean="0"/>
              <a:t>		   Unabsorbed in GIT</a:t>
            </a:r>
          </a:p>
          <a:p>
            <a:r>
              <a:rPr lang="en-US" dirty="0"/>
              <a:t>	</a:t>
            </a:r>
            <a:r>
              <a:rPr lang="en-US" dirty="0" smtClean="0"/>
              <a:t>		   Higher doses: Constipation/</a:t>
            </a:r>
            <a:r>
              <a:rPr lang="en-US" dirty="0" err="1" smtClean="0"/>
              <a:t>diarrhoea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Vegetable oils</a:t>
            </a:r>
            <a:r>
              <a:rPr lang="en-US" dirty="0" smtClean="0"/>
              <a:t>: </a:t>
            </a:r>
            <a:r>
              <a:rPr lang="en-US" dirty="0" err="1" smtClean="0"/>
              <a:t>Arachis</a:t>
            </a:r>
            <a:r>
              <a:rPr lang="en-US" dirty="0" smtClean="0"/>
              <a:t> oil (peanut oil, groundnut oil) extracted from </a:t>
            </a:r>
            <a:r>
              <a:rPr lang="en-US" i="1" dirty="0" err="1" smtClean="0">
                <a:solidFill>
                  <a:srgbClr val="FF0000"/>
                </a:solidFill>
              </a:rPr>
              <a:t>Arachis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                          </a:t>
            </a:r>
            <a:r>
              <a:rPr lang="en-US" i="1" dirty="0" err="1" smtClean="0">
                <a:solidFill>
                  <a:srgbClr val="FF0000"/>
                </a:solidFill>
              </a:rPr>
              <a:t>hypogaea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                          </a:t>
            </a:r>
            <a:r>
              <a:rPr lang="en-US" dirty="0" err="1" smtClean="0">
                <a:solidFill>
                  <a:srgbClr val="7030A0"/>
                </a:solidFill>
              </a:rPr>
              <a:t>Antizymotic</a:t>
            </a:r>
            <a:r>
              <a:rPr lang="en-US" dirty="0" smtClean="0">
                <a:solidFill>
                  <a:srgbClr val="7030A0"/>
                </a:solidFill>
              </a:rPr>
              <a:t>, antifoaming, laxative and </a:t>
            </a:r>
            <a:r>
              <a:rPr lang="en-US" dirty="0" err="1" smtClean="0">
                <a:solidFill>
                  <a:srgbClr val="7030A0"/>
                </a:solidFill>
              </a:rPr>
              <a:t>demulscent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/>
          </a:p>
          <a:p>
            <a:r>
              <a:rPr lang="en-US" b="1" dirty="0" smtClean="0"/>
              <a:t>Volatile oil</a:t>
            </a:r>
            <a:r>
              <a:rPr lang="en-US" dirty="0" smtClean="0"/>
              <a:t>s: Turpentine oil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Other Drugs</a:t>
            </a:r>
            <a:r>
              <a:rPr lang="en-US" dirty="0" smtClean="0"/>
              <a:t>: 	Sod. Bicarbonate, </a:t>
            </a:r>
          </a:p>
          <a:p>
            <a:r>
              <a:rPr lang="en-US" dirty="0"/>
              <a:t>	</a:t>
            </a:r>
            <a:r>
              <a:rPr lang="en-US" dirty="0" smtClean="0"/>
              <a:t>	Serotonin antagonists (</a:t>
            </a:r>
            <a:r>
              <a:rPr lang="en-US" dirty="0" err="1" smtClean="0"/>
              <a:t>Ketanserin</a:t>
            </a:r>
            <a:r>
              <a:rPr lang="en-US" dirty="0" smtClean="0"/>
              <a:t>, </a:t>
            </a:r>
            <a:r>
              <a:rPr lang="en-US" dirty="0" err="1" smtClean="0"/>
              <a:t>ritanserin</a:t>
            </a:r>
            <a:r>
              <a:rPr lang="en-US" dirty="0" smtClean="0"/>
              <a:t>), 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Monensin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</TotalTime>
  <Words>3706</Words>
  <Application>Microsoft Office PowerPoint</Application>
  <PresentationFormat>On-screen Show (4:3)</PresentationFormat>
  <Paragraphs>870</Paragraphs>
  <Slides>101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Rishab Sharma</cp:lastModifiedBy>
  <cp:revision>151</cp:revision>
  <dcterms:created xsi:type="dcterms:W3CDTF">2006-08-16T00:00:00Z</dcterms:created>
  <dcterms:modified xsi:type="dcterms:W3CDTF">2023-07-13T05:18:58Z</dcterms:modified>
</cp:coreProperties>
</file>