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44"/>
  </p:notesMasterIdLst>
  <p:sldIdLst>
    <p:sldId id="266" r:id="rId2"/>
    <p:sldId id="357" r:id="rId3"/>
    <p:sldId id="358" r:id="rId4"/>
    <p:sldId id="368" r:id="rId5"/>
    <p:sldId id="359" r:id="rId6"/>
    <p:sldId id="360" r:id="rId7"/>
    <p:sldId id="362" r:id="rId8"/>
    <p:sldId id="363" r:id="rId9"/>
    <p:sldId id="364" r:id="rId10"/>
    <p:sldId id="379" r:id="rId11"/>
    <p:sldId id="366" r:id="rId12"/>
    <p:sldId id="370" r:id="rId13"/>
    <p:sldId id="380" r:id="rId14"/>
    <p:sldId id="381" r:id="rId15"/>
    <p:sldId id="382" r:id="rId16"/>
    <p:sldId id="367" r:id="rId17"/>
    <p:sldId id="372" r:id="rId18"/>
    <p:sldId id="383" r:id="rId19"/>
    <p:sldId id="373" r:id="rId20"/>
    <p:sldId id="384" r:id="rId21"/>
    <p:sldId id="371" r:id="rId22"/>
    <p:sldId id="376" r:id="rId23"/>
    <p:sldId id="374" r:id="rId24"/>
    <p:sldId id="375" r:id="rId25"/>
    <p:sldId id="377" r:id="rId26"/>
    <p:sldId id="385" r:id="rId27"/>
    <p:sldId id="386" r:id="rId28"/>
    <p:sldId id="387" r:id="rId29"/>
    <p:sldId id="388" r:id="rId30"/>
    <p:sldId id="389" r:id="rId31"/>
    <p:sldId id="390" r:id="rId32"/>
    <p:sldId id="391" r:id="rId33"/>
    <p:sldId id="392" r:id="rId34"/>
    <p:sldId id="394" r:id="rId35"/>
    <p:sldId id="396" r:id="rId36"/>
    <p:sldId id="397" r:id="rId37"/>
    <p:sldId id="398" r:id="rId38"/>
    <p:sldId id="402" r:id="rId39"/>
    <p:sldId id="400" r:id="rId40"/>
    <p:sldId id="401" r:id="rId41"/>
    <p:sldId id="399" r:id="rId42"/>
    <p:sldId id="282"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varScale="1">
        <p:scale>
          <a:sx n="108" d="100"/>
          <a:sy n="108" d="100"/>
        </p:scale>
        <p:origin x="172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7B504-9299-4C93-8A3D-0EA8C6011876}" type="datetimeFigureOut">
              <a:rPr lang="en-IN" smtClean="0"/>
              <a:pPr/>
              <a:t>29-07-2021</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3F8EE-F56E-4E27-9D2C-9559C34D3374}" type="slidenum">
              <a:rPr lang="en-IN" smtClean="0"/>
              <a:pPr/>
              <a:t>‹#›</a:t>
            </a:fld>
            <a:endParaRPr lang="en-IN"/>
          </a:p>
        </p:txBody>
      </p:sp>
    </p:spTree>
    <p:extLst>
      <p:ext uri="{BB962C8B-B14F-4D97-AF65-F5344CB8AC3E}">
        <p14:creationId xmlns:p14="http://schemas.microsoft.com/office/powerpoint/2010/main" val="724829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32193A-76BE-425E-8C4C-50C747325B1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33F8EE-F56E-4E27-9D2C-9559C34D3374}" type="slidenum">
              <a:rPr lang="en-IN" smtClean="0"/>
              <a:pPr/>
              <a:t>26</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833F8EE-F56E-4E27-9D2C-9559C34D3374}" type="slidenum">
              <a:rPr lang="en-IN" smtClean="0"/>
              <a:pPr/>
              <a:t>42</a:t>
            </a:fld>
            <a:endParaRPr lang="en-IN"/>
          </a:p>
        </p:txBody>
      </p:sp>
    </p:spTree>
    <p:extLst>
      <p:ext uri="{BB962C8B-B14F-4D97-AF65-F5344CB8AC3E}">
        <p14:creationId xmlns:p14="http://schemas.microsoft.com/office/powerpoint/2010/main" val="228599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D9644-4B91-4423-90E6-06DCE976BC8B}" type="datetime1">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9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7A63D7-7FE6-4221-AF52-4F65D7C3F332}" type="datetime1">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92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03167A-C866-432A-B196-4AFBB16B7564}" type="datetime1">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005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A968C-5AA9-449E-BDF0-6080141A727A}" type="datetime1">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776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0233B3-F3CF-48D9-9F2D-DBD3AB62F67D}" type="datetime1">
              <a:rPr lang="en-US" smtClean="0"/>
              <a:pPr/>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49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5984BD-FB3A-4BC6-BDE0-7F0CABB627BB}" type="datetime1">
              <a:rPr lang="en-US" smtClean="0"/>
              <a:pPr/>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335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D86536-763A-47D1-A9C6-6A822C599F94}" type="datetime1">
              <a:rPr lang="en-US" smtClean="0"/>
              <a:pPr/>
              <a:t>7/29/2021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212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7DC11D-AF6F-401F-962C-14C64B642A36}" type="datetime1">
              <a:rPr lang="en-US" smtClean="0"/>
              <a:pPr/>
              <a:t>7/29/2021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388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FD4F89-ADC5-47D0-B186-5F415153B4D6}" type="datetime1">
              <a:rPr lang="en-US" smtClean="0"/>
              <a:pPr/>
              <a:t>7/29/2021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526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4EAE101-7FF5-4644-ABA9-9C46E3C24932}" type="datetime1">
              <a:rPr lang="en-US" smtClean="0"/>
              <a:pPr/>
              <a:t>7/29/2021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0785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90D85C-87F0-4C86-BC19-2A6E411697B0}" type="datetime1">
              <a:rPr lang="en-US" smtClean="0"/>
              <a:pPr/>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221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FE76986-7715-4BD9-ADC0-734ED3E21ED8}" type="datetime1">
              <a:rPr lang="en-US" smtClean="0"/>
              <a:pPr/>
              <a:t>7/29/2021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11157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081E5A-F7F0-4E53-B767-8775B4FF6301}"/>
              </a:ext>
            </a:extLst>
          </p:cNvPr>
          <p:cNvPicPr>
            <a:picLocks noChangeAspect="1"/>
          </p:cNvPicPr>
          <p:nvPr/>
        </p:nvPicPr>
        <p:blipFill>
          <a:blip r:embed="rId3" cstate="print"/>
          <a:stretch>
            <a:fillRect/>
          </a:stretch>
        </p:blipFill>
        <p:spPr>
          <a:xfrm>
            <a:off x="0" y="304800"/>
            <a:ext cx="1478018" cy="1478018"/>
          </a:xfrm>
          <a:prstGeom prst="rect">
            <a:avLst/>
          </a:prstGeom>
        </p:spPr>
      </p:pic>
      <p:sp>
        <p:nvSpPr>
          <p:cNvPr id="7" name="Text Box 2">
            <a:extLst>
              <a:ext uri="{FF2B5EF4-FFF2-40B4-BE49-F238E27FC236}">
                <a16:creationId xmlns:a16="http://schemas.microsoft.com/office/drawing/2014/main" id="{93884907-B91D-443E-87AA-DEC07B739777}"/>
              </a:ext>
            </a:extLst>
          </p:cNvPr>
          <p:cNvSpPr txBox="1">
            <a:spLocks noChangeArrowheads="1"/>
          </p:cNvSpPr>
          <p:nvPr/>
        </p:nvSpPr>
        <p:spPr bwMode="auto">
          <a:xfrm>
            <a:off x="1591877" y="4515374"/>
            <a:ext cx="6057900" cy="800100"/>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ct val="0"/>
              </a:spcAft>
            </a:pPr>
            <a:r>
              <a:rPr lang="en-IN"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College of Veterinary Science &amp; Animal Husbandry</a:t>
            </a:r>
          </a:p>
          <a:p>
            <a:pPr algn="ctr" defTabSz="685800" fontAlgn="base">
              <a:spcBef>
                <a:spcPct val="0"/>
              </a:spcBef>
              <a:spcAft>
                <a:spcPct val="0"/>
              </a:spcAft>
            </a:pPr>
            <a:r>
              <a:rPr lang="en-IN"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U.P. Pt. Deen Dayal Upadhyaya Pashu Chikitsa Vigyan</a:t>
            </a:r>
          </a:p>
          <a:p>
            <a:pPr algn="ctr" defTabSz="685800" fontAlgn="base">
              <a:spcBef>
                <a:spcPct val="0"/>
              </a:spcBef>
              <a:spcAft>
                <a:spcPct val="0"/>
              </a:spcAft>
            </a:pPr>
            <a:r>
              <a:rPr lang="en-IN"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Vishwavidyalaya Evam Go-Anusandhan Sansthan</a:t>
            </a:r>
          </a:p>
          <a:p>
            <a:pPr algn="ctr" defTabSz="685800" fontAlgn="base">
              <a:spcBef>
                <a:spcPct val="0"/>
              </a:spcBef>
              <a:spcAft>
                <a:spcPts val="750"/>
              </a:spcAft>
            </a:pPr>
            <a:r>
              <a:rPr lang="en-IN"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(DUVASU), Mathura - 281001 (U.P.)</a:t>
            </a:r>
            <a:endParaRPr lang="en-US"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9" name="Picture 8" descr="New Picture"/>
          <p:cNvPicPr/>
          <p:nvPr/>
        </p:nvPicPr>
        <p:blipFill>
          <a:blip r:embed="rId4" cstate="print"/>
          <a:srcRect/>
          <a:stretch>
            <a:fillRect/>
          </a:stretch>
        </p:blipFill>
        <p:spPr bwMode="auto">
          <a:xfrm>
            <a:off x="7476796" y="304800"/>
            <a:ext cx="1667204" cy="1454369"/>
          </a:xfrm>
          <a:prstGeom prst="rect">
            <a:avLst/>
          </a:prstGeom>
          <a:noFill/>
          <a:ln w="9525">
            <a:noFill/>
            <a:miter lim="800000"/>
            <a:headEnd/>
            <a:tailEnd/>
          </a:ln>
        </p:spPr>
      </p:pic>
      <p:sp>
        <p:nvSpPr>
          <p:cNvPr id="11" name="Subtitle 2">
            <a:extLst>
              <a:ext uri="{FF2B5EF4-FFF2-40B4-BE49-F238E27FC236}">
                <a16:creationId xmlns:a16="http://schemas.microsoft.com/office/drawing/2014/main" id="{64147684-C2A0-4377-9515-7EF7DF03E290}"/>
              </a:ext>
            </a:extLst>
          </p:cNvPr>
          <p:cNvSpPr txBox="1">
            <a:spLocks/>
          </p:cNvSpPr>
          <p:nvPr/>
        </p:nvSpPr>
        <p:spPr>
          <a:xfrm>
            <a:off x="2438400" y="2502149"/>
            <a:ext cx="3886200" cy="92685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pPr algn="ctr">
              <a:spcBef>
                <a:spcPts val="0"/>
              </a:spcBef>
            </a:pPr>
            <a:r>
              <a:rPr lang="en-US" dirty="0">
                <a:solidFill>
                  <a:srgbClr val="FF0000"/>
                </a:solidFill>
                <a:latin typeface="Times New Roman" pitchFamily="18" charset="0"/>
                <a:cs typeface="Times New Roman" pitchFamily="18" charset="0"/>
              </a:rPr>
              <a:t>Dr. Muneendra Kumar</a:t>
            </a:r>
          </a:p>
          <a:p>
            <a:pPr algn="ctr">
              <a:spcBef>
                <a:spcPts val="0"/>
              </a:spcBef>
            </a:pPr>
            <a:r>
              <a:rPr lang="en-US" dirty="0">
                <a:solidFill>
                  <a:srgbClr val="FF0000"/>
                </a:solidFill>
                <a:latin typeface="Times New Roman" pitchFamily="18" charset="0"/>
                <a:cs typeface="Times New Roman" pitchFamily="18" charset="0"/>
              </a:rPr>
              <a:t>Assistant Professor</a:t>
            </a:r>
          </a:p>
          <a:p>
            <a:pPr algn="ctr">
              <a:spcBef>
                <a:spcPts val="0"/>
              </a:spcBef>
            </a:pPr>
            <a:r>
              <a:rPr lang="en-US" dirty="0">
                <a:solidFill>
                  <a:srgbClr val="FF0000"/>
                </a:solidFill>
                <a:latin typeface="Times New Roman" pitchFamily="18" charset="0"/>
                <a:cs typeface="Times New Roman" pitchFamily="18" charset="0"/>
              </a:rPr>
              <a:t>Department of Animal Nutrition</a:t>
            </a:r>
            <a:endParaRPr lang="en-IN" dirty="0">
              <a:solidFill>
                <a:srgbClr val="FF0000"/>
              </a:solidFill>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1</a:t>
            </a:fld>
            <a:endParaRPr lang="en-US"/>
          </a:p>
        </p:txBody>
      </p:sp>
      <p:sp>
        <p:nvSpPr>
          <p:cNvPr id="13" name="Rectangle 12">
            <a:extLst>
              <a:ext uri="{FF2B5EF4-FFF2-40B4-BE49-F238E27FC236}">
                <a16:creationId xmlns:a16="http://schemas.microsoft.com/office/drawing/2014/main" id="{FAA9968B-BEE7-4A21-86F1-A49AB640881B}"/>
              </a:ext>
            </a:extLst>
          </p:cNvPr>
          <p:cNvSpPr/>
          <p:nvPr/>
        </p:nvSpPr>
        <p:spPr>
          <a:xfrm>
            <a:off x="3440802" y="3763705"/>
            <a:ext cx="2225288" cy="323165"/>
          </a:xfrm>
          <a:prstGeom prst="rect">
            <a:avLst/>
          </a:prstGeom>
        </p:spPr>
        <p:txBody>
          <a:bodyPr wrap="none">
            <a:spAutoFit/>
          </a:bodyPr>
          <a:lstStyle/>
          <a:p>
            <a:pPr algn="ctr"/>
            <a:r>
              <a:rPr lang="en-IN" sz="1500" i="1" u="sng" dirty="0">
                <a:solidFill>
                  <a:srgbClr val="00B050"/>
                </a:solidFill>
                <a:latin typeface="Times New Roman" pitchFamily="18" charset="0"/>
                <a:cs typeface="Times New Roman" pitchFamily="18" charset="0"/>
              </a:rPr>
              <a:t>muneendra82@gmail.com</a:t>
            </a:r>
          </a:p>
        </p:txBody>
      </p:sp>
      <p:graphicFrame>
        <p:nvGraphicFramePr>
          <p:cNvPr id="3" name="Table 2">
            <a:extLst>
              <a:ext uri="{FF2B5EF4-FFF2-40B4-BE49-F238E27FC236}">
                <a16:creationId xmlns:a16="http://schemas.microsoft.com/office/drawing/2014/main" id="{C8A1EDBB-4554-4F4B-B6F8-7AB599B738CB}"/>
              </a:ext>
            </a:extLst>
          </p:cNvPr>
          <p:cNvGraphicFramePr>
            <a:graphicFrameLocks noGrp="1"/>
          </p:cNvGraphicFramePr>
          <p:nvPr>
            <p:extLst>
              <p:ext uri="{D42A27DB-BD31-4B8C-83A1-F6EECF244321}">
                <p14:modId xmlns:p14="http://schemas.microsoft.com/office/powerpoint/2010/main" val="2555303848"/>
              </p:ext>
            </p:extLst>
          </p:nvPr>
        </p:nvGraphicFramePr>
        <p:xfrm>
          <a:off x="1515021" y="949649"/>
          <a:ext cx="5941060" cy="426720"/>
        </p:xfrm>
        <a:graphic>
          <a:graphicData uri="http://schemas.openxmlformats.org/drawingml/2006/table">
            <a:tbl>
              <a:tblPr firstRow="1" firstCol="1" bandRow="1">
                <a:tableStyleId>{5C22544A-7EE6-4342-B048-85BDC9FD1C3A}</a:tableStyleId>
              </a:tblPr>
              <a:tblGrid>
                <a:gridCol w="1350645">
                  <a:extLst>
                    <a:ext uri="{9D8B030D-6E8A-4147-A177-3AD203B41FA5}">
                      <a16:colId xmlns:a16="http://schemas.microsoft.com/office/drawing/2014/main" val="3530265411"/>
                    </a:ext>
                  </a:extLst>
                </a:gridCol>
                <a:gridCol w="4590415">
                  <a:extLst>
                    <a:ext uri="{9D8B030D-6E8A-4147-A177-3AD203B41FA5}">
                      <a16:colId xmlns:a16="http://schemas.microsoft.com/office/drawing/2014/main" val="3719321819"/>
                    </a:ext>
                  </a:extLst>
                </a:gridCol>
              </a:tblGrid>
              <a:tr h="270510">
                <a:tc>
                  <a:txBody>
                    <a:bodyPr/>
                    <a:lstStyle/>
                    <a:p>
                      <a:pPr algn="ctr">
                        <a:lnSpc>
                          <a:spcPct val="115000"/>
                        </a:lnSpc>
                        <a:spcAft>
                          <a:spcPts val="1000"/>
                        </a:spcAft>
                        <a:tabLst>
                          <a:tab pos="247650" algn="l"/>
                        </a:tabLst>
                      </a:pPr>
                      <a:r>
                        <a:rPr lang="en-US" sz="18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L</a:t>
                      </a:r>
                      <a:r>
                        <a:rPr lang="en-IN" sz="1800" dirty="0" err="1">
                          <a:solidFill>
                            <a:schemeClr val="tx1"/>
                          </a:solidFill>
                          <a:effectLst/>
                          <a:latin typeface="Calibri" panose="020F0502020204030204" pitchFamily="34" charset="0"/>
                          <a:ea typeface="Times New Roman" panose="02020603050405020304" pitchFamily="18" charset="0"/>
                          <a:cs typeface="Mangal" panose="02040503050203030202" pitchFamily="18" charset="0"/>
                        </a:rPr>
                        <a:t>ecture</a:t>
                      </a:r>
                      <a:r>
                        <a:rPr lang="en-IN" sz="18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1.</a:t>
                      </a:r>
                    </a:p>
                  </a:txBody>
                  <a:tcPr marL="68580" marR="68580" marT="0" marB="0"/>
                </a:tc>
                <a:tc>
                  <a:txBody>
                    <a:bodyPr/>
                    <a:lstStyle/>
                    <a:p>
                      <a:pPr algn="ctr">
                        <a:lnSpc>
                          <a:spcPct val="100000"/>
                        </a:lnSpc>
                      </a:pPr>
                      <a:r>
                        <a:rPr kumimoji="0" lang="en-US" sz="2800" b="1" i="0" u="none" strike="noStrike" kern="1200" cap="none" spc="-50" normalizeH="0" baseline="0" noProof="0" dirty="0">
                          <a:ln>
                            <a:noFill/>
                          </a:ln>
                          <a:solidFill>
                            <a:srgbClr val="7030A0"/>
                          </a:solidFill>
                          <a:effectLst/>
                          <a:uLnTx/>
                          <a:uFillTx/>
                          <a:latin typeface="Times New Roman" pitchFamily="18" charset="0"/>
                          <a:ea typeface="+mj-ea"/>
                          <a:cs typeface="Times New Roman" pitchFamily="18" charset="0"/>
                        </a:rPr>
                        <a:t>Dog and Cat Nutrition</a:t>
                      </a:r>
                      <a:endParaRPr lang="en-IN" sz="24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4854054"/>
                  </a:ext>
                </a:extLst>
              </a:tr>
            </a:tbl>
          </a:graphicData>
        </a:graphic>
      </p:graphicFrame>
      <p:sp>
        <p:nvSpPr>
          <p:cNvPr id="10" name="Subtitle 2">
            <a:extLst>
              <a:ext uri="{FF2B5EF4-FFF2-40B4-BE49-F238E27FC236}">
                <a16:creationId xmlns:a16="http://schemas.microsoft.com/office/drawing/2014/main" id="{67BE17DF-50F6-460D-83B0-E83475F19170}"/>
              </a:ext>
            </a:extLst>
          </p:cNvPr>
          <p:cNvSpPr txBox="1">
            <a:spLocks/>
          </p:cNvSpPr>
          <p:nvPr/>
        </p:nvSpPr>
        <p:spPr>
          <a:xfrm>
            <a:off x="3791607" y="1767839"/>
            <a:ext cx="1371600" cy="36576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pPr algn="ctr">
              <a:spcBef>
                <a:spcPts val="0"/>
              </a:spcBef>
            </a:pPr>
            <a:r>
              <a:rPr lang="en-US" dirty="0">
                <a:solidFill>
                  <a:srgbClr val="FF0000"/>
                </a:solidFill>
                <a:latin typeface="Times New Roman" pitchFamily="18" charset="0"/>
                <a:cs typeface="Times New Roman" pitchFamily="18" charset="0"/>
              </a:rPr>
              <a:t>Unit-4</a:t>
            </a:r>
            <a:endParaRPr lang="en-IN" dirty="0">
              <a:solidFill>
                <a:srgbClr val="FF0000"/>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5A677898-7ED5-4DFC-958F-D8F8B6C6D294}"/>
              </a:ext>
            </a:extLst>
          </p:cNvPr>
          <p:cNvSpPr txBox="1"/>
          <p:nvPr/>
        </p:nvSpPr>
        <p:spPr>
          <a:xfrm>
            <a:off x="2286000" y="5574701"/>
            <a:ext cx="4572000" cy="338554"/>
          </a:xfrm>
          <a:prstGeom prst="rect">
            <a:avLst/>
          </a:prstGeom>
          <a:noFill/>
        </p:spPr>
        <p:txBody>
          <a:bodyPr wrap="square">
            <a:spAutoFit/>
          </a:bodyPr>
          <a:lstStyle/>
          <a:p>
            <a:pPr algn="ctr"/>
            <a:r>
              <a:rPr lang="en-IN" sz="1600" dirty="0">
                <a:latin typeface="Times New Roman" panose="02020603050405020304" pitchFamily="18" charset="0"/>
                <a:cs typeface="Times New Roman" panose="02020603050405020304" pitchFamily="18" charset="0"/>
              </a:rPr>
              <a:t>Class link: </a:t>
            </a:r>
            <a:r>
              <a:rPr lang="en-IN" sz="1600" u="sng" dirty="0">
                <a:solidFill>
                  <a:srgbClr val="0070C0"/>
                </a:solidFill>
                <a:latin typeface="Times New Roman" panose="02020603050405020304" pitchFamily="18" charset="0"/>
                <a:cs typeface="Times New Roman" panose="02020603050405020304" pitchFamily="18" charset="0"/>
              </a:rPr>
              <a:t>meet.google.com/</a:t>
            </a:r>
            <a:r>
              <a:rPr lang="en-IN" sz="1600" u="sng" dirty="0" err="1">
                <a:solidFill>
                  <a:srgbClr val="0070C0"/>
                </a:solidFill>
                <a:latin typeface="Times New Roman" panose="02020603050405020304" pitchFamily="18" charset="0"/>
                <a:cs typeface="Times New Roman" panose="02020603050405020304" pitchFamily="18" charset="0"/>
              </a:rPr>
              <a:t>gbf-rehf-gtb</a:t>
            </a:r>
            <a:endParaRPr lang="en-IN" sz="1600" u="sng"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Most Popular Dog Breeds – American Kennel Club">
            <a:extLst>
              <a:ext uri="{FF2B5EF4-FFF2-40B4-BE49-F238E27FC236}">
                <a16:creationId xmlns:a16="http://schemas.microsoft.com/office/drawing/2014/main" id="{8185C1A9-5BC4-4D4F-9C16-F846343013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783" r="21152"/>
          <a:stretch/>
        </p:blipFill>
        <p:spPr bwMode="auto">
          <a:xfrm>
            <a:off x="381001" y="2059816"/>
            <a:ext cx="1752600" cy="19904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wnload Free png White Cat Png (+) - Free Download | fourjay.org -  DLPNG.com">
            <a:extLst>
              <a:ext uri="{FF2B5EF4-FFF2-40B4-BE49-F238E27FC236}">
                <a16:creationId xmlns:a16="http://schemas.microsoft.com/office/drawing/2014/main" id="{C7691E5B-4A11-479B-98C1-6E985B4C5C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1369" y="2462743"/>
            <a:ext cx="1667204" cy="128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0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6" name="Oval Callout 5"/>
          <p:cNvSpPr/>
          <p:nvPr/>
        </p:nvSpPr>
        <p:spPr>
          <a:xfrm>
            <a:off x="5105400" y="76200"/>
            <a:ext cx="2895600" cy="190500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latin typeface="Times New Roman" pitchFamily="18" charset="0"/>
                <a:cs typeface="Times New Roman" pitchFamily="18" charset="0"/>
              </a:rPr>
              <a:t>A dog  has a whopping 200-300 million odor-sensitive olfactory receptors in its nose</a:t>
            </a:r>
          </a:p>
          <a:p>
            <a:pPr algn="ctr"/>
            <a:r>
              <a:rPr lang="en-US" sz="1600" b="1" dirty="0">
                <a:solidFill>
                  <a:srgbClr val="C00000"/>
                </a:solidFill>
                <a:latin typeface="Times New Roman" pitchFamily="18" charset="0"/>
                <a:cs typeface="Times New Roman" pitchFamily="18" charset="0"/>
              </a:rPr>
              <a:t> (dog sniff better)</a:t>
            </a:r>
          </a:p>
        </p:txBody>
      </p:sp>
      <p:sp>
        <p:nvSpPr>
          <p:cNvPr id="9" name="Oval Callout 8"/>
          <p:cNvSpPr/>
          <p:nvPr/>
        </p:nvSpPr>
        <p:spPr>
          <a:xfrm>
            <a:off x="1981200" y="2438400"/>
            <a:ext cx="1981200" cy="213360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itchFamily="18" charset="0"/>
                <a:cs typeface="Times New Roman" pitchFamily="18" charset="0"/>
              </a:rPr>
              <a:t>Cats can hear almost one octave higher than dogs</a:t>
            </a:r>
          </a:p>
        </p:txBody>
      </p:sp>
      <p:pic>
        <p:nvPicPr>
          <p:cNvPr id="10" name="Picture 2" descr="Pet Food Supply Store Rye NY - All Paws Gourmet Pet Store"/>
          <p:cNvPicPr>
            <a:picLocks noChangeAspect="1" noChangeArrowheads="1"/>
          </p:cNvPicPr>
          <p:nvPr/>
        </p:nvPicPr>
        <p:blipFill>
          <a:blip r:embed="rId2"/>
          <a:srcRect/>
          <a:stretch>
            <a:fillRect/>
          </a:stretch>
        </p:blipFill>
        <p:spPr bwMode="auto">
          <a:xfrm>
            <a:off x="2438400" y="990600"/>
            <a:ext cx="4095750" cy="5486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D68D2-CA6B-4269-B44B-FDC2803AF4F0}"/>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7" name="TextBox 6">
            <a:extLst>
              <a:ext uri="{FF2B5EF4-FFF2-40B4-BE49-F238E27FC236}">
                <a16:creationId xmlns:a16="http://schemas.microsoft.com/office/drawing/2014/main" id="{9C91BFD5-372B-4313-AF16-21D7F8D9B672}"/>
              </a:ext>
            </a:extLst>
          </p:cNvPr>
          <p:cNvSpPr txBox="1"/>
          <p:nvPr/>
        </p:nvSpPr>
        <p:spPr>
          <a:xfrm>
            <a:off x="822960" y="1143000"/>
            <a:ext cx="7391400" cy="461665"/>
          </a:xfrm>
          <a:prstGeom prst="rect">
            <a:avLst/>
          </a:prstGeom>
          <a:noFill/>
        </p:spPr>
        <p:txBody>
          <a:bodyPr wrap="square">
            <a:spAutoFit/>
          </a:bodyPr>
          <a:lstStyle/>
          <a:p>
            <a:pPr algn="ctr"/>
            <a:r>
              <a:rPr lang="en-US" sz="2400" b="1" i="0" dirty="0">
                <a:solidFill>
                  <a:srgbClr val="0D7CA6"/>
                </a:solidFill>
                <a:effectLst/>
                <a:latin typeface="Times New Roman" panose="02020603050405020304" pitchFamily="18" charset="0"/>
                <a:cs typeface="Times New Roman" panose="02020603050405020304" pitchFamily="18" charset="0"/>
              </a:rPr>
              <a:t>Cats vs. Dogs: Differences in Nutritional Needs</a:t>
            </a:r>
          </a:p>
        </p:txBody>
      </p:sp>
      <p:sp>
        <p:nvSpPr>
          <p:cNvPr id="8" name="Content Placeholder 2">
            <a:extLst>
              <a:ext uri="{FF2B5EF4-FFF2-40B4-BE49-F238E27FC236}">
                <a16:creationId xmlns:a16="http://schemas.microsoft.com/office/drawing/2014/main" id="{088220B6-2DBE-47D2-8B0D-EC1CA79BC147}"/>
              </a:ext>
            </a:extLst>
          </p:cNvPr>
          <p:cNvSpPr>
            <a:spLocks noGrp="1"/>
          </p:cNvSpPr>
          <p:nvPr>
            <p:ph idx="1"/>
          </p:nvPr>
        </p:nvSpPr>
        <p:spPr>
          <a:xfrm>
            <a:off x="822959" y="1845734"/>
            <a:ext cx="7543801" cy="4023360"/>
          </a:xfrm>
        </p:spPr>
        <p:txBody>
          <a:bodyPr>
            <a:normAutofit/>
          </a:bodyPr>
          <a:lstStyle/>
          <a:p>
            <a:pPr algn="just">
              <a:spcBef>
                <a:spcPts val="600"/>
              </a:spcBef>
              <a:spcAft>
                <a:spcPts val="0"/>
              </a:spcAft>
              <a:buFont typeface="Wingdings" panose="05000000000000000000" pitchFamily="2" charset="2"/>
              <a:buChar char="ü"/>
            </a:pPr>
            <a:r>
              <a:rPr lang="en-US" sz="1900" b="0" i="0" dirty="0">
                <a:solidFill>
                  <a:schemeClr val="tx1"/>
                </a:solidFill>
                <a:effectLst/>
                <a:latin typeface="Times New Roman" panose="02020603050405020304" pitchFamily="18" charset="0"/>
                <a:cs typeface="Times New Roman" panose="02020603050405020304" pitchFamily="18" charset="0"/>
              </a:rPr>
              <a:t>As obligate carnivores, cats need nutrients found in animal-based ingredients, such as muscle and organ meat, to survive.</a:t>
            </a:r>
          </a:p>
          <a:p>
            <a:pPr algn="just">
              <a:spcBef>
                <a:spcPts val="600"/>
              </a:spcBef>
              <a:spcAft>
                <a:spcPts val="0"/>
              </a:spcAft>
              <a:buFont typeface="Wingdings" panose="05000000000000000000" pitchFamily="2" charset="2"/>
              <a:buChar char="ü"/>
            </a:pPr>
            <a:r>
              <a:rPr lang="en-US" sz="1900" dirty="0">
                <a:solidFill>
                  <a:schemeClr val="tx1"/>
                </a:solidFill>
                <a:latin typeface="Times New Roman" panose="02020603050405020304" pitchFamily="18" charset="0"/>
                <a:cs typeface="Times New Roman" panose="02020603050405020304" pitchFamily="18" charset="0"/>
              </a:rPr>
              <a:t>As </a:t>
            </a:r>
            <a:r>
              <a:rPr lang="en-IN" sz="1900" b="0" i="0" dirty="0">
                <a:solidFill>
                  <a:schemeClr val="tx1"/>
                </a:solidFill>
                <a:effectLst/>
                <a:latin typeface="Times New Roman" panose="02020603050405020304" pitchFamily="18" charset="0"/>
                <a:cs typeface="Times New Roman" panose="02020603050405020304" pitchFamily="18" charset="0"/>
              </a:rPr>
              <a:t>semi-carnivores,  dogs</a:t>
            </a:r>
            <a:r>
              <a:rPr lang="en-US" sz="1900" dirty="0">
                <a:solidFill>
                  <a:schemeClr val="tx1"/>
                </a:solidFill>
                <a:latin typeface="Times New Roman" panose="02020603050405020304" pitchFamily="18" charset="0"/>
                <a:cs typeface="Times New Roman" panose="02020603050405020304" pitchFamily="18" charset="0"/>
              </a:rPr>
              <a:t> can easily adopt to vegetarian diet. </a:t>
            </a:r>
          </a:p>
          <a:p>
            <a:pPr algn="just">
              <a:spcBef>
                <a:spcPts val="600"/>
              </a:spcBef>
              <a:spcAft>
                <a:spcPts val="0"/>
              </a:spcAft>
              <a:buFont typeface="Wingdings" panose="05000000000000000000" pitchFamily="2" charset="2"/>
              <a:buChar char="ü"/>
            </a:pPr>
            <a:r>
              <a:rPr lang="en-US" sz="1900" b="0" i="0" dirty="0">
                <a:solidFill>
                  <a:schemeClr val="tx1"/>
                </a:solidFill>
                <a:effectLst/>
                <a:latin typeface="Times New Roman" panose="02020603050405020304" pitchFamily="18" charset="0"/>
                <a:cs typeface="Times New Roman" panose="02020603050405020304" pitchFamily="18" charset="0"/>
              </a:rPr>
              <a:t>Cats have a higher requirement than dogs for dietary protein.</a:t>
            </a:r>
          </a:p>
          <a:p>
            <a:pPr algn="just">
              <a:spcBef>
                <a:spcPts val="600"/>
              </a:spcBef>
              <a:spcAft>
                <a:spcPts val="0"/>
              </a:spcAft>
              <a:buFont typeface="Wingdings" panose="05000000000000000000" pitchFamily="2" charset="2"/>
              <a:buChar char="ü"/>
            </a:pPr>
            <a:r>
              <a:rPr lang="en-US" sz="1900" b="0" i="0" dirty="0">
                <a:solidFill>
                  <a:schemeClr val="tx1"/>
                </a:solidFill>
                <a:effectLst/>
                <a:latin typeface="Times New Roman" panose="02020603050405020304" pitchFamily="18" charset="0"/>
                <a:cs typeface="Times New Roman" panose="02020603050405020304" pitchFamily="18" charset="0"/>
              </a:rPr>
              <a:t>Cats have higher needs for many fat and essential fatty acid. Arachidonic acid is an essential fatty acid that cats cannot manufacture, while dogs are able.</a:t>
            </a:r>
          </a:p>
          <a:p>
            <a:pPr algn="just">
              <a:spcBef>
                <a:spcPts val="600"/>
              </a:spcBef>
              <a:spcAft>
                <a:spcPts val="0"/>
              </a:spcAft>
              <a:buFont typeface="Wingdings" panose="05000000000000000000" pitchFamily="2" charset="2"/>
              <a:buChar char="ü"/>
            </a:pPr>
            <a:r>
              <a:rPr lang="en-US" sz="1900" b="0" i="0" dirty="0">
                <a:solidFill>
                  <a:schemeClr val="tx1"/>
                </a:solidFill>
                <a:effectLst/>
                <a:latin typeface="Times New Roman" panose="02020603050405020304" pitchFamily="18" charset="0"/>
                <a:cs typeface="Times New Roman" panose="02020603050405020304" pitchFamily="18" charset="0"/>
              </a:rPr>
              <a:t>Cats cannot make the active form of vitamin A or adequate quantities of niacin.</a:t>
            </a:r>
          </a:p>
          <a:p>
            <a:pPr algn="just">
              <a:spcBef>
                <a:spcPts val="600"/>
              </a:spcBef>
              <a:spcAft>
                <a:spcPts val="0"/>
              </a:spcAft>
              <a:buFont typeface="Wingdings" panose="05000000000000000000" pitchFamily="2" charset="2"/>
              <a:buChar char="ü"/>
            </a:pPr>
            <a:r>
              <a:rPr lang="en-US" sz="1900" b="0" i="0" dirty="0">
                <a:solidFill>
                  <a:schemeClr val="tx1"/>
                </a:solidFill>
                <a:effectLst/>
                <a:latin typeface="Times New Roman" panose="02020603050405020304" pitchFamily="18" charset="0"/>
                <a:cs typeface="Times New Roman" panose="02020603050405020304" pitchFamily="18" charset="0"/>
              </a:rPr>
              <a:t>In contrast, dogs possess the metabolic processes to convert the pre-vitamin forms of these compounds into their active forms.</a:t>
            </a:r>
          </a:p>
          <a:p>
            <a:pPr marL="457200" indent="-457200" algn="just">
              <a:spcBef>
                <a:spcPts val="0"/>
              </a:spcBef>
              <a:spcAft>
                <a:spcPts val="0"/>
              </a:spcAft>
              <a:buFont typeface="+mj-lt"/>
              <a:buAutoNum type="arabicPeriod"/>
            </a:pPr>
            <a:endParaRPr lang="en-US" sz="1900" b="0" i="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927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Title 1">
            <a:extLst>
              <a:ext uri="{FF2B5EF4-FFF2-40B4-BE49-F238E27FC236}">
                <a16:creationId xmlns:a16="http://schemas.microsoft.com/office/drawing/2014/main" id="{B8B49C8E-8EB7-48E3-A299-0D689D8B4C92}"/>
              </a:ext>
            </a:extLst>
          </p:cNvPr>
          <p:cNvSpPr>
            <a:spLocks noGrp="1"/>
          </p:cNvSpPr>
          <p:nvPr>
            <p:ph type="title"/>
          </p:nvPr>
        </p:nvSpPr>
        <p:spPr>
          <a:xfrm>
            <a:off x="800100" y="1056344"/>
            <a:ext cx="7543800" cy="594361"/>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Why cat is obligate carnivores </a:t>
            </a:r>
            <a:endParaRPr lang="en-IN" sz="3200" b="1" dirty="0">
              <a:solidFill>
                <a:srgbClr val="FF0000"/>
              </a:solidFill>
              <a:latin typeface="Times New Roman" panose="02020603050405020304" pitchFamily="18" charset="0"/>
              <a:cs typeface="Times New Roman" panose="02020603050405020304" pitchFamily="18" charset="0"/>
            </a:endParaRPr>
          </a:p>
        </p:txBody>
      </p:sp>
      <p:pic>
        <p:nvPicPr>
          <p:cNvPr id="9218" name="Picture 2" descr="Cat is going to eat meat ⬇ Stock Photo, Image by © helga1981 #113420908"/>
          <p:cNvPicPr>
            <a:picLocks noChangeAspect="1" noChangeArrowheads="1"/>
          </p:cNvPicPr>
          <p:nvPr/>
        </p:nvPicPr>
        <p:blipFill>
          <a:blip r:embed="rId2"/>
          <a:srcRect/>
          <a:stretch>
            <a:fillRect/>
          </a:stretch>
        </p:blipFill>
        <p:spPr bwMode="auto">
          <a:xfrm>
            <a:off x="2895600" y="1905000"/>
            <a:ext cx="3470275" cy="3588249"/>
          </a:xfrm>
          <a:prstGeom prst="rect">
            <a:avLst/>
          </a:prstGeom>
          <a:noFill/>
        </p:spPr>
      </p:pic>
      <p:sp>
        <p:nvSpPr>
          <p:cNvPr id="6" name="Rounded Rectangle 5"/>
          <p:cNvSpPr/>
          <p:nvPr/>
        </p:nvSpPr>
        <p:spPr>
          <a:xfrm>
            <a:off x="304800" y="1905000"/>
            <a:ext cx="25908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itchFamily="18" charset="0"/>
                <a:cs typeface="Times New Roman" pitchFamily="18" charset="0"/>
              </a:rPr>
              <a:t>Small intestine adapted for high-protein, high-fat (energy) diet</a:t>
            </a:r>
          </a:p>
        </p:txBody>
      </p:sp>
      <p:sp>
        <p:nvSpPr>
          <p:cNvPr id="7" name="Rounded Rectangle 6"/>
          <p:cNvSpPr/>
          <p:nvPr/>
        </p:nvSpPr>
        <p:spPr>
          <a:xfrm>
            <a:off x="304800" y="3200400"/>
            <a:ext cx="259080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itchFamily="18" charset="0"/>
                <a:cs typeface="Times New Roman" pitchFamily="18" charset="0"/>
              </a:rPr>
              <a:t>Unable to synthesize arachidonic acid</a:t>
            </a:r>
          </a:p>
        </p:txBody>
      </p:sp>
      <p:sp>
        <p:nvSpPr>
          <p:cNvPr id="8" name="Rounded Rectangle 7"/>
          <p:cNvSpPr/>
          <p:nvPr/>
        </p:nvSpPr>
        <p:spPr>
          <a:xfrm>
            <a:off x="152400" y="4572000"/>
            <a:ext cx="30480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itchFamily="18" charset="0"/>
                <a:cs typeface="Times New Roman" pitchFamily="18" charset="0"/>
              </a:rPr>
              <a:t>Require taurine </a:t>
            </a:r>
          </a:p>
        </p:txBody>
      </p:sp>
      <p:sp>
        <p:nvSpPr>
          <p:cNvPr id="10" name="Rounded Rectangle 9"/>
          <p:cNvSpPr/>
          <p:nvPr/>
        </p:nvSpPr>
        <p:spPr>
          <a:xfrm>
            <a:off x="5943600" y="1981200"/>
            <a:ext cx="312420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itchFamily="18" charset="0"/>
                <a:cs typeface="Times New Roman" pitchFamily="18" charset="0"/>
              </a:rPr>
              <a:t>Higher protein requirement</a:t>
            </a:r>
          </a:p>
        </p:txBody>
      </p:sp>
      <p:sp>
        <p:nvSpPr>
          <p:cNvPr id="12" name="Rounded Rectangle 11"/>
          <p:cNvSpPr/>
          <p:nvPr/>
        </p:nvSpPr>
        <p:spPr>
          <a:xfrm>
            <a:off x="6172200" y="4572000"/>
            <a:ext cx="29718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itchFamily="18" charset="0"/>
                <a:cs typeface="Times New Roman" pitchFamily="18" charset="0"/>
              </a:rPr>
              <a:t>Unable to synthesize arginine and niacin </a:t>
            </a:r>
          </a:p>
        </p:txBody>
      </p:sp>
      <p:sp>
        <p:nvSpPr>
          <p:cNvPr id="13" name="Rounded Rectangle 12"/>
          <p:cNvSpPr/>
          <p:nvPr/>
        </p:nvSpPr>
        <p:spPr>
          <a:xfrm>
            <a:off x="6096000" y="3276600"/>
            <a:ext cx="2971800" cy="762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itchFamily="18" charset="0"/>
                <a:cs typeface="Times New Roman" pitchFamily="18" charset="0"/>
              </a:rPr>
              <a:t>Unable to synthesize vitamin A from carotene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itchFamily="2" charset="2"/>
              <a:buChar char="v"/>
            </a:pPr>
            <a:r>
              <a:rPr lang="en-US" dirty="0">
                <a:solidFill>
                  <a:schemeClr val="tx1"/>
                </a:solidFill>
                <a:latin typeface="Times New Roman" pitchFamily="18" charset="0"/>
                <a:cs typeface="Times New Roman" pitchFamily="18" charset="0"/>
              </a:rPr>
              <a:t>Cat is unable to synthesize arachidonic acid from linoleic acid (</a:t>
            </a:r>
            <a:r>
              <a:rPr lang="en-US" dirty="0">
                <a:solidFill>
                  <a:srgbClr val="FF0000"/>
                </a:solidFill>
                <a:latin typeface="Times New Roman" pitchFamily="18" charset="0"/>
                <a:cs typeface="Times New Roman" pitchFamily="18" charset="0"/>
              </a:rPr>
              <a:t>lack of </a:t>
            </a:r>
            <a:r>
              <a:rPr lang="el-GR" dirty="0">
                <a:solidFill>
                  <a:srgbClr val="FF0000"/>
                </a:solidFill>
                <a:latin typeface="Times New Roman" pitchFamily="18" charset="0"/>
                <a:cs typeface="Times New Roman" pitchFamily="18" charset="0"/>
              </a:rPr>
              <a:t>Δ6 </a:t>
            </a:r>
            <a:r>
              <a:rPr lang="en-US" dirty="0" err="1">
                <a:solidFill>
                  <a:srgbClr val="FF0000"/>
                </a:solidFill>
                <a:latin typeface="Times New Roman" pitchFamily="18" charset="0"/>
                <a:cs typeface="Times New Roman" pitchFamily="18" charset="0"/>
              </a:rPr>
              <a:t>desaturase</a:t>
            </a:r>
            <a:r>
              <a:rPr lang="en-US" dirty="0">
                <a:solidFill>
                  <a:schemeClr val="tx1"/>
                </a:solidFill>
                <a:latin typeface="Times New Roman" pitchFamily="18" charset="0"/>
                <a:cs typeface="Times New Roman" pitchFamily="18" charset="0"/>
              </a:rPr>
              <a:t>). </a:t>
            </a:r>
          </a:p>
          <a:p>
            <a:pPr algn="just">
              <a:buFont typeface="Wingdings" pitchFamily="2" charset="2"/>
              <a:buChar char="v"/>
            </a:pPr>
            <a:r>
              <a:rPr lang="en-US" dirty="0">
                <a:solidFill>
                  <a:schemeClr val="tx1"/>
                </a:solidFill>
                <a:latin typeface="Times New Roman" pitchFamily="18" charset="0"/>
                <a:cs typeface="Times New Roman" pitchFamily="18" charset="0"/>
              </a:rPr>
              <a:t>This means cat has a requirement for animal fat and this is one of the factors contributing to the nature of the cat as an obligate carnivore. </a:t>
            </a:r>
          </a:p>
          <a:p>
            <a:pPr algn="just">
              <a:buFont typeface="Wingdings" pitchFamily="2" charset="2"/>
              <a:buChar char="v"/>
            </a:pPr>
            <a:r>
              <a:rPr lang="en-US" dirty="0">
                <a:solidFill>
                  <a:schemeClr val="tx1"/>
                </a:solidFill>
                <a:latin typeface="Times New Roman" pitchFamily="18" charset="0"/>
                <a:cs typeface="Times New Roman" pitchFamily="18" charset="0"/>
              </a:rPr>
              <a:t>Limited ability of the feline liver to synthesize taurine from S- containing amino acid (</a:t>
            </a:r>
            <a:r>
              <a:rPr lang="en-US" dirty="0">
                <a:solidFill>
                  <a:srgbClr val="FF0000"/>
                </a:solidFill>
                <a:latin typeface="Times New Roman" pitchFamily="18" charset="0"/>
                <a:cs typeface="Times New Roman" pitchFamily="18" charset="0"/>
              </a:rPr>
              <a:t>lack of </a:t>
            </a:r>
            <a:r>
              <a:rPr lang="en-US" dirty="0" err="1">
                <a:solidFill>
                  <a:srgbClr val="FF0000"/>
                </a:solidFill>
                <a:latin typeface="Times New Roman" pitchFamily="18" charset="0"/>
                <a:cs typeface="Times New Roman" pitchFamily="18" charset="0"/>
              </a:rPr>
              <a:t>cysteine</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dioxygenase</a:t>
            </a:r>
            <a:r>
              <a:rPr lang="en-US" dirty="0">
                <a:solidFill>
                  <a:srgbClr val="FF0000"/>
                </a:solidFill>
                <a:latin typeface="Times New Roman" pitchFamily="18" charset="0"/>
                <a:cs typeface="Times New Roman" pitchFamily="18" charset="0"/>
              </a:rPr>
              <a:t> and </a:t>
            </a:r>
            <a:r>
              <a:rPr lang="en-US" dirty="0" err="1">
                <a:solidFill>
                  <a:srgbClr val="FF0000"/>
                </a:solidFill>
                <a:latin typeface="Times New Roman" pitchFamily="18" charset="0"/>
                <a:cs typeface="Times New Roman" pitchFamily="18" charset="0"/>
              </a:rPr>
              <a:t>cysteine</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sulfinic</a:t>
            </a:r>
            <a:r>
              <a:rPr lang="en-US" dirty="0">
                <a:solidFill>
                  <a:srgbClr val="FF0000"/>
                </a:solidFill>
                <a:latin typeface="Times New Roman" pitchFamily="18" charset="0"/>
                <a:cs typeface="Times New Roman" pitchFamily="18" charset="0"/>
              </a:rPr>
              <a:t> acid </a:t>
            </a:r>
            <a:r>
              <a:rPr lang="en-US" dirty="0" err="1">
                <a:solidFill>
                  <a:srgbClr val="FF0000"/>
                </a:solidFill>
                <a:latin typeface="Times New Roman" pitchFamily="18" charset="0"/>
                <a:cs typeface="Times New Roman" pitchFamily="18" charset="0"/>
              </a:rPr>
              <a:t>decarboxylase</a:t>
            </a:r>
            <a:r>
              <a:rPr lang="en-US" dirty="0">
                <a:solidFill>
                  <a:schemeClr val="tx1"/>
                </a:solidFill>
                <a:latin typeface="Times New Roman" pitchFamily="18" charset="0"/>
                <a:cs typeface="Times New Roman" pitchFamily="18" charset="0"/>
              </a:rPr>
              <a:t>). </a:t>
            </a:r>
          </a:p>
          <a:p>
            <a:pPr algn="just">
              <a:buFont typeface="Wingdings" pitchFamily="2" charset="2"/>
              <a:buChar char="v"/>
            </a:pPr>
            <a:r>
              <a:rPr lang="en-US" dirty="0">
                <a:solidFill>
                  <a:schemeClr val="tx1"/>
                </a:solidFill>
                <a:latin typeface="Times New Roman" pitchFamily="18" charset="0"/>
                <a:cs typeface="Times New Roman" pitchFamily="18" charset="0"/>
              </a:rPr>
              <a:t>Further more, cat use taurine for the conjugation with </a:t>
            </a:r>
            <a:r>
              <a:rPr lang="en-US" dirty="0" err="1">
                <a:solidFill>
                  <a:schemeClr val="tx1"/>
                </a:solidFill>
                <a:latin typeface="Times New Roman" pitchFamily="18" charset="0"/>
                <a:cs typeface="Times New Roman" pitchFamily="18" charset="0"/>
              </a:rPr>
              <a:t>cholic</a:t>
            </a:r>
            <a:r>
              <a:rPr lang="en-US" dirty="0">
                <a:solidFill>
                  <a:schemeClr val="tx1"/>
                </a:solidFill>
                <a:latin typeface="Times New Roman" pitchFamily="18" charset="0"/>
                <a:cs typeface="Times New Roman" pitchFamily="18" charset="0"/>
              </a:rPr>
              <a:t> acid (bile acid) to form </a:t>
            </a:r>
            <a:r>
              <a:rPr lang="en-US" dirty="0" err="1">
                <a:solidFill>
                  <a:schemeClr val="tx1"/>
                </a:solidFill>
                <a:latin typeface="Times New Roman" pitchFamily="18" charset="0"/>
                <a:cs typeface="Times New Roman" pitchFamily="18" charset="0"/>
              </a:rPr>
              <a:t>taurocholic</a:t>
            </a:r>
            <a:r>
              <a:rPr lang="en-US" dirty="0">
                <a:solidFill>
                  <a:schemeClr val="tx1"/>
                </a:solidFill>
                <a:latin typeface="Times New Roman" pitchFamily="18" charset="0"/>
                <a:cs typeface="Times New Roman" pitchFamily="18" charset="0"/>
              </a:rPr>
              <a:t> acid (other use glycine for conjugation with </a:t>
            </a:r>
            <a:r>
              <a:rPr lang="en-US" dirty="0" err="1">
                <a:solidFill>
                  <a:schemeClr val="tx1"/>
                </a:solidFill>
                <a:latin typeface="Times New Roman" pitchFamily="18" charset="0"/>
                <a:cs typeface="Times New Roman" pitchFamily="18" charset="0"/>
              </a:rPr>
              <a:t>cholic</a:t>
            </a:r>
            <a:r>
              <a:rPr lang="en-US" dirty="0">
                <a:solidFill>
                  <a:schemeClr val="tx1"/>
                </a:solidFill>
                <a:latin typeface="Times New Roman" pitchFamily="18" charset="0"/>
                <a:cs typeface="Times New Roman" pitchFamily="18" charset="0"/>
              </a:rPr>
              <a:t> acid-</a:t>
            </a:r>
            <a:r>
              <a:rPr lang="en-US" dirty="0" err="1">
                <a:solidFill>
                  <a:schemeClr val="tx1"/>
                </a:solidFill>
                <a:latin typeface="Times New Roman" pitchFamily="18" charset="0"/>
                <a:cs typeface="Times New Roman" pitchFamily="18" charset="0"/>
              </a:rPr>
              <a:t>glycocholic</a:t>
            </a:r>
            <a:r>
              <a:rPr lang="en-US" dirty="0">
                <a:solidFill>
                  <a:schemeClr val="tx1"/>
                </a:solidFill>
                <a:latin typeface="Times New Roman" pitchFamily="18" charset="0"/>
                <a:cs typeface="Times New Roman" pitchFamily="18" charset="0"/>
              </a:rPr>
              <a:t> acid). Therefore, large amount of taurine excreted in bile. </a:t>
            </a:r>
          </a:p>
          <a:p>
            <a:pPr algn="just">
              <a:buFont typeface="Wingdings" pitchFamily="2" charset="2"/>
              <a:buChar char="v"/>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itchFamily="2" charset="2"/>
              <a:buChar char="v"/>
            </a:pPr>
            <a:r>
              <a:rPr lang="en-US" dirty="0">
                <a:solidFill>
                  <a:schemeClr val="tx1"/>
                </a:solidFill>
                <a:latin typeface="Times New Roman" pitchFamily="18" charset="0"/>
                <a:cs typeface="Times New Roman" pitchFamily="18" charset="0"/>
              </a:rPr>
              <a:t>This is another factors contributing to the nature of the cat as an obligate carnivore.</a:t>
            </a:r>
          </a:p>
          <a:p>
            <a:pPr algn="just">
              <a:buFont typeface="Wingdings" pitchFamily="2" charset="2"/>
              <a:buChar char="v"/>
            </a:pPr>
            <a:r>
              <a:rPr lang="en-US" dirty="0">
                <a:solidFill>
                  <a:schemeClr val="tx1"/>
                </a:solidFill>
                <a:latin typeface="Times New Roman" pitchFamily="18" charset="0"/>
                <a:cs typeface="Times New Roman" pitchFamily="18" charset="0"/>
              </a:rPr>
              <a:t>Taurine is found in high amount in tissue like muscle, retina, CNS and heart.</a:t>
            </a:r>
          </a:p>
          <a:p>
            <a:pPr algn="just">
              <a:buFont typeface="Wingdings" pitchFamily="2" charset="2"/>
              <a:buChar char="v"/>
            </a:pPr>
            <a:r>
              <a:rPr lang="en-US" dirty="0">
                <a:solidFill>
                  <a:schemeClr val="tx1"/>
                </a:solidFill>
                <a:latin typeface="Times New Roman" pitchFamily="18" charset="0"/>
                <a:cs typeface="Times New Roman" pitchFamily="18" charset="0"/>
              </a:rPr>
              <a:t>Taurine deficiency results into impaired reproduction, feline central retina degeneration (FCRD) and dilated </a:t>
            </a:r>
            <a:r>
              <a:rPr lang="en-US" dirty="0" err="1">
                <a:solidFill>
                  <a:schemeClr val="tx1"/>
                </a:solidFill>
                <a:latin typeface="Times New Roman" pitchFamily="18" charset="0"/>
                <a:cs typeface="Times New Roman" pitchFamily="18" charset="0"/>
              </a:rPr>
              <a:t>cardiomyopathy</a:t>
            </a:r>
            <a:r>
              <a:rPr lang="en-US" dirty="0">
                <a:solidFill>
                  <a:schemeClr val="tx1"/>
                </a:solidFill>
                <a:latin typeface="Times New Roman" pitchFamily="18" charset="0"/>
                <a:cs typeface="Times New Roman" pitchFamily="18" charset="0"/>
              </a:rPr>
              <a:t> in cat.</a:t>
            </a:r>
          </a:p>
          <a:p>
            <a:pPr algn="just">
              <a:buFont typeface="Wingdings" pitchFamily="2" charset="2"/>
              <a:buChar char="v"/>
            </a:pPr>
            <a:r>
              <a:rPr lang="en-US" dirty="0">
                <a:solidFill>
                  <a:schemeClr val="tx1"/>
                </a:solidFill>
                <a:latin typeface="Times New Roman" pitchFamily="18" charset="0"/>
                <a:cs typeface="Times New Roman" pitchFamily="18" charset="0"/>
              </a:rPr>
              <a:t>Cat being obligate carnivore use much of protein in a normal meat diet to meet its energy requirement.</a:t>
            </a:r>
          </a:p>
          <a:p>
            <a:pPr algn="just">
              <a:buFont typeface="Wingdings" pitchFamily="2" charset="2"/>
              <a:buChar char="v"/>
            </a:pPr>
            <a:r>
              <a:rPr lang="en-US" dirty="0">
                <a:solidFill>
                  <a:schemeClr val="tx1"/>
                </a:solidFill>
                <a:latin typeface="Times New Roman" pitchFamily="18" charset="0"/>
                <a:cs typeface="Times New Roman" pitchFamily="18" charset="0"/>
              </a:rPr>
              <a:t>Enzymes that deaminate protein in liver (</a:t>
            </a:r>
            <a:r>
              <a:rPr lang="en-US" dirty="0">
                <a:solidFill>
                  <a:srgbClr val="FF0000"/>
                </a:solidFill>
                <a:latin typeface="Times New Roman" pitchFamily="18" charset="0"/>
                <a:cs typeface="Times New Roman" pitchFamily="18" charset="0"/>
              </a:rPr>
              <a:t>hepatic </a:t>
            </a:r>
            <a:r>
              <a:rPr lang="en-US" dirty="0" err="1">
                <a:solidFill>
                  <a:srgbClr val="FF0000"/>
                </a:solidFill>
                <a:latin typeface="Times New Roman" pitchFamily="18" charset="0"/>
                <a:cs typeface="Times New Roman" pitchFamily="18" charset="0"/>
              </a:rPr>
              <a:t>transminase</a:t>
            </a:r>
            <a:r>
              <a:rPr lang="en-US" dirty="0">
                <a:solidFill>
                  <a:srgbClr val="FF0000"/>
                </a:solidFill>
                <a:latin typeface="Times New Roman" pitchFamily="18" charset="0"/>
                <a:cs typeface="Times New Roman" pitchFamily="18" charset="0"/>
              </a:rPr>
              <a:t> and PEP </a:t>
            </a:r>
            <a:r>
              <a:rPr lang="en-US" dirty="0" err="1">
                <a:solidFill>
                  <a:srgbClr val="FF0000"/>
                </a:solidFill>
                <a:latin typeface="Times New Roman" pitchFamily="18" charset="0"/>
                <a:cs typeface="Times New Roman" pitchFamily="18" charset="0"/>
              </a:rPr>
              <a:t>carboxykinase</a:t>
            </a:r>
            <a:r>
              <a:rPr lang="en-US" dirty="0">
                <a:solidFill>
                  <a:schemeClr val="tx1"/>
                </a:solidFill>
                <a:latin typeface="Times New Roman" pitchFamily="18" charset="0"/>
                <a:cs typeface="Times New Roman" pitchFamily="18" charset="0"/>
              </a:rPr>
              <a:t>) have a very high activity. </a:t>
            </a:r>
          </a:p>
          <a:p>
            <a:pPr algn="just">
              <a:buFont typeface="Wingdings" pitchFamily="2" charset="2"/>
              <a:buChar char="v"/>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v"/>
            </a:pPr>
            <a:r>
              <a:rPr lang="en-US" dirty="0">
                <a:solidFill>
                  <a:schemeClr val="tx1"/>
                </a:solidFill>
                <a:latin typeface="Times New Roman" pitchFamily="18" charset="0"/>
                <a:cs typeface="Times New Roman" pitchFamily="18" charset="0"/>
              </a:rPr>
              <a:t> The cat lack the enzyme necessary to cleave beta-carotene in vitamin A (</a:t>
            </a:r>
            <a:r>
              <a:rPr lang="en-US" dirty="0" err="1">
                <a:solidFill>
                  <a:srgbClr val="FF0000"/>
                </a:solidFill>
                <a:latin typeface="Times New Roman" pitchFamily="18" charset="0"/>
                <a:cs typeface="Times New Roman" pitchFamily="18" charset="0"/>
              </a:rPr>
              <a:t>dioxygenase</a:t>
            </a:r>
            <a:r>
              <a:rPr lang="en-US" dirty="0">
                <a:solidFill>
                  <a:schemeClr val="tx1"/>
                </a:solidFill>
                <a:latin typeface="Times New Roman" pitchFamily="18" charset="0"/>
                <a:cs typeface="Times New Roman" pitchFamily="18" charset="0"/>
              </a:rPr>
              <a:t>).</a:t>
            </a:r>
          </a:p>
          <a:p>
            <a:pPr>
              <a:buFont typeface="Wingdings" pitchFamily="2" charset="2"/>
              <a:buChar char="v"/>
            </a:pPr>
            <a:r>
              <a:rPr lang="en-US" dirty="0">
                <a:solidFill>
                  <a:schemeClr val="tx1"/>
                </a:solidFill>
                <a:latin typeface="Times New Roman" pitchFamily="18" charset="0"/>
                <a:cs typeface="Times New Roman" pitchFamily="18" charset="0"/>
              </a:rPr>
              <a:t>Therefore cat depends on a animal origin dietary source of preformed vitamin A. </a:t>
            </a:r>
          </a:p>
          <a:p>
            <a:pPr algn="just">
              <a:buFont typeface="Wingdings" pitchFamily="2" charset="2"/>
              <a:buChar char="v"/>
            </a:pPr>
            <a:r>
              <a:rPr lang="en-US" dirty="0">
                <a:solidFill>
                  <a:schemeClr val="tx1"/>
                </a:solidFill>
                <a:latin typeface="Times New Roman" pitchFamily="18" charset="0"/>
                <a:cs typeface="Times New Roman" pitchFamily="18" charset="0"/>
              </a:rPr>
              <a:t>This is another factors contributing to the nature of the cat as an obligate carnivore.</a:t>
            </a:r>
          </a:p>
          <a:p>
            <a:pPr algn="just">
              <a:buFont typeface="Wingdings" pitchFamily="2" charset="2"/>
              <a:buChar char="v"/>
            </a:pPr>
            <a:r>
              <a:rPr lang="en-US" dirty="0">
                <a:solidFill>
                  <a:schemeClr val="tx1"/>
                </a:solidFill>
                <a:latin typeface="Times New Roman" pitchFamily="18" charset="0"/>
                <a:cs typeface="Times New Roman" pitchFamily="18" charset="0"/>
              </a:rPr>
              <a:t>In most of the cats and some of the adult dogs digestive disturbances observed with intake of milk greater than 0.6-1 g lactose/kg BW/day (equivalent to 10-20 ml milk/kg BW) </a:t>
            </a:r>
          </a:p>
          <a:p>
            <a:pPr algn="just">
              <a:buFont typeface="Wingdings" pitchFamily="2" charset="2"/>
              <a:buChar char="v"/>
            </a:pPr>
            <a:r>
              <a:rPr lang="en-US" dirty="0">
                <a:solidFill>
                  <a:schemeClr val="tx1"/>
                </a:solidFill>
                <a:latin typeface="Times New Roman" pitchFamily="18" charset="0"/>
                <a:cs typeface="Times New Roman" pitchFamily="18" charset="0"/>
              </a:rPr>
              <a:t>This is due to lactose intolerance (inability to digest lactose due to lack of </a:t>
            </a:r>
            <a:r>
              <a:rPr lang="en-US" dirty="0">
                <a:solidFill>
                  <a:srgbClr val="FF0000"/>
                </a:solidFill>
                <a:latin typeface="Times New Roman" pitchFamily="18" charset="0"/>
                <a:cs typeface="Times New Roman" pitchFamily="18" charset="0"/>
              </a:rPr>
              <a:t>β-</a:t>
            </a:r>
            <a:r>
              <a:rPr lang="en-US" dirty="0" err="1">
                <a:solidFill>
                  <a:srgbClr val="FF0000"/>
                </a:solidFill>
                <a:latin typeface="Times New Roman" pitchFamily="18" charset="0"/>
                <a:cs typeface="Times New Roman" pitchFamily="18" charset="0"/>
              </a:rPr>
              <a:t>galactosidase</a:t>
            </a:r>
            <a:r>
              <a:rPr lang="en-US" dirty="0">
                <a:solidFill>
                  <a:schemeClr val="tx1"/>
                </a:solidFill>
                <a:latin typeface="Times New Roman" pitchFamily="18" charset="0"/>
                <a:cs typeface="Times New Roman" pitchFamily="18" charset="0"/>
              </a:rPr>
              <a:t> in the intestine). </a:t>
            </a:r>
          </a:p>
          <a:p>
            <a:pPr>
              <a:buFont typeface="Wingdings" pitchFamily="2" charset="2"/>
              <a:buChar char="v"/>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91BDCD-1B03-4DC6-A26C-E6639120123C}"/>
              </a:ext>
            </a:extLst>
          </p:cNvPr>
          <p:cNvSpPr>
            <a:spLocks noGrp="1"/>
          </p:cNvSpPr>
          <p:nvPr>
            <p:ph idx="1"/>
          </p:nvPr>
        </p:nvSpPr>
        <p:spPr>
          <a:xfrm>
            <a:off x="822959" y="1998134"/>
            <a:ext cx="7543801" cy="3793066"/>
          </a:xfrm>
        </p:spPr>
        <p:txBody>
          <a:bodyPr>
            <a:normAutofit/>
          </a:bodyPr>
          <a:lstStyle/>
          <a:p>
            <a:pPr algn="just">
              <a:buFont typeface="Wingdings" pitchFamily="2" charset="2"/>
              <a:buChar char="v"/>
            </a:pPr>
            <a:r>
              <a:rPr lang="en-US" dirty="0">
                <a:solidFill>
                  <a:schemeClr val="tx1"/>
                </a:solidFill>
                <a:latin typeface="Times New Roman" pitchFamily="18" charset="0"/>
                <a:cs typeface="Times New Roman" pitchFamily="18" charset="0"/>
              </a:rPr>
              <a:t>Recommended levels of crude fibre in dogs and cats vary between 3.0- 6.0%. Fibre absorb water and help in peristaltic movements of GI tract.</a:t>
            </a:r>
          </a:p>
          <a:p>
            <a:pPr algn="just">
              <a:buFont typeface="Wingdings" pitchFamily="2" charset="2"/>
              <a:buChar char="v"/>
            </a:pPr>
            <a:r>
              <a:rPr lang="en-US" dirty="0">
                <a:solidFill>
                  <a:schemeClr val="tx1"/>
                </a:solidFill>
                <a:latin typeface="Times New Roman" pitchFamily="18" charset="0"/>
                <a:cs typeface="Times New Roman" pitchFamily="18" charset="0"/>
              </a:rPr>
              <a:t>Desired Ca : P ratio in cats is 1:1 while, that for dogs are 1.2-1.4:1 but the sources such as meat, poultry and fish supplies Ca : P of 1:15-20. This may lead to Ca deficiency.</a:t>
            </a:r>
          </a:p>
          <a:p>
            <a:pPr algn="just">
              <a:buFont typeface="Wingdings" pitchFamily="2" charset="2"/>
              <a:buChar char="v"/>
            </a:pPr>
            <a:r>
              <a:rPr lang="en-US" dirty="0">
                <a:solidFill>
                  <a:schemeClr val="tx1"/>
                </a:solidFill>
                <a:latin typeface="Times New Roman" pitchFamily="18" charset="0"/>
                <a:cs typeface="Times New Roman" pitchFamily="18" charset="0"/>
              </a:rPr>
              <a:t>It is recommended that dog food shall contain at least 5% fat on DMB including 1% of the diet as linoleic acid. </a:t>
            </a:r>
          </a:p>
          <a:p>
            <a:pPr algn="just">
              <a:buFont typeface="Wingdings" pitchFamily="2" charset="2"/>
              <a:buChar char="v"/>
            </a:pPr>
            <a:r>
              <a:rPr lang="en-US" dirty="0">
                <a:solidFill>
                  <a:schemeClr val="tx1"/>
                </a:solidFill>
                <a:latin typeface="Times New Roman" pitchFamily="18" charset="0"/>
                <a:cs typeface="Times New Roman" pitchFamily="18" charset="0"/>
              </a:rPr>
              <a:t>Deficiency of linoleic acid results into hair loss and dermatitis.</a:t>
            </a:r>
          </a:p>
          <a:p>
            <a:pPr algn="just">
              <a:buFont typeface="Wingdings" pitchFamily="2" charset="2"/>
              <a:buChar char="v"/>
            </a:pPr>
            <a:r>
              <a:rPr lang="en-US" dirty="0">
                <a:solidFill>
                  <a:schemeClr val="tx1"/>
                </a:solidFill>
                <a:latin typeface="Times New Roman" pitchFamily="18" charset="0"/>
                <a:cs typeface="Times New Roman" pitchFamily="18" charset="0"/>
              </a:rPr>
              <a:t>Corn oil, fish oil, liver, chicken fat, fish, olive oil and coconut oil are the rich source of linoleic acid.  </a:t>
            </a:r>
          </a:p>
        </p:txBody>
      </p:sp>
      <p:sp>
        <p:nvSpPr>
          <p:cNvPr id="4" name="Slide Number Placeholder 3">
            <a:extLst>
              <a:ext uri="{FF2B5EF4-FFF2-40B4-BE49-F238E27FC236}">
                <a16:creationId xmlns:a16="http://schemas.microsoft.com/office/drawing/2014/main" id="{D09F268B-6486-4A53-BC97-9A91B2451395}"/>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5" name="TextBox 4">
            <a:extLst>
              <a:ext uri="{FF2B5EF4-FFF2-40B4-BE49-F238E27FC236}">
                <a16:creationId xmlns:a16="http://schemas.microsoft.com/office/drawing/2014/main" id="{A6A3A63E-36D1-4FD4-A5BB-177D318223FF}"/>
              </a:ext>
            </a:extLst>
          </p:cNvPr>
          <p:cNvSpPr txBox="1"/>
          <p:nvPr/>
        </p:nvSpPr>
        <p:spPr>
          <a:xfrm>
            <a:off x="2781300" y="887118"/>
            <a:ext cx="35814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Lecture-2</a:t>
            </a:r>
            <a:endParaRPr lang="en-IN" sz="24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Why Do Dogs Like Bones? | Wonderopolis">
            <a:extLst>
              <a:ext uri="{FF2B5EF4-FFF2-40B4-BE49-F238E27FC236}">
                <a16:creationId xmlns:a16="http://schemas.microsoft.com/office/drawing/2014/main" id="{0F67ECBD-C407-41A7-9075-F85FFEBA42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49458"/>
            <a:ext cx="24384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895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2050" name="Picture 2"/>
          <p:cNvPicPr>
            <a:picLocks noChangeAspect="1" noChangeArrowheads="1"/>
          </p:cNvPicPr>
          <p:nvPr/>
        </p:nvPicPr>
        <p:blipFill>
          <a:blip r:embed="rId2"/>
          <a:srcRect/>
          <a:stretch>
            <a:fillRect/>
          </a:stretch>
        </p:blipFill>
        <p:spPr bwMode="auto">
          <a:xfrm>
            <a:off x="799147" y="1828800"/>
            <a:ext cx="7591425" cy="4386263"/>
          </a:xfrm>
          <a:prstGeom prst="rect">
            <a:avLst/>
          </a:prstGeom>
          <a:noFill/>
          <a:ln w="9525">
            <a:noFill/>
            <a:miter lim="800000"/>
            <a:headEnd/>
            <a:tailEnd/>
          </a:ln>
          <a:effectLst/>
        </p:spPr>
      </p:pic>
      <p:sp>
        <p:nvSpPr>
          <p:cNvPr id="6" name="Title 1"/>
          <p:cNvSpPr>
            <a:spLocks noGrp="1"/>
          </p:cNvSpPr>
          <p:nvPr>
            <p:ph type="title"/>
          </p:nvPr>
        </p:nvSpPr>
        <p:spPr>
          <a:xfrm>
            <a:off x="822960" y="1219200"/>
            <a:ext cx="7543800" cy="518161"/>
          </a:xfrm>
        </p:spPr>
        <p:txBody>
          <a:bodyPr>
            <a:normAutofit/>
          </a:bodyPr>
          <a:lstStyle/>
          <a:p>
            <a:pPr algn="ctr"/>
            <a:r>
              <a:rPr lang="en-US" sz="2400" b="1" dirty="0">
                <a:solidFill>
                  <a:srgbClr val="FF0000"/>
                </a:solidFill>
                <a:latin typeface="Times New Roman" pitchFamily="18" charset="0"/>
                <a:cs typeface="Times New Roman" pitchFamily="18" charset="0"/>
              </a:rPr>
              <a:t>Nutrient requirement calculation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C29D9B-F008-415C-964A-C731F6F36E81}"/>
              </a:ext>
            </a:extLst>
          </p:cNvPr>
          <p:cNvSpPr>
            <a:spLocks noGrp="1"/>
          </p:cNvSpPr>
          <p:nvPr>
            <p:ph type="sldNum" sz="quarter" idx="12"/>
          </p:nvPr>
        </p:nvSpPr>
        <p:spPr/>
        <p:txBody>
          <a:bodyPr/>
          <a:lstStyle/>
          <a:p>
            <a:fld id="{B6F15528-21DE-4FAA-801E-634DDDAF4B2B}" type="slidenum">
              <a:rPr lang="en-US" smtClean="0"/>
              <a:pPr/>
              <a:t>18</a:t>
            </a:fld>
            <a:endParaRPr lang="en-US"/>
          </a:p>
        </p:txBody>
      </p:sp>
      <p:pic>
        <p:nvPicPr>
          <p:cNvPr id="1026" name="Picture 2" descr="Musher Mutiny, Dog Doping: Scandals Mire The Super Bowl Of Sled Dog Races :  NPR">
            <a:extLst>
              <a:ext uri="{FF2B5EF4-FFF2-40B4-BE49-F238E27FC236}">
                <a16:creationId xmlns:a16="http://schemas.microsoft.com/office/drawing/2014/main" id="{0F51FFE5-2619-4476-A191-F66A591A6A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7405" y="76200"/>
            <a:ext cx="3657600" cy="2360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ontent Placeholder 2">
            <a:extLst>
              <a:ext uri="{FF2B5EF4-FFF2-40B4-BE49-F238E27FC236}">
                <a16:creationId xmlns:a16="http://schemas.microsoft.com/office/drawing/2014/main" id="{5E77DC85-1921-44E0-8471-C1DAA06C985A}"/>
              </a:ext>
            </a:extLst>
          </p:cNvPr>
          <p:cNvSpPr txBox="1">
            <a:spLocks/>
          </p:cNvSpPr>
          <p:nvPr/>
        </p:nvSpPr>
        <p:spPr>
          <a:xfrm>
            <a:off x="704305" y="2436426"/>
            <a:ext cx="7543801"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Growing puppies require about 2 times as much energy per kg metabolic body weight as adult dog of the same breed.</a:t>
            </a:r>
          </a:p>
          <a:p>
            <a:pPr algn="just">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Energy requirement of the normal pregnant bitch are only slightly more than its maintenance requirement for the first two third of the gestation.</a:t>
            </a:r>
          </a:p>
          <a:p>
            <a:pPr algn="just">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During the last one third of the gestation, energy requirement may increase to as much as 150-160% of preconception value.</a:t>
            </a:r>
          </a:p>
          <a:p>
            <a:pPr algn="just">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Energy demand in lactating bitch is 3 or more times higher than maintenance requirement.</a:t>
            </a:r>
          </a:p>
          <a:p>
            <a:pPr algn="just">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A sled dog require 2-4 times more energy than maintenance.</a:t>
            </a:r>
          </a:p>
          <a:p>
            <a:pPr algn="just">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Energy requirement is more in hot humid condition than normal temperature. </a:t>
            </a:r>
            <a:endParaRPr lang="en-IN" sz="19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920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149223903"/>
              </p:ext>
            </p:extLst>
          </p:nvPr>
        </p:nvGraphicFramePr>
        <p:xfrm>
          <a:off x="914400" y="2072640"/>
          <a:ext cx="7467600" cy="249936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52425">
                <a:tc gridSpan="2">
                  <a:txBody>
                    <a:bodyPr/>
                    <a:lstStyle/>
                    <a:p>
                      <a:r>
                        <a:rPr lang="en-US" sz="2400" dirty="0">
                          <a:latin typeface="Times New Roman" pitchFamily="18" charset="0"/>
                          <a:cs typeface="Times New Roman" pitchFamily="18" charset="0"/>
                        </a:rPr>
                        <a:t>Fat requirement per day</a:t>
                      </a:r>
                    </a:p>
                  </a:txBody>
                  <a:tcPr/>
                </a:tc>
                <a:tc hMerge="1">
                  <a:txBody>
                    <a:bodyPr/>
                    <a:lstStyle/>
                    <a:p>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52425">
                <a:tc>
                  <a:txBody>
                    <a:bodyPr/>
                    <a:lstStyle/>
                    <a:p>
                      <a:r>
                        <a:rPr lang="en-US" sz="2000" dirty="0">
                          <a:latin typeface="Times New Roman" pitchFamily="18" charset="0"/>
                          <a:cs typeface="Times New Roman" pitchFamily="18" charset="0"/>
                        </a:rPr>
                        <a:t>Maintenance </a:t>
                      </a:r>
                    </a:p>
                  </a:txBody>
                  <a:tcPr/>
                </a:tc>
                <a:tc>
                  <a:txBody>
                    <a:bodyPr/>
                    <a:lstStyle/>
                    <a:p>
                      <a:r>
                        <a:rPr lang="en-US" sz="2000" dirty="0">
                          <a:latin typeface="Times New Roman" pitchFamily="18" charset="0"/>
                          <a:cs typeface="Times New Roman" pitchFamily="18" charset="0"/>
                        </a:rPr>
                        <a:t>1.0 g/kg BW</a:t>
                      </a:r>
                    </a:p>
                  </a:txBody>
                  <a:tcPr/>
                </a:tc>
                <a:extLst>
                  <a:ext uri="{0D108BD9-81ED-4DB2-BD59-A6C34878D82A}">
                    <a16:rowId xmlns:a16="http://schemas.microsoft.com/office/drawing/2014/main" val="10001"/>
                  </a:ext>
                </a:extLst>
              </a:tr>
              <a:tr h="352425">
                <a:tc>
                  <a:txBody>
                    <a:bodyPr/>
                    <a:lstStyle/>
                    <a:p>
                      <a:r>
                        <a:rPr lang="en-US" sz="2000" dirty="0">
                          <a:latin typeface="Times New Roman" pitchFamily="18" charset="0"/>
                          <a:cs typeface="Times New Roman" pitchFamily="18" charset="0"/>
                        </a:rPr>
                        <a:t>Growth</a:t>
                      </a:r>
                    </a:p>
                  </a:txBody>
                  <a:tcPr/>
                </a:tc>
                <a:tc>
                  <a:txBody>
                    <a:bodyPr/>
                    <a:lstStyle/>
                    <a:p>
                      <a:r>
                        <a:rPr lang="en-US" sz="2000" dirty="0">
                          <a:latin typeface="Times New Roman" pitchFamily="18" charset="0"/>
                          <a:cs typeface="Times New Roman" pitchFamily="18" charset="0"/>
                        </a:rPr>
                        <a:t>2.7 g/kg BW</a:t>
                      </a:r>
                    </a:p>
                  </a:txBody>
                  <a:tcPr/>
                </a:tc>
                <a:extLst>
                  <a:ext uri="{0D108BD9-81ED-4DB2-BD59-A6C34878D82A}">
                    <a16:rowId xmlns:a16="http://schemas.microsoft.com/office/drawing/2014/main" val="10002"/>
                  </a:ext>
                </a:extLst>
              </a:tr>
              <a:tr h="352425">
                <a:tc gridSpan="2">
                  <a:txBody>
                    <a:bodyPr/>
                    <a:lstStyle/>
                    <a:p>
                      <a:r>
                        <a:rPr lang="en-US" sz="2400" b="1" dirty="0">
                          <a:latin typeface="Times New Roman" pitchFamily="18" charset="0"/>
                          <a:cs typeface="Times New Roman" pitchFamily="18" charset="0"/>
                        </a:rPr>
                        <a:t>Protein requirement per day</a:t>
                      </a:r>
                    </a:p>
                  </a:txBody>
                  <a:tcPr/>
                </a:tc>
                <a:tc hMerge="1">
                  <a:txBody>
                    <a:bodyPr/>
                    <a:lstStyle/>
                    <a:p>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52425">
                <a:tc>
                  <a:txBody>
                    <a:bodyPr/>
                    <a:lstStyle/>
                    <a:p>
                      <a:r>
                        <a:rPr lang="en-US" sz="2000" dirty="0">
                          <a:latin typeface="Times New Roman" pitchFamily="18" charset="0"/>
                          <a:cs typeface="Times New Roman" pitchFamily="18" charset="0"/>
                        </a:rPr>
                        <a:t>Maintenance </a:t>
                      </a:r>
                    </a:p>
                  </a:txBody>
                  <a:tcPr/>
                </a:tc>
                <a:tc>
                  <a:txBody>
                    <a:bodyPr/>
                    <a:lstStyle/>
                    <a:p>
                      <a:r>
                        <a:rPr lang="en-US" sz="2000" dirty="0">
                          <a:latin typeface="Times New Roman" pitchFamily="18" charset="0"/>
                          <a:cs typeface="Times New Roman" pitchFamily="18" charset="0"/>
                        </a:rPr>
                        <a:t>4.8 g/kg BW</a:t>
                      </a:r>
                    </a:p>
                  </a:txBody>
                  <a:tcPr/>
                </a:tc>
                <a:extLst>
                  <a:ext uri="{0D108BD9-81ED-4DB2-BD59-A6C34878D82A}">
                    <a16:rowId xmlns:a16="http://schemas.microsoft.com/office/drawing/2014/main" val="10004"/>
                  </a:ext>
                </a:extLst>
              </a:tr>
              <a:tr h="352425">
                <a:tc>
                  <a:txBody>
                    <a:bodyPr/>
                    <a:lstStyle/>
                    <a:p>
                      <a:r>
                        <a:rPr lang="en-US" sz="2000" dirty="0">
                          <a:latin typeface="Times New Roman" pitchFamily="18" charset="0"/>
                          <a:cs typeface="Times New Roman" pitchFamily="18" charset="0"/>
                        </a:rPr>
                        <a:t>Growth</a:t>
                      </a:r>
                    </a:p>
                  </a:txBody>
                  <a:tcPr/>
                </a:tc>
                <a:tc>
                  <a:txBody>
                    <a:bodyPr/>
                    <a:lstStyle/>
                    <a:p>
                      <a:r>
                        <a:rPr lang="en-US" sz="2000" dirty="0">
                          <a:latin typeface="Times New Roman" pitchFamily="18" charset="0"/>
                          <a:cs typeface="Times New Roman" pitchFamily="18" charset="0"/>
                        </a:rPr>
                        <a:t>9.6 g/kg BW</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7630-42F8-47F8-BC7D-C6E5FFBDDA77}"/>
              </a:ext>
            </a:extLst>
          </p:cNvPr>
          <p:cNvSpPr>
            <a:spLocks noGrp="1"/>
          </p:cNvSpPr>
          <p:nvPr>
            <p:ph type="title"/>
          </p:nvPr>
        </p:nvSpPr>
        <p:spPr>
          <a:xfrm>
            <a:off x="717612" y="-58742"/>
            <a:ext cx="7543800" cy="670561"/>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Dog Breeds</a:t>
            </a:r>
            <a:endParaRPr lang="en-IN" sz="32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2D5B24C-91DF-4110-A75A-40F0C944D173}"/>
              </a:ext>
            </a:extLst>
          </p:cNvPr>
          <p:cNvSpPr>
            <a:spLocks noGrp="1"/>
          </p:cNvSpPr>
          <p:nvPr>
            <p:ph type="sldNum" sz="quarter" idx="12"/>
          </p:nvPr>
        </p:nvSpPr>
        <p:spPr/>
        <p:txBody>
          <a:bodyPr/>
          <a:lstStyle/>
          <a:p>
            <a:fld id="{B6F15528-21DE-4FAA-801E-634DDDAF4B2B}" type="slidenum">
              <a:rPr lang="en-US" smtClean="0"/>
              <a:pPr/>
              <a:t>2</a:t>
            </a:fld>
            <a:endParaRPr lang="en-US"/>
          </a:p>
        </p:txBody>
      </p:sp>
      <p:pic>
        <p:nvPicPr>
          <p:cNvPr id="2050" name="Picture 2" descr="Types of Pets Allowed in HDB | Dog breeds list, Dog breeds, Dog breeds chart">
            <a:extLst>
              <a:ext uri="{FF2B5EF4-FFF2-40B4-BE49-F238E27FC236}">
                <a16:creationId xmlns:a16="http://schemas.microsoft.com/office/drawing/2014/main" id="{B5AA485D-0B22-4C57-8F6E-B7655D447D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222" b="4444"/>
          <a:stretch/>
        </p:blipFill>
        <p:spPr bwMode="auto">
          <a:xfrm>
            <a:off x="767188" y="609600"/>
            <a:ext cx="7691012"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356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4BA13-2A91-4CDF-A3B5-D84B4707D033}"/>
              </a:ext>
            </a:extLst>
          </p:cNvPr>
          <p:cNvSpPr>
            <a:spLocks noGrp="1"/>
          </p:cNvSpPr>
          <p:nvPr>
            <p:ph idx="1"/>
          </p:nvPr>
        </p:nvSpPr>
        <p:spPr>
          <a:xfrm>
            <a:off x="822959" y="1845734"/>
            <a:ext cx="7543801" cy="973666"/>
          </a:xfrm>
        </p:spPr>
        <p:txBody>
          <a:bodyPr>
            <a:normAutofit lnSpcReduction="10000"/>
          </a:bodyPr>
          <a:lstStyle/>
          <a:p>
            <a:pPr algn="just"/>
            <a:r>
              <a:rPr lang="en-US" sz="2400" i="1" dirty="0">
                <a:solidFill>
                  <a:srgbClr val="C00000"/>
                </a:solidFill>
                <a:latin typeface="Times New Roman" panose="02020603050405020304" pitchFamily="18" charset="0"/>
                <a:cs typeface="Times New Roman" panose="02020603050405020304" pitchFamily="18" charset="0"/>
              </a:rPr>
              <a:t>“A standard balanced dog food should contain 20-22% CP, 4-6% fat, 5-6% </a:t>
            </a:r>
            <a:r>
              <a:rPr lang="en-US" sz="2400" i="1" dirty="0" err="1">
                <a:solidFill>
                  <a:srgbClr val="C00000"/>
                </a:solidFill>
                <a:latin typeface="Times New Roman" panose="02020603050405020304" pitchFamily="18" charset="0"/>
                <a:cs typeface="Times New Roman" panose="02020603050405020304" pitchFamily="18" charset="0"/>
              </a:rPr>
              <a:t>fibre</a:t>
            </a:r>
            <a:r>
              <a:rPr lang="en-US" sz="2400" i="1" dirty="0">
                <a:solidFill>
                  <a:srgbClr val="C00000"/>
                </a:solidFill>
                <a:latin typeface="Times New Roman" panose="02020603050405020304" pitchFamily="18" charset="0"/>
                <a:cs typeface="Times New Roman" panose="02020603050405020304" pitchFamily="18" charset="0"/>
              </a:rPr>
              <a:t> and 4-5% ash on DM basis, ME content ranges from 3.2-4.0 </a:t>
            </a:r>
            <a:r>
              <a:rPr lang="en-US" sz="2400" i="1" dirty="0" err="1">
                <a:solidFill>
                  <a:srgbClr val="C00000"/>
                </a:solidFill>
                <a:latin typeface="Times New Roman" panose="02020603050405020304" pitchFamily="18" charset="0"/>
                <a:cs typeface="Times New Roman" panose="02020603050405020304" pitchFamily="18" charset="0"/>
              </a:rPr>
              <a:t>Mcal</a:t>
            </a:r>
            <a:r>
              <a:rPr lang="en-US" sz="2400" i="1" dirty="0">
                <a:solidFill>
                  <a:srgbClr val="C00000"/>
                </a:solidFill>
                <a:latin typeface="Times New Roman" panose="02020603050405020304" pitchFamily="18" charset="0"/>
                <a:cs typeface="Times New Roman" panose="02020603050405020304" pitchFamily="18" charset="0"/>
              </a:rPr>
              <a:t>/kg food  on DM basis”</a:t>
            </a:r>
            <a:endParaRPr lang="en-IN" sz="2400" i="1"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66FBE71-F17C-4559-92DC-7C3A71A80BA3}"/>
              </a:ext>
            </a:extLst>
          </p:cNvPr>
          <p:cNvSpPr>
            <a:spLocks noGrp="1"/>
          </p:cNvSpPr>
          <p:nvPr>
            <p:ph type="sldNum" sz="quarter" idx="12"/>
          </p:nvPr>
        </p:nvSpPr>
        <p:spPr/>
        <p:txBody>
          <a:bodyPr/>
          <a:lstStyle/>
          <a:p>
            <a:fld id="{B6F15528-21DE-4FAA-801E-634DDDAF4B2B}" type="slidenum">
              <a:rPr lang="en-US" smtClean="0"/>
              <a:pPr/>
              <a:t>20</a:t>
            </a:fld>
            <a:endParaRPr lang="en-US"/>
          </a:p>
        </p:txBody>
      </p:sp>
      <p:pic>
        <p:nvPicPr>
          <p:cNvPr id="2050" name="Picture 2" descr="Drools Chicken and Egg Puppy Dog Food, 3 kg with Free 1.2 kg : Amazon.in:  Home &amp;amp; Kitchen">
            <a:extLst>
              <a:ext uri="{FF2B5EF4-FFF2-40B4-BE49-F238E27FC236}">
                <a16:creationId xmlns:a16="http://schemas.microsoft.com/office/drawing/2014/main" id="{EA0EA8B5-34AD-41F4-93A1-3414784DAF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633946"/>
            <a:ext cx="1665694" cy="16656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digree Puppy Dry Dog Food, Chicken &amp;amp; Milk, 3kg Pack : Amazon.in: Pet  Supplies">
            <a:extLst>
              <a:ext uri="{FF2B5EF4-FFF2-40B4-BE49-F238E27FC236}">
                <a16:creationId xmlns:a16="http://schemas.microsoft.com/office/drawing/2014/main" id="{F291EC2F-576C-41AE-9538-96B4809C592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89" t="1112" r="18889" b="2221"/>
          <a:stretch/>
        </p:blipFill>
        <p:spPr bwMode="auto">
          <a:xfrm>
            <a:off x="5943600" y="3311394"/>
            <a:ext cx="1219200" cy="18941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w Much Should I feed My Dog? - Baldivis Vet Hospital">
            <a:extLst>
              <a:ext uri="{FF2B5EF4-FFF2-40B4-BE49-F238E27FC236}">
                <a16:creationId xmlns:a16="http://schemas.microsoft.com/office/drawing/2014/main" id="{C867C345-402E-4ABB-8C07-76B7DDA69A4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000" r="12500"/>
          <a:stretch/>
        </p:blipFill>
        <p:spPr bwMode="auto">
          <a:xfrm>
            <a:off x="3353132" y="2856009"/>
            <a:ext cx="2053717" cy="17441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oyal Canin maxi adult dog food, Pack Size: 10 Kg, Rs 6499 /bag Paws First  | ID: 19304370797">
            <a:extLst>
              <a:ext uri="{FF2B5EF4-FFF2-40B4-BE49-F238E27FC236}">
                <a16:creationId xmlns:a16="http://schemas.microsoft.com/office/drawing/2014/main" id="{8D4BE56E-D4FA-49C7-8293-7026F14EAE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5938" y="4724400"/>
            <a:ext cx="1521862" cy="15218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Best Dry Dog Foods for 2021 | Dog Food Advisor">
            <a:extLst>
              <a:ext uri="{FF2B5EF4-FFF2-40B4-BE49-F238E27FC236}">
                <a16:creationId xmlns:a16="http://schemas.microsoft.com/office/drawing/2014/main" id="{8AE04241-3F32-4B31-AFF8-6E71A0F797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426" y="152400"/>
            <a:ext cx="2001147"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090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1026" name="Picture 2"/>
          <p:cNvPicPr>
            <a:picLocks noChangeAspect="1" noChangeArrowheads="1"/>
          </p:cNvPicPr>
          <p:nvPr/>
        </p:nvPicPr>
        <p:blipFill>
          <a:blip r:embed="rId2"/>
          <a:srcRect/>
          <a:stretch>
            <a:fillRect/>
          </a:stretch>
        </p:blipFill>
        <p:spPr bwMode="auto">
          <a:xfrm>
            <a:off x="723900" y="723900"/>
            <a:ext cx="7696200" cy="54102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822961"/>
          </a:xfrm>
        </p:spPr>
        <p:txBody>
          <a:bodyPr>
            <a:normAutofit/>
          </a:bodyPr>
          <a:lstStyle/>
          <a:p>
            <a:pPr algn="ctr"/>
            <a:r>
              <a:rPr lang="en-US" sz="2400" b="1" dirty="0">
                <a:solidFill>
                  <a:srgbClr val="FF0000"/>
                </a:solidFill>
                <a:latin typeface="Times New Roman" pitchFamily="18" charset="0"/>
                <a:cs typeface="Times New Roman" pitchFamily="18" charset="0"/>
              </a:rPr>
              <a:t>Association of American Feed Control Officials (AAFCO) Dog and Cat Food Nutrients Profile</a:t>
            </a:r>
          </a:p>
        </p:txBody>
      </p:sp>
      <p:sp>
        <p:nvSpPr>
          <p:cNvPr id="3" name="Content Placeholder 2"/>
          <p:cNvSpPr>
            <a:spLocks noGrp="1"/>
          </p:cNvSpPr>
          <p:nvPr>
            <p:ph idx="1"/>
          </p:nvPr>
        </p:nvSpPr>
        <p:spPr/>
        <p:txBody>
          <a:bodyPr>
            <a:noAutofit/>
          </a:bodyPr>
          <a:lstStyle/>
          <a:p>
            <a:pPr algn="just">
              <a:buFont typeface="Wingdings" pitchFamily="2" charset="2"/>
              <a:buChar char="v"/>
            </a:pPr>
            <a:r>
              <a:rPr lang="en-US" dirty="0">
                <a:solidFill>
                  <a:schemeClr val="tx1"/>
                </a:solidFill>
                <a:latin typeface="Times New Roman" pitchFamily="18" charset="0"/>
                <a:cs typeface="Times New Roman" pitchFamily="18" charset="0"/>
              </a:rPr>
              <a:t>AAFCO is a private, nonprofit, voluntary membership association.</a:t>
            </a:r>
          </a:p>
          <a:p>
            <a:pPr algn="just">
              <a:buFont typeface="Wingdings" pitchFamily="2" charset="2"/>
              <a:buChar char="v"/>
            </a:pPr>
            <a:r>
              <a:rPr lang="en-US" dirty="0">
                <a:solidFill>
                  <a:schemeClr val="tx1"/>
                </a:solidFill>
                <a:latin typeface="Times New Roman" pitchFamily="18" charset="0"/>
                <a:cs typeface="Times New Roman" pitchFamily="18" charset="0"/>
              </a:rPr>
              <a:t>AAFCO is made up of officials that are charged with regulating the sale and distribution of animal feeds (including pet foods) and drug remedies. </a:t>
            </a:r>
          </a:p>
          <a:p>
            <a:pPr algn="just">
              <a:buFont typeface="Wingdings" pitchFamily="2" charset="2"/>
              <a:buChar char="v"/>
            </a:pPr>
            <a:r>
              <a:rPr lang="en-US" dirty="0">
                <a:solidFill>
                  <a:schemeClr val="tx1"/>
                </a:solidFill>
                <a:latin typeface="Times New Roman" pitchFamily="18" charset="0"/>
                <a:cs typeface="Times New Roman" pitchFamily="18" charset="0"/>
              </a:rPr>
              <a:t>AAFCO also establishes standard ingredient definitions and nutritional requirements for pet foods. </a:t>
            </a:r>
          </a:p>
          <a:p>
            <a:pPr algn="just">
              <a:buFont typeface="Wingdings" pitchFamily="2" charset="2"/>
              <a:buChar char="v"/>
            </a:pPr>
            <a:r>
              <a:rPr lang="en-US" b="1" dirty="0">
                <a:solidFill>
                  <a:srgbClr val="7030A0"/>
                </a:solidFill>
                <a:latin typeface="Times New Roman" pitchFamily="18" charset="0"/>
                <a:cs typeface="Times New Roman" pitchFamily="18" charset="0"/>
              </a:rPr>
              <a:t>AAFCO guidelines for pet food labels include: </a:t>
            </a:r>
            <a:r>
              <a:rPr lang="en-US" dirty="0">
                <a:solidFill>
                  <a:schemeClr val="tx1"/>
                </a:solidFill>
                <a:latin typeface="Times New Roman" pitchFamily="18" charset="0"/>
                <a:cs typeface="Times New Roman" pitchFamily="18" charset="0"/>
              </a:rPr>
              <a:t>Product and brand name, Species of animal that the food is intended for, Net quantity, Guaranteed analysis, Ingredient list, Nutritional adequacy statement (complete and balanced statement), Feeding directions, Name and location of the manufacturer.</a:t>
            </a:r>
          </a:p>
          <a:p>
            <a:pPr algn="just">
              <a:buFont typeface="Wingdings" pitchFamily="2" charset="2"/>
              <a:buChar char="v"/>
            </a:pPr>
            <a:endParaRPr lang="en-US"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3075" name="Picture 3"/>
          <p:cNvPicPr>
            <a:picLocks noChangeAspect="1" noChangeArrowheads="1"/>
          </p:cNvPicPr>
          <p:nvPr/>
        </p:nvPicPr>
        <p:blipFill>
          <a:blip r:embed="rId2"/>
          <a:srcRect/>
          <a:stretch>
            <a:fillRect/>
          </a:stretch>
        </p:blipFill>
        <p:spPr bwMode="auto">
          <a:xfrm>
            <a:off x="819150" y="1123950"/>
            <a:ext cx="7505700" cy="4895850"/>
          </a:xfrm>
          <a:prstGeom prst="rect">
            <a:avLst/>
          </a:prstGeom>
          <a:noFill/>
          <a:ln w="9525">
            <a:noFill/>
            <a:miter lim="800000"/>
            <a:headEnd/>
            <a:tailEnd/>
          </a:ln>
          <a:effectLst/>
        </p:spPr>
      </p:pic>
      <p:sp>
        <p:nvSpPr>
          <p:cNvPr id="7" name="TextBox 6"/>
          <p:cNvSpPr txBox="1"/>
          <p:nvPr/>
        </p:nvSpPr>
        <p:spPr>
          <a:xfrm>
            <a:off x="5715000" y="1143000"/>
            <a:ext cx="914400" cy="400110"/>
          </a:xfrm>
          <a:prstGeom prst="rect">
            <a:avLst/>
          </a:prstGeom>
          <a:noFill/>
        </p:spPr>
        <p:txBody>
          <a:bodyPr wrap="square" rtlCol="0">
            <a:spAutoFit/>
          </a:bodyPr>
          <a:lstStyle/>
          <a:p>
            <a:r>
              <a:rPr lang="en-US" sz="2000" b="1" dirty="0">
                <a:latin typeface="Times New Roman" pitchFamily="18" charset="0"/>
                <a:cs typeface="Times New Roman" pitchFamily="18" charset="0"/>
              </a:rPr>
              <a:t>(1993)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4098" name="Picture 2"/>
          <p:cNvPicPr>
            <a:picLocks noChangeAspect="1" noChangeArrowheads="1"/>
          </p:cNvPicPr>
          <p:nvPr/>
        </p:nvPicPr>
        <p:blipFill>
          <a:blip r:embed="rId2"/>
          <a:srcRect/>
          <a:stretch>
            <a:fillRect/>
          </a:stretch>
        </p:blipFill>
        <p:spPr bwMode="auto">
          <a:xfrm>
            <a:off x="762000" y="914400"/>
            <a:ext cx="7620000" cy="5038725"/>
          </a:xfrm>
          <a:prstGeom prst="rect">
            <a:avLst/>
          </a:prstGeom>
          <a:noFill/>
          <a:ln w="9525">
            <a:noFill/>
            <a:miter lim="800000"/>
            <a:headEnd/>
            <a:tailEnd/>
          </a:ln>
          <a:effectLst/>
        </p:spPr>
      </p:pic>
      <p:sp>
        <p:nvSpPr>
          <p:cNvPr id="6" name="TextBox 5"/>
          <p:cNvSpPr txBox="1"/>
          <p:nvPr/>
        </p:nvSpPr>
        <p:spPr>
          <a:xfrm>
            <a:off x="5638800" y="914400"/>
            <a:ext cx="914400" cy="400110"/>
          </a:xfrm>
          <a:prstGeom prst="rect">
            <a:avLst/>
          </a:prstGeom>
          <a:noFill/>
        </p:spPr>
        <p:txBody>
          <a:bodyPr wrap="square" rtlCol="0">
            <a:spAutoFit/>
          </a:bodyPr>
          <a:lstStyle/>
          <a:p>
            <a:r>
              <a:rPr lang="en-US" sz="2000" b="1" dirty="0">
                <a:latin typeface="Times New Roman" pitchFamily="18" charset="0"/>
                <a:cs typeface="Times New Roman" pitchFamily="18" charset="0"/>
              </a:rPr>
              <a:t>(1993)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rgbClr val="FF0000"/>
                </a:solidFill>
                <a:latin typeface="Times New Roman" pitchFamily="18" charset="0"/>
                <a:cs typeface="Times New Roman" pitchFamily="18" charset="0"/>
              </a:rPr>
              <a:t>FEEDING OF DOGS</a:t>
            </a:r>
          </a:p>
        </p:txBody>
      </p:sp>
      <p:sp>
        <p:nvSpPr>
          <p:cNvPr id="3" name="Content Placeholder 2"/>
          <p:cNvSpPr>
            <a:spLocks noGrp="1"/>
          </p:cNvSpPr>
          <p:nvPr>
            <p:ph idx="1"/>
          </p:nvPr>
        </p:nvSpPr>
        <p:spPr/>
        <p:txBody>
          <a:bodyPr>
            <a:normAutofit/>
          </a:bodyPr>
          <a:lstStyle/>
          <a:p>
            <a:pPr algn="just">
              <a:buFont typeface="Wingdings" pitchFamily="2" charset="2"/>
              <a:buChar char="v"/>
            </a:pPr>
            <a:r>
              <a:rPr lang="en-US" dirty="0">
                <a:solidFill>
                  <a:schemeClr val="tx1"/>
                </a:solidFill>
                <a:latin typeface="Times New Roman" pitchFamily="18" charset="0"/>
                <a:cs typeface="Times New Roman" pitchFamily="18" charset="0"/>
              </a:rPr>
              <a:t>Nutrient requirement of the female during the first 6-7 weeks of pregnancy are not higher then maintenance. In last 2-3 weeks requirement for all nutrient will increases.</a:t>
            </a:r>
          </a:p>
          <a:p>
            <a:pPr algn="just">
              <a:buFont typeface="Wingdings" pitchFamily="2" charset="2"/>
              <a:buChar char="v"/>
            </a:pPr>
            <a:r>
              <a:rPr lang="en-US" dirty="0">
                <a:solidFill>
                  <a:schemeClr val="tx1"/>
                </a:solidFill>
                <a:latin typeface="Times New Roman" pitchFamily="18" charset="0"/>
                <a:cs typeface="Times New Roman" pitchFamily="18" charset="0"/>
              </a:rPr>
              <a:t>Demand for milk by puppies will continue upto 20-30 days.</a:t>
            </a:r>
          </a:p>
          <a:p>
            <a:pPr algn="just">
              <a:buFont typeface="Wingdings" pitchFamily="2" charset="2"/>
              <a:buChar char="v"/>
            </a:pPr>
            <a:r>
              <a:rPr lang="en-US" dirty="0">
                <a:solidFill>
                  <a:schemeClr val="tx1"/>
                </a:solidFill>
                <a:latin typeface="Times New Roman" pitchFamily="18" charset="0"/>
                <a:cs typeface="Times New Roman" pitchFamily="18" charset="0"/>
              </a:rPr>
              <a:t>Food and water requirement increases 2-4 times above maintenance at peak lactation.</a:t>
            </a:r>
          </a:p>
          <a:p>
            <a:pPr algn="just">
              <a:buFont typeface="Wingdings" pitchFamily="2" charset="2"/>
              <a:buChar char="v"/>
            </a:pPr>
            <a:r>
              <a:rPr lang="en-US" dirty="0">
                <a:solidFill>
                  <a:schemeClr val="tx1"/>
                </a:solidFill>
                <a:latin typeface="Times New Roman" pitchFamily="18" charset="0"/>
                <a:cs typeface="Times New Roman" pitchFamily="18" charset="0"/>
              </a:rPr>
              <a:t>Puppies start nibbling solid feed at 20 days of age. Puppies are weaned between 6-8 weeks of age.</a:t>
            </a:r>
          </a:p>
          <a:p>
            <a:pPr algn="just">
              <a:buFont typeface="Wingdings" pitchFamily="2" charset="2"/>
              <a:buChar char="v"/>
            </a:pPr>
            <a:r>
              <a:rPr lang="en-US" dirty="0">
                <a:solidFill>
                  <a:schemeClr val="tx1"/>
                </a:solidFill>
                <a:latin typeface="Times New Roman" pitchFamily="18" charset="0"/>
                <a:cs typeface="Times New Roman" pitchFamily="18" charset="0"/>
              </a:rPr>
              <a:t>By this time the mothers food consumption should be reduced to 50% above her maintenance level.</a:t>
            </a:r>
          </a:p>
          <a:p>
            <a:pPr algn="just">
              <a:buFont typeface="Wingdings" pitchFamily="2" charset="2"/>
              <a:buChar char="v"/>
            </a:pPr>
            <a:endParaRPr lang="en-US" dirty="0">
              <a:solidFill>
                <a:schemeClr val="tx1"/>
              </a:solidFill>
              <a:latin typeface="Times New Roman" pitchFamily="18" charset="0"/>
              <a:cs typeface="Times New Roman" pitchFamily="18" charset="0"/>
            </a:endParaRPr>
          </a:p>
          <a:p>
            <a:pPr algn="just">
              <a:buFont typeface="Wingdings" pitchFamily="2" charset="2"/>
              <a:buChar char="v"/>
            </a:pPr>
            <a:endParaRPr lang="en-US"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itchFamily="2" charset="2"/>
              <a:buChar char="v"/>
            </a:pPr>
            <a:r>
              <a:rPr lang="en-US" dirty="0">
                <a:solidFill>
                  <a:schemeClr val="tx1"/>
                </a:solidFill>
                <a:latin typeface="Times New Roman" pitchFamily="18" charset="0"/>
                <a:cs typeface="Times New Roman" pitchFamily="18" charset="0"/>
              </a:rPr>
              <a:t> First feed for a new born pups is mothers milk.</a:t>
            </a:r>
          </a:p>
          <a:p>
            <a:pPr algn="just">
              <a:buFont typeface="Wingdings" pitchFamily="2" charset="2"/>
              <a:buChar char="v"/>
            </a:pPr>
            <a:r>
              <a:rPr lang="en-US" dirty="0">
                <a:solidFill>
                  <a:schemeClr val="tx1"/>
                </a:solidFill>
                <a:latin typeface="Times New Roman" pitchFamily="18" charset="0"/>
                <a:cs typeface="Times New Roman" pitchFamily="18" charset="0"/>
              </a:rPr>
              <a:t>After 7-10 days, pups BW becomes doubles and they become active.</a:t>
            </a:r>
          </a:p>
          <a:p>
            <a:pPr algn="just">
              <a:buFont typeface="Wingdings" pitchFamily="2" charset="2"/>
              <a:buChar char="v"/>
            </a:pPr>
            <a:r>
              <a:rPr lang="en-US" dirty="0">
                <a:solidFill>
                  <a:schemeClr val="tx1"/>
                </a:solidFill>
                <a:latin typeface="Times New Roman" pitchFamily="18" charset="0"/>
                <a:cs typeface="Times New Roman" pitchFamily="18" charset="0"/>
              </a:rPr>
              <a:t>Lactation period in bitches last for 8 weeks but the dog breeders practice weaning at about 6-8 week of age.</a:t>
            </a:r>
          </a:p>
          <a:p>
            <a:pPr algn="just">
              <a:buFont typeface="Wingdings" pitchFamily="2" charset="2"/>
              <a:buChar char="v"/>
            </a:pPr>
            <a:r>
              <a:rPr lang="en-US" dirty="0">
                <a:solidFill>
                  <a:schemeClr val="tx1"/>
                </a:solidFill>
                <a:latin typeface="Times New Roman" pitchFamily="18" charset="0"/>
                <a:cs typeface="Times New Roman" pitchFamily="18" charset="0"/>
              </a:rPr>
              <a:t>If more than 8 pups are born at a time the litter should be reduced to eight at the end of 1</a:t>
            </a:r>
            <a:r>
              <a:rPr lang="en-US" baseline="30000" dirty="0">
                <a:solidFill>
                  <a:schemeClr val="tx1"/>
                </a:solidFill>
                <a:latin typeface="Times New Roman" pitchFamily="18" charset="0"/>
                <a:cs typeface="Times New Roman" pitchFamily="18" charset="0"/>
              </a:rPr>
              <a:t>st</a:t>
            </a:r>
            <a:r>
              <a:rPr lang="en-US" dirty="0">
                <a:solidFill>
                  <a:schemeClr val="tx1"/>
                </a:solidFill>
                <a:latin typeface="Times New Roman" pitchFamily="18" charset="0"/>
                <a:cs typeface="Times New Roman" pitchFamily="18" charset="0"/>
              </a:rPr>
              <a:t> week. And the bitch’s milk is supplemented with cow milk after 3</a:t>
            </a:r>
            <a:r>
              <a:rPr lang="en-US" baseline="30000" dirty="0">
                <a:solidFill>
                  <a:schemeClr val="tx1"/>
                </a:solidFill>
                <a:latin typeface="Times New Roman" pitchFamily="18" charset="0"/>
                <a:cs typeface="Times New Roman" pitchFamily="18" charset="0"/>
              </a:rPr>
              <a:t>rd</a:t>
            </a:r>
            <a:r>
              <a:rPr lang="en-US" dirty="0">
                <a:solidFill>
                  <a:schemeClr val="tx1"/>
                </a:solidFill>
                <a:latin typeface="Times New Roman" pitchFamily="18" charset="0"/>
                <a:cs typeface="Times New Roman" pitchFamily="18" charset="0"/>
              </a:rPr>
              <a:t> week.</a:t>
            </a:r>
          </a:p>
          <a:p>
            <a:pPr algn="just">
              <a:buFont typeface="Wingdings" pitchFamily="2" charset="2"/>
              <a:buChar char="v"/>
            </a:pPr>
            <a:r>
              <a:rPr lang="en-US" dirty="0">
                <a:solidFill>
                  <a:schemeClr val="tx1"/>
                </a:solidFill>
                <a:latin typeface="Times New Roman" pitchFamily="18" charset="0"/>
                <a:cs typeface="Times New Roman" pitchFamily="18" charset="0"/>
              </a:rPr>
              <a:t>For a litter of 8 pups about 600 ml of milk/day is sufficient for the first 3 days  and after 3</a:t>
            </a:r>
            <a:r>
              <a:rPr lang="en-US" baseline="30000" dirty="0">
                <a:solidFill>
                  <a:schemeClr val="tx1"/>
                </a:solidFill>
                <a:latin typeface="Times New Roman" pitchFamily="18" charset="0"/>
                <a:cs typeface="Times New Roman" pitchFamily="18" charset="0"/>
              </a:rPr>
              <a:t>rd</a:t>
            </a:r>
            <a:r>
              <a:rPr lang="en-US" dirty="0">
                <a:solidFill>
                  <a:schemeClr val="tx1"/>
                </a:solidFill>
                <a:latin typeface="Times New Roman" pitchFamily="18" charset="0"/>
                <a:cs typeface="Times New Roman" pitchFamily="18" charset="0"/>
              </a:rPr>
              <a:t> day quantity of milk should be doubled i.e.1.2 lit.</a:t>
            </a:r>
          </a:p>
          <a:p>
            <a:pPr algn="just">
              <a:buFont typeface="Wingdings" pitchFamily="2" charset="2"/>
              <a:buChar char="v"/>
            </a:pPr>
            <a:endParaRPr lang="en-US"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Rectangle 4"/>
          <p:cNvSpPr/>
          <p:nvPr/>
        </p:nvSpPr>
        <p:spPr>
          <a:xfrm>
            <a:off x="2666488" y="774911"/>
            <a:ext cx="2732799" cy="480131"/>
          </a:xfrm>
          <a:prstGeom prst="rect">
            <a:avLst/>
          </a:prstGeom>
        </p:spPr>
        <p:txBody>
          <a:bodyPr wrap="none">
            <a:spAutoFit/>
          </a:bodyPr>
          <a:lstStyle/>
          <a:p>
            <a:pPr marL="91440" lvl="0" indent="-91440" defTabSz="914400">
              <a:lnSpc>
                <a:spcPct val="90000"/>
              </a:lnSpc>
              <a:spcBef>
                <a:spcPts val="1200"/>
              </a:spcBef>
              <a:spcAft>
                <a:spcPts val="200"/>
              </a:spcAft>
              <a:buClr>
                <a:srgbClr val="E48312"/>
              </a:buClr>
              <a:buSzPct val="100000"/>
              <a:buFont typeface="Calibri" panose="020F0502020204030204" pitchFamily="34" charset="0"/>
              <a:buChar char=" "/>
            </a:pPr>
            <a:r>
              <a:rPr lang="en-US" sz="2800" b="1" dirty="0">
                <a:solidFill>
                  <a:srgbClr val="C00000"/>
                </a:solidFill>
                <a:latin typeface="Times New Roman" pitchFamily="18" charset="0"/>
                <a:cs typeface="Times New Roman" pitchFamily="18" charset="0"/>
              </a:rPr>
              <a:t>Feeding of Pups</a:t>
            </a:r>
          </a:p>
        </p:txBody>
      </p:sp>
      <p:pic>
        <p:nvPicPr>
          <p:cNvPr id="1026" name="Picture 2" descr="10 Dog Breeds That Have Most Adorable Puppies - Cutest Puppies">
            <a:extLst>
              <a:ext uri="{FF2B5EF4-FFF2-40B4-BE49-F238E27FC236}">
                <a16:creationId xmlns:a16="http://schemas.microsoft.com/office/drawing/2014/main" id="{57BAD8E6-463D-4681-BD0F-16C4F3D98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287" y="0"/>
            <a:ext cx="2962706" cy="16689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1026" name="Picture 2"/>
          <p:cNvPicPr>
            <a:picLocks noChangeAspect="1" noChangeArrowheads="1"/>
          </p:cNvPicPr>
          <p:nvPr/>
        </p:nvPicPr>
        <p:blipFill>
          <a:blip r:embed="rId2"/>
          <a:srcRect/>
          <a:stretch>
            <a:fillRect/>
          </a:stretch>
        </p:blipFill>
        <p:spPr bwMode="auto">
          <a:xfrm>
            <a:off x="838200" y="1905000"/>
            <a:ext cx="7600950" cy="395287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2050" name="Picture 2"/>
          <p:cNvPicPr>
            <a:picLocks noChangeAspect="1" noChangeArrowheads="1"/>
          </p:cNvPicPr>
          <p:nvPr/>
        </p:nvPicPr>
        <p:blipFill>
          <a:blip r:embed="rId2"/>
          <a:srcRect/>
          <a:stretch>
            <a:fillRect/>
          </a:stretch>
        </p:blipFill>
        <p:spPr bwMode="auto">
          <a:xfrm>
            <a:off x="890588" y="1119188"/>
            <a:ext cx="7362825" cy="461962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3074" name="Picture 2"/>
          <p:cNvPicPr>
            <a:picLocks noChangeAspect="1" noChangeArrowheads="1"/>
          </p:cNvPicPr>
          <p:nvPr/>
        </p:nvPicPr>
        <p:blipFill rotWithShape="1">
          <a:blip r:embed="rId2"/>
          <a:srcRect b="60424"/>
          <a:stretch/>
        </p:blipFill>
        <p:spPr bwMode="auto">
          <a:xfrm>
            <a:off x="838200" y="1828801"/>
            <a:ext cx="7467600" cy="1066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914400" y="3048000"/>
            <a:ext cx="7143750" cy="16287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21E094-AB7B-44D0-844B-441B716E877C}"/>
              </a:ext>
            </a:extLst>
          </p:cNvPr>
          <p:cNvSpPr>
            <a:spLocks noGrp="1"/>
          </p:cNvSpPr>
          <p:nvPr>
            <p:ph type="sldNum" sz="quarter" idx="12"/>
          </p:nvPr>
        </p:nvSpPr>
        <p:spPr/>
        <p:txBody>
          <a:bodyPr/>
          <a:lstStyle/>
          <a:p>
            <a:fld id="{B6F15528-21DE-4FAA-801E-634DDDAF4B2B}" type="slidenum">
              <a:rPr lang="en-US" smtClean="0"/>
              <a:pPr/>
              <a:t>3</a:t>
            </a:fld>
            <a:endParaRPr lang="en-US"/>
          </a:p>
        </p:txBody>
      </p:sp>
      <p:pic>
        <p:nvPicPr>
          <p:cNvPr id="3076" name="Picture 4" descr="Different breeds of dogs Stock Photo - Alamy">
            <a:extLst>
              <a:ext uri="{FF2B5EF4-FFF2-40B4-BE49-F238E27FC236}">
                <a16:creationId xmlns:a16="http://schemas.microsoft.com/office/drawing/2014/main" id="{0B211182-FEBE-47CE-B3DA-7A10BEB4F48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677"/>
          <a:stretch/>
        </p:blipFill>
        <p:spPr bwMode="auto">
          <a:xfrm>
            <a:off x="2438400" y="1905000"/>
            <a:ext cx="5213548" cy="4267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8B49C8E-8EB7-48E3-A299-0D689D8B4C92}"/>
              </a:ext>
            </a:extLst>
          </p:cNvPr>
          <p:cNvSpPr>
            <a:spLocks noGrp="1"/>
          </p:cNvSpPr>
          <p:nvPr>
            <p:ph type="title"/>
          </p:nvPr>
        </p:nvSpPr>
        <p:spPr>
          <a:xfrm>
            <a:off x="800100" y="1056344"/>
            <a:ext cx="7543800" cy="594361"/>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Most popular dog breeds</a:t>
            </a:r>
            <a:endParaRPr lang="en-I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390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4098" name="Picture 2"/>
          <p:cNvPicPr>
            <a:picLocks noChangeAspect="1" noChangeArrowheads="1"/>
          </p:cNvPicPr>
          <p:nvPr/>
        </p:nvPicPr>
        <p:blipFill>
          <a:blip r:embed="rId2"/>
          <a:srcRect/>
          <a:stretch>
            <a:fillRect/>
          </a:stretch>
        </p:blipFill>
        <p:spPr bwMode="auto">
          <a:xfrm>
            <a:off x="723900" y="381000"/>
            <a:ext cx="8039100" cy="5905500"/>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63518B4F-FB6B-4C08-BCF5-5F09575D107D}"/>
              </a:ext>
            </a:extLst>
          </p:cNvPr>
          <p:cNvSpPr txBox="1"/>
          <p:nvPr/>
        </p:nvSpPr>
        <p:spPr>
          <a:xfrm>
            <a:off x="-914400" y="109835"/>
            <a:ext cx="358140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Lecture-3</a:t>
            </a:r>
            <a:endParaRPr lang="en-IN"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5122" name="Picture 2"/>
          <p:cNvPicPr>
            <a:picLocks noChangeAspect="1" noChangeArrowheads="1"/>
          </p:cNvPicPr>
          <p:nvPr/>
        </p:nvPicPr>
        <p:blipFill>
          <a:blip r:embed="rId2"/>
          <a:srcRect/>
          <a:stretch>
            <a:fillRect/>
          </a:stretch>
        </p:blipFill>
        <p:spPr bwMode="auto">
          <a:xfrm>
            <a:off x="871538" y="1009650"/>
            <a:ext cx="7739062" cy="4838700"/>
          </a:xfrm>
          <a:prstGeom prst="rect">
            <a:avLst/>
          </a:prstGeom>
          <a:noFill/>
          <a:ln w="9525">
            <a:noFill/>
            <a:miter lim="800000"/>
            <a:headEnd/>
            <a:tailEnd/>
          </a:ln>
          <a:effectLst/>
        </p:spPr>
      </p:pic>
      <p:pic>
        <p:nvPicPr>
          <p:cNvPr id="2050" name="Picture 2" descr="What is the difference between wet and dry dog food? | MedicAnimal.com">
            <a:extLst>
              <a:ext uri="{FF2B5EF4-FFF2-40B4-BE49-F238E27FC236}">
                <a16:creationId xmlns:a16="http://schemas.microsoft.com/office/drawing/2014/main" id="{8FC6E4DE-B664-4BD8-998C-03C16D8F34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85" t="9968" r="5129" b="12862"/>
          <a:stretch/>
        </p:blipFill>
        <p:spPr bwMode="auto">
          <a:xfrm>
            <a:off x="6468862" y="398214"/>
            <a:ext cx="2540820" cy="1794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6146" name="Picture 2"/>
          <p:cNvPicPr>
            <a:picLocks noChangeAspect="1" noChangeArrowheads="1"/>
          </p:cNvPicPr>
          <p:nvPr/>
        </p:nvPicPr>
        <p:blipFill>
          <a:blip r:embed="rId2"/>
          <a:srcRect/>
          <a:stretch>
            <a:fillRect/>
          </a:stretch>
        </p:blipFill>
        <p:spPr bwMode="auto">
          <a:xfrm>
            <a:off x="914400" y="838200"/>
            <a:ext cx="7772400" cy="5343525"/>
          </a:xfrm>
          <a:prstGeom prst="rect">
            <a:avLst/>
          </a:prstGeom>
          <a:noFill/>
          <a:ln w="9525">
            <a:noFill/>
            <a:miter lim="800000"/>
            <a:headEnd/>
            <a:tailEnd/>
          </a:ln>
          <a:effectLst/>
        </p:spPr>
      </p:pic>
      <p:pic>
        <p:nvPicPr>
          <p:cNvPr id="1026" name="Picture 2" descr="Semi Moist Dog Food: What It Is, How It Compares and Best Brands">
            <a:extLst>
              <a:ext uri="{FF2B5EF4-FFF2-40B4-BE49-F238E27FC236}">
                <a16:creationId xmlns:a16="http://schemas.microsoft.com/office/drawing/2014/main" id="{B78A515C-4500-49E0-A9C1-2CF05BB406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3088"/>
            <a:ext cx="3124200" cy="1643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pic>
        <p:nvPicPr>
          <p:cNvPr id="7170" name="Picture 2"/>
          <p:cNvPicPr>
            <a:picLocks noChangeAspect="1" noChangeArrowheads="1"/>
          </p:cNvPicPr>
          <p:nvPr/>
        </p:nvPicPr>
        <p:blipFill>
          <a:blip r:embed="rId2"/>
          <a:srcRect/>
          <a:stretch>
            <a:fillRect/>
          </a:stretch>
        </p:blipFill>
        <p:spPr bwMode="auto">
          <a:xfrm>
            <a:off x="838200" y="914400"/>
            <a:ext cx="7543800" cy="5143500"/>
          </a:xfrm>
          <a:prstGeom prst="rect">
            <a:avLst/>
          </a:prstGeom>
          <a:noFill/>
          <a:ln w="9525">
            <a:noFill/>
            <a:miter lim="800000"/>
            <a:headEnd/>
            <a:tailEnd/>
          </a:ln>
          <a:effectLst/>
        </p:spPr>
      </p:pic>
      <p:pic>
        <p:nvPicPr>
          <p:cNvPr id="3074" name="Picture 2" descr="heart to tail canned dog food,pasteurinstituteindia.com">
            <a:extLst>
              <a:ext uri="{FF2B5EF4-FFF2-40B4-BE49-F238E27FC236}">
                <a16:creationId xmlns:a16="http://schemas.microsoft.com/office/drawing/2014/main" id="{635603AC-EAD5-4785-A229-0D63D6FC31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463" y="304800"/>
            <a:ext cx="1193800" cy="17523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eal For Dog Or Cat. Canned Meat With Sauce In Bowl Isolated.. Stock Photo,  Picture And Royalty Free Image. Image 111779487.">
            <a:extLst>
              <a:ext uri="{FF2B5EF4-FFF2-40B4-BE49-F238E27FC236}">
                <a16:creationId xmlns:a16="http://schemas.microsoft.com/office/drawing/2014/main" id="{4E3BF740-4CDC-4327-84B7-25DCF28752F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69" t="14817" r="15778" b="14805"/>
          <a:stretch/>
        </p:blipFill>
        <p:spPr bwMode="auto">
          <a:xfrm>
            <a:off x="7558463" y="22860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pic>
        <p:nvPicPr>
          <p:cNvPr id="9218" name="Picture 2"/>
          <p:cNvPicPr>
            <a:picLocks noChangeAspect="1" noChangeArrowheads="1"/>
          </p:cNvPicPr>
          <p:nvPr/>
        </p:nvPicPr>
        <p:blipFill>
          <a:blip r:embed="rId2"/>
          <a:srcRect/>
          <a:stretch>
            <a:fillRect/>
          </a:stretch>
        </p:blipFill>
        <p:spPr bwMode="auto">
          <a:xfrm>
            <a:off x="909638" y="1362074"/>
            <a:ext cx="7777162" cy="458152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9D59-F497-48B4-9880-BE53F6EEF09A}"/>
              </a:ext>
            </a:extLst>
          </p:cNvPr>
          <p:cNvSpPr>
            <a:spLocks noGrp="1"/>
          </p:cNvSpPr>
          <p:nvPr>
            <p:ph type="title"/>
          </p:nvPr>
        </p:nvSpPr>
        <p:spPr>
          <a:xfrm>
            <a:off x="865563" y="1001747"/>
            <a:ext cx="7543800" cy="365761"/>
          </a:xfrm>
        </p:spPr>
        <p:txBody>
          <a:bodyPr>
            <a:normAutofit fontScale="90000"/>
          </a:bodyPr>
          <a:lstStyle/>
          <a:p>
            <a:pPr algn="ctr"/>
            <a:r>
              <a:rPr lang="en-US" sz="2400" b="1" dirty="0">
                <a:solidFill>
                  <a:srgbClr val="FF0000"/>
                </a:solidFill>
                <a:latin typeface="Times New Roman" panose="02020603050405020304" pitchFamily="18" charset="0"/>
                <a:cs typeface="Times New Roman" panose="02020603050405020304" pitchFamily="18" charset="0"/>
              </a:rPr>
              <a:t>Tips about feeding of cat </a:t>
            </a:r>
            <a:endParaRPr lang="en-IN" sz="2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8BB11EF-98E3-4464-9F1E-8B1C741C0C2A}"/>
              </a:ext>
            </a:extLst>
          </p:cNvPr>
          <p:cNvSpPr>
            <a:spLocks noGrp="1"/>
          </p:cNvSpPr>
          <p:nvPr>
            <p:ph idx="1"/>
          </p:nvPr>
        </p:nvSpPr>
        <p:spPr/>
        <p:txBody>
          <a:bodyPr>
            <a:normAutofit/>
          </a:bodyPr>
          <a:lstStyle/>
          <a:p>
            <a:pPr marL="457200" indent="-457200" algn="just">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Cats that live free in the wild eat grass every day. Domestic cats will also eat grass if they have the opportunity, so cat owners should provide sources of green vegetation for their cats. </a:t>
            </a:r>
          </a:p>
          <a:p>
            <a:pPr marL="457200" indent="-457200" algn="just">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Milk is a good source of calcium and phosphorus which make bones and teeth stronger. It also provides many vitamins and minerals. However, you should keep in mind that many cats cannot digest milk as they grow older. </a:t>
            </a:r>
          </a:p>
          <a:p>
            <a:pPr marL="457200" indent="-457200" algn="just">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Provide your cat with varied food. You can mix some of the new food with the old for 3-5 days in order to make gradual changes.</a:t>
            </a:r>
          </a:p>
          <a:p>
            <a:pPr marL="457200" indent="-457200" algn="just">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Cats should be fed in quiet parts of the house where no one will bother them because they feel vulnerable while they eat. </a:t>
            </a:r>
          </a:p>
        </p:txBody>
      </p:sp>
      <p:sp>
        <p:nvSpPr>
          <p:cNvPr id="4" name="Slide Number Placeholder 3">
            <a:extLst>
              <a:ext uri="{FF2B5EF4-FFF2-40B4-BE49-F238E27FC236}">
                <a16:creationId xmlns:a16="http://schemas.microsoft.com/office/drawing/2014/main" id="{9538DF77-62CA-4985-A666-E8ED6D76D411}"/>
              </a:ext>
            </a:extLst>
          </p:cNvPr>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812187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E9A3F-4033-41A4-BF80-5CB65A3E51A2}"/>
              </a:ext>
            </a:extLst>
          </p:cNvPr>
          <p:cNvSpPr>
            <a:spLocks noGrp="1"/>
          </p:cNvSpPr>
          <p:nvPr>
            <p:ph idx="1"/>
          </p:nvPr>
        </p:nvSpPr>
        <p:spPr/>
        <p:txBody>
          <a:bodyPr>
            <a:normAutofit fontScale="92500"/>
          </a:bodyPr>
          <a:lstStyle/>
          <a:p>
            <a:pPr marL="457200" indent="-457200" algn="just">
              <a:buFont typeface="+mj-lt"/>
              <a:buAutoNum type="arabicPeriod" startAt="5"/>
            </a:pPr>
            <a:r>
              <a:rPr lang="en-US" dirty="0">
                <a:solidFill>
                  <a:schemeClr val="tx1"/>
                </a:solidFill>
                <a:latin typeface="Times New Roman" panose="02020603050405020304" pitchFamily="18" charset="0"/>
                <a:cs typeface="Times New Roman" panose="02020603050405020304" pitchFamily="18" charset="0"/>
              </a:rPr>
              <a:t>If you have more cats, you should provide each of them with a separate food bowl and you shouldn't keep them close to each other while they are eating, because cats compete for their food and feel uncomfortable if they are too close to one another.</a:t>
            </a:r>
          </a:p>
          <a:p>
            <a:pPr marL="457200" indent="-457200" algn="just">
              <a:buFont typeface="+mj-lt"/>
              <a:buAutoNum type="arabicPeriod" startAt="5"/>
            </a:pPr>
            <a:r>
              <a:rPr lang="en-US" dirty="0">
                <a:solidFill>
                  <a:schemeClr val="tx1"/>
                </a:solidFill>
                <a:latin typeface="Times New Roman" panose="02020603050405020304" pitchFamily="18" charset="0"/>
                <a:cs typeface="Times New Roman" panose="02020603050405020304" pitchFamily="18" charset="0"/>
              </a:rPr>
              <a:t>It is recommended that you don't feed your cat from plastic bowl. Provide ceramic or stainless steel bowls because plastic dishes may give shelter to bacteria. Moreover, some cats may develop allergies to plastic and may get pimples on their chins. </a:t>
            </a:r>
          </a:p>
          <a:p>
            <a:pPr marL="457200" indent="-457200" algn="just">
              <a:buFont typeface="+mj-lt"/>
              <a:buAutoNum type="arabicPeriod" startAt="5"/>
            </a:pPr>
            <a:r>
              <a:rPr lang="en-US" dirty="0">
                <a:solidFill>
                  <a:schemeClr val="tx1"/>
                </a:solidFill>
                <a:latin typeface="Times New Roman" panose="02020603050405020304" pitchFamily="18" charset="0"/>
                <a:cs typeface="Times New Roman" panose="02020603050405020304" pitchFamily="18" charset="0"/>
              </a:rPr>
              <a:t>Older cats would like you to raise their food and water bowl a few inches off the floor because this will make it easier on their backs and necks. </a:t>
            </a:r>
          </a:p>
          <a:p>
            <a:pPr marL="457200" indent="-457200" algn="just">
              <a:buFont typeface="+mj-lt"/>
              <a:buAutoNum type="arabicPeriod" startAt="5"/>
            </a:pPr>
            <a:r>
              <a:rPr lang="en-US" dirty="0">
                <a:solidFill>
                  <a:schemeClr val="tx1"/>
                </a:solidFill>
                <a:latin typeface="Times New Roman" panose="02020603050405020304" pitchFamily="18" charset="0"/>
                <a:cs typeface="Times New Roman" panose="02020603050405020304" pitchFamily="18" charset="0"/>
              </a:rPr>
              <a:t>You should observe your pet closely after you give it new food. Any changes in the coat, appetite, weight or mood may indicate a problem.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C4E980A-272B-4AC0-9F67-FA0F96F2CB1C}"/>
              </a:ext>
            </a:extLst>
          </p:cNvPr>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061209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AC76-D8F1-4114-A490-08F186DADE27}"/>
              </a:ext>
            </a:extLst>
          </p:cNvPr>
          <p:cNvSpPr>
            <a:spLocks noGrp="1"/>
          </p:cNvSpPr>
          <p:nvPr>
            <p:ph type="title"/>
          </p:nvPr>
        </p:nvSpPr>
        <p:spPr>
          <a:xfrm>
            <a:off x="800100" y="965564"/>
            <a:ext cx="7543800" cy="482319"/>
          </a:xfrm>
        </p:spPr>
        <p:txBody>
          <a:bodyPr>
            <a:norm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Feeding of sick animal</a:t>
            </a:r>
            <a:endParaRPr lang="en-IN" sz="2400" b="1"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44C2B80-01C0-435B-89D5-88FB86D7F561}"/>
              </a:ext>
            </a:extLst>
          </p:cNvPr>
          <p:cNvSpPr>
            <a:spLocks noGrp="1"/>
          </p:cNvSpPr>
          <p:nvPr>
            <p:ph type="sldNum" sz="quarter" idx="12"/>
          </p:nvPr>
        </p:nvSpPr>
        <p:spPr/>
        <p:txBody>
          <a:bodyPr/>
          <a:lstStyle/>
          <a:p>
            <a:fld id="{B6F15528-21DE-4FAA-801E-634DDDAF4B2B}" type="slidenum">
              <a:rPr lang="en-US" smtClean="0"/>
              <a:pPr/>
              <a:t>37</a:t>
            </a:fld>
            <a:endParaRPr lang="en-US"/>
          </a:p>
        </p:txBody>
      </p:sp>
      <p:graphicFrame>
        <p:nvGraphicFramePr>
          <p:cNvPr id="5" name="Table 5">
            <a:extLst>
              <a:ext uri="{FF2B5EF4-FFF2-40B4-BE49-F238E27FC236}">
                <a16:creationId xmlns:a16="http://schemas.microsoft.com/office/drawing/2014/main" id="{2B201E3D-5103-4FE0-8FC1-869ADC70ACE1}"/>
              </a:ext>
            </a:extLst>
          </p:cNvPr>
          <p:cNvGraphicFramePr>
            <a:graphicFrameLocks noGrp="1"/>
          </p:cNvGraphicFramePr>
          <p:nvPr>
            <p:extLst>
              <p:ext uri="{D42A27DB-BD31-4B8C-83A1-F6EECF244321}">
                <p14:modId xmlns:p14="http://schemas.microsoft.com/office/powerpoint/2010/main" val="1585532479"/>
              </p:ext>
            </p:extLst>
          </p:nvPr>
        </p:nvGraphicFramePr>
        <p:xfrm>
          <a:off x="800101" y="1828800"/>
          <a:ext cx="7658099" cy="4333875"/>
        </p:xfrm>
        <a:graphic>
          <a:graphicData uri="http://schemas.openxmlformats.org/drawingml/2006/table">
            <a:tbl>
              <a:tblPr firstRow="1" bandRow="1">
                <a:tableStyleId>{5C22544A-7EE6-4342-B048-85BDC9FD1C3A}</a:tableStyleId>
              </a:tblPr>
              <a:tblGrid>
                <a:gridCol w="778587">
                  <a:extLst>
                    <a:ext uri="{9D8B030D-6E8A-4147-A177-3AD203B41FA5}">
                      <a16:colId xmlns:a16="http://schemas.microsoft.com/office/drawing/2014/main" val="3412624020"/>
                    </a:ext>
                  </a:extLst>
                </a:gridCol>
                <a:gridCol w="1697912">
                  <a:extLst>
                    <a:ext uri="{9D8B030D-6E8A-4147-A177-3AD203B41FA5}">
                      <a16:colId xmlns:a16="http://schemas.microsoft.com/office/drawing/2014/main" val="3197672818"/>
                    </a:ext>
                  </a:extLst>
                </a:gridCol>
                <a:gridCol w="5181600">
                  <a:extLst>
                    <a:ext uri="{9D8B030D-6E8A-4147-A177-3AD203B41FA5}">
                      <a16:colId xmlns:a16="http://schemas.microsoft.com/office/drawing/2014/main" val="816179528"/>
                    </a:ext>
                  </a:extLst>
                </a:gridCol>
              </a:tblGrid>
              <a:tr h="366395">
                <a:tc>
                  <a:txBody>
                    <a:bodyPr/>
                    <a:lstStyle/>
                    <a:p>
                      <a:pPr algn="ctr"/>
                      <a:r>
                        <a:rPr lang="en-US" sz="1400" dirty="0">
                          <a:latin typeface="Times New Roman" panose="02020603050405020304" pitchFamily="18" charset="0"/>
                          <a:cs typeface="Times New Roman" panose="02020603050405020304" pitchFamily="18" charset="0"/>
                        </a:rPr>
                        <a:t>S. No.</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Disease</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Feeding</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91271370"/>
                  </a:ext>
                </a:extLst>
              </a:tr>
              <a:tr h="366395">
                <a:tc>
                  <a:txBody>
                    <a:bodyPr/>
                    <a:lstStyle/>
                    <a:p>
                      <a:pPr marL="0" indent="0" algn="ctr">
                        <a:buFontTx/>
                        <a:buNone/>
                      </a:pPr>
                      <a:r>
                        <a:rPr lang="en-US" sz="1400" dirty="0">
                          <a:latin typeface="Times New Roman" panose="02020603050405020304" pitchFamily="18" charset="0"/>
                          <a:cs typeface="Times New Roman" panose="02020603050405020304" pitchFamily="18" charset="0"/>
                        </a:rPr>
                        <a:t>1.</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Liver disease</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Easily metabolizable starch and glucose, high BV protein (egg), avoid high Na and common salt</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66281218"/>
                  </a:ext>
                </a:extLst>
              </a:tr>
              <a:tr h="366395">
                <a:tc>
                  <a:txBody>
                    <a:bodyPr/>
                    <a:lstStyle/>
                    <a:p>
                      <a:pPr marL="0" indent="0" algn="ctr">
                        <a:buFont typeface="+mj-lt"/>
                        <a:buNone/>
                      </a:pPr>
                      <a:r>
                        <a:rPr lang="en-US" sz="1400" dirty="0">
                          <a:latin typeface="Times New Roman" panose="02020603050405020304" pitchFamily="18" charset="0"/>
                          <a:cs typeface="Times New Roman" panose="02020603050405020304" pitchFamily="18" charset="0"/>
                        </a:rPr>
                        <a:t>2. </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Diabetes mellitus</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Reduce starch and sugar, increase protein and </a:t>
                      </a:r>
                      <a:r>
                        <a:rPr lang="en-US" sz="1400" dirty="0" err="1">
                          <a:latin typeface="Times New Roman" panose="02020603050405020304" pitchFamily="18" charset="0"/>
                          <a:cs typeface="Times New Roman" panose="02020603050405020304" pitchFamily="18" charset="0"/>
                        </a:rPr>
                        <a:t>fibre</a:t>
                      </a:r>
                      <a:r>
                        <a:rPr lang="en-US" sz="1400" dirty="0">
                          <a:latin typeface="Times New Roman" panose="02020603050405020304" pitchFamily="18" charset="0"/>
                          <a:cs typeface="Times New Roman" panose="02020603050405020304" pitchFamily="18" charset="0"/>
                        </a:rPr>
                        <a:t> </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287710"/>
                  </a:ext>
                </a:extLst>
              </a:tr>
              <a:tr h="366395">
                <a:tc>
                  <a:txBody>
                    <a:bodyPr/>
                    <a:lstStyle/>
                    <a:p>
                      <a:pPr marL="0" indent="0" algn="ctr">
                        <a:buFont typeface="+mj-lt"/>
                        <a:buNone/>
                      </a:pPr>
                      <a:r>
                        <a:rPr lang="en-US" sz="1400" dirty="0">
                          <a:latin typeface="Times New Roman" panose="02020603050405020304" pitchFamily="18" charset="0"/>
                          <a:cs typeface="Times New Roman" panose="02020603050405020304" pitchFamily="18" charset="0"/>
                        </a:rPr>
                        <a:t>3. </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Cardiac problems</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Reduce salt and Na</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7090776"/>
                  </a:ext>
                </a:extLst>
              </a:tr>
              <a:tr h="366395">
                <a:tc>
                  <a:txBody>
                    <a:bodyPr/>
                    <a:lstStyle/>
                    <a:p>
                      <a:pPr marL="0" indent="0" algn="ctr">
                        <a:buFont typeface="+mj-lt"/>
                        <a:buNone/>
                      </a:pPr>
                      <a:r>
                        <a:rPr lang="en-US" sz="1400" dirty="0">
                          <a:latin typeface="Times New Roman" panose="02020603050405020304" pitchFamily="18" charset="0"/>
                          <a:cs typeface="Times New Roman" panose="02020603050405020304" pitchFamily="18" charset="0"/>
                        </a:rPr>
                        <a:t>4. </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Renal insufficiency</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Low quantity protein feed</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5593790"/>
                  </a:ext>
                </a:extLst>
              </a:tr>
              <a:tr h="366395">
                <a:tc>
                  <a:txBody>
                    <a:bodyPr/>
                    <a:lstStyle/>
                    <a:p>
                      <a:pPr marL="0" indent="0" algn="ctr">
                        <a:buFont typeface="+mj-lt"/>
                        <a:buNone/>
                      </a:pPr>
                      <a:r>
                        <a:rPr lang="en-US" sz="1400" dirty="0">
                          <a:latin typeface="Times New Roman" panose="02020603050405020304" pitchFamily="18" charset="0"/>
                          <a:cs typeface="Times New Roman" panose="02020603050405020304" pitchFamily="18" charset="0"/>
                        </a:rPr>
                        <a:t>5. </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Urolithiasis</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Low protein, low in mineral and high amount of common salt </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88277557"/>
                  </a:ext>
                </a:extLst>
              </a:tr>
              <a:tr h="366395">
                <a:tc>
                  <a:txBody>
                    <a:bodyPr/>
                    <a:lstStyle/>
                    <a:p>
                      <a:pPr marL="0" indent="0" algn="ctr">
                        <a:buFont typeface="+mj-lt"/>
                        <a:buNone/>
                      </a:pPr>
                      <a:r>
                        <a:rPr lang="en-US" sz="1400" dirty="0">
                          <a:latin typeface="Times New Roman" panose="02020603050405020304" pitchFamily="18" charset="0"/>
                          <a:cs typeface="Times New Roman" panose="02020603050405020304" pitchFamily="18" charset="0"/>
                        </a:rPr>
                        <a:t>6. </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err="1">
                          <a:latin typeface="Times New Roman" panose="02020603050405020304" pitchFamily="18" charset="0"/>
                          <a:cs typeface="Times New Roman" panose="02020603050405020304" pitchFamily="18" charset="0"/>
                        </a:rPr>
                        <a:t>Diarrhoea</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Low protein and high amount of easily digestible food like curd, rehydration therapy</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48662420"/>
                  </a:ext>
                </a:extLst>
              </a:tr>
              <a:tr h="366395">
                <a:tc>
                  <a:txBody>
                    <a:bodyPr/>
                    <a:lstStyle/>
                    <a:p>
                      <a:pPr marL="0" indent="0" algn="ctr">
                        <a:buFont typeface="+mj-lt"/>
                        <a:buNone/>
                      </a:pPr>
                      <a:r>
                        <a:rPr lang="en-US" sz="1400" dirty="0">
                          <a:latin typeface="Times New Roman" panose="02020603050405020304" pitchFamily="18" charset="0"/>
                          <a:cs typeface="Times New Roman" panose="02020603050405020304" pitchFamily="18" charset="0"/>
                        </a:rPr>
                        <a:t>7. </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Gastroenteritis</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Chicken soup, egg white, vegetable soup</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43505372"/>
                  </a:ext>
                </a:extLst>
              </a:tr>
              <a:tr h="366395">
                <a:tc>
                  <a:txBody>
                    <a:bodyPr/>
                    <a:lstStyle/>
                    <a:p>
                      <a:pPr marL="0" indent="0" algn="ctr">
                        <a:buFontTx/>
                        <a:buNone/>
                      </a:pPr>
                      <a:r>
                        <a:rPr lang="en-US" sz="1400" dirty="0">
                          <a:latin typeface="Times New Roman" panose="02020603050405020304" pitchFamily="18" charset="0"/>
                          <a:cs typeface="Times New Roman" panose="02020603050405020304" pitchFamily="18" charset="0"/>
                        </a:rPr>
                        <a:t>8. </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Pyrexia</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High energy bland like cream, egg or maize oil. </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6423450"/>
                  </a:ext>
                </a:extLst>
              </a:tr>
              <a:tr h="366395">
                <a:tc>
                  <a:txBody>
                    <a:bodyPr/>
                    <a:lstStyle/>
                    <a:p>
                      <a:pPr marL="0" indent="0" algn="ctr">
                        <a:buFont typeface="+mj-lt"/>
                        <a:buNone/>
                      </a:pPr>
                      <a:r>
                        <a:rPr lang="en-US" sz="1400" dirty="0">
                          <a:latin typeface="Times New Roman" panose="02020603050405020304" pitchFamily="18" charset="0"/>
                          <a:cs typeface="Times New Roman" panose="02020603050405020304" pitchFamily="18" charset="0"/>
                        </a:rPr>
                        <a:t>9. </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Vomiting</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Avoid feeding for a day. </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4644963"/>
                  </a:ext>
                </a:extLst>
              </a:tr>
              <a:tr h="366395">
                <a:tc>
                  <a:txBody>
                    <a:bodyPr/>
                    <a:lstStyle/>
                    <a:p>
                      <a:pPr marL="0" indent="0" algn="ctr">
                        <a:buFont typeface="+mj-lt"/>
                        <a:buNone/>
                      </a:pPr>
                      <a:r>
                        <a:rPr lang="en-US" sz="1400" dirty="0">
                          <a:latin typeface="Times New Roman" panose="02020603050405020304" pitchFamily="18" charset="0"/>
                          <a:cs typeface="Times New Roman" panose="02020603050405020304" pitchFamily="18" charset="0"/>
                        </a:rPr>
                        <a:t>10. </a:t>
                      </a:r>
                      <a:endParaRPr lang="en-IN" sz="1400" dirty="0">
                        <a:latin typeface="Times New Roman" panose="02020603050405020304" pitchFamily="18" charset="0"/>
                        <a:cs typeface="Times New Roman" panose="02020603050405020304" pitchFamily="18" charset="0"/>
                      </a:endParaRPr>
                    </a:p>
                  </a:txBody>
                  <a:tcPr/>
                </a:tc>
                <a:tc>
                  <a:txBody>
                    <a:bodyPr/>
                    <a:lstStyle/>
                    <a:p>
                      <a:pPr algn="ctr"/>
                      <a:r>
                        <a:rPr lang="en-US" sz="1400" dirty="0">
                          <a:latin typeface="Times New Roman" panose="02020603050405020304" pitchFamily="18" charset="0"/>
                          <a:cs typeface="Times New Roman" panose="02020603050405020304" pitchFamily="18" charset="0"/>
                        </a:rPr>
                        <a:t>Stress</a:t>
                      </a:r>
                      <a:endParaRPr lang="en-IN" sz="1400"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High energy food, 50% glucose solution may be given orally.</a:t>
                      </a:r>
                      <a:endParaRPr lang="en-IN"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05244997"/>
                  </a:ext>
                </a:extLst>
              </a:tr>
            </a:tbl>
          </a:graphicData>
        </a:graphic>
      </p:graphicFrame>
    </p:spTree>
    <p:extLst>
      <p:ext uri="{BB962C8B-B14F-4D97-AF65-F5344CB8AC3E}">
        <p14:creationId xmlns:p14="http://schemas.microsoft.com/office/powerpoint/2010/main" val="323705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DA50B0-8324-43E2-87A0-601AAD3CCFD1}"/>
              </a:ext>
            </a:extLst>
          </p:cNvPr>
          <p:cNvSpPr>
            <a:spLocks noGrp="1"/>
          </p:cNvSpPr>
          <p:nvPr>
            <p:ph type="sldNum" sz="quarter" idx="12"/>
          </p:nvPr>
        </p:nvSpPr>
        <p:spPr/>
        <p:txBody>
          <a:bodyPr/>
          <a:lstStyle/>
          <a:p>
            <a:fld id="{B6F15528-21DE-4FAA-801E-634DDDAF4B2B}" type="slidenum">
              <a:rPr lang="en-US" smtClean="0"/>
              <a:pPr/>
              <a:t>38</a:t>
            </a:fld>
            <a:endParaRPr lang="en-US"/>
          </a:p>
        </p:txBody>
      </p:sp>
      <p:sp>
        <p:nvSpPr>
          <p:cNvPr id="5" name="Title 1">
            <a:extLst>
              <a:ext uri="{FF2B5EF4-FFF2-40B4-BE49-F238E27FC236}">
                <a16:creationId xmlns:a16="http://schemas.microsoft.com/office/drawing/2014/main" id="{EA570D8C-12E6-4464-83B0-BBC4130E1A1D}"/>
              </a:ext>
            </a:extLst>
          </p:cNvPr>
          <p:cNvSpPr>
            <a:spLocks noGrp="1"/>
          </p:cNvSpPr>
          <p:nvPr>
            <p:ph type="title"/>
          </p:nvPr>
        </p:nvSpPr>
        <p:spPr>
          <a:xfrm>
            <a:off x="800100" y="1066800"/>
            <a:ext cx="7543800" cy="482319"/>
          </a:xfrm>
        </p:spPr>
        <p:txBody>
          <a:bodyPr>
            <a:normAutofit/>
          </a:bodyPr>
          <a:lstStyle/>
          <a:p>
            <a:pPr algn="ctr"/>
            <a:r>
              <a:rPr lang="en-US" sz="2800" b="1" dirty="0">
                <a:solidFill>
                  <a:srgbClr val="C00000"/>
                </a:solidFill>
                <a:latin typeface="Times New Roman" panose="02020603050405020304" pitchFamily="18" charset="0"/>
                <a:cs typeface="Times New Roman" panose="02020603050405020304" pitchFamily="18" charset="0"/>
              </a:rPr>
              <a:t>Feeding of geriatric (senior/old) dogs and cats</a:t>
            </a:r>
            <a:endParaRPr lang="en-IN" sz="2800" b="1" dirty="0">
              <a:solidFill>
                <a:srgbClr val="C00000"/>
              </a:solidFill>
              <a:latin typeface="Times New Roman" panose="02020603050405020304" pitchFamily="18" charset="0"/>
              <a:cs typeface="Times New Roman" panose="02020603050405020304" pitchFamily="18" charset="0"/>
            </a:endParaRPr>
          </a:p>
        </p:txBody>
      </p:sp>
      <p:pic>
        <p:nvPicPr>
          <p:cNvPr id="3074" name="Picture 2" descr="How Often Should I Feed My Senior Dog? - Tail and Fur">
            <a:extLst>
              <a:ext uri="{FF2B5EF4-FFF2-40B4-BE49-F238E27FC236}">
                <a16:creationId xmlns:a16="http://schemas.microsoft.com/office/drawing/2014/main" id="{055B5A4B-47D1-4089-80AC-2265E3F71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563" y="1905000"/>
            <a:ext cx="7543800"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63110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8EDA1F-914A-41CC-AAD9-B71090169488}"/>
              </a:ext>
            </a:extLst>
          </p:cNvPr>
          <p:cNvSpPr>
            <a:spLocks noGrp="1"/>
          </p:cNvSpPr>
          <p:nvPr>
            <p:ph idx="1"/>
          </p:nvPr>
        </p:nvSpPr>
        <p:spPr>
          <a:xfrm>
            <a:off x="822959" y="1845734"/>
            <a:ext cx="7543801" cy="4326466"/>
          </a:xfrm>
        </p:spPr>
        <p:txBody>
          <a:bodyPr>
            <a:normAutofit fontScale="77500" lnSpcReduction="20000"/>
          </a:bodyPr>
          <a:lstStyle/>
          <a:p>
            <a:pPr algn="just" fontAlgn="base">
              <a:buFont typeface="Arial" panose="020B0604020202020204" pitchFamily="34" charset="0"/>
              <a:buChar char="•"/>
            </a:pPr>
            <a:r>
              <a:rPr lang="en-US" sz="2300" b="0" i="0" dirty="0">
                <a:solidFill>
                  <a:schemeClr val="tx1"/>
                </a:solidFill>
                <a:effectLst/>
                <a:latin typeface="Times New Roman" panose="02020603050405020304" pitchFamily="18" charset="0"/>
                <a:cs typeface="Times New Roman" panose="02020603050405020304" pitchFamily="18" charset="0"/>
              </a:rPr>
              <a:t>Vision problems</a:t>
            </a:r>
          </a:p>
          <a:p>
            <a:pPr algn="just" fontAlgn="base">
              <a:buFont typeface="Arial" panose="020B0604020202020204" pitchFamily="34" charset="0"/>
              <a:buChar char="•"/>
            </a:pPr>
            <a:r>
              <a:rPr lang="en-US" sz="2300" b="0" i="0" dirty="0">
                <a:solidFill>
                  <a:schemeClr val="tx1"/>
                </a:solidFill>
                <a:effectLst/>
                <a:latin typeface="Times New Roman" panose="02020603050405020304" pitchFamily="18" charset="0"/>
                <a:cs typeface="Times New Roman" panose="02020603050405020304" pitchFamily="18" charset="0"/>
              </a:rPr>
              <a:t>Lumps and other skin issues</a:t>
            </a:r>
          </a:p>
          <a:p>
            <a:pPr algn="just" fontAlgn="base">
              <a:buFont typeface="Arial" panose="020B0604020202020204" pitchFamily="34" charset="0"/>
              <a:buChar char="•"/>
            </a:pPr>
            <a:r>
              <a:rPr lang="en-US" sz="2300" b="0" i="0" dirty="0">
                <a:solidFill>
                  <a:schemeClr val="tx1"/>
                </a:solidFill>
                <a:effectLst/>
                <a:latin typeface="Times New Roman" panose="02020603050405020304" pitchFamily="18" charset="0"/>
                <a:cs typeface="Times New Roman" panose="02020603050405020304" pitchFamily="18" charset="0"/>
              </a:rPr>
              <a:t>Weight loss or gain</a:t>
            </a:r>
          </a:p>
          <a:p>
            <a:pPr algn="just" fontAlgn="base">
              <a:buFont typeface="Arial" panose="020B0604020202020204" pitchFamily="34" charset="0"/>
              <a:buChar char="•"/>
            </a:pPr>
            <a:r>
              <a:rPr lang="en-US" sz="2300" b="0" i="0" dirty="0">
                <a:solidFill>
                  <a:schemeClr val="tx1"/>
                </a:solidFill>
                <a:effectLst/>
                <a:latin typeface="Times New Roman" panose="02020603050405020304" pitchFamily="18" charset="0"/>
                <a:cs typeface="Times New Roman" panose="02020603050405020304" pitchFamily="18" charset="0"/>
              </a:rPr>
              <a:t>Bad breath, excessive drooling, or other dental symptoms</a:t>
            </a:r>
          </a:p>
          <a:p>
            <a:pPr algn="just" fontAlgn="base">
              <a:buFont typeface="Arial" panose="020B0604020202020204" pitchFamily="34" charset="0"/>
              <a:buChar char="•"/>
            </a:pPr>
            <a:r>
              <a:rPr lang="en-US" sz="2300" b="0" i="0" dirty="0">
                <a:solidFill>
                  <a:schemeClr val="tx1"/>
                </a:solidFill>
                <a:effectLst/>
                <a:latin typeface="Times New Roman" panose="02020603050405020304" pitchFamily="18" charset="0"/>
                <a:cs typeface="Times New Roman" panose="02020603050405020304" pitchFamily="18" charset="0"/>
              </a:rPr>
              <a:t>Memory loss</a:t>
            </a:r>
          </a:p>
          <a:p>
            <a:pPr algn="just" fontAlgn="base">
              <a:buFont typeface="Arial" panose="020B0604020202020204" pitchFamily="34" charset="0"/>
              <a:buChar char="•"/>
            </a:pPr>
            <a:r>
              <a:rPr lang="en-US" sz="2300" b="0" i="0" dirty="0">
                <a:solidFill>
                  <a:schemeClr val="tx1"/>
                </a:solidFill>
                <a:effectLst/>
                <a:latin typeface="Times New Roman" panose="02020603050405020304" pitchFamily="18" charset="0"/>
                <a:cs typeface="Times New Roman" panose="02020603050405020304" pitchFamily="18" charset="0"/>
              </a:rPr>
              <a:t>Altered behavior (confusion, irritability, or other personality changes)</a:t>
            </a:r>
          </a:p>
          <a:p>
            <a:pPr algn="just" fontAlgn="base">
              <a:buFont typeface="Arial" panose="020B0604020202020204" pitchFamily="34" charset="0"/>
              <a:buChar char="•"/>
            </a:pPr>
            <a:r>
              <a:rPr lang="en-US" sz="2300" b="0" i="0" dirty="0">
                <a:solidFill>
                  <a:schemeClr val="tx1"/>
                </a:solidFill>
                <a:effectLst/>
                <a:latin typeface="Times New Roman" panose="02020603050405020304" pitchFamily="18" charset="0"/>
                <a:cs typeface="Times New Roman" panose="02020603050405020304" pitchFamily="18" charset="0"/>
              </a:rPr>
              <a:t>Difficulties following their normal sleep patterns</a:t>
            </a:r>
          </a:p>
          <a:p>
            <a:pPr algn="just" fontAlgn="base">
              <a:buFont typeface="Arial" panose="020B0604020202020204" pitchFamily="34" charset="0"/>
              <a:buChar char="•"/>
            </a:pPr>
            <a:r>
              <a:rPr lang="en-US" sz="2300" b="0" i="0" dirty="0">
                <a:solidFill>
                  <a:schemeClr val="tx1"/>
                </a:solidFill>
                <a:effectLst/>
                <a:latin typeface="Times New Roman" panose="02020603050405020304" pitchFamily="18" charset="0"/>
                <a:cs typeface="Times New Roman" panose="02020603050405020304" pitchFamily="18" charset="0"/>
              </a:rPr>
              <a:t>Loss of muscle mass</a:t>
            </a:r>
          </a:p>
          <a:p>
            <a:pPr algn="just" fontAlgn="base">
              <a:buFont typeface="Arial" panose="020B0604020202020204" pitchFamily="34" charset="0"/>
              <a:buChar char="•"/>
            </a:pPr>
            <a:r>
              <a:rPr lang="en-US" sz="2300" b="0" i="0" dirty="0">
                <a:solidFill>
                  <a:schemeClr val="tx1"/>
                </a:solidFill>
                <a:effectLst/>
                <a:latin typeface="Times New Roman" panose="02020603050405020304" pitchFamily="18" charset="0"/>
                <a:cs typeface="Times New Roman" panose="02020603050405020304" pitchFamily="18" charset="0"/>
              </a:rPr>
              <a:t>Increased urination (which could indicate kidney disease) or urinary incontinence</a:t>
            </a:r>
          </a:p>
          <a:p>
            <a:pPr algn="just" fontAlgn="base">
              <a:buFont typeface="Arial" panose="020B0604020202020204" pitchFamily="34" charset="0"/>
              <a:buChar char="•"/>
            </a:pPr>
            <a:r>
              <a:rPr lang="en-US" sz="2300" b="0" i="0" dirty="0">
                <a:solidFill>
                  <a:schemeClr val="tx1"/>
                </a:solidFill>
                <a:effectLst/>
                <a:latin typeface="Times New Roman" panose="02020603050405020304" pitchFamily="18" charset="0"/>
                <a:cs typeface="Times New Roman" panose="02020603050405020304" pitchFamily="18" charset="0"/>
              </a:rPr>
              <a:t>Osteoarthritis</a:t>
            </a:r>
          </a:p>
          <a:p>
            <a:pPr algn="just" fontAlgn="base">
              <a:buFont typeface="Arial" panose="020B0604020202020204" pitchFamily="34" charset="0"/>
              <a:buChar char="•"/>
            </a:pPr>
            <a:r>
              <a:rPr lang="en-US" sz="2300" b="0" i="0" dirty="0">
                <a:solidFill>
                  <a:schemeClr val="tx1"/>
                </a:solidFill>
                <a:effectLst/>
                <a:latin typeface="Times New Roman" panose="02020603050405020304" pitchFamily="18" charset="0"/>
                <a:cs typeface="Times New Roman" panose="02020603050405020304" pitchFamily="18" charset="0"/>
              </a:rPr>
              <a:t>Impaired mobility</a:t>
            </a:r>
          </a:p>
          <a:p>
            <a:pPr algn="just"/>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0AF5197-4004-4145-95DF-2D21CCE486A8}"/>
              </a:ext>
            </a:extLst>
          </p:cNvPr>
          <p:cNvSpPr>
            <a:spLocks noGrp="1"/>
          </p:cNvSpPr>
          <p:nvPr>
            <p:ph type="sldNum" sz="quarter" idx="12"/>
          </p:nvPr>
        </p:nvSpPr>
        <p:spPr/>
        <p:txBody>
          <a:bodyPr/>
          <a:lstStyle/>
          <a:p>
            <a:fld id="{B6F15528-21DE-4FAA-801E-634DDDAF4B2B}" type="slidenum">
              <a:rPr lang="en-US" smtClean="0"/>
              <a:pPr/>
              <a:t>39</a:t>
            </a:fld>
            <a:endParaRPr lang="en-US"/>
          </a:p>
        </p:txBody>
      </p:sp>
      <p:sp>
        <p:nvSpPr>
          <p:cNvPr id="8" name="TextBox 7">
            <a:extLst>
              <a:ext uri="{FF2B5EF4-FFF2-40B4-BE49-F238E27FC236}">
                <a16:creationId xmlns:a16="http://schemas.microsoft.com/office/drawing/2014/main" id="{8E6158BF-0D87-492F-84E6-01438BED1D81}"/>
              </a:ext>
            </a:extLst>
          </p:cNvPr>
          <p:cNvSpPr txBox="1"/>
          <p:nvPr/>
        </p:nvSpPr>
        <p:spPr>
          <a:xfrm>
            <a:off x="2057400" y="1096483"/>
            <a:ext cx="4572000" cy="461665"/>
          </a:xfrm>
          <a:prstGeom prst="rect">
            <a:avLst/>
          </a:prstGeom>
          <a:noFill/>
        </p:spPr>
        <p:txBody>
          <a:bodyPr wrap="square">
            <a:spAutoFit/>
          </a:bodyPr>
          <a:lstStyle/>
          <a:p>
            <a:pPr algn="ctr" fontAlgn="base"/>
            <a:r>
              <a:rPr lang="en-US" sz="2400" b="1" i="0" dirty="0">
                <a:solidFill>
                  <a:srgbClr val="C00000"/>
                </a:solidFill>
                <a:effectLst/>
                <a:latin typeface="Times New Roman" panose="02020603050405020304" pitchFamily="18" charset="0"/>
                <a:cs typeface="Times New Roman" panose="02020603050405020304" pitchFamily="18" charset="0"/>
              </a:rPr>
              <a:t>Signs of Aging in Dogs and cats</a:t>
            </a:r>
          </a:p>
        </p:txBody>
      </p:sp>
    </p:spTree>
    <p:extLst>
      <p:ext uri="{BB962C8B-B14F-4D97-AF65-F5344CB8AC3E}">
        <p14:creationId xmlns:p14="http://schemas.microsoft.com/office/powerpoint/2010/main" val="107629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Title 1">
            <a:extLst>
              <a:ext uri="{FF2B5EF4-FFF2-40B4-BE49-F238E27FC236}">
                <a16:creationId xmlns:a16="http://schemas.microsoft.com/office/drawing/2014/main" id="{1F567630-42F8-47F8-BC7D-C6E5FFBDDA77}"/>
              </a:ext>
            </a:extLst>
          </p:cNvPr>
          <p:cNvSpPr>
            <a:spLocks noGrp="1"/>
          </p:cNvSpPr>
          <p:nvPr>
            <p:ph type="title"/>
          </p:nvPr>
        </p:nvSpPr>
        <p:spPr>
          <a:xfrm>
            <a:off x="762000" y="685800"/>
            <a:ext cx="7543800" cy="670561"/>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Cat Breeds</a:t>
            </a:r>
            <a:endParaRPr lang="en-IN" sz="3200" b="1" dirty="0">
              <a:solidFill>
                <a:srgbClr val="FF0000"/>
              </a:solidFill>
              <a:latin typeface="Times New Roman" panose="02020603050405020304" pitchFamily="18" charset="0"/>
              <a:cs typeface="Times New Roman" panose="02020603050405020304" pitchFamily="18" charset="0"/>
            </a:endParaRPr>
          </a:p>
        </p:txBody>
      </p:sp>
      <p:pic>
        <p:nvPicPr>
          <p:cNvPr id="20482" name="Picture 2" descr="eQuilter Cat Breeds - Cluster of Kittens - Ivory - 24&amp;quot; x 44&amp;quot; PANEL | Cat  breeds, Cat breeds list, Cat breeds chart"/>
          <p:cNvPicPr>
            <a:picLocks noChangeAspect="1" noChangeArrowheads="1"/>
          </p:cNvPicPr>
          <p:nvPr/>
        </p:nvPicPr>
        <p:blipFill>
          <a:blip r:embed="rId2"/>
          <a:srcRect/>
          <a:stretch>
            <a:fillRect/>
          </a:stretch>
        </p:blipFill>
        <p:spPr bwMode="auto">
          <a:xfrm>
            <a:off x="1143000" y="1981200"/>
            <a:ext cx="6667500" cy="383857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39575D-61DD-4BE4-B784-7D3F19DEF52C}"/>
              </a:ext>
            </a:extLst>
          </p:cNvPr>
          <p:cNvSpPr>
            <a:spLocks noGrp="1"/>
          </p:cNvSpPr>
          <p:nvPr>
            <p:ph idx="1"/>
          </p:nvPr>
        </p:nvSpPr>
        <p:spPr/>
        <p:txBody>
          <a:bodyPr/>
          <a:lstStyle/>
          <a:p>
            <a:pPr algn="just" fontAlgn="base">
              <a:buFont typeface="Wingdings" panose="05000000000000000000" pitchFamily="2" charset="2"/>
              <a:buChar char="v"/>
            </a:pPr>
            <a:r>
              <a:rPr lang="en-US" b="0" i="0" dirty="0">
                <a:solidFill>
                  <a:schemeClr val="tx1"/>
                </a:solidFill>
                <a:effectLst/>
                <a:latin typeface="Times New Roman" panose="02020603050405020304" pitchFamily="18" charset="0"/>
                <a:cs typeface="Times New Roman" panose="02020603050405020304" pitchFamily="18" charset="0"/>
              </a:rPr>
              <a:t>Here are some of the ways a senior dog diet might differ from a regular adult dog diet:</a:t>
            </a:r>
          </a:p>
          <a:p>
            <a:pPr algn="just" fontAlgn="base">
              <a:buFont typeface="Arial" panose="020B0604020202020204" pitchFamily="34" charset="0"/>
              <a:buChar char="•"/>
            </a:pPr>
            <a:r>
              <a:rPr lang="en-US" b="0" i="0" dirty="0">
                <a:solidFill>
                  <a:schemeClr val="tx1"/>
                </a:solidFill>
                <a:effectLst/>
                <a:latin typeface="Times New Roman" panose="02020603050405020304" pitchFamily="18" charset="0"/>
                <a:cs typeface="Times New Roman" panose="02020603050405020304" pitchFamily="18" charset="0"/>
              </a:rPr>
              <a:t>Nutrient adjustments</a:t>
            </a:r>
          </a:p>
          <a:p>
            <a:pPr algn="just" fontAlgn="base">
              <a:buFont typeface="Arial" panose="020B0604020202020204" pitchFamily="34" charset="0"/>
              <a:buChar char="•"/>
            </a:pPr>
            <a:r>
              <a:rPr lang="en-US" b="0" i="0" dirty="0">
                <a:solidFill>
                  <a:schemeClr val="tx1"/>
                </a:solidFill>
                <a:effectLst/>
                <a:latin typeface="Times New Roman" panose="02020603050405020304" pitchFamily="18" charset="0"/>
                <a:cs typeface="Times New Roman" panose="02020603050405020304" pitchFamily="18" charset="0"/>
              </a:rPr>
              <a:t>Higher digestibility</a:t>
            </a:r>
          </a:p>
          <a:p>
            <a:pPr algn="just" fontAlgn="base">
              <a:buFont typeface="Arial" panose="020B0604020202020204" pitchFamily="34" charset="0"/>
              <a:buChar char="•"/>
            </a:pPr>
            <a:r>
              <a:rPr lang="en-US" b="0" i="0" dirty="0">
                <a:solidFill>
                  <a:schemeClr val="tx1"/>
                </a:solidFill>
                <a:effectLst/>
                <a:latin typeface="Times New Roman" panose="02020603050405020304" pitchFamily="18" charset="0"/>
                <a:cs typeface="Times New Roman" panose="02020603050405020304" pitchFamily="18" charset="0"/>
              </a:rPr>
              <a:t>Softer texture and/or formulated to fight dental diseases</a:t>
            </a:r>
          </a:p>
          <a:p>
            <a:pPr algn="just" fontAlgn="base">
              <a:buFont typeface="Arial" panose="020B0604020202020204" pitchFamily="34" charset="0"/>
              <a:buChar char="•"/>
            </a:pPr>
            <a:r>
              <a:rPr lang="en-US" b="0" i="0" dirty="0">
                <a:solidFill>
                  <a:schemeClr val="tx1"/>
                </a:solidFill>
                <a:effectLst/>
                <a:latin typeface="Times New Roman" panose="02020603050405020304" pitchFamily="18" charset="0"/>
                <a:cs typeface="Times New Roman" panose="02020603050405020304" pitchFamily="18" charset="0"/>
              </a:rPr>
              <a:t>Added joint supplements</a:t>
            </a:r>
          </a:p>
          <a:p>
            <a:pPr algn="just" fontAlgn="base">
              <a:buFont typeface="Arial" panose="020B0604020202020204" pitchFamily="34" charset="0"/>
              <a:buChar char="•"/>
            </a:pPr>
            <a:r>
              <a:rPr lang="en-US" b="0" i="0" dirty="0">
                <a:solidFill>
                  <a:schemeClr val="tx1"/>
                </a:solidFill>
                <a:effectLst/>
                <a:latin typeface="Times New Roman" panose="02020603050405020304" pitchFamily="18" charset="0"/>
                <a:cs typeface="Times New Roman" panose="02020603050405020304" pitchFamily="18" charset="0"/>
              </a:rPr>
              <a:t>Added </a:t>
            </a:r>
            <a:r>
              <a:rPr lang="en-IN" b="0" i="0" dirty="0">
                <a:solidFill>
                  <a:srgbClr val="202124"/>
                </a:solidFill>
                <a:effectLst/>
                <a:latin typeface="Times New Roman" panose="02020603050405020304" pitchFamily="18" charset="0"/>
                <a:cs typeface="Times New Roman" panose="02020603050405020304" pitchFamily="18" charset="0"/>
              </a:rPr>
              <a:t>medium-chain triglyceride (</a:t>
            </a:r>
            <a:r>
              <a:rPr lang="en-US" b="0" i="0" dirty="0">
                <a:solidFill>
                  <a:schemeClr val="tx1"/>
                </a:solidFill>
                <a:effectLst/>
                <a:latin typeface="Times New Roman" panose="02020603050405020304" pitchFamily="18" charset="0"/>
                <a:cs typeface="Times New Roman" panose="02020603050405020304" pitchFamily="18" charset="0"/>
              </a:rPr>
              <a:t>MCTs), omega-3s, and antioxidants</a:t>
            </a:r>
          </a:p>
          <a:p>
            <a:pPr algn="just"/>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07A73D0-3B9D-4E45-9040-3DC1D71DCDB1}"/>
              </a:ext>
            </a:extLst>
          </p:cNvPr>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1588482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B1835-548E-428F-8F6F-4A33A7A57748}"/>
              </a:ext>
            </a:extLst>
          </p:cNvPr>
          <p:cNvSpPr>
            <a:spLocks noGrp="1"/>
          </p:cNvSpPr>
          <p:nvPr>
            <p:ph idx="1"/>
          </p:nvPr>
        </p:nvSpPr>
        <p:spPr>
          <a:xfrm>
            <a:off x="865562" y="2133600"/>
            <a:ext cx="7543801" cy="2954866"/>
          </a:xfrm>
        </p:spPr>
        <p:txBody>
          <a:bodyPr>
            <a:normAutofit lnSpcReduction="10000"/>
          </a:bodyPr>
          <a:lstStyle/>
          <a:p>
            <a:pPr algn="just">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Dog and cats are assigned into three life stages i.e. 1) </a:t>
            </a:r>
            <a:r>
              <a:rPr lang="en-US" sz="1900" dirty="0">
                <a:solidFill>
                  <a:srgbClr val="C00000"/>
                </a:solidFill>
                <a:latin typeface="Times New Roman" panose="02020603050405020304" pitchFamily="18" charset="0"/>
                <a:cs typeface="Times New Roman" panose="02020603050405020304" pitchFamily="18" charset="0"/>
              </a:rPr>
              <a:t>Pediatric stage </a:t>
            </a:r>
            <a:r>
              <a:rPr lang="en-US" sz="1900" dirty="0">
                <a:solidFill>
                  <a:schemeClr val="tx1"/>
                </a:solidFill>
                <a:latin typeface="Times New Roman" panose="02020603050405020304" pitchFamily="18" charset="0"/>
                <a:cs typeface="Times New Roman" panose="02020603050405020304" pitchFamily="18" charset="0"/>
              </a:rPr>
              <a:t>from birth until 1 year, 2) </a:t>
            </a:r>
            <a:r>
              <a:rPr lang="en-US" sz="1900" dirty="0">
                <a:solidFill>
                  <a:srgbClr val="C00000"/>
                </a:solidFill>
                <a:latin typeface="Times New Roman" panose="02020603050405020304" pitchFamily="18" charset="0"/>
                <a:cs typeface="Times New Roman" panose="02020603050405020304" pitchFamily="18" charset="0"/>
              </a:rPr>
              <a:t>Maintenance/adult stage </a:t>
            </a:r>
            <a:r>
              <a:rPr lang="en-US" sz="1900" dirty="0">
                <a:solidFill>
                  <a:schemeClr val="tx1"/>
                </a:solidFill>
                <a:latin typeface="Times New Roman" panose="02020603050405020304" pitchFamily="18" charset="0"/>
                <a:cs typeface="Times New Roman" panose="02020603050405020304" pitchFamily="18" charset="0"/>
              </a:rPr>
              <a:t>from 1 to 8 years and </a:t>
            </a:r>
            <a:r>
              <a:rPr lang="en-US" sz="1900" dirty="0">
                <a:latin typeface="Times New Roman" panose="02020603050405020304" pitchFamily="18" charset="0"/>
                <a:cs typeface="Times New Roman" panose="02020603050405020304" pitchFamily="18" charset="0"/>
              </a:rPr>
              <a:t>3) </a:t>
            </a:r>
            <a:r>
              <a:rPr lang="en-US" sz="1900" dirty="0">
                <a:solidFill>
                  <a:srgbClr val="C00000"/>
                </a:solidFill>
                <a:latin typeface="Times New Roman" panose="02020603050405020304" pitchFamily="18" charset="0"/>
                <a:cs typeface="Times New Roman" panose="02020603050405020304" pitchFamily="18" charset="0"/>
              </a:rPr>
              <a:t>Geriatric stage </a:t>
            </a:r>
            <a:r>
              <a:rPr lang="en-US" sz="1900" dirty="0">
                <a:solidFill>
                  <a:schemeClr val="tx1"/>
                </a:solidFill>
                <a:latin typeface="Times New Roman" panose="02020603050405020304" pitchFamily="18" charset="0"/>
                <a:cs typeface="Times New Roman" panose="02020603050405020304" pitchFamily="18" charset="0"/>
              </a:rPr>
              <a:t>from 8 years onwards. </a:t>
            </a:r>
          </a:p>
          <a:p>
            <a:pPr algn="just">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Geriatric dog and cat may be considered to be at risk for age related problems.</a:t>
            </a:r>
          </a:p>
          <a:p>
            <a:pPr algn="just">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Most of the commercial foods of geriatric dog and cat contains lower amount of dietary fat and calories and higher amount of </a:t>
            </a:r>
            <a:r>
              <a:rPr lang="en-US" sz="1900" dirty="0" err="1">
                <a:solidFill>
                  <a:schemeClr val="tx1"/>
                </a:solidFill>
                <a:latin typeface="Times New Roman" panose="02020603050405020304" pitchFamily="18" charset="0"/>
                <a:cs typeface="Times New Roman" panose="02020603050405020304" pitchFamily="18" charset="0"/>
              </a:rPr>
              <a:t>fibre</a:t>
            </a:r>
            <a:r>
              <a:rPr lang="en-US" sz="1900" dirty="0">
                <a:solidFill>
                  <a:schemeClr val="tx1"/>
                </a:solidFill>
                <a:latin typeface="Times New Roman" panose="02020603050405020304" pitchFamily="18" charset="0"/>
                <a:cs typeface="Times New Roman" panose="02020603050405020304" pitchFamily="18" charset="0"/>
              </a:rPr>
              <a:t> and protein.</a:t>
            </a:r>
          </a:p>
          <a:p>
            <a:pPr algn="just">
              <a:buFont typeface="Wingdings" panose="05000000000000000000" pitchFamily="2" charset="2"/>
              <a:buChar char="v"/>
            </a:pPr>
            <a:r>
              <a:rPr lang="en-US" sz="1900" dirty="0">
                <a:solidFill>
                  <a:schemeClr val="tx1"/>
                </a:solidFill>
                <a:latin typeface="Times New Roman" panose="02020603050405020304" pitchFamily="18" charset="0"/>
                <a:cs typeface="Times New Roman" panose="02020603050405020304" pitchFamily="18" charset="0"/>
              </a:rPr>
              <a:t>Monitoring changes in body weight of the geriatric pet is a better guideline in diet allocation rather than assuming that all old pets need reduced calorie. </a:t>
            </a:r>
            <a:endParaRPr lang="en-IN" sz="19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3181B0C-5671-4314-B86C-5DF0487CFC53}"/>
              </a:ext>
            </a:extLst>
          </p:cNvPr>
          <p:cNvSpPr>
            <a:spLocks noGrp="1"/>
          </p:cNvSpPr>
          <p:nvPr>
            <p:ph type="sldNum" sz="quarter" idx="12"/>
          </p:nvPr>
        </p:nvSpPr>
        <p:spPr/>
        <p:txBody>
          <a:bodyPr/>
          <a:lstStyle/>
          <a:p>
            <a:fld id="{B6F15528-21DE-4FAA-801E-634DDDAF4B2B}" type="slidenum">
              <a:rPr lang="en-US" smtClean="0"/>
              <a:pPr/>
              <a:t>41</a:t>
            </a:fld>
            <a:endParaRPr lang="en-US"/>
          </a:p>
        </p:txBody>
      </p:sp>
      <p:pic>
        <p:nvPicPr>
          <p:cNvPr id="2052" name="Picture 4" descr="healthiest dog food for older dogs,pasteurinstituteindia.com">
            <a:extLst>
              <a:ext uri="{FF2B5EF4-FFF2-40B4-BE49-F238E27FC236}">
                <a16:creationId xmlns:a16="http://schemas.microsoft.com/office/drawing/2014/main" id="{A59E545B-9C52-4C7D-805C-925A87B53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9975"/>
            <a:ext cx="1600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952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result for thank you"/>
          <p:cNvPicPr>
            <a:picLocks noChangeAspect="1" noChangeArrowheads="1"/>
          </p:cNvPicPr>
          <p:nvPr/>
        </p:nvPicPr>
        <p:blipFill>
          <a:blip r:embed="rId3" cstate="print"/>
          <a:srcRect/>
          <a:stretch>
            <a:fillRect/>
          </a:stretch>
        </p:blipFill>
        <p:spPr bwMode="auto">
          <a:xfrm>
            <a:off x="2895600" y="0"/>
            <a:ext cx="2971800" cy="1676400"/>
          </a:xfrm>
          <a:prstGeom prst="rect">
            <a:avLst/>
          </a:prstGeom>
          <a:noFill/>
        </p:spPr>
      </p:pic>
      <p:sp>
        <p:nvSpPr>
          <p:cNvPr id="5" name="Slide Number Placeholder 4"/>
          <p:cNvSpPr>
            <a:spLocks noGrp="1"/>
          </p:cNvSpPr>
          <p:nvPr>
            <p:ph type="sldNum" sz="quarter" idx="12"/>
          </p:nvPr>
        </p:nvSpPr>
        <p:spPr>
          <a:xfrm>
            <a:off x="76200" y="6459787"/>
            <a:ext cx="8763000" cy="245814"/>
          </a:xfrm>
        </p:spPr>
        <p:txBody>
          <a:bodyPr/>
          <a:lstStyle/>
          <a:p>
            <a:r>
              <a:rPr lang="en-US" dirty="0">
                <a:solidFill>
                  <a:schemeClr val="bg1"/>
                </a:solidFill>
                <a:latin typeface="Times New Roman" pitchFamily="18" charset="0"/>
                <a:cs typeface="Times New Roman" pitchFamily="18" charset="0"/>
              </a:rPr>
              <a:t>Dr. Muneendra Kumar, Assistant Professor, Department of Animal Nutrition, DUVASU, Mathura                                                                                             </a:t>
            </a:r>
            <a:fld id="{B6F15528-21DE-4FAA-801E-634DDDAF4B2B}" type="slidenum">
              <a:rPr lang="en-US" smtClean="0"/>
              <a:pPr/>
              <a:t>42</a:t>
            </a:fld>
            <a:endParaRPr lang="en-US" dirty="0"/>
          </a:p>
        </p:txBody>
      </p:sp>
      <p:pic>
        <p:nvPicPr>
          <p:cNvPr id="4" name="Picture 3">
            <a:extLst>
              <a:ext uri="{FF2B5EF4-FFF2-40B4-BE49-F238E27FC236}">
                <a16:creationId xmlns:a16="http://schemas.microsoft.com/office/drawing/2014/main" id="{C803AD27-C2D6-4E31-8501-C478F6ACCA0E}"/>
              </a:ext>
            </a:extLst>
          </p:cNvPr>
          <p:cNvPicPr>
            <a:picLocks noChangeAspect="1"/>
          </p:cNvPicPr>
          <p:nvPr/>
        </p:nvPicPr>
        <p:blipFill>
          <a:blip r:embed="rId4" cstate="print"/>
          <a:stretch>
            <a:fillRect/>
          </a:stretch>
        </p:blipFill>
        <p:spPr>
          <a:xfrm>
            <a:off x="0" y="151659"/>
            <a:ext cx="1478018" cy="1478018"/>
          </a:xfrm>
          <a:prstGeom prst="rect">
            <a:avLst/>
          </a:prstGeom>
        </p:spPr>
      </p:pic>
      <p:pic>
        <p:nvPicPr>
          <p:cNvPr id="6" name="Picture 5" descr="New Picture">
            <a:extLst>
              <a:ext uri="{FF2B5EF4-FFF2-40B4-BE49-F238E27FC236}">
                <a16:creationId xmlns:a16="http://schemas.microsoft.com/office/drawing/2014/main" id="{886855B3-0201-4114-A6D0-309023D223BC}"/>
              </a:ext>
            </a:extLst>
          </p:cNvPr>
          <p:cNvPicPr/>
          <p:nvPr/>
        </p:nvPicPr>
        <p:blipFill>
          <a:blip r:embed="rId5" cstate="print"/>
          <a:srcRect/>
          <a:stretch>
            <a:fillRect/>
          </a:stretch>
        </p:blipFill>
        <p:spPr bwMode="auto">
          <a:xfrm>
            <a:off x="7476796" y="133904"/>
            <a:ext cx="1667204" cy="1454369"/>
          </a:xfrm>
          <a:prstGeom prst="rect">
            <a:avLst/>
          </a:prstGeom>
          <a:noFill/>
          <a:ln w="9525">
            <a:noFill/>
            <a:miter lim="800000"/>
            <a:headEnd/>
            <a:tailEnd/>
          </a:ln>
        </p:spPr>
      </p:pic>
      <p:pic>
        <p:nvPicPr>
          <p:cNvPr id="8194" name="Picture 2" descr="Top Dog food brands available in India and their reviews. - LoyalPetZone"/>
          <p:cNvPicPr>
            <a:picLocks noChangeAspect="1" noChangeArrowheads="1"/>
          </p:cNvPicPr>
          <p:nvPr/>
        </p:nvPicPr>
        <p:blipFill>
          <a:blip r:embed="rId6"/>
          <a:srcRect/>
          <a:stretch>
            <a:fillRect/>
          </a:stretch>
        </p:blipFill>
        <p:spPr bwMode="auto">
          <a:xfrm>
            <a:off x="914400" y="1905000"/>
            <a:ext cx="7620000" cy="425689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5B1D-B697-448F-9FF2-6401C3391E1D}"/>
              </a:ext>
            </a:extLst>
          </p:cNvPr>
          <p:cNvSpPr>
            <a:spLocks noGrp="1"/>
          </p:cNvSpPr>
          <p:nvPr>
            <p:ph type="title"/>
          </p:nvPr>
        </p:nvSpPr>
        <p:spPr>
          <a:xfrm>
            <a:off x="3002280" y="777239"/>
            <a:ext cx="2834640" cy="441961"/>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Classification of dog</a:t>
            </a:r>
            <a:endParaRPr lang="en-IN" sz="24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02091E5-AB57-4D38-9F7C-95E3CA50DA6C}"/>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5" name="AutoShape 2" descr="What is the size of a golden retriever? Are they medium or large? - Quora">
            <a:extLst>
              <a:ext uri="{FF2B5EF4-FFF2-40B4-BE49-F238E27FC236}">
                <a16:creationId xmlns:a16="http://schemas.microsoft.com/office/drawing/2014/main" id="{E025B4D9-54A8-4B1A-B47E-2EC769B6CB0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 name="Picture 7">
            <a:extLst>
              <a:ext uri="{FF2B5EF4-FFF2-40B4-BE49-F238E27FC236}">
                <a16:creationId xmlns:a16="http://schemas.microsoft.com/office/drawing/2014/main" id="{636C29EF-36B4-4E5D-8030-C74027DFDA6E}"/>
              </a:ext>
            </a:extLst>
          </p:cNvPr>
          <p:cNvPicPr>
            <a:picLocks noChangeAspect="1"/>
          </p:cNvPicPr>
          <p:nvPr/>
        </p:nvPicPr>
        <p:blipFill>
          <a:blip r:embed="rId2"/>
          <a:stretch>
            <a:fillRect/>
          </a:stretch>
        </p:blipFill>
        <p:spPr>
          <a:xfrm>
            <a:off x="2095500" y="1219200"/>
            <a:ext cx="5219700" cy="5105400"/>
          </a:xfrm>
          <a:prstGeom prst="rect">
            <a:avLst/>
          </a:prstGeom>
        </p:spPr>
      </p:pic>
    </p:spTree>
    <p:extLst>
      <p:ext uri="{BB962C8B-B14F-4D97-AF65-F5344CB8AC3E}">
        <p14:creationId xmlns:p14="http://schemas.microsoft.com/office/powerpoint/2010/main" val="273112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DB6C-DF2B-4748-A972-8A242ED70F49}"/>
              </a:ext>
            </a:extLst>
          </p:cNvPr>
          <p:cNvSpPr>
            <a:spLocks noGrp="1"/>
          </p:cNvSpPr>
          <p:nvPr>
            <p:ph type="title"/>
          </p:nvPr>
        </p:nvSpPr>
        <p:spPr>
          <a:xfrm>
            <a:off x="3733800" y="609600"/>
            <a:ext cx="1981200" cy="482319"/>
          </a:xfrm>
        </p:spPr>
        <p:txBody>
          <a:bodyPr>
            <a:norm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Uses of dog</a:t>
            </a:r>
            <a:endParaRPr lang="en-IN"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3EEC69A-2673-4044-9374-B8941E81A0AD}"/>
              </a:ext>
            </a:extLst>
          </p:cNvPr>
          <p:cNvSpPr>
            <a:spLocks noGrp="1"/>
          </p:cNvSpPr>
          <p:nvPr>
            <p:ph idx="1"/>
          </p:nvPr>
        </p:nvSpPr>
        <p:spPr>
          <a:xfrm>
            <a:off x="865562" y="2210859"/>
            <a:ext cx="7543801" cy="3031066"/>
          </a:xfrm>
        </p:spPr>
        <p:txBody>
          <a:bodyPr>
            <a:normAutofit fontScale="92500" lnSpcReduction="20000"/>
          </a:bodyPr>
          <a:lstStyle/>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Dogs are referred to as "man's best friend" because they are kept as domestic pets and are usually loyal and like being around humans. </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Dog, (</a:t>
            </a:r>
            <a:r>
              <a:rPr lang="en-US" i="1" dirty="0">
                <a:solidFill>
                  <a:schemeClr val="tx1"/>
                </a:solidFill>
                <a:latin typeface="Times New Roman" panose="02020603050405020304" pitchFamily="18" charset="0"/>
                <a:cs typeface="Times New Roman" panose="02020603050405020304" pitchFamily="18" charset="0"/>
              </a:rPr>
              <a:t>Canis lupus </a:t>
            </a:r>
            <a:r>
              <a:rPr lang="en-US" i="1" dirty="0" err="1">
                <a:solidFill>
                  <a:schemeClr val="tx1"/>
                </a:solidFill>
                <a:latin typeface="Times New Roman" panose="02020603050405020304" pitchFamily="18" charset="0"/>
                <a:cs typeface="Times New Roman" panose="02020603050405020304" pitchFamily="18" charset="0"/>
              </a:rPr>
              <a:t>familiaris</a:t>
            </a:r>
            <a:r>
              <a:rPr lang="en-US" dirty="0">
                <a:solidFill>
                  <a:schemeClr val="tx1"/>
                </a:solidFill>
                <a:latin typeface="Times New Roman" panose="02020603050405020304" pitchFamily="18" charset="0"/>
                <a:cs typeface="Times New Roman" panose="02020603050405020304" pitchFamily="18" charset="0"/>
              </a:rPr>
              <a:t>), domestic mammal of the family Canidae (order Carnivora). </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It is a subspecies of the gray wolf (</a:t>
            </a:r>
            <a:r>
              <a:rPr lang="en-US" i="1" dirty="0">
                <a:solidFill>
                  <a:schemeClr val="tx1"/>
                </a:solidFill>
                <a:latin typeface="Times New Roman" panose="02020603050405020304" pitchFamily="18" charset="0"/>
                <a:cs typeface="Times New Roman" panose="02020603050405020304" pitchFamily="18" charset="0"/>
              </a:rPr>
              <a:t>Canis lupus</a:t>
            </a:r>
            <a:r>
              <a:rPr lang="en-US" dirty="0">
                <a:solidFill>
                  <a:schemeClr val="tx1"/>
                </a:solidFill>
                <a:latin typeface="Times New Roman" panose="02020603050405020304" pitchFamily="18" charset="0"/>
                <a:cs typeface="Times New Roman" panose="02020603050405020304" pitchFamily="18" charset="0"/>
              </a:rPr>
              <a:t>) and is related to foxes and jackals. </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The dog is one of the two most ubiquitous and most popular domestic animals in the world (the cat is the other). </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For more than 12,000 years it has lived with humans as a hunting companion, protector, object of scorn or adoration, and friend.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F1172BF-0D1F-433A-828A-30580C795D3B}"/>
              </a:ext>
            </a:extLst>
          </p:cNvPr>
          <p:cNvSpPr>
            <a:spLocks noGrp="1"/>
          </p:cNvSpPr>
          <p:nvPr>
            <p:ph type="sldNum" sz="quarter" idx="12"/>
          </p:nvPr>
        </p:nvSpPr>
        <p:spPr/>
        <p:txBody>
          <a:bodyPr/>
          <a:lstStyle/>
          <a:p>
            <a:fld id="{B6F15528-21DE-4FAA-801E-634DDDAF4B2B}" type="slidenum">
              <a:rPr lang="en-US" smtClean="0"/>
              <a:pPr/>
              <a:t>6</a:t>
            </a:fld>
            <a:endParaRPr lang="en-US"/>
          </a:p>
        </p:txBody>
      </p:sp>
      <p:pic>
        <p:nvPicPr>
          <p:cNvPr id="5122" name="Picture 2" descr="Should police use attack dogs? | Debate.org">
            <a:extLst>
              <a:ext uri="{FF2B5EF4-FFF2-40B4-BE49-F238E27FC236}">
                <a16:creationId xmlns:a16="http://schemas.microsoft.com/office/drawing/2014/main" id="{9970EA87-F173-4293-89DA-FD17FC592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82" b="3318"/>
          <a:stretch/>
        </p:blipFill>
        <p:spPr bwMode="auto">
          <a:xfrm>
            <a:off x="5791200" y="152400"/>
            <a:ext cx="2257425" cy="14574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og Man&amp;#39;s Best Friend Funny Pet Quote Poster Typography Vector Design Stock  Illustration - Illustration of print, cool: 122565103">
            <a:extLst>
              <a:ext uri="{FF2B5EF4-FFF2-40B4-BE49-F238E27FC236}">
                <a16:creationId xmlns:a16="http://schemas.microsoft.com/office/drawing/2014/main" id="{6BF9BC79-1DC9-4939-BED9-77D6A335CFA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55" t="17488" r="18182" b="25052"/>
          <a:stretch/>
        </p:blipFill>
        <p:spPr bwMode="auto">
          <a:xfrm>
            <a:off x="1828800" y="143871"/>
            <a:ext cx="1600200" cy="141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17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EBF914-C257-458D-B026-F0D0858C9982}"/>
              </a:ext>
            </a:extLst>
          </p:cNvPr>
          <p:cNvSpPr>
            <a:spLocks noGrp="1"/>
          </p:cNvSpPr>
          <p:nvPr>
            <p:ph type="sldNum" sz="quarter" idx="12"/>
          </p:nvPr>
        </p:nvSpPr>
        <p:spPr/>
        <p:txBody>
          <a:bodyPr/>
          <a:lstStyle/>
          <a:p>
            <a:fld id="{B6F15528-21DE-4FAA-801E-634DDDAF4B2B}" type="slidenum">
              <a:rPr lang="en-US" smtClean="0"/>
              <a:pPr/>
              <a:t>7</a:t>
            </a:fld>
            <a:endParaRPr lang="en-US"/>
          </a:p>
        </p:txBody>
      </p:sp>
      <p:pic>
        <p:nvPicPr>
          <p:cNvPr id="7170" name="Picture 2" descr="Running With a Dog: 9 Helpful Tips From an Expert">
            <a:extLst>
              <a:ext uri="{FF2B5EF4-FFF2-40B4-BE49-F238E27FC236}">
                <a16:creationId xmlns:a16="http://schemas.microsoft.com/office/drawing/2014/main" id="{98236C12-B98E-4E01-A9B4-CCB9D3809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986"/>
            <a:ext cx="7494963" cy="436170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FBDFC81B-329C-4031-AEF9-88325314FD8F}"/>
              </a:ext>
            </a:extLst>
          </p:cNvPr>
          <p:cNvSpPr>
            <a:spLocks noGrp="1"/>
          </p:cNvSpPr>
          <p:nvPr>
            <p:ph idx="1"/>
          </p:nvPr>
        </p:nvSpPr>
        <p:spPr>
          <a:xfrm>
            <a:off x="865562" y="1828986"/>
            <a:ext cx="7543801" cy="3107266"/>
          </a:xfrm>
        </p:spPr>
        <p:txBody>
          <a:bodyPr>
            <a:normAutofit lnSpcReduction="10000"/>
          </a:bodyPr>
          <a:lstStyle/>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Several breeds of dogs used against crime, bomb threats, and drug trafficking. </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Dogs are trained in specialized disciplines like tracking, explosive and narcotic sniffing, anti-smuggling and as a guard.</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There are also dogs that are trained to smell for diseases in the human body.</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Dog owners are more likely to walk for leisure purposes than both non-pet owners and people who own pet cats. Owning a dog reduces a owner’s risk of premature death by up to a third.</a:t>
            </a:r>
          </a:p>
          <a:p>
            <a:pPr algn="just">
              <a:buFont typeface="Wingdings" panose="05000000000000000000" pitchFamily="2" charset="2"/>
              <a:buChar char="v"/>
            </a:pPr>
            <a:endParaRPr lang="en-IN"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0110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BE848F-B576-48C3-9887-ADD53DB9ED75}"/>
              </a:ext>
            </a:extLst>
          </p:cNvPr>
          <p:cNvSpPr>
            <a:spLocks noGrp="1"/>
          </p:cNvSpPr>
          <p:nvPr>
            <p:ph type="sldNum" sz="quarter" idx="12"/>
          </p:nvPr>
        </p:nvSpPr>
        <p:spPr/>
        <p:txBody>
          <a:bodyPr/>
          <a:lstStyle/>
          <a:p>
            <a:fld id="{B6F15528-21DE-4FAA-801E-634DDDAF4B2B}" type="slidenum">
              <a:rPr lang="en-US" smtClean="0"/>
              <a:pPr/>
              <a:t>8</a:t>
            </a:fld>
            <a:endParaRPr lang="en-US"/>
          </a:p>
        </p:txBody>
      </p:sp>
      <p:pic>
        <p:nvPicPr>
          <p:cNvPr id="8200" name="Picture 8" descr="Cats Vs Dogs: Which Makes a Better Pet? - YouTube">
            <a:extLst>
              <a:ext uri="{FF2B5EF4-FFF2-40B4-BE49-F238E27FC236}">
                <a16:creationId xmlns:a16="http://schemas.microsoft.com/office/drawing/2014/main" id="{6C08676A-91B4-470A-BE4A-533A2780E5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6533" y="40289"/>
            <a:ext cx="2810933" cy="158115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03295A89-25BB-4469-A603-6EB52F6C4C0F}"/>
              </a:ext>
            </a:extLst>
          </p:cNvPr>
          <p:cNvSpPr>
            <a:spLocks noGrp="1"/>
          </p:cNvSpPr>
          <p:nvPr>
            <p:ph idx="1"/>
          </p:nvPr>
        </p:nvSpPr>
        <p:spPr>
          <a:xfrm>
            <a:off x="800099" y="1981200"/>
            <a:ext cx="7543801" cy="3200400"/>
          </a:xfrm>
        </p:spPr>
        <p:txBody>
          <a:bodyPr>
            <a:normAutofit/>
          </a:bodyPr>
          <a:lstStyle/>
          <a:p>
            <a:pPr algn="just">
              <a:spcBef>
                <a:spcPts val="0"/>
              </a:spcBef>
              <a:spcAft>
                <a:spcPts val="0"/>
              </a:spcAft>
              <a:buClrTx/>
              <a:buFont typeface="Wingdings" panose="05000000000000000000" pitchFamily="2" charset="2"/>
              <a:buChar char="v"/>
            </a:pPr>
            <a:r>
              <a:rPr lang="en-US" sz="1900" b="1" i="0" dirty="0">
                <a:solidFill>
                  <a:srgbClr val="C00000"/>
                </a:solidFill>
                <a:effectLst/>
                <a:latin typeface="Times New Roman" panose="02020603050405020304" pitchFamily="18" charset="0"/>
                <a:cs typeface="Times New Roman" panose="02020603050405020304" pitchFamily="18" charset="0"/>
              </a:rPr>
              <a:t>The way dogs and cats exercise is quite different</a:t>
            </a:r>
          </a:p>
          <a:p>
            <a:pPr algn="just">
              <a:spcBef>
                <a:spcPts val="0"/>
              </a:spcBef>
              <a:spcAft>
                <a:spcPts val="0"/>
              </a:spcAft>
              <a:buClrTx/>
              <a:buFont typeface="Wingdings" panose="05000000000000000000" pitchFamily="2" charset="2"/>
              <a:buChar char="ü"/>
            </a:pPr>
            <a:r>
              <a:rPr lang="en-US" sz="1900" b="0" i="0" dirty="0">
                <a:solidFill>
                  <a:schemeClr val="tx1"/>
                </a:solidFill>
                <a:effectLst/>
                <a:latin typeface="Times New Roman" panose="02020603050405020304" pitchFamily="18" charset="0"/>
                <a:cs typeface="Times New Roman" panose="02020603050405020304" pitchFamily="18" charset="0"/>
              </a:rPr>
              <a:t>While cats are known to be agile and will occasionally spend time playing games with you, they aren't known to be athletic, per se. </a:t>
            </a:r>
          </a:p>
          <a:p>
            <a:pPr algn="just">
              <a:spcBef>
                <a:spcPts val="0"/>
              </a:spcBef>
              <a:spcAft>
                <a:spcPts val="0"/>
              </a:spcAft>
              <a:buClrTx/>
              <a:buFont typeface="Wingdings" panose="05000000000000000000" pitchFamily="2" charset="2"/>
              <a:buChar char="ü"/>
            </a:pPr>
            <a:r>
              <a:rPr lang="en-US" sz="1900" b="0" i="0" dirty="0">
                <a:solidFill>
                  <a:schemeClr val="tx1"/>
                </a:solidFill>
                <a:effectLst/>
                <a:latin typeface="Times New Roman" panose="02020603050405020304" pitchFamily="18" charset="0"/>
                <a:cs typeface="Times New Roman" panose="02020603050405020304" pitchFamily="18" charset="0"/>
              </a:rPr>
              <a:t>Dogs, on the other hand, are usually great exercise pals. </a:t>
            </a:r>
          </a:p>
          <a:p>
            <a:pPr marL="0" indent="0" algn="just">
              <a:spcBef>
                <a:spcPts val="0"/>
              </a:spcBef>
              <a:spcAft>
                <a:spcPts val="0"/>
              </a:spcAft>
              <a:buClrTx/>
              <a:buNone/>
            </a:pPr>
            <a:endParaRPr lang="en-US" sz="1900" b="1" i="0" dirty="0">
              <a:solidFill>
                <a:schemeClr val="tx1"/>
              </a:solidFill>
              <a:effectLst/>
              <a:latin typeface="Times New Roman" panose="02020603050405020304" pitchFamily="18" charset="0"/>
              <a:cs typeface="Times New Roman" panose="02020603050405020304" pitchFamily="18" charset="0"/>
            </a:endParaRPr>
          </a:p>
          <a:p>
            <a:pPr algn="just">
              <a:spcBef>
                <a:spcPts val="0"/>
              </a:spcBef>
              <a:spcAft>
                <a:spcPts val="0"/>
              </a:spcAft>
              <a:buClrTx/>
              <a:buFont typeface="Wingdings" panose="05000000000000000000" pitchFamily="2" charset="2"/>
              <a:buChar char="v"/>
            </a:pPr>
            <a:r>
              <a:rPr lang="en-US" sz="1900" b="1" i="0" dirty="0">
                <a:solidFill>
                  <a:srgbClr val="C00000"/>
                </a:solidFill>
                <a:effectLst/>
                <a:latin typeface="Times New Roman" panose="02020603050405020304" pitchFamily="18" charset="0"/>
                <a:cs typeface="Times New Roman" panose="02020603050405020304" pitchFamily="18" charset="0"/>
              </a:rPr>
              <a:t>Pack mentality differs for the two species</a:t>
            </a:r>
          </a:p>
          <a:p>
            <a:pPr algn="just">
              <a:spcBef>
                <a:spcPts val="0"/>
              </a:spcBef>
              <a:spcAft>
                <a:spcPts val="0"/>
              </a:spcAft>
              <a:buClrTx/>
              <a:buFont typeface="Wingdings" panose="05000000000000000000" pitchFamily="2" charset="2"/>
              <a:buChar char="ü"/>
            </a:pPr>
            <a:r>
              <a:rPr lang="en-US" sz="1900" b="0" i="0" dirty="0">
                <a:solidFill>
                  <a:schemeClr val="tx1"/>
                </a:solidFill>
                <a:effectLst/>
                <a:latin typeface="Times New Roman" panose="02020603050405020304" pitchFamily="18" charset="0"/>
                <a:cs typeface="Times New Roman" panose="02020603050405020304" pitchFamily="18" charset="0"/>
              </a:rPr>
              <a:t>Dogs are pack members, and throughout history, have worked in groups.</a:t>
            </a:r>
          </a:p>
          <a:p>
            <a:pPr algn="just">
              <a:spcBef>
                <a:spcPts val="0"/>
              </a:spcBef>
              <a:spcAft>
                <a:spcPts val="0"/>
              </a:spcAft>
              <a:buClrTx/>
              <a:buFont typeface="Wingdings" panose="05000000000000000000" pitchFamily="2" charset="2"/>
              <a:buChar char="ü"/>
            </a:pPr>
            <a:r>
              <a:rPr lang="en-US" sz="1900" b="0" i="0" dirty="0">
                <a:solidFill>
                  <a:schemeClr val="tx1"/>
                </a:solidFill>
                <a:effectLst/>
                <a:latin typeface="Times New Roman" panose="02020603050405020304" pitchFamily="18" charset="0"/>
                <a:cs typeface="Times New Roman" panose="02020603050405020304" pitchFamily="18" charset="0"/>
              </a:rPr>
              <a:t>Cats are solitary hunters. </a:t>
            </a:r>
          </a:p>
          <a:p>
            <a:pPr algn="just">
              <a:spcBef>
                <a:spcPts val="0"/>
              </a:spcBef>
              <a:spcAft>
                <a:spcPts val="0"/>
              </a:spcAft>
              <a:buClrTx/>
              <a:buFont typeface="Wingdings" panose="05000000000000000000" pitchFamily="2" charset="2"/>
              <a:buChar char="ü"/>
            </a:pPr>
            <a:r>
              <a:rPr lang="en-US" sz="1900" b="0" i="0" dirty="0">
                <a:solidFill>
                  <a:schemeClr val="tx1"/>
                </a:solidFill>
                <a:effectLst/>
                <a:latin typeface="Times New Roman" panose="02020603050405020304" pitchFamily="18" charset="0"/>
                <a:cs typeface="Times New Roman" panose="02020603050405020304" pitchFamily="18" charset="0"/>
              </a:rPr>
              <a:t>Cats are very independent creatures, and often don't rely on their humans for much past their basic needs of food and a clean litter box.</a:t>
            </a:r>
          </a:p>
        </p:txBody>
      </p:sp>
    </p:spTree>
    <p:extLst>
      <p:ext uri="{BB962C8B-B14F-4D97-AF65-F5344CB8AC3E}">
        <p14:creationId xmlns:p14="http://schemas.microsoft.com/office/powerpoint/2010/main" val="3218844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EB6B1A-13A7-4A4B-B325-B02752C18A25}"/>
              </a:ext>
            </a:extLst>
          </p:cNvPr>
          <p:cNvSpPr>
            <a:spLocks noGrp="1"/>
          </p:cNvSpPr>
          <p:nvPr>
            <p:ph idx="1"/>
          </p:nvPr>
        </p:nvSpPr>
        <p:spPr>
          <a:xfrm>
            <a:off x="822959" y="1845734"/>
            <a:ext cx="7543801" cy="4402666"/>
          </a:xfrm>
        </p:spPr>
        <p:txBody>
          <a:bodyPr>
            <a:noAutofit/>
          </a:bodyPr>
          <a:lstStyle/>
          <a:p>
            <a:pPr algn="just">
              <a:spcBef>
                <a:spcPts val="0"/>
              </a:spcBef>
              <a:spcAft>
                <a:spcPts val="0"/>
              </a:spcAft>
              <a:buClrTx/>
              <a:buFont typeface="Wingdings" panose="05000000000000000000" pitchFamily="2" charset="2"/>
              <a:buChar char="v"/>
            </a:pPr>
            <a:r>
              <a:rPr lang="en-US" sz="1900" b="1" i="0" dirty="0">
                <a:solidFill>
                  <a:srgbClr val="C00000"/>
                </a:solidFill>
                <a:effectLst/>
                <a:latin typeface="Times New Roman" panose="02020603050405020304" pitchFamily="18" charset="0"/>
                <a:cs typeface="Times New Roman" panose="02020603050405020304" pitchFamily="18" charset="0"/>
              </a:rPr>
              <a:t>Behavior is one of the main differences between dogs and cats</a:t>
            </a:r>
          </a:p>
          <a:p>
            <a:pPr algn="just">
              <a:spcBef>
                <a:spcPts val="0"/>
              </a:spcBef>
              <a:spcAft>
                <a:spcPts val="0"/>
              </a:spcAft>
              <a:buClrTx/>
              <a:buFont typeface="Wingdings" panose="05000000000000000000" pitchFamily="2" charset="2"/>
              <a:buChar char="ü"/>
            </a:pPr>
            <a:r>
              <a:rPr lang="en-US" sz="1900" b="0" i="0" dirty="0">
                <a:solidFill>
                  <a:schemeClr val="tx1"/>
                </a:solidFill>
                <a:effectLst/>
                <a:latin typeface="Times New Roman" panose="02020603050405020304" pitchFamily="18" charset="0"/>
                <a:cs typeface="Times New Roman" panose="02020603050405020304" pitchFamily="18" charset="0"/>
              </a:rPr>
              <a:t>During the day, dog is active and playful.</a:t>
            </a:r>
            <a:endParaRPr lang="en-US" sz="1900" b="1" i="0" dirty="0">
              <a:solidFill>
                <a:schemeClr val="tx1"/>
              </a:solidFill>
              <a:effectLst/>
              <a:latin typeface="Times New Roman" panose="02020603050405020304" pitchFamily="18" charset="0"/>
              <a:cs typeface="Times New Roman" panose="02020603050405020304" pitchFamily="18" charset="0"/>
            </a:endParaRPr>
          </a:p>
          <a:p>
            <a:pPr algn="just">
              <a:spcBef>
                <a:spcPts val="0"/>
              </a:spcBef>
              <a:spcAft>
                <a:spcPts val="0"/>
              </a:spcAft>
              <a:buClrTx/>
              <a:buFont typeface="Wingdings" panose="05000000000000000000" pitchFamily="2" charset="2"/>
              <a:buChar char="ü"/>
            </a:pPr>
            <a:r>
              <a:rPr lang="en-US" sz="1900" b="0" i="0" dirty="0">
                <a:solidFill>
                  <a:schemeClr val="tx1"/>
                </a:solidFill>
                <a:effectLst/>
                <a:latin typeface="Times New Roman" panose="02020603050405020304" pitchFamily="18" charset="0"/>
                <a:cs typeface="Times New Roman" panose="02020603050405020304" pitchFamily="18" charset="0"/>
              </a:rPr>
              <a:t>A cat, sleeps away much of the daylight hours, preferring to jump into turbo time right before you jump into bed.</a:t>
            </a:r>
          </a:p>
          <a:p>
            <a:pPr algn="just">
              <a:spcBef>
                <a:spcPts val="0"/>
              </a:spcBef>
              <a:spcAft>
                <a:spcPts val="0"/>
              </a:spcAft>
              <a:buClrTx/>
              <a:buFont typeface="Wingdings" panose="05000000000000000000" pitchFamily="2" charset="2"/>
              <a:buChar char="ü"/>
            </a:pPr>
            <a:r>
              <a:rPr lang="en-US" sz="1900" dirty="0">
                <a:solidFill>
                  <a:schemeClr val="tx1"/>
                </a:solidFill>
                <a:latin typeface="Times New Roman" panose="02020603050405020304" pitchFamily="18" charset="0"/>
                <a:cs typeface="Times New Roman" panose="02020603050405020304" pitchFamily="18" charset="0"/>
              </a:rPr>
              <a:t>D</a:t>
            </a:r>
            <a:r>
              <a:rPr lang="en-US" sz="1900" b="0" i="0" dirty="0">
                <a:solidFill>
                  <a:schemeClr val="tx1"/>
                </a:solidFill>
                <a:effectLst/>
                <a:latin typeface="Times New Roman" panose="02020603050405020304" pitchFamily="18" charset="0"/>
                <a:cs typeface="Times New Roman" panose="02020603050405020304" pitchFamily="18" charset="0"/>
              </a:rPr>
              <a:t>og will bark, howl or growl, whereas a cat meows or snarls.</a:t>
            </a:r>
          </a:p>
          <a:p>
            <a:pPr algn="just">
              <a:spcBef>
                <a:spcPts val="0"/>
              </a:spcBef>
              <a:spcAft>
                <a:spcPts val="0"/>
              </a:spcAft>
              <a:buClrTx/>
              <a:buFont typeface="Wingdings" panose="05000000000000000000" pitchFamily="2" charset="2"/>
              <a:buChar char="ü"/>
            </a:pPr>
            <a:r>
              <a:rPr lang="en-US" sz="1900" b="0" i="0" dirty="0">
                <a:solidFill>
                  <a:schemeClr val="tx1"/>
                </a:solidFill>
                <a:effectLst/>
                <a:latin typeface="Times New Roman" panose="02020603050405020304" pitchFamily="18" charset="0"/>
                <a:cs typeface="Times New Roman" panose="02020603050405020304" pitchFamily="18" charset="0"/>
              </a:rPr>
              <a:t>When giving warning signals, cats will often arch their back and the hair on their back may lift.</a:t>
            </a:r>
            <a:endParaRPr lang="en-US" sz="1900" dirty="0">
              <a:solidFill>
                <a:schemeClr val="tx1"/>
              </a:solidFill>
              <a:latin typeface="Times New Roman" panose="02020603050405020304" pitchFamily="18" charset="0"/>
              <a:cs typeface="Times New Roman" panose="02020603050405020304" pitchFamily="18" charset="0"/>
            </a:endParaRPr>
          </a:p>
          <a:p>
            <a:pPr algn="just">
              <a:spcBef>
                <a:spcPts val="0"/>
              </a:spcBef>
              <a:spcAft>
                <a:spcPts val="0"/>
              </a:spcAft>
              <a:buClrTx/>
              <a:buFont typeface="Wingdings" panose="05000000000000000000" pitchFamily="2" charset="2"/>
              <a:buChar char="ü"/>
            </a:pPr>
            <a:r>
              <a:rPr lang="en-US" sz="1900" b="0" i="0" dirty="0">
                <a:solidFill>
                  <a:schemeClr val="tx1"/>
                </a:solidFill>
                <a:effectLst/>
                <a:latin typeface="Times New Roman" panose="02020603050405020304" pitchFamily="18" charset="0"/>
                <a:cs typeface="Times New Roman" panose="02020603050405020304" pitchFamily="18" charset="0"/>
              </a:rPr>
              <a:t>Dogs will show warning by baring teeth and staring. </a:t>
            </a:r>
          </a:p>
          <a:p>
            <a:pPr marL="0" indent="0" algn="just">
              <a:spcBef>
                <a:spcPts val="0"/>
              </a:spcBef>
              <a:spcAft>
                <a:spcPts val="0"/>
              </a:spcAft>
              <a:buClrTx/>
              <a:buNone/>
            </a:pPr>
            <a:endParaRPr lang="en-US" sz="1900" b="0" i="0" dirty="0">
              <a:solidFill>
                <a:schemeClr val="tx1"/>
              </a:solidFill>
              <a:effectLst/>
              <a:latin typeface="Times New Roman" panose="02020603050405020304" pitchFamily="18" charset="0"/>
              <a:cs typeface="Times New Roman" panose="02020603050405020304" pitchFamily="18" charset="0"/>
            </a:endParaRPr>
          </a:p>
          <a:p>
            <a:pPr algn="just">
              <a:spcBef>
                <a:spcPts val="0"/>
              </a:spcBef>
              <a:spcAft>
                <a:spcPts val="0"/>
              </a:spcAft>
              <a:buClrTx/>
              <a:buFont typeface="Wingdings" panose="05000000000000000000" pitchFamily="2" charset="2"/>
              <a:buChar char="v"/>
            </a:pPr>
            <a:r>
              <a:rPr lang="en-US" sz="1900" b="1" i="0" dirty="0">
                <a:solidFill>
                  <a:srgbClr val="C00000"/>
                </a:solidFill>
                <a:effectLst/>
                <a:latin typeface="Times New Roman" panose="02020603050405020304" pitchFamily="18" charset="0"/>
                <a:cs typeface="Times New Roman" panose="02020603050405020304" pitchFamily="18" charset="0"/>
              </a:rPr>
              <a:t>Food is another difference between dogs and cats</a:t>
            </a:r>
          </a:p>
          <a:p>
            <a:pPr algn="just">
              <a:spcBef>
                <a:spcPts val="0"/>
              </a:spcBef>
              <a:spcAft>
                <a:spcPts val="0"/>
              </a:spcAft>
              <a:buClrTx/>
              <a:buFont typeface="Wingdings" panose="05000000000000000000" pitchFamily="2" charset="2"/>
              <a:buChar char="ü"/>
            </a:pPr>
            <a:r>
              <a:rPr lang="en-US" sz="1900" b="0" i="0" dirty="0">
                <a:solidFill>
                  <a:schemeClr val="tx1"/>
                </a:solidFill>
                <a:effectLst/>
                <a:latin typeface="Times New Roman" panose="02020603050405020304" pitchFamily="18" charset="0"/>
                <a:cs typeface="Times New Roman" panose="02020603050405020304" pitchFamily="18" charset="0"/>
              </a:rPr>
              <a:t>Dogs and cats enjoy eating</a:t>
            </a:r>
            <a:r>
              <a:rPr lang="en-US" sz="1900" dirty="0">
                <a:solidFill>
                  <a:schemeClr val="tx1"/>
                </a:solidFill>
                <a:latin typeface="Times New Roman" panose="02020603050405020304" pitchFamily="18" charset="0"/>
                <a:cs typeface="Times New Roman" panose="02020603050405020304" pitchFamily="18" charset="0"/>
              </a:rPr>
              <a:t> animal origin food.</a:t>
            </a:r>
            <a:endParaRPr lang="en-US" sz="1900" b="0" i="0" dirty="0">
              <a:solidFill>
                <a:schemeClr val="tx1"/>
              </a:solidFill>
              <a:effectLst/>
              <a:latin typeface="Times New Roman" panose="02020603050405020304" pitchFamily="18" charset="0"/>
              <a:cs typeface="Times New Roman" panose="02020603050405020304" pitchFamily="18" charset="0"/>
            </a:endParaRPr>
          </a:p>
          <a:p>
            <a:pPr algn="just">
              <a:spcBef>
                <a:spcPts val="0"/>
              </a:spcBef>
              <a:spcAft>
                <a:spcPts val="0"/>
              </a:spcAft>
              <a:buClrTx/>
              <a:buFont typeface="Wingdings" panose="05000000000000000000" pitchFamily="2" charset="2"/>
              <a:buChar char="ü"/>
            </a:pPr>
            <a:r>
              <a:rPr lang="en-US" sz="1900" dirty="0">
                <a:solidFill>
                  <a:schemeClr val="tx1"/>
                </a:solidFill>
                <a:latin typeface="Times New Roman" panose="02020603050405020304" pitchFamily="18" charset="0"/>
                <a:cs typeface="Times New Roman" panose="02020603050405020304" pitchFamily="18" charset="0"/>
              </a:rPr>
              <a:t>C</a:t>
            </a:r>
            <a:r>
              <a:rPr lang="en-US" sz="1900" b="0" i="0" dirty="0">
                <a:solidFill>
                  <a:schemeClr val="tx1"/>
                </a:solidFill>
                <a:effectLst/>
                <a:latin typeface="Times New Roman" panose="02020603050405020304" pitchFamily="18" charset="0"/>
                <a:cs typeface="Times New Roman" panose="02020603050405020304" pitchFamily="18" charset="0"/>
              </a:rPr>
              <a:t>ats need to ingest smaller and more frequent meals than dogs.</a:t>
            </a:r>
          </a:p>
          <a:p>
            <a:pPr algn="just">
              <a:buFont typeface="Wingdings" panose="05000000000000000000" pitchFamily="2" charset="2"/>
              <a:buChar char="v"/>
            </a:pPr>
            <a:r>
              <a:rPr lang="en-US" sz="1900" b="1" dirty="0">
                <a:solidFill>
                  <a:srgbClr val="FF0000"/>
                </a:solidFill>
                <a:latin typeface="Times New Roman" panose="02020603050405020304" pitchFamily="18" charset="0"/>
                <a:cs typeface="Times New Roman" panose="02020603050405020304" pitchFamily="18" charset="0"/>
              </a:rPr>
              <a:t>Training shows differences between dogs and cats</a:t>
            </a:r>
          </a:p>
          <a:p>
            <a:pPr algn="just">
              <a:spcBef>
                <a:spcPts val="0"/>
              </a:spcBef>
              <a:spcAft>
                <a:spcPts val="0"/>
              </a:spcAft>
              <a:buFont typeface="Wingdings" panose="05000000000000000000" pitchFamily="2" charset="2"/>
              <a:buChar char="ü"/>
            </a:pPr>
            <a:r>
              <a:rPr lang="en-US" sz="1900" dirty="0">
                <a:solidFill>
                  <a:schemeClr val="tx1"/>
                </a:solidFill>
                <a:latin typeface="Times New Roman" panose="02020603050405020304" pitchFamily="18" charset="0"/>
                <a:cs typeface="Times New Roman" panose="02020603050405020304" pitchFamily="18" charset="0"/>
              </a:rPr>
              <a:t>Dogs are pack animals who closely and willingly follow their master's orders.</a:t>
            </a:r>
            <a:endParaRPr lang="en-US" sz="1900" b="1" dirty="0">
              <a:solidFill>
                <a:schemeClr val="tx1"/>
              </a:solidFill>
              <a:latin typeface="Times New Roman" panose="02020603050405020304" pitchFamily="18" charset="0"/>
              <a:cs typeface="Times New Roman" panose="02020603050405020304" pitchFamily="18" charset="0"/>
            </a:endParaRPr>
          </a:p>
          <a:p>
            <a:pPr algn="just">
              <a:spcBef>
                <a:spcPts val="0"/>
              </a:spcBef>
              <a:spcAft>
                <a:spcPts val="0"/>
              </a:spcAft>
              <a:buFont typeface="Wingdings" panose="05000000000000000000" pitchFamily="2" charset="2"/>
              <a:buChar char="ü"/>
            </a:pPr>
            <a:r>
              <a:rPr lang="en-US" sz="1900" dirty="0">
                <a:solidFill>
                  <a:schemeClr val="tx1"/>
                </a:solidFill>
                <a:latin typeface="Times New Roman" panose="02020603050405020304" pitchFamily="18" charset="0"/>
                <a:cs typeface="Times New Roman" panose="02020603050405020304" pitchFamily="18" charset="0"/>
              </a:rPr>
              <a:t>Cats don't share that same obedience. Cats are independent. </a:t>
            </a:r>
            <a:endParaRPr lang="en-US" sz="1900" b="0" i="0" dirty="0">
              <a:solidFill>
                <a:schemeClr val="tx1"/>
              </a:solidFill>
              <a:effectLst/>
              <a:latin typeface="Times New Roman" panose="02020603050405020304" pitchFamily="18" charset="0"/>
              <a:cs typeface="Times New Roman" panose="02020603050405020304" pitchFamily="18" charset="0"/>
            </a:endParaRPr>
          </a:p>
          <a:p>
            <a:pPr algn="just">
              <a:spcBef>
                <a:spcPts val="0"/>
              </a:spcBef>
              <a:spcAft>
                <a:spcPts val="0"/>
              </a:spcAft>
              <a:buClrTx/>
              <a:buFont typeface="Wingdings" panose="05000000000000000000" pitchFamily="2" charset="2"/>
              <a:buChar char="ü"/>
            </a:pPr>
            <a:endParaRPr lang="en-US" sz="1900" b="1" i="0" dirty="0">
              <a:solidFill>
                <a:schemeClr val="tx1"/>
              </a:solidFill>
              <a:effectLst/>
              <a:latin typeface="Times New Roman" panose="02020603050405020304" pitchFamily="18" charset="0"/>
              <a:cs typeface="Times New Roman" panose="02020603050405020304" pitchFamily="18" charset="0"/>
            </a:endParaRPr>
          </a:p>
          <a:p>
            <a:endParaRPr lang="en-IN" sz="19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38FCED8-7825-4654-BD69-083BDF48692C}"/>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9220" name="Picture 4" descr="Why Do Cats Arch Their Back? | Pawsome Kitty">
            <a:extLst>
              <a:ext uri="{FF2B5EF4-FFF2-40B4-BE49-F238E27FC236}">
                <a16:creationId xmlns:a16="http://schemas.microsoft.com/office/drawing/2014/main" id="{5E69F0D0-6121-4F6D-BA11-424502C82A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9044" y="161926"/>
            <a:ext cx="1752600" cy="138846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ow to Stop Dog Barking When Left Alone">
            <a:extLst>
              <a:ext uri="{FF2B5EF4-FFF2-40B4-BE49-F238E27FC236}">
                <a16:creationId xmlns:a16="http://schemas.microsoft.com/office/drawing/2014/main" id="{A724EC08-8687-42BA-88CB-5C40F543EF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056" y="129900"/>
            <a:ext cx="2339904" cy="156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8793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10792445</TotalTime>
  <Words>2408</Words>
  <Application>Microsoft Office PowerPoint</Application>
  <PresentationFormat>On-screen Show (4:3)</PresentationFormat>
  <Paragraphs>233</Paragraphs>
  <Slides>42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Times New Roman</vt:lpstr>
      <vt:lpstr>Wingdings</vt:lpstr>
      <vt:lpstr>Retrospect</vt:lpstr>
      <vt:lpstr>PowerPoint Presentation</vt:lpstr>
      <vt:lpstr>Dog Breeds</vt:lpstr>
      <vt:lpstr>Most popular dog breeds</vt:lpstr>
      <vt:lpstr>Cat Breeds</vt:lpstr>
      <vt:lpstr>Classification of dog</vt:lpstr>
      <vt:lpstr>Uses of dog</vt:lpstr>
      <vt:lpstr>PowerPoint Presentation</vt:lpstr>
      <vt:lpstr>PowerPoint Presentation</vt:lpstr>
      <vt:lpstr>PowerPoint Presentation</vt:lpstr>
      <vt:lpstr>PowerPoint Presentation</vt:lpstr>
      <vt:lpstr>PowerPoint Presentation</vt:lpstr>
      <vt:lpstr>Why cat is obligate carnivores </vt:lpstr>
      <vt:lpstr>PowerPoint Presentation</vt:lpstr>
      <vt:lpstr>PowerPoint Presentation</vt:lpstr>
      <vt:lpstr>PowerPoint Presentation</vt:lpstr>
      <vt:lpstr>PowerPoint Presentation</vt:lpstr>
      <vt:lpstr>Nutrient requirement calculation </vt:lpstr>
      <vt:lpstr>PowerPoint Presentation</vt:lpstr>
      <vt:lpstr>PowerPoint Presentation</vt:lpstr>
      <vt:lpstr>PowerPoint Presentation</vt:lpstr>
      <vt:lpstr>PowerPoint Presentation</vt:lpstr>
      <vt:lpstr>Association of American Feed Control Officials (AAFCO) Dog and Cat Food Nutrients Profile</vt:lpstr>
      <vt:lpstr>PowerPoint Presentation</vt:lpstr>
      <vt:lpstr>PowerPoint Presentation</vt:lpstr>
      <vt:lpstr>FEEDING OF DOGS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about feeding of cat </vt:lpstr>
      <vt:lpstr>PowerPoint Presentation</vt:lpstr>
      <vt:lpstr>Feeding of sick animal</vt:lpstr>
      <vt:lpstr>Feeding of geriatric (senior/old) dogs and cats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Feed technology</dc:title>
  <dc:creator>DELL</dc:creator>
  <cp:lastModifiedBy>Muneendra Kumar</cp:lastModifiedBy>
  <cp:revision>305</cp:revision>
  <dcterms:created xsi:type="dcterms:W3CDTF">2006-08-16T00:00:00Z</dcterms:created>
  <dcterms:modified xsi:type="dcterms:W3CDTF">2021-07-29T04:43:11Z</dcterms:modified>
</cp:coreProperties>
</file>