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9"/>
  </p:notesMasterIdLst>
  <p:sldIdLst>
    <p:sldId id="351" r:id="rId2"/>
    <p:sldId id="353" r:id="rId3"/>
    <p:sldId id="354" r:id="rId4"/>
    <p:sldId id="360" r:id="rId5"/>
    <p:sldId id="365" r:id="rId6"/>
    <p:sldId id="361" r:id="rId7"/>
    <p:sldId id="362" r:id="rId8"/>
    <p:sldId id="363" r:id="rId9"/>
    <p:sldId id="364" r:id="rId10"/>
    <p:sldId id="356" r:id="rId11"/>
    <p:sldId id="355" r:id="rId12"/>
    <p:sldId id="352" r:id="rId13"/>
    <p:sldId id="357" r:id="rId14"/>
    <p:sldId id="358" r:id="rId15"/>
    <p:sldId id="359" r:id="rId16"/>
    <p:sldId id="323" r:id="rId17"/>
    <p:sldId id="339" r:id="rId18"/>
    <p:sldId id="340" r:id="rId19"/>
    <p:sldId id="341" r:id="rId20"/>
    <p:sldId id="342" r:id="rId21"/>
    <p:sldId id="343" r:id="rId22"/>
    <p:sldId id="338" r:id="rId23"/>
    <p:sldId id="314" r:id="rId24"/>
    <p:sldId id="309" r:id="rId25"/>
    <p:sldId id="319" r:id="rId26"/>
    <p:sldId id="318" r:id="rId27"/>
    <p:sldId id="315" r:id="rId28"/>
    <p:sldId id="316" r:id="rId29"/>
    <p:sldId id="317" r:id="rId30"/>
    <p:sldId id="321" r:id="rId31"/>
    <p:sldId id="322" r:id="rId32"/>
    <p:sldId id="337" r:id="rId33"/>
    <p:sldId id="320" r:id="rId34"/>
    <p:sldId id="324" r:id="rId35"/>
    <p:sldId id="334" r:id="rId36"/>
    <p:sldId id="326" r:id="rId37"/>
    <p:sldId id="335" r:id="rId38"/>
    <p:sldId id="328" r:id="rId39"/>
    <p:sldId id="329" r:id="rId40"/>
    <p:sldId id="336" r:id="rId41"/>
    <p:sldId id="330" r:id="rId42"/>
    <p:sldId id="331" r:id="rId43"/>
    <p:sldId id="332" r:id="rId44"/>
    <p:sldId id="333" r:id="rId45"/>
    <p:sldId id="344" r:id="rId46"/>
    <p:sldId id="347" r:id="rId47"/>
    <p:sldId id="345" r:id="rId48"/>
    <p:sldId id="349" r:id="rId49"/>
    <p:sldId id="259" r:id="rId50"/>
    <p:sldId id="277" r:id="rId51"/>
    <p:sldId id="278" r:id="rId52"/>
    <p:sldId id="262" r:id="rId53"/>
    <p:sldId id="279" r:id="rId54"/>
    <p:sldId id="263" r:id="rId55"/>
    <p:sldId id="264" r:id="rId56"/>
    <p:sldId id="280" r:id="rId57"/>
    <p:sldId id="35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104" d="100"/>
          <a:sy n="104" d="100"/>
        </p:scale>
        <p:origin x="17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6A648-002C-4FA8-B5C7-C249748A27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874CF5C-9462-43A5-87AA-6424B4A07487}">
      <dgm:prSet phldrT="[Text]"/>
      <dgm:spPr/>
      <dgm:t>
        <a:bodyPr/>
        <a:lstStyle/>
        <a:p>
          <a:r>
            <a:rPr lang="en-US" b="1" dirty="0">
              <a:latin typeface="Times New Roman" pitchFamily="18" charset="0"/>
              <a:cs typeface="Times New Roman" pitchFamily="18" charset="0"/>
            </a:rPr>
            <a:t>Processing methods of grains</a:t>
          </a:r>
          <a:endParaRPr lang="en-US" dirty="0"/>
        </a:p>
      </dgm:t>
    </dgm:pt>
    <dgm:pt modelId="{C8E45DD9-89A5-4CBC-991A-B69728018AAF}" type="parTrans" cxnId="{20E39338-FE68-4C8C-B43D-391F86149EDB}">
      <dgm:prSet/>
      <dgm:spPr/>
      <dgm:t>
        <a:bodyPr/>
        <a:lstStyle/>
        <a:p>
          <a:endParaRPr lang="en-US"/>
        </a:p>
      </dgm:t>
    </dgm:pt>
    <dgm:pt modelId="{EF536ED2-1D02-41F5-8DBD-860155C7CFEB}" type="sibTrans" cxnId="{20E39338-FE68-4C8C-B43D-391F86149EDB}">
      <dgm:prSet/>
      <dgm:spPr/>
      <dgm:t>
        <a:bodyPr/>
        <a:lstStyle/>
        <a:p>
          <a:endParaRPr lang="en-US"/>
        </a:p>
      </dgm:t>
    </dgm:pt>
    <dgm:pt modelId="{AD0B4C2B-5926-4FA5-AF92-239A861DD6A8}">
      <dgm:prSet phldrT="[Text]"/>
      <dgm:spPr/>
      <dgm:t>
        <a:bodyPr/>
        <a:lstStyle/>
        <a:p>
          <a:r>
            <a:rPr lang="en-US" dirty="0"/>
            <a:t>A- Dry processing methods</a:t>
          </a:r>
        </a:p>
      </dgm:t>
    </dgm:pt>
    <dgm:pt modelId="{C5FA1622-49FA-4A2E-B104-63D1689ABA99}" type="parTrans" cxnId="{71C78AB4-7846-4ABE-BAB5-827611828520}">
      <dgm:prSet/>
      <dgm:spPr/>
      <dgm:t>
        <a:bodyPr/>
        <a:lstStyle/>
        <a:p>
          <a:endParaRPr lang="en-US"/>
        </a:p>
      </dgm:t>
    </dgm:pt>
    <dgm:pt modelId="{893D6D1A-B5B2-4E54-9E30-5C0422066D7D}" type="sibTrans" cxnId="{71C78AB4-7846-4ABE-BAB5-827611828520}">
      <dgm:prSet/>
      <dgm:spPr/>
      <dgm:t>
        <a:bodyPr/>
        <a:lstStyle/>
        <a:p>
          <a:endParaRPr lang="en-US"/>
        </a:p>
      </dgm:t>
    </dgm:pt>
    <dgm:pt modelId="{CEC735D5-F5BC-4B3B-9161-0F8075D2D51E}">
      <dgm:prSet phldrT="[Text]"/>
      <dgm:spPr/>
      <dgm:t>
        <a:bodyPr/>
        <a:lstStyle/>
        <a:p>
          <a:r>
            <a:rPr lang="en-US" dirty="0"/>
            <a:t>B- Wet processing methods</a:t>
          </a:r>
        </a:p>
      </dgm:t>
    </dgm:pt>
    <dgm:pt modelId="{7A4FF3A5-909E-4F41-B144-79E80A9C335F}" type="parTrans" cxnId="{DCE4AB4C-55FF-41C6-95E8-21F9241C84CA}">
      <dgm:prSet/>
      <dgm:spPr/>
      <dgm:t>
        <a:bodyPr/>
        <a:lstStyle/>
        <a:p>
          <a:endParaRPr lang="en-US"/>
        </a:p>
      </dgm:t>
    </dgm:pt>
    <dgm:pt modelId="{B8A22DF3-5009-491E-950B-A4852D446959}" type="sibTrans" cxnId="{DCE4AB4C-55FF-41C6-95E8-21F9241C84CA}">
      <dgm:prSet/>
      <dgm:spPr/>
      <dgm:t>
        <a:bodyPr/>
        <a:lstStyle/>
        <a:p>
          <a:endParaRPr lang="en-US"/>
        </a:p>
      </dgm:t>
    </dgm:pt>
    <dgm:pt modelId="{A112C2E5-F008-4D83-AE73-A83FABE94652}">
      <dgm:prSet phldrT="[Text]" custT="1"/>
      <dgm:spPr/>
      <dgm:t>
        <a:bodyPr/>
        <a:lstStyle/>
        <a:p>
          <a:r>
            <a:rPr lang="en-US" sz="2000" dirty="0"/>
            <a:t>Soaking, steam rolling, steam processing and flaking, pressure cooking, exploding, pelleting, reconstitution</a:t>
          </a:r>
        </a:p>
      </dgm:t>
    </dgm:pt>
    <dgm:pt modelId="{A3483AF4-A6CE-419F-B542-CCF1DA2694C0}" type="sibTrans" cxnId="{023D2CDB-287C-4FCB-A8A7-F669B56A6181}">
      <dgm:prSet/>
      <dgm:spPr/>
      <dgm:t>
        <a:bodyPr/>
        <a:lstStyle/>
        <a:p>
          <a:endParaRPr lang="en-US"/>
        </a:p>
      </dgm:t>
    </dgm:pt>
    <dgm:pt modelId="{92E9A104-93CA-4653-80AC-336BF8DD49E9}" type="parTrans" cxnId="{023D2CDB-287C-4FCB-A8A7-F669B56A6181}">
      <dgm:prSet/>
      <dgm:spPr/>
      <dgm:t>
        <a:bodyPr/>
        <a:lstStyle/>
        <a:p>
          <a:endParaRPr lang="en-US"/>
        </a:p>
      </dgm:t>
    </dgm:pt>
    <dgm:pt modelId="{B0E45157-D25E-4359-8E32-AA4750E1E0E0}">
      <dgm:prSet phldrT="[Text]" custT="1"/>
      <dgm:spPr/>
      <dgm:t>
        <a:bodyPr/>
        <a:lstStyle/>
        <a:p>
          <a:r>
            <a:rPr lang="en-US" sz="2000" dirty="0"/>
            <a:t>Grinding, dry rolling, popping, extruding, </a:t>
          </a:r>
          <a:r>
            <a:rPr lang="en-US" sz="2000" dirty="0" err="1"/>
            <a:t>micronizing</a:t>
          </a:r>
          <a:r>
            <a:rPr lang="en-US" sz="2000" dirty="0"/>
            <a:t> and roasting</a:t>
          </a:r>
        </a:p>
      </dgm:t>
    </dgm:pt>
    <dgm:pt modelId="{7357111D-4810-44C7-B734-BEAFEB23FD69}" type="sibTrans" cxnId="{15E51538-2DA8-4578-B2DE-8922678E4731}">
      <dgm:prSet/>
      <dgm:spPr/>
      <dgm:t>
        <a:bodyPr/>
        <a:lstStyle/>
        <a:p>
          <a:endParaRPr lang="en-US"/>
        </a:p>
      </dgm:t>
    </dgm:pt>
    <dgm:pt modelId="{34D7C832-EE07-434A-98B1-7D3C388B91AD}" type="parTrans" cxnId="{15E51538-2DA8-4578-B2DE-8922678E4731}">
      <dgm:prSet/>
      <dgm:spPr/>
      <dgm:t>
        <a:bodyPr/>
        <a:lstStyle/>
        <a:p>
          <a:endParaRPr lang="en-US"/>
        </a:p>
      </dgm:t>
    </dgm:pt>
    <dgm:pt modelId="{139BED6A-CD00-4C20-AACB-7FA03B4AF95A}" type="pres">
      <dgm:prSet presAssocID="{B796A648-002C-4FA8-B5C7-C249748A2700}" presName="hierChild1" presStyleCnt="0">
        <dgm:presLayoutVars>
          <dgm:chPref val="1"/>
          <dgm:dir/>
          <dgm:animOne val="branch"/>
          <dgm:animLvl val="lvl"/>
          <dgm:resizeHandles/>
        </dgm:presLayoutVars>
      </dgm:prSet>
      <dgm:spPr/>
    </dgm:pt>
    <dgm:pt modelId="{C5B39D4B-4209-4047-8F11-DB9A9CFF1736}" type="pres">
      <dgm:prSet presAssocID="{C874CF5C-9462-43A5-87AA-6424B4A07487}" presName="hierRoot1" presStyleCnt="0"/>
      <dgm:spPr/>
    </dgm:pt>
    <dgm:pt modelId="{27975176-D7A8-4A8A-87F3-B75B3345EA15}" type="pres">
      <dgm:prSet presAssocID="{C874CF5C-9462-43A5-87AA-6424B4A07487}" presName="composite" presStyleCnt="0"/>
      <dgm:spPr/>
    </dgm:pt>
    <dgm:pt modelId="{2CF051A3-5981-498C-AB74-3C0A0C83696B}" type="pres">
      <dgm:prSet presAssocID="{C874CF5C-9462-43A5-87AA-6424B4A07487}" presName="background" presStyleLbl="node0" presStyleIdx="0" presStyleCnt="1"/>
      <dgm:spPr/>
    </dgm:pt>
    <dgm:pt modelId="{DDFE31D0-8D9E-44DF-BDDC-9E50BDCA3B2B}" type="pres">
      <dgm:prSet presAssocID="{C874CF5C-9462-43A5-87AA-6424B4A07487}" presName="text" presStyleLbl="fgAcc0" presStyleIdx="0" presStyleCnt="1">
        <dgm:presLayoutVars>
          <dgm:chPref val="3"/>
        </dgm:presLayoutVars>
      </dgm:prSet>
      <dgm:spPr/>
    </dgm:pt>
    <dgm:pt modelId="{61F97BE0-D07C-4BBB-A67E-DA95B0975C2F}" type="pres">
      <dgm:prSet presAssocID="{C874CF5C-9462-43A5-87AA-6424B4A07487}" presName="hierChild2" presStyleCnt="0"/>
      <dgm:spPr/>
    </dgm:pt>
    <dgm:pt modelId="{8449AC15-A835-4552-84B6-6A6FA5D8DD0C}" type="pres">
      <dgm:prSet presAssocID="{C5FA1622-49FA-4A2E-B104-63D1689ABA99}" presName="Name10" presStyleLbl="parChTrans1D2" presStyleIdx="0" presStyleCnt="2"/>
      <dgm:spPr/>
    </dgm:pt>
    <dgm:pt modelId="{B87F1F64-2889-4185-8E4D-B45455AE28E4}" type="pres">
      <dgm:prSet presAssocID="{AD0B4C2B-5926-4FA5-AF92-239A861DD6A8}" presName="hierRoot2" presStyleCnt="0"/>
      <dgm:spPr/>
    </dgm:pt>
    <dgm:pt modelId="{31B9582E-7B0F-4B88-854E-D928CD8D9579}" type="pres">
      <dgm:prSet presAssocID="{AD0B4C2B-5926-4FA5-AF92-239A861DD6A8}" presName="composite2" presStyleCnt="0"/>
      <dgm:spPr/>
    </dgm:pt>
    <dgm:pt modelId="{C74919B5-17A7-4698-AF05-57E0051D35B8}" type="pres">
      <dgm:prSet presAssocID="{AD0B4C2B-5926-4FA5-AF92-239A861DD6A8}" presName="background2" presStyleLbl="node2" presStyleIdx="0" presStyleCnt="2"/>
      <dgm:spPr/>
    </dgm:pt>
    <dgm:pt modelId="{250EC75D-46FD-4593-BD27-4946463B0047}" type="pres">
      <dgm:prSet presAssocID="{AD0B4C2B-5926-4FA5-AF92-239A861DD6A8}" presName="text2" presStyleLbl="fgAcc2" presStyleIdx="0" presStyleCnt="2" custScaleX="161135">
        <dgm:presLayoutVars>
          <dgm:chPref val="3"/>
        </dgm:presLayoutVars>
      </dgm:prSet>
      <dgm:spPr/>
    </dgm:pt>
    <dgm:pt modelId="{347A39F7-0BA0-465B-844D-CD54E0F1C820}" type="pres">
      <dgm:prSet presAssocID="{AD0B4C2B-5926-4FA5-AF92-239A861DD6A8}" presName="hierChild3" presStyleCnt="0"/>
      <dgm:spPr/>
    </dgm:pt>
    <dgm:pt modelId="{7741333E-BEC0-4BCE-8C9B-5E651F041E55}" type="pres">
      <dgm:prSet presAssocID="{34D7C832-EE07-434A-98B1-7D3C388B91AD}" presName="Name17" presStyleLbl="parChTrans1D3" presStyleIdx="0" presStyleCnt="2"/>
      <dgm:spPr/>
    </dgm:pt>
    <dgm:pt modelId="{24ED3C8C-0992-4DEC-8140-0EBF3062E695}" type="pres">
      <dgm:prSet presAssocID="{B0E45157-D25E-4359-8E32-AA4750E1E0E0}" presName="hierRoot3" presStyleCnt="0"/>
      <dgm:spPr/>
    </dgm:pt>
    <dgm:pt modelId="{548195F1-4EAE-4D5E-9AF7-508ACC35E188}" type="pres">
      <dgm:prSet presAssocID="{B0E45157-D25E-4359-8E32-AA4750E1E0E0}" presName="composite3" presStyleCnt="0"/>
      <dgm:spPr/>
    </dgm:pt>
    <dgm:pt modelId="{70B448A5-D110-4D8D-800A-05B12CFFD62A}" type="pres">
      <dgm:prSet presAssocID="{B0E45157-D25E-4359-8E32-AA4750E1E0E0}" presName="background3" presStyleLbl="node3" presStyleIdx="0" presStyleCnt="2"/>
      <dgm:spPr/>
    </dgm:pt>
    <dgm:pt modelId="{AC5EF094-946B-4EC3-AF84-6A7CFEE5C8EE}" type="pres">
      <dgm:prSet presAssocID="{B0E45157-D25E-4359-8E32-AA4750E1E0E0}" presName="text3" presStyleLbl="fgAcc3" presStyleIdx="0" presStyleCnt="2" custScaleX="200049" custScaleY="159597">
        <dgm:presLayoutVars>
          <dgm:chPref val="3"/>
        </dgm:presLayoutVars>
      </dgm:prSet>
      <dgm:spPr/>
    </dgm:pt>
    <dgm:pt modelId="{47EB5D8B-AA17-4CE2-9634-D304E7FCDCF5}" type="pres">
      <dgm:prSet presAssocID="{B0E45157-D25E-4359-8E32-AA4750E1E0E0}" presName="hierChild4" presStyleCnt="0"/>
      <dgm:spPr/>
    </dgm:pt>
    <dgm:pt modelId="{3BFFD1C7-3974-4261-BB2C-8739160A5FDC}" type="pres">
      <dgm:prSet presAssocID="{7A4FF3A5-909E-4F41-B144-79E80A9C335F}" presName="Name10" presStyleLbl="parChTrans1D2" presStyleIdx="1" presStyleCnt="2"/>
      <dgm:spPr/>
    </dgm:pt>
    <dgm:pt modelId="{194EA7AA-AB93-4C8A-BA25-A50DEE6AEC80}" type="pres">
      <dgm:prSet presAssocID="{CEC735D5-F5BC-4B3B-9161-0F8075D2D51E}" presName="hierRoot2" presStyleCnt="0"/>
      <dgm:spPr/>
    </dgm:pt>
    <dgm:pt modelId="{05AFD041-D567-4965-8B00-6B05CC25DAEB}" type="pres">
      <dgm:prSet presAssocID="{CEC735D5-F5BC-4B3B-9161-0F8075D2D51E}" presName="composite2" presStyleCnt="0"/>
      <dgm:spPr/>
    </dgm:pt>
    <dgm:pt modelId="{E809BED3-5091-494F-B711-614108B6D25A}" type="pres">
      <dgm:prSet presAssocID="{CEC735D5-F5BC-4B3B-9161-0F8075D2D51E}" presName="background2" presStyleLbl="node2" presStyleIdx="1" presStyleCnt="2"/>
      <dgm:spPr/>
    </dgm:pt>
    <dgm:pt modelId="{4ED370FA-A0FC-4E49-A4BC-445AE246EA83}" type="pres">
      <dgm:prSet presAssocID="{CEC735D5-F5BC-4B3B-9161-0F8075D2D51E}" presName="text2" presStyleLbl="fgAcc2" presStyleIdx="1" presStyleCnt="2" custScaleX="158517">
        <dgm:presLayoutVars>
          <dgm:chPref val="3"/>
        </dgm:presLayoutVars>
      </dgm:prSet>
      <dgm:spPr/>
    </dgm:pt>
    <dgm:pt modelId="{7D5A8212-665F-4562-804A-44A9E23869BE}" type="pres">
      <dgm:prSet presAssocID="{CEC735D5-F5BC-4B3B-9161-0F8075D2D51E}" presName="hierChild3" presStyleCnt="0"/>
      <dgm:spPr/>
    </dgm:pt>
    <dgm:pt modelId="{0539B2D0-AC67-4E55-86FB-10D093012A7A}" type="pres">
      <dgm:prSet presAssocID="{92E9A104-93CA-4653-80AC-336BF8DD49E9}" presName="Name17" presStyleLbl="parChTrans1D3" presStyleIdx="1" presStyleCnt="2"/>
      <dgm:spPr/>
    </dgm:pt>
    <dgm:pt modelId="{DDB84A6F-2325-44EC-941C-77DB278F9285}" type="pres">
      <dgm:prSet presAssocID="{A112C2E5-F008-4D83-AE73-A83FABE94652}" presName="hierRoot3" presStyleCnt="0"/>
      <dgm:spPr/>
    </dgm:pt>
    <dgm:pt modelId="{0AE52A8C-E7A0-4A19-B579-CAC66D4D8185}" type="pres">
      <dgm:prSet presAssocID="{A112C2E5-F008-4D83-AE73-A83FABE94652}" presName="composite3" presStyleCnt="0"/>
      <dgm:spPr/>
    </dgm:pt>
    <dgm:pt modelId="{E2387B0E-3036-4CBB-9820-0B64DDEF6A5C}" type="pres">
      <dgm:prSet presAssocID="{A112C2E5-F008-4D83-AE73-A83FABE94652}" presName="background3" presStyleLbl="node3" presStyleIdx="1" presStyleCnt="2"/>
      <dgm:spPr/>
    </dgm:pt>
    <dgm:pt modelId="{66D9CE0C-9929-4E59-9022-E078E61651F6}" type="pres">
      <dgm:prSet presAssocID="{A112C2E5-F008-4D83-AE73-A83FABE94652}" presName="text3" presStyleLbl="fgAcc3" presStyleIdx="1" presStyleCnt="2" custScaleX="204393" custScaleY="159152">
        <dgm:presLayoutVars>
          <dgm:chPref val="3"/>
        </dgm:presLayoutVars>
      </dgm:prSet>
      <dgm:spPr/>
    </dgm:pt>
    <dgm:pt modelId="{9BFF7B87-5EF1-4F32-B3CA-589084511E34}" type="pres">
      <dgm:prSet presAssocID="{A112C2E5-F008-4D83-AE73-A83FABE94652}" presName="hierChild4" presStyleCnt="0"/>
      <dgm:spPr/>
    </dgm:pt>
  </dgm:ptLst>
  <dgm:cxnLst>
    <dgm:cxn modelId="{9629FE05-099C-4CAB-8B1C-4A5E217F8EE9}" type="presOf" srcId="{7A4FF3A5-909E-4F41-B144-79E80A9C335F}" destId="{3BFFD1C7-3974-4261-BB2C-8739160A5FDC}" srcOrd="0" destOrd="0" presId="urn:microsoft.com/office/officeart/2005/8/layout/hierarchy1"/>
    <dgm:cxn modelId="{AA30522B-62B3-4178-AFAA-FAEBE0C10F84}" type="presOf" srcId="{C5FA1622-49FA-4A2E-B104-63D1689ABA99}" destId="{8449AC15-A835-4552-84B6-6A6FA5D8DD0C}" srcOrd="0" destOrd="0" presId="urn:microsoft.com/office/officeart/2005/8/layout/hierarchy1"/>
    <dgm:cxn modelId="{81AA6F2C-D7E6-49F0-A3DE-9B6E24CC492D}" type="presOf" srcId="{92E9A104-93CA-4653-80AC-336BF8DD49E9}" destId="{0539B2D0-AC67-4E55-86FB-10D093012A7A}" srcOrd="0" destOrd="0" presId="urn:microsoft.com/office/officeart/2005/8/layout/hierarchy1"/>
    <dgm:cxn modelId="{15E51538-2DA8-4578-B2DE-8922678E4731}" srcId="{AD0B4C2B-5926-4FA5-AF92-239A861DD6A8}" destId="{B0E45157-D25E-4359-8E32-AA4750E1E0E0}" srcOrd="0" destOrd="0" parTransId="{34D7C832-EE07-434A-98B1-7D3C388B91AD}" sibTransId="{7357111D-4810-44C7-B734-BEAFEB23FD69}"/>
    <dgm:cxn modelId="{20E39338-FE68-4C8C-B43D-391F86149EDB}" srcId="{B796A648-002C-4FA8-B5C7-C249748A2700}" destId="{C874CF5C-9462-43A5-87AA-6424B4A07487}" srcOrd="0" destOrd="0" parTransId="{C8E45DD9-89A5-4CBC-991A-B69728018AAF}" sibTransId="{EF536ED2-1D02-41F5-8DBD-860155C7CFEB}"/>
    <dgm:cxn modelId="{FA45393E-A72F-44D5-8388-80A776DE068F}" type="presOf" srcId="{CEC735D5-F5BC-4B3B-9161-0F8075D2D51E}" destId="{4ED370FA-A0FC-4E49-A4BC-445AE246EA83}" srcOrd="0" destOrd="0" presId="urn:microsoft.com/office/officeart/2005/8/layout/hierarchy1"/>
    <dgm:cxn modelId="{2AEEF469-D6B5-4551-B164-9A9E8290C287}" type="presOf" srcId="{B0E45157-D25E-4359-8E32-AA4750E1E0E0}" destId="{AC5EF094-946B-4EC3-AF84-6A7CFEE5C8EE}" srcOrd="0" destOrd="0" presId="urn:microsoft.com/office/officeart/2005/8/layout/hierarchy1"/>
    <dgm:cxn modelId="{DCE4AB4C-55FF-41C6-95E8-21F9241C84CA}" srcId="{C874CF5C-9462-43A5-87AA-6424B4A07487}" destId="{CEC735D5-F5BC-4B3B-9161-0F8075D2D51E}" srcOrd="1" destOrd="0" parTransId="{7A4FF3A5-909E-4F41-B144-79E80A9C335F}" sibTransId="{B8A22DF3-5009-491E-950B-A4852D446959}"/>
    <dgm:cxn modelId="{1800854F-8720-41FF-82F6-1D40F7E0C310}" type="presOf" srcId="{C874CF5C-9462-43A5-87AA-6424B4A07487}" destId="{DDFE31D0-8D9E-44DF-BDDC-9E50BDCA3B2B}" srcOrd="0" destOrd="0" presId="urn:microsoft.com/office/officeart/2005/8/layout/hierarchy1"/>
    <dgm:cxn modelId="{A4F2CB99-8D0B-4B50-B870-38B58B2FEEA2}" type="presOf" srcId="{B796A648-002C-4FA8-B5C7-C249748A2700}" destId="{139BED6A-CD00-4C20-AACB-7FA03B4AF95A}" srcOrd="0" destOrd="0" presId="urn:microsoft.com/office/officeart/2005/8/layout/hierarchy1"/>
    <dgm:cxn modelId="{0853B0A2-3C16-4754-A06E-C6B2DFC111EB}" type="presOf" srcId="{A112C2E5-F008-4D83-AE73-A83FABE94652}" destId="{66D9CE0C-9929-4E59-9022-E078E61651F6}" srcOrd="0" destOrd="0" presId="urn:microsoft.com/office/officeart/2005/8/layout/hierarchy1"/>
    <dgm:cxn modelId="{2875EBB1-FB7E-4883-B168-B71FEBF11C2E}" type="presOf" srcId="{34D7C832-EE07-434A-98B1-7D3C388B91AD}" destId="{7741333E-BEC0-4BCE-8C9B-5E651F041E55}" srcOrd="0" destOrd="0" presId="urn:microsoft.com/office/officeart/2005/8/layout/hierarchy1"/>
    <dgm:cxn modelId="{71C78AB4-7846-4ABE-BAB5-827611828520}" srcId="{C874CF5C-9462-43A5-87AA-6424B4A07487}" destId="{AD0B4C2B-5926-4FA5-AF92-239A861DD6A8}" srcOrd="0" destOrd="0" parTransId="{C5FA1622-49FA-4A2E-B104-63D1689ABA99}" sibTransId="{893D6D1A-B5B2-4E54-9E30-5C0422066D7D}"/>
    <dgm:cxn modelId="{023D2CDB-287C-4FCB-A8A7-F669B56A6181}" srcId="{CEC735D5-F5BC-4B3B-9161-0F8075D2D51E}" destId="{A112C2E5-F008-4D83-AE73-A83FABE94652}" srcOrd="0" destOrd="0" parTransId="{92E9A104-93CA-4653-80AC-336BF8DD49E9}" sibTransId="{A3483AF4-A6CE-419F-B542-CCF1DA2694C0}"/>
    <dgm:cxn modelId="{75124AE5-0A46-4EA6-986D-0A2471B0D221}" type="presOf" srcId="{AD0B4C2B-5926-4FA5-AF92-239A861DD6A8}" destId="{250EC75D-46FD-4593-BD27-4946463B0047}" srcOrd="0" destOrd="0" presId="urn:microsoft.com/office/officeart/2005/8/layout/hierarchy1"/>
    <dgm:cxn modelId="{61B18D8D-5E26-4BF3-9FD5-8CC1A3595787}" type="presParOf" srcId="{139BED6A-CD00-4C20-AACB-7FA03B4AF95A}" destId="{C5B39D4B-4209-4047-8F11-DB9A9CFF1736}" srcOrd="0" destOrd="0" presId="urn:microsoft.com/office/officeart/2005/8/layout/hierarchy1"/>
    <dgm:cxn modelId="{3D43E802-26B6-4092-8478-61E791B16284}" type="presParOf" srcId="{C5B39D4B-4209-4047-8F11-DB9A9CFF1736}" destId="{27975176-D7A8-4A8A-87F3-B75B3345EA15}" srcOrd="0" destOrd="0" presId="urn:microsoft.com/office/officeart/2005/8/layout/hierarchy1"/>
    <dgm:cxn modelId="{0C6A0E72-95C4-41E9-955F-9A8AB9413EED}" type="presParOf" srcId="{27975176-D7A8-4A8A-87F3-B75B3345EA15}" destId="{2CF051A3-5981-498C-AB74-3C0A0C83696B}" srcOrd="0" destOrd="0" presId="urn:microsoft.com/office/officeart/2005/8/layout/hierarchy1"/>
    <dgm:cxn modelId="{FD6BC440-8654-4933-9909-865E8E14F20B}" type="presParOf" srcId="{27975176-D7A8-4A8A-87F3-B75B3345EA15}" destId="{DDFE31D0-8D9E-44DF-BDDC-9E50BDCA3B2B}" srcOrd="1" destOrd="0" presId="urn:microsoft.com/office/officeart/2005/8/layout/hierarchy1"/>
    <dgm:cxn modelId="{746D31FD-7F9C-4A22-A3B8-AAA9512C8E72}" type="presParOf" srcId="{C5B39D4B-4209-4047-8F11-DB9A9CFF1736}" destId="{61F97BE0-D07C-4BBB-A67E-DA95B0975C2F}" srcOrd="1" destOrd="0" presId="urn:microsoft.com/office/officeart/2005/8/layout/hierarchy1"/>
    <dgm:cxn modelId="{88FBDC2C-B263-4D41-9229-D053A797BB1B}" type="presParOf" srcId="{61F97BE0-D07C-4BBB-A67E-DA95B0975C2F}" destId="{8449AC15-A835-4552-84B6-6A6FA5D8DD0C}" srcOrd="0" destOrd="0" presId="urn:microsoft.com/office/officeart/2005/8/layout/hierarchy1"/>
    <dgm:cxn modelId="{0AD828CA-F3FA-40DF-B550-A88F23652C66}" type="presParOf" srcId="{61F97BE0-D07C-4BBB-A67E-DA95B0975C2F}" destId="{B87F1F64-2889-4185-8E4D-B45455AE28E4}" srcOrd="1" destOrd="0" presId="urn:microsoft.com/office/officeart/2005/8/layout/hierarchy1"/>
    <dgm:cxn modelId="{4F643B38-25A8-4BA6-AB38-890D120B0EAB}" type="presParOf" srcId="{B87F1F64-2889-4185-8E4D-B45455AE28E4}" destId="{31B9582E-7B0F-4B88-854E-D928CD8D9579}" srcOrd="0" destOrd="0" presId="urn:microsoft.com/office/officeart/2005/8/layout/hierarchy1"/>
    <dgm:cxn modelId="{C93D500E-95AF-4017-B024-B4917C135DED}" type="presParOf" srcId="{31B9582E-7B0F-4B88-854E-D928CD8D9579}" destId="{C74919B5-17A7-4698-AF05-57E0051D35B8}" srcOrd="0" destOrd="0" presId="urn:microsoft.com/office/officeart/2005/8/layout/hierarchy1"/>
    <dgm:cxn modelId="{123EC00E-143F-4EB6-ABA8-2F442E2C31B2}" type="presParOf" srcId="{31B9582E-7B0F-4B88-854E-D928CD8D9579}" destId="{250EC75D-46FD-4593-BD27-4946463B0047}" srcOrd="1" destOrd="0" presId="urn:microsoft.com/office/officeart/2005/8/layout/hierarchy1"/>
    <dgm:cxn modelId="{6A12C589-1240-4C33-8A41-670F84BA0F3D}" type="presParOf" srcId="{B87F1F64-2889-4185-8E4D-B45455AE28E4}" destId="{347A39F7-0BA0-465B-844D-CD54E0F1C820}" srcOrd="1" destOrd="0" presId="urn:microsoft.com/office/officeart/2005/8/layout/hierarchy1"/>
    <dgm:cxn modelId="{60F33E40-468A-43D1-8C7B-F3210EFFDEE2}" type="presParOf" srcId="{347A39F7-0BA0-465B-844D-CD54E0F1C820}" destId="{7741333E-BEC0-4BCE-8C9B-5E651F041E55}" srcOrd="0" destOrd="0" presId="urn:microsoft.com/office/officeart/2005/8/layout/hierarchy1"/>
    <dgm:cxn modelId="{2DDCF458-43CA-4A5D-BD29-AC1F868D873B}" type="presParOf" srcId="{347A39F7-0BA0-465B-844D-CD54E0F1C820}" destId="{24ED3C8C-0992-4DEC-8140-0EBF3062E695}" srcOrd="1" destOrd="0" presId="urn:microsoft.com/office/officeart/2005/8/layout/hierarchy1"/>
    <dgm:cxn modelId="{90985122-5FD8-44CB-BAE8-9111E4CDFEF0}" type="presParOf" srcId="{24ED3C8C-0992-4DEC-8140-0EBF3062E695}" destId="{548195F1-4EAE-4D5E-9AF7-508ACC35E188}" srcOrd="0" destOrd="0" presId="urn:microsoft.com/office/officeart/2005/8/layout/hierarchy1"/>
    <dgm:cxn modelId="{5EB7F427-43D1-4BBF-9BFB-5CF2FECF7E17}" type="presParOf" srcId="{548195F1-4EAE-4D5E-9AF7-508ACC35E188}" destId="{70B448A5-D110-4D8D-800A-05B12CFFD62A}" srcOrd="0" destOrd="0" presId="urn:microsoft.com/office/officeart/2005/8/layout/hierarchy1"/>
    <dgm:cxn modelId="{E39B71CD-7DA7-4ADF-B145-5F8FFBA90129}" type="presParOf" srcId="{548195F1-4EAE-4D5E-9AF7-508ACC35E188}" destId="{AC5EF094-946B-4EC3-AF84-6A7CFEE5C8EE}" srcOrd="1" destOrd="0" presId="urn:microsoft.com/office/officeart/2005/8/layout/hierarchy1"/>
    <dgm:cxn modelId="{8373DA38-9AC0-4378-873F-24106AA7FBD2}" type="presParOf" srcId="{24ED3C8C-0992-4DEC-8140-0EBF3062E695}" destId="{47EB5D8B-AA17-4CE2-9634-D304E7FCDCF5}" srcOrd="1" destOrd="0" presId="urn:microsoft.com/office/officeart/2005/8/layout/hierarchy1"/>
    <dgm:cxn modelId="{C2618E9A-998E-4EAA-8548-97C965A6CBAB}" type="presParOf" srcId="{61F97BE0-D07C-4BBB-A67E-DA95B0975C2F}" destId="{3BFFD1C7-3974-4261-BB2C-8739160A5FDC}" srcOrd="2" destOrd="0" presId="urn:microsoft.com/office/officeart/2005/8/layout/hierarchy1"/>
    <dgm:cxn modelId="{4AE769B4-3007-4DE1-B9E0-098B7ADB3B33}" type="presParOf" srcId="{61F97BE0-D07C-4BBB-A67E-DA95B0975C2F}" destId="{194EA7AA-AB93-4C8A-BA25-A50DEE6AEC80}" srcOrd="3" destOrd="0" presId="urn:microsoft.com/office/officeart/2005/8/layout/hierarchy1"/>
    <dgm:cxn modelId="{094288D0-D892-41D6-BCD6-71E337664AC5}" type="presParOf" srcId="{194EA7AA-AB93-4C8A-BA25-A50DEE6AEC80}" destId="{05AFD041-D567-4965-8B00-6B05CC25DAEB}" srcOrd="0" destOrd="0" presId="urn:microsoft.com/office/officeart/2005/8/layout/hierarchy1"/>
    <dgm:cxn modelId="{FF8E8F49-E587-46EE-8AE4-88971F1008F0}" type="presParOf" srcId="{05AFD041-D567-4965-8B00-6B05CC25DAEB}" destId="{E809BED3-5091-494F-B711-614108B6D25A}" srcOrd="0" destOrd="0" presId="urn:microsoft.com/office/officeart/2005/8/layout/hierarchy1"/>
    <dgm:cxn modelId="{A2BC57D4-E7F6-41CA-8EFC-AF644BD51383}" type="presParOf" srcId="{05AFD041-D567-4965-8B00-6B05CC25DAEB}" destId="{4ED370FA-A0FC-4E49-A4BC-445AE246EA83}" srcOrd="1" destOrd="0" presId="urn:microsoft.com/office/officeart/2005/8/layout/hierarchy1"/>
    <dgm:cxn modelId="{32B872A9-9CEE-4316-8E62-56C2F4F58E30}" type="presParOf" srcId="{194EA7AA-AB93-4C8A-BA25-A50DEE6AEC80}" destId="{7D5A8212-665F-4562-804A-44A9E23869BE}" srcOrd="1" destOrd="0" presId="urn:microsoft.com/office/officeart/2005/8/layout/hierarchy1"/>
    <dgm:cxn modelId="{4BB01997-73F7-4C23-9BBA-3ACBF65141AE}" type="presParOf" srcId="{7D5A8212-665F-4562-804A-44A9E23869BE}" destId="{0539B2D0-AC67-4E55-86FB-10D093012A7A}" srcOrd="0" destOrd="0" presId="urn:microsoft.com/office/officeart/2005/8/layout/hierarchy1"/>
    <dgm:cxn modelId="{2902D0E1-F389-4D3F-94B1-28CB07F07638}" type="presParOf" srcId="{7D5A8212-665F-4562-804A-44A9E23869BE}" destId="{DDB84A6F-2325-44EC-941C-77DB278F9285}" srcOrd="1" destOrd="0" presId="urn:microsoft.com/office/officeart/2005/8/layout/hierarchy1"/>
    <dgm:cxn modelId="{CF90A6C1-6E3A-4DB8-93A4-252E7844560F}" type="presParOf" srcId="{DDB84A6F-2325-44EC-941C-77DB278F9285}" destId="{0AE52A8C-E7A0-4A19-B579-CAC66D4D8185}" srcOrd="0" destOrd="0" presId="urn:microsoft.com/office/officeart/2005/8/layout/hierarchy1"/>
    <dgm:cxn modelId="{2070036F-3D67-4206-AF26-B8CA67ECDE89}" type="presParOf" srcId="{0AE52A8C-E7A0-4A19-B579-CAC66D4D8185}" destId="{E2387B0E-3036-4CBB-9820-0B64DDEF6A5C}" srcOrd="0" destOrd="0" presId="urn:microsoft.com/office/officeart/2005/8/layout/hierarchy1"/>
    <dgm:cxn modelId="{B6D38AD7-AEF4-4430-BA58-1A4BEF843752}" type="presParOf" srcId="{0AE52A8C-E7A0-4A19-B579-CAC66D4D8185}" destId="{66D9CE0C-9929-4E59-9022-E078E61651F6}" srcOrd="1" destOrd="0" presId="urn:microsoft.com/office/officeart/2005/8/layout/hierarchy1"/>
    <dgm:cxn modelId="{E10760DD-5FAE-41D9-971B-D4650C8893F8}" type="presParOf" srcId="{DDB84A6F-2325-44EC-941C-77DB278F9285}" destId="{9BFF7B87-5EF1-4F32-B3CA-589084511E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9B2D0-AC67-4E55-86FB-10D093012A7A}">
      <dsp:nvSpPr>
        <dsp:cNvPr id="0" name=""/>
        <dsp:cNvSpPr/>
      </dsp:nvSpPr>
      <dsp:spPr>
        <a:xfrm>
          <a:off x="5147604" y="2571820"/>
          <a:ext cx="91440" cy="465014"/>
        </a:xfrm>
        <a:custGeom>
          <a:avLst/>
          <a:gdLst/>
          <a:ahLst/>
          <a:cxnLst/>
          <a:rect l="0" t="0" r="0" b="0"/>
          <a:pathLst>
            <a:path>
              <a:moveTo>
                <a:pt x="45720" y="0"/>
              </a:moveTo>
              <a:lnTo>
                <a:pt x="45720" y="4650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FFD1C7-3974-4261-BB2C-8739160A5FDC}">
      <dsp:nvSpPr>
        <dsp:cNvPr id="0" name=""/>
        <dsp:cNvSpPr/>
      </dsp:nvSpPr>
      <dsp:spPr>
        <a:xfrm>
          <a:off x="3388542" y="1091500"/>
          <a:ext cx="1804782" cy="465014"/>
        </a:xfrm>
        <a:custGeom>
          <a:avLst/>
          <a:gdLst/>
          <a:ahLst/>
          <a:cxnLst/>
          <a:rect l="0" t="0" r="0" b="0"/>
          <a:pathLst>
            <a:path>
              <a:moveTo>
                <a:pt x="0" y="0"/>
              </a:moveTo>
              <a:lnTo>
                <a:pt x="0" y="316894"/>
              </a:lnTo>
              <a:lnTo>
                <a:pt x="1804782" y="316894"/>
              </a:lnTo>
              <a:lnTo>
                <a:pt x="1804782" y="4650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1333E-BEC0-4BCE-8C9B-5E651F041E55}">
      <dsp:nvSpPr>
        <dsp:cNvPr id="0" name=""/>
        <dsp:cNvSpPr/>
      </dsp:nvSpPr>
      <dsp:spPr>
        <a:xfrm>
          <a:off x="1558970" y="2571820"/>
          <a:ext cx="91440" cy="465014"/>
        </a:xfrm>
        <a:custGeom>
          <a:avLst/>
          <a:gdLst/>
          <a:ahLst/>
          <a:cxnLst/>
          <a:rect l="0" t="0" r="0" b="0"/>
          <a:pathLst>
            <a:path>
              <a:moveTo>
                <a:pt x="45720" y="0"/>
              </a:moveTo>
              <a:lnTo>
                <a:pt x="45720" y="4650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9AC15-A835-4552-84B6-6A6FA5D8DD0C}">
      <dsp:nvSpPr>
        <dsp:cNvPr id="0" name=""/>
        <dsp:cNvSpPr/>
      </dsp:nvSpPr>
      <dsp:spPr>
        <a:xfrm>
          <a:off x="1604690" y="1091500"/>
          <a:ext cx="1783852" cy="465014"/>
        </a:xfrm>
        <a:custGeom>
          <a:avLst/>
          <a:gdLst/>
          <a:ahLst/>
          <a:cxnLst/>
          <a:rect l="0" t="0" r="0" b="0"/>
          <a:pathLst>
            <a:path>
              <a:moveTo>
                <a:pt x="1783852" y="0"/>
              </a:moveTo>
              <a:lnTo>
                <a:pt x="1783852" y="316894"/>
              </a:lnTo>
              <a:lnTo>
                <a:pt x="0" y="316894"/>
              </a:lnTo>
              <a:lnTo>
                <a:pt x="0" y="4650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051A3-5981-498C-AB74-3C0A0C83696B}">
      <dsp:nvSpPr>
        <dsp:cNvPr id="0" name=""/>
        <dsp:cNvSpPr/>
      </dsp:nvSpPr>
      <dsp:spPr>
        <a:xfrm>
          <a:off x="2589090" y="76195"/>
          <a:ext cx="1598905" cy="10153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E31D0-8D9E-44DF-BDDC-9E50BDCA3B2B}">
      <dsp:nvSpPr>
        <dsp:cNvPr id="0" name=""/>
        <dsp:cNvSpPr/>
      </dsp:nvSpPr>
      <dsp:spPr>
        <a:xfrm>
          <a:off x="2766746" y="244968"/>
          <a:ext cx="1598905" cy="10153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Times New Roman" pitchFamily="18" charset="0"/>
              <a:cs typeface="Times New Roman" pitchFamily="18" charset="0"/>
            </a:rPr>
            <a:t>Processing methods of grains</a:t>
          </a:r>
          <a:endParaRPr lang="en-US" sz="1900" kern="1200" dirty="0"/>
        </a:p>
      </dsp:txBody>
      <dsp:txXfrm>
        <a:off x="2796483" y="274705"/>
        <a:ext cx="1539431" cy="955830"/>
      </dsp:txXfrm>
    </dsp:sp>
    <dsp:sp modelId="{C74919B5-17A7-4698-AF05-57E0051D35B8}">
      <dsp:nvSpPr>
        <dsp:cNvPr id="0" name=""/>
        <dsp:cNvSpPr/>
      </dsp:nvSpPr>
      <dsp:spPr>
        <a:xfrm>
          <a:off x="316492" y="1556515"/>
          <a:ext cx="2576395" cy="10153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EC75D-46FD-4593-BD27-4946463B0047}">
      <dsp:nvSpPr>
        <dsp:cNvPr id="0" name=""/>
        <dsp:cNvSpPr/>
      </dsp:nvSpPr>
      <dsp:spPr>
        <a:xfrm>
          <a:off x="494148" y="1725288"/>
          <a:ext cx="2576395" cy="10153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Dry processing methods</a:t>
          </a:r>
        </a:p>
      </dsp:txBody>
      <dsp:txXfrm>
        <a:off x="523885" y="1755025"/>
        <a:ext cx="2516921" cy="955830"/>
      </dsp:txXfrm>
    </dsp:sp>
    <dsp:sp modelId="{70B448A5-D110-4D8D-800A-05B12CFFD62A}">
      <dsp:nvSpPr>
        <dsp:cNvPr id="0" name=""/>
        <dsp:cNvSpPr/>
      </dsp:nvSpPr>
      <dsp:spPr>
        <a:xfrm>
          <a:off x="5393" y="3036835"/>
          <a:ext cx="3198593" cy="16203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EF094-946B-4EC3-AF84-6A7CFEE5C8EE}">
      <dsp:nvSpPr>
        <dsp:cNvPr id="0" name=""/>
        <dsp:cNvSpPr/>
      </dsp:nvSpPr>
      <dsp:spPr>
        <a:xfrm>
          <a:off x="183049" y="3205608"/>
          <a:ext cx="3198593" cy="16203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Grinding, dry rolling, popping, extruding, </a:t>
          </a:r>
          <a:r>
            <a:rPr lang="en-US" sz="2000" kern="1200" dirty="0" err="1"/>
            <a:t>micronizing</a:t>
          </a:r>
          <a:r>
            <a:rPr lang="en-US" sz="2000" kern="1200" dirty="0"/>
            <a:t> and roasting</a:t>
          </a:r>
        </a:p>
      </dsp:txBody>
      <dsp:txXfrm>
        <a:off x="230509" y="3253068"/>
        <a:ext cx="3103673" cy="1525476"/>
      </dsp:txXfrm>
    </dsp:sp>
    <dsp:sp modelId="{E809BED3-5091-494F-B711-614108B6D25A}">
      <dsp:nvSpPr>
        <dsp:cNvPr id="0" name=""/>
        <dsp:cNvSpPr/>
      </dsp:nvSpPr>
      <dsp:spPr>
        <a:xfrm>
          <a:off x="3926056" y="1556515"/>
          <a:ext cx="2534536" cy="10153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370FA-A0FC-4E49-A4BC-445AE246EA83}">
      <dsp:nvSpPr>
        <dsp:cNvPr id="0" name=""/>
        <dsp:cNvSpPr/>
      </dsp:nvSpPr>
      <dsp:spPr>
        <a:xfrm>
          <a:off x="4103712" y="1725288"/>
          <a:ext cx="2534536" cy="10153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 Wet processing methods</a:t>
          </a:r>
        </a:p>
      </dsp:txBody>
      <dsp:txXfrm>
        <a:off x="4133449" y="1755025"/>
        <a:ext cx="2475062" cy="955830"/>
      </dsp:txXfrm>
    </dsp:sp>
    <dsp:sp modelId="{E2387B0E-3036-4CBB-9820-0B64DDEF6A5C}">
      <dsp:nvSpPr>
        <dsp:cNvPr id="0" name=""/>
        <dsp:cNvSpPr/>
      </dsp:nvSpPr>
      <dsp:spPr>
        <a:xfrm>
          <a:off x="3559299" y="3036835"/>
          <a:ext cx="3268050" cy="16158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9CE0C-9929-4E59-9022-E078E61651F6}">
      <dsp:nvSpPr>
        <dsp:cNvPr id="0" name=""/>
        <dsp:cNvSpPr/>
      </dsp:nvSpPr>
      <dsp:spPr>
        <a:xfrm>
          <a:off x="3736955" y="3205608"/>
          <a:ext cx="3268050" cy="16158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Soaking, steam rolling, steam processing and flaking, pressure cooking, exploding, pelleting, reconstitution</a:t>
          </a:r>
        </a:p>
      </dsp:txBody>
      <dsp:txXfrm>
        <a:off x="3784282" y="3252935"/>
        <a:ext cx="3173396" cy="1521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7B504-9299-4C93-8A3D-0EA8C6011876}" type="datetimeFigureOut">
              <a:rPr lang="en-IN" smtClean="0"/>
              <a:pPr/>
              <a:t>10-01-2023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3F8EE-F56E-4E27-9D2C-9559C34D3374}" type="slidenum">
              <a:rPr lang="en-IN" smtClean="0"/>
              <a:pPr/>
              <a:t>‹#›</a:t>
            </a:fld>
            <a:endParaRPr lang="en-IN"/>
          </a:p>
        </p:txBody>
      </p:sp>
    </p:spTree>
    <p:extLst>
      <p:ext uri="{BB962C8B-B14F-4D97-AF65-F5344CB8AC3E}">
        <p14:creationId xmlns:p14="http://schemas.microsoft.com/office/powerpoint/2010/main" val="72482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2193A-76BE-425E-8C4C-50C747325B13}" type="slidenum">
              <a:rPr lang="en-US" smtClean="0"/>
              <a:pPr/>
              <a:t>1</a:t>
            </a:fld>
            <a:endParaRPr lang="en-US"/>
          </a:p>
        </p:txBody>
      </p:sp>
    </p:spTree>
    <p:extLst>
      <p:ext uri="{BB962C8B-B14F-4D97-AF65-F5344CB8AC3E}">
        <p14:creationId xmlns:p14="http://schemas.microsoft.com/office/powerpoint/2010/main" val="207033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D9644-4B91-4423-90E6-06DCE976BC8B}"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9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A63D7-7FE6-4221-AF52-4F65D7C3F332}"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9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3167A-C866-432A-B196-4AFBB16B7564}"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05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A968C-5AA9-449E-BDF0-6080141A727A}"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7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233B3-F3CF-48D9-9F2D-DBD3AB62F67D}" type="datetime1">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49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984BD-FB3A-4BC6-BDE0-7F0CABB627BB}"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35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D86536-763A-47D1-A9C6-6A822C599F94}" type="datetime1">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1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DC11D-AF6F-401F-962C-14C64B642A36}" type="datetime1">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88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FD4F89-ADC5-47D0-B186-5F415153B4D6}" type="datetime1">
              <a:rPr lang="en-US" smtClean="0"/>
              <a:pPr/>
              <a:t>1/10/2023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2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4EAE101-7FF5-4644-ABA9-9C46E3C24932}" type="datetime1">
              <a:rPr lang="en-US" smtClean="0"/>
              <a:pPr/>
              <a:t>1/10/2023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0785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0D85C-87F0-4C86-BC19-2A6E411697B0}" type="datetime1">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2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FE76986-7715-4BD9-ADC0-734ED3E21ED8}" type="datetime1">
              <a:rPr lang="en-US" smtClean="0"/>
              <a:pPr/>
              <a:t>1/10/2023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1115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81E5A-F7F0-4E53-B767-8775B4FF6301}"/>
              </a:ext>
            </a:extLst>
          </p:cNvPr>
          <p:cNvPicPr>
            <a:picLocks noChangeAspect="1"/>
          </p:cNvPicPr>
          <p:nvPr/>
        </p:nvPicPr>
        <p:blipFill>
          <a:blip r:embed="rId3" cstate="print"/>
          <a:stretch>
            <a:fillRect/>
          </a:stretch>
        </p:blipFill>
        <p:spPr>
          <a:xfrm>
            <a:off x="0" y="304800"/>
            <a:ext cx="1478018" cy="1478018"/>
          </a:xfrm>
          <a:prstGeom prst="rect">
            <a:avLst/>
          </a:prstGeom>
        </p:spPr>
      </p:pic>
      <p:sp>
        <p:nvSpPr>
          <p:cNvPr id="7" name="Text Box 2">
            <a:extLst>
              <a:ext uri="{FF2B5EF4-FFF2-40B4-BE49-F238E27FC236}">
                <a16:creationId xmlns:a16="http://schemas.microsoft.com/office/drawing/2014/main" id="{93884907-B91D-443E-87AA-DEC07B739777}"/>
              </a:ext>
            </a:extLst>
          </p:cNvPr>
          <p:cNvSpPr txBox="1">
            <a:spLocks noChangeArrowheads="1"/>
          </p:cNvSpPr>
          <p:nvPr/>
        </p:nvSpPr>
        <p:spPr bwMode="auto">
          <a:xfrm>
            <a:off x="838200" y="4515374"/>
            <a:ext cx="7467600" cy="8001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r>
              <a:rPr lang="en-I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College of Veterinary Science &amp; Animal Husbandry</a:t>
            </a:r>
          </a:p>
          <a:p>
            <a:pPr algn="ctr" defTabSz="685800" fontAlgn="base">
              <a:spcBef>
                <a:spcPct val="0"/>
              </a:spcBef>
              <a:spcAft>
                <a:spcPct val="0"/>
              </a:spcAft>
            </a:pPr>
            <a:r>
              <a:rPr lang="en-IN"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U.P. Pt. Deen Dayal Upadhyaya Pashu Chikitsa Vigyan</a:t>
            </a:r>
          </a:p>
          <a:p>
            <a:pPr algn="ctr" defTabSz="685800" fontAlgn="base">
              <a:spcBef>
                <a:spcPct val="0"/>
              </a:spcBef>
              <a:spcAft>
                <a:spcPct val="0"/>
              </a:spcAft>
            </a:pPr>
            <a:r>
              <a:rPr lang="en-IN"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Vishwavidyalaya Evam Go-Anusandhan Sansthan</a:t>
            </a:r>
          </a:p>
          <a:p>
            <a:pPr algn="ctr" defTabSz="685800" fontAlgn="base">
              <a:spcBef>
                <a:spcPct val="0"/>
              </a:spcBef>
              <a:spcAft>
                <a:spcPts val="750"/>
              </a:spcAft>
            </a:pPr>
            <a:r>
              <a:rPr lang="en-IN"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(DUVASU), Mathura - 281001 (U.P.)</a:t>
            </a:r>
            <a:endPar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9" name="Picture 8" descr="New Picture"/>
          <p:cNvPicPr/>
          <p:nvPr/>
        </p:nvPicPr>
        <p:blipFill>
          <a:blip r:embed="rId4" cstate="print"/>
          <a:srcRect/>
          <a:stretch>
            <a:fillRect/>
          </a:stretch>
        </p:blipFill>
        <p:spPr bwMode="auto">
          <a:xfrm>
            <a:off x="7476796" y="304800"/>
            <a:ext cx="1667204" cy="1454369"/>
          </a:xfrm>
          <a:prstGeom prst="rect">
            <a:avLst/>
          </a:prstGeom>
          <a:noFill/>
          <a:ln w="9525">
            <a:noFill/>
            <a:miter lim="800000"/>
            <a:headEnd/>
            <a:tailEnd/>
          </a:ln>
        </p:spPr>
      </p:pic>
      <p:sp>
        <p:nvSpPr>
          <p:cNvPr id="11" name="Subtitle 2">
            <a:extLst>
              <a:ext uri="{FF2B5EF4-FFF2-40B4-BE49-F238E27FC236}">
                <a16:creationId xmlns:a16="http://schemas.microsoft.com/office/drawing/2014/main" id="{64147684-C2A0-4377-9515-7EF7DF03E290}"/>
              </a:ext>
            </a:extLst>
          </p:cNvPr>
          <p:cNvSpPr txBox="1">
            <a:spLocks/>
          </p:cNvSpPr>
          <p:nvPr/>
        </p:nvSpPr>
        <p:spPr>
          <a:xfrm>
            <a:off x="2438400" y="2502149"/>
            <a:ext cx="3886200" cy="92685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sz="2000" dirty="0">
                <a:solidFill>
                  <a:srgbClr val="FF0000"/>
                </a:solidFill>
                <a:latin typeface="Times New Roman" pitchFamily="18" charset="0"/>
                <a:cs typeface="Times New Roman" pitchFamily="18" charset="0"/>
              </a:rPr>
              <a:t>Dr. Muneendra Kumar</a:t>
            </a:r>
          </a:p>
          <a:p>
            <a:pPr algn="ctr">
              <a:spcBef>
                <a:spcPts val="0"/>
              </a:spcBef>
            </a:pPr>
            <a:r>
              <a:rPr lang="en-US" sz="2000" dirty="0">
                <a:solidFill>
                  <a:srgbClr val="FF0000"/>
                </a:solidFill>
                <a:latin typeface="Times New Roman" pitchFamily="18" charset="0"/>
                <a:cs typeface="Times New Roman" pitchFamily="18" charset="0"/>
              </a:rPr>
              <a:t>Assistant Professor</a:t>
            </a:r>
          </a:p>
          <a:p>
            <a:pPr algn="ctr">
              <a:spcBef>
                <a:spcPts val="0"/>
              </a:spcBef>
            </a:pPr>
            <a:r>
              <a:rPr lang="en-US" sz="2000" dirty="0">
                <a:solidFill>
                  <a:srgbClr val="FF0000"/>
                </a:solidFill>
                <a:latin typeface="Times New Roman" pitchFamily="18" charset="0"/>
                <a:cs typeface="Times New Roman" pitchFamily="18" charset="0"/>
              </a:rPr>
              <a:t>Department of Animal Nutrition</a:t>
            </a:r>
            <a:endParaRPr lang="en-IN" sz="2000"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a:t>
            </a:fld>
            <a:endParaRPr lang="en-US"/>
          </a:p>
        </p:txBody>
      </p:sp>
      <p:sp>
        <p:nvSpPr>
          <p:cNvPr id="13" name="Rectangle 12">
            <a:extLst>
              <a:ext uri="{FF2B5EF4-FFF2-40B4-BE49-F238E27FC236}">
                <a16:creationId xmlns:a16="http://schemas.microsoft.com/office/drawing/2014/main" id="{FAA9968B-BEE7-4A21-86F1-A49AB640881B}"/>
              </a:ext>
            </a:extLst>
          </p:cNvPr>
          <p:cNvSpPr/>
          <p:nvPr/>
        </p:nvSpPr>
        <p:spPr>
          <a:xfrm>
            <a:off x="3048000" y="3763705"/>
            <a:ext cx="2906565" cy="400110"/>
          </a:xfrm>
          <a:prstGeom prst="rect">
            <a:avLst/>
          </a:prstGeom>
        </p:spPr>
        <p:txBody>
          <a:bodyPr wrap="none">
            <a:spAutoFit/>
          </a:bodyPr>
          <a:lstStyle/>
          <a:p>
            <a:pPr algn="ctr"/>
            <a:r>
              <a:rPr lang="en-IN" sz="2000" i="1" u="sng" dirty="0">
                <a:solidFill>
                  <a:srgbClr val="00B050"/>
                </a:solidFill>
                <a:latin typeface="Times New Roman" pitchFamily="18" charset="0"/>
                <a:cs typeface="Times New Roman" pitchFamily="18" charset="0"/>
              </a:rPr>
              <a:t>muneendra82@gmail.com</a:t>
            </a:r>
          </a:p>
        </p:txBody>
      </p:sp>
      <p:graphicFrame>
        <p:nvGraphicFramePr>
          <p:cNvPr id="3" name="Table 2">
            <a:extLst>
              <a:ext uri="{FF2B5EF4-FFF2-40B4-BE49-F238E27FC236}">
                <a16:creationId xmlns:a16="http://schemas.microsoft.com/office/drawing/2014/main" id="{C8A1EDBB-4554-4F4B-B6F8-7AB599B738CB}"/>
              </a:ext>
            </a:extLst>
          </p:cNvPr>
          <p:cNvGraphicFramePr>
            <a:graphicFrameLocks noGrp="1"/>
          </p:cNvGraphicFramePr>
          <p:nvPr>
            <p:extLst>
              <p:ext uri="{D42A27DB-BD31-4B8C-83A1-F6EECF244321}">
                <p14:modId xmlns:p14="http://schemas.microsoft.com/office/powerpoint/2010/main" val="3038430587"/>
              </p:ext>
            </p:extLst>
          </p:nvPr>
        </p:nvGraphicFramePr>
        <p:xfrm>
          <a:off x="1506877" y="728472"/>
          <a:ext cx="5941060" cy="853440"/>
        </p:xfrm>
        <a:graphic>
          <a:graphicData uri="http://schemas.openxmlformats.org/drawingml/2006/table">
            <a:tbl>
              <a:tblPr firstRow="1" firstCol="1" bandRow="1">
                <a:tableStyleId>{5C22544A-7EE6-4342-B048-85BDC9FD1C3A}</a:tableStyleId>
              </a:tblPr>
              <a:tblGrid>
                <a:gridCol w="1617323">
                  <a:extLst>
                    <a:ext uri="{9D8B030D-6E8A-4147-A177-3AD203B41FA5}">
                      <a16:colId xmlns:a16="http://schemas.microsoft.com/office/drawing/2014/main" val="3530265411"/>
                    </a:ext>
                  </a:extLst>
                </a:gridCol>
                <a:gridCol w="4323737">
                  <a:extLst>
                    <a:ext uri="{9D8B030D-6E8A-4147-A177-3AD203B41FA5}">
                      <a16:colId xmlns:a16="http://schemas.microsoft.com/office/drawing/2014/main" val="3719321819"/>
                    </a:ext>
                  </a:extLst>
                </a:gridCol>
              </a:tblGrid>
              <a:tr h="270510">
                <a:tc>
                  <a:txBody>
                    <a:bodyPr/>
                    <a:lstStyle/>
                    <a:p>
                      <a:pPr algn="ctr">
                        <a:lnSpc>
                          <a:spcPct val="115000"/>
                        </a:lnSpc>
                        <a:spcAft>
                          <a:spcPts val="1000"/>
                        </a:spcAft>
                        <a:tabLst>
                          <a:tab pos="247650" algn="l"/>
                        </a:tabLst>
                      </a:pPr>
                      <a:r>
                        <a:rPr lang="en-US" sz="2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L</a:t>
                      </a:r>
                      <a:r>
                        <a:rPr lang="en-IN" sz="2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ecture 1.</a:t>
                      </a:r>
                    </a:p>
                  </a:txBody>
                  <a:tcPr marL="68580" marR="68580" marT="0" marB="0"/>
                </a:tc>
                <a:tc>
                  <a:txBody>
                    <a:bodyPr/>
                    <a:lstStyle/>
                    <a:p>
                      <a:pPr algn="ctr">
                        <a:lnSpc>
                          <a:spcPct val="100000"/>
                        </a:lnSpc>
                      </a:pPr>
                      <a:r>
                        <a:rPr kumimoji="0" lang="en-US" sz="2800" b="1" i="0" u="none" strike="noStrike" kern="1200" cap="none" spc="-50" normalizeH="0" baseline="0" noProof="0" dirty="0">
                          <a:ln>
                            <a:noFill/>
                          </a:ln>
                          <a:solidFill>
                            <a:srgbClr val="7030A0"/>
                          </a:solidFill>
                          <a:effectLst/>
                          <a:uLnTx/>
                          <a:uFillTx/>
                          <a:latin typeface="Times New Roman" pitchFamily="18" charset="0"/>
                          <a:ea typeface="+mj-ea"/>
                          <a:cs typeface="Times New Roman" pitchFamily="18" charset="0"/>
                        </a:rPr>
                        <a:t>Introduction to feed technology</a:t>
                      </a:r>
                      <a:endParaRPr lang="en-IN" sz="2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4854054"/>
                  </a:ext>
                </a:extLst>
              </a:tr>
            </a:tbl>
          </a:graphicData>
        </a:graphic>
      </p:graphicFrame>
      <p:sp>
        <p:nvSpPr>
          <p:cNvPr id="10" name="Subtitle 2">
            <a:extLst>
              <a:ext uri="{FF2B5EF4-FFF2-40B4-BE49-F238E27FC236}">
                <a16:creationId xmlns:a16="http://schemas.microsoft.com/office/drawing/2014/main" id="{67BE17DF-50F6-460D-83B0-E83475F19170}"/>
              </a:ext>
            </a:extLst>
          </p:cNvPr>
          <p:cNvSpPr txBox="1">
            <a:spLocks/>
          </p:cNvSpPr>
          <p:nvPr/>
        </p:nvSpPr>
        <p:spPr>
          <a:xfrm>
            <a:off x="3791607" y="1767839"/>
            <a:ext cx="1371600" cy="36576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sz="2400" dirty="0">
                <a:solidFill>
                  <a:srgbClr val="FF0000"/>
                </a:solidFill>
                <a:latin typeface="Times New Roman" pitchFamily="18" charset="0"/>
                <a:cs typeface="Times New Roman" pitchFamily="18" charset="0"/>
              </a:rPr>
              <a:t>Unit-1</a:t>
            </a:r>
            <a:endParaRPr lang="en-IN"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9739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598C4-6A9F-66F8-DBE1-F4ECEF0CC617}"/>
              </a:ext>
            </a:extLst>
          </p:cNvPr>
          <p:cNvSpPr>
            <a:spLocks noGrp="1"/>
          </p:cNvSpPr>
          <p:nvPr>
            <p:ph idx="1"/>
          </p:nvPr>
        </p:nvSpPr>
        <p:spPr>
          <a:xfrm>
            <a:off x="822959" y="1845734"/>
            <a:ext cx="8016241" cy="4326466"/>
          </a:xfrm>
        </p:spPr>
        <p:txBody>
          <a:bodyPr>
            <a:normAutofit/>
          </a:bodyPr>
          <a:lstStyle/>
          <a:p>
            <a:pPr marL="457200" indent="-457200" algn="just">
              <a:buFont typeface="+mj-lt"/>
              <a:buAutoNum type="arabicPeriod"/>
            </a:pPr>
            <a:r>
              <a:rPr lang="en-US" sz="2400" dirty="0">
                <a:solidFill>
                  <a:schemeClr val="tx1"/>
                </a:solidFill>
                <a:latin typeface="Arial Black" panose="020B0A04020102020204" pitchFamily="34" charset="0"/>
              </a:rPr>
              <a:t>Home-mixers (Unorganized)- 33% (&gt;20000 feed manufactures)</a:t>
            </a:r>
          </a:p>
          <a:p>
            <a:pPr marL="457200" indent="-457200" algn="just">
              <a:buFont typeface="+mj-lt"/>
              <a:buAutoNum type="arabicPeriod"/>
            </a:pPr>
            <a:r>
              <a:rPr lang="en-US" sz="2400" dirty="0">
                <a:solidFill>
                  <a:schemeClr val="tx1"/>
                </a:solidFill>
                <a:latin typeface="Arial Black" panose="020B0A04020102020204" pitchFamily="34" charset="0"/>
              </a:rPr>
              <a:t>Dairy cooperatives -42%</a:t>
            </a:r>
          </a:p>
          <a:p>
            <a:pPr marL="457200" indent="-457200" algn="just">
              <a:buFont typeface="+mj-lt"/>
              <a:buAutoNum type="arabicPeriod"/>
            </a:pPr>
            <a:r>
              <a:rPr lang="en-US" sz="2400" dirty="0">
                <a:solidFill>
                  <a:schemeClr val="tx1"/>
                </a:solidFill>
                <a:latin typeface="Arial Black" panose="020B0A04020102020204" pitchFamily="34" charset="0"/>
              </a:rPr>
              <a:t>Private sector manufacturers of compound cattle feed- 25% (832 feed manufacturers)</a:t>
            </a:r>
            <a:r>
              <a:rPr lang="en-US" sz="2400" b="0" i="0" dirty="0">
                <a:solidFill>
                  <a:srgbClr val="574E4E"/>
                </a:solidFill>
                <a:effectLst/>
                <a:latin typeface="Lato" panose="020F0502020204030203" pitchFamily="34" charset="0"/>
              </a:rPr>
              <a:t> </a:t>
            </a:r>
          </a:p>
          <a:p>
            <a:pPr algn="just">
              <a:buFont typeface="Wingdings" panose="05000000000000000000" pitchFamily="2" charset="2"/>
              <a:buChar char="v"/>
            </a:pPr>
            <a:r>
              <a:rPr lang="en-US" sz="2400" b="1" i="0" dirty="0">
                <a:solidFill>
                  <a:srgbClr val="002060"/>
                </a:solidFill>
                <a:effectLst/>
                <a:latin typeface="Times New Roman" panose="02020603050405020304" pitchFamily="18" charset="0"/>
                <a:cs typeface="Times New Roman" panose="02020603050405020304" pitchFamily="18" charset="0"/>
              </a:rPr>
              <a:t>The Organized animal feed manufacturers are producing around 30 million tonnes of commercial feed. </a:t>
            </a:r>
          </a:p>
          <a:p>
            <a:pPr algn="just">
              <a:buFont typeface="Wingdings" panose="05000000000000000000" pitchFamily="2" charset="2"/>
              <a:buChar char="v"/>
            </a:pPr>
            <a:r>
              <a:rPr lang="en-US" sz="2400" b="1" i="0" dirty="0">
                <a:solidFill>
                  <a:srgbClr val="002060"/>
                </a:solidFill>
                <a:effectLst/>
                <a:latin typeface="Times New Roman" panose="02020603050405020304" pitchFamily="18" charset="0"/>
                <a:cs typeface="Times New Roman" panose="02020603050405020304" pitchFamily="18" charset="0"/>
              </a:rPr>
              <a:t>Out of total production, commercial production of cattle feed is about 8 million tonnes.</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24C8468-53D9-470E-E053-16B6395251FB}"/>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angle 4"/>
          <p:cNvSpPr/>
          <p:nvPr/>
        </p:nvSpPr>
        <p:spPr>
          <a:xfrm>
            <a:off x="838200" y="912269"/>
            <a:ext cx="7924800" cy="535531"/>
          </a:xfrm>
          <a:prstGeom prst="rect">
            <a:avLst/>
          </a:prstGeom>
        </p:spPr>
        <p:txBody>
          <a:bodyPr wrap="square">
            <a:spAutoFit/>
          </a:bodyPr>
          <a:lstStyle/>
          <a:p>
            <a:pPr marL="91440" lvl="0" indent="-91440" algn="ctr" defTabSz="914400">
              <a:lnSpc>
                <a:spcPct val="90000"/>
              </a:lnSpc>
              <a:spcBef>
                <a:spcPts val="1200"/>
              </a:spcBef>
              <a:spcAft>
                <a:spcPts val="200"/>
              </a:spcAft>
              <a:buClr>
                <a:srgbClr val="E48312"/>
              </a:buClr>
              <a:buSzPct val="100000"/>
            </a:pPr>
            <a:r>
              <a:rPr lang="en-US" sz="3200" dirty="0">
                <a:solidFill>
                  <a:srgbClr val="7030A0"/>
                </a:solidFill>
                <a:latin typeface="Arial Black" panose="020B0A04020102020204" pitchFamily="34" charset="0"/>
              </a:rPr>
              <a:t>Compound cattle-feed producers </a:t>
            </a:r>
          </a:p>
        </p:txBody>
      </p:sp>
    </p:spTree>
    <p:extLst>
      <p:ext uri="{BB962C8B-B14F-4D97-AF65-F5344CB8AC3E}">
        <p14:creationId xmlns:p14="http://schemas.microsoft.com/office/powerpoint/2010/main" val="90284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FF4A-F6B7-9A5C-D3BE-A8D409B18F7F}"/>
              </a:ext>
            </a:extLst>
          </p:cNvPr>
          <p:cNvSpPr>
            <a:spLocks noGrp="1"/>
          </p:cNvSpPr>
          <p:nvPr>
            <p:ph type="title"/>
          </p:nvPr>
        </p:nvSpPr>
        <p:spPr>
          <a:xfrm>
            <a:off x="685800" y="914400"/>
            <a:ext cx="7543800" cy="482319"/>
          </a:xfrm>
        </p:spPr>
        <p:txBody>
          <a:bodyPr>
            <a:normAutofit fontScale="90000"/>
          </a:bodyPr>
          <a:lstStyle/>
          <a:p>
            <a:pPr algn="ctr"/>
            <a:r>
              <a:rPr lang="en-IN" sz="3200" b="1" dirty="0">
                <a:solidFill>
                  <a:srgbClr val="7030A0"/>
                </a:solidFill>
                <a:latin typeface="Arial Black" panose="020B0A04020102020204" pitchFamily="34" charset="0"/>
              </a:rPr>
              <a:t>Competitive Landscape</a:t>
            </a:r>
          </a:p>
        </p:txBody>
      </p:sp>
      <p:sp>
        <p:nvSpPr>
          <p:cNvPr id="3" name="Content Placeholder 2">
            <a:extLst>
              <a:ext uri="{FF2B5EF4-FFF2-40B4-BE49-F238E27FC236}">
                <a16:creationId xmlns:a16="http://schemas.microsoft.com/office/drawing/2014/main" id="{05D8D038-7590-71E9-5C54-01936CE6E07B}"/>
              </a:ext>
            </a:extLst>
          </p:cNvPr>
          <p:cNvSpPr>
            <a:spLocks noGrp="1"/>
          </p:cNvSpPr>
          <p:nvPr>
            <p:ph idx="1"/>
          </p:nvPr>
        </p:nvSpPr>
        <p:spPr>
          <a:xfrm>
            <a:off x="918209" y="1371600"/>
            <a:ext cx="5783581" cy="4876800"/>
          </a:xfrm>
        </p:spPr>
        <p:txBody>
          <a:bodyPr>
            <a:noAutofit/>
          </a:bodyPr>
          <a:lstStyle/>
          <a:p>
            <a:pPr marL="342900" indent="-342900">
              <a:lnSpc>
                <a:spcPct val="100000"/>
              </a:lnSpc>
              <a:spcBef>
                <a:spcPts val="0"/>
              </a:spcBef>
              <a:spcAft>
                <a:spcPts val="0"/>
              </a:spcAft>
              <a:buFont typeface="+mj-lt"/>
              <a:buAutoNum type="arabicPeriod"/>
            </a:pPr>
            <a:r>
              <a:rPr lang="en-IN" b="1" dirty="0">
                <a:solidFill>
                  <a:schemeClr val="tx1"/>
                </a:solidFill>
              </a:rPr>
              <a:t>Suguna Foods Private Limited.</a:t>
            </a:r>
          </a:p>
          <a:p>
            <a:pPr marL="342900" indent="-342900">
              <a:lnSpc>
                <a:spcPct val="100000"/>
              </a:lnSpc>
              <a:spcBef>
                <a:spcPts val="0"/>
              </a:spcBef>
              <a:spcAft>
                <a:spcPts val="0"/>
              </a:spcAft>
              <a:buFont typeface="+mj-lt"/>
              <a:buAutoNum type="arabicPeriod"/>
            </a:pPr>
            <a:r>
              <a:rPr lang="en-IN" b="1" dirty="0" err="1">
                <a:solidFill>
                  <a:schemeClr val="tx1"/>
                </a:solidFill>
              </a:rPr>
              <a:t>Japfa</a:t>
            </a:r>
            <a:r>
              <a:rPr lang="en-IN" b="1" dirty="0">
                <a:solidFill>
                  <a:schemeClr val="tx1"/>
                </a:solidFill>
              </a:rPr>
              <a:t> </a:t>
            </a:r>
            <a:r>
              <a:rPr lang="en-IN" b="1" dirty="0" err="1">
                <a:solidFill>
                  <a:schemeClr val="tx1"/>
                </a:solidFill>
              </a:rPr>
              <a:t>Comfeeds</a:t>
            </a:r>
            <a:r>
              <a:rPr lang="en-IN" b="1" dirty="0">
                <a:solidFill>
                  <a:schemeClr val="tx1"/>
                </a:solidFill>
              </a:rPr>
              <a:t> India </a:t>
            </a:r>
            <a:r>
              <a:rPr lang="en-IN" b="1" dirty="0" err="1">
                <a:solidFill>
                  <a:schemeClr val="tx1"/>
                </a:solidFill>
              </a:rPr>
              <a:t>Pvt.</a:t>
            </a:r>
            <a:r>
              <a:rPr lang="en-IN" b="1" dirty="0">
                <a:solidFill>
                  <a:schemeClr val="tx1"/>
                </a:solidFill>
              </a:rPr>
              <a:t> Ltd.</a:t>
            </a:r>
          </a:p>
          <a:p>
            <a:pPr marL="342900" indent="-342900">
              <a:lnSpc>
                <a:spcPct val="100000"/>
              </a:lnSpc>
              <a:spcBef>
                <a:spcPts val="0"/>
              </a:spcBef>
              <a:spcAft>
                <a:spcPts val="0"/>
              </a:spcAft>
              <a:buFont typeface="+mj-lt"/>
              <a:buAutoNum type="arabicPeriod"/>
            </a:pPr>
            <a:r>
              <a:rPr lang="en-IN" b="1" dirty="0">
                <a:solidFill>
                  <a:schemeClr val="tx1"/>
                </a:solidFill>
              </a:rPr>
              <a:t>Venkateshwara Hatcheries </a:t>
            </a:r>
            <a:r>
              <a:rPr lang="en-IN" b="1" dirty="0" err="1">
                <a:solidFill>
                  <a:schemeClr val="tx1"/>
                </a:solidFill>
              </a:rPr>
              <a:t>Pvt.</a:t>
            </a:r>
            <a:r>
              <a:rPr lang="en-IN" b="1" dirty="0">
                <a:solidFill>
                  <a:schemeClr val="tx1"/>
                </a:solidFill>
              </a:rPr>
              <a:t> Ltd.</a:t>
            </a:r>
          </a:p>
          <a:p>
            <a:pPr marL="342900" indent="-342900">
              <a:lnSpc>
                <a:spcPct val="100000"/>
              </a:lnSpc>
              <a:spcBef>
                <a:spcPts val="0"/>
              </a:spcBef>
              <a:spcAft>
                <a:spcPts val="0"/>
              </a:spcAft>
              <a:buFont typeface="+mj-lt"/>
              <a:buAutoNum type="arabicPeriod"/>
            </a:pPr>
            <a:r>
              <a:rPr lang="en-IN" b="1" dirty="0">
                <a:solidFill>
                  <a:schemeClr val="tx1"/>
                </a:solidFill>
              </a:rPr>
              <a:t>Anmol Feeds </a:t>
            </a:r>
            <a:r>
              <a:rPr lang="en-IN" b="1" dirty="0" err="1">
                <a:solidFill>
                  <a:schemeClr val="tx1"/>
                </a:solidFill>
              </a:rPr>
              <a:t>Pvt.</a:t>
            </a:r>
            <a:r>
              <a:rPr lang="en-IN" b="1" dirty="0">
                <a:solidFill>
                  <a:schemeClr val="tx1"/>
                </a:solidFill>
              </a:rPr>
              <a:t> Ltd.</a:t>
            </a:r>
          </a:p>
          <a:p>
            <a:pPr marL="342900" indent="-342900">
              <a:lnSpc>
                <a:spcPct val="100000"/>
              </a:lnSpc>
              <a:spcBef>
                <a:spcPts val="0"/>
              </a:spcBef>
              <a:spcAft>
                <a:spcPts val="0"/>
              </a:spcAft>
              <a:buFont typeface="+mj-lt"/>
              <a:buAutoNum type="arabicPeriod"/>
            </a:pPr>
            <a:r>
              <a:rPr lang="en-IN" b="1" dirty="0">
                <a:solidFill>
                  <a:schemeClr val="tx1"/>
                </a:solidFill>
              </a:rPr>
              <a:t>Godrej Agrovet Limited (GAVL).</a:t>
            </a:r>
          </a:p>
          <a:p>
            <a:pPr marL="342900" indent="-342900">
              <a:lnSpc>
                <a:spcPct val="100000"/>
              </a:lnSpc>
              <a:spcBef>
                <a:spcPts val="0"/>
              </a:spcBef>
              <a:spcAft>
                <a:spcPts val="0"/>
              </a:spcAft>
              <a:buFont typeface="+mj-lt"/>
              <a:buAutoNum type="arabicPeriod"/>
            </a:pPr>
            <a:r>
              <a:rPr lang="en-IN" b="1" dirty="0">
                <a:solidFill>
                  <a:schemeClr val="tx1"/>
                </a:solidFill>
              </a:rPr>
              <a:t>SKM Animal Feeds and Foods (India) Ltd.</a:t>
            </a:r>
          </a:p>
          <a:p>
            <a:pPr marL="342900" indent="-342900">
              <a:lnSpc>
                <a:spcPct val="100000"/>
              </a:lnSpc>
              <a:spcBef>
                <a:spcPts val="0"/>
              </a:spcBef>
              <a:spcAft>
                <a:spcPts val="0"/>
              </a:spcAft>
              <a:buFont typeface="+mj-lt"/>
              <a:buAutoNum type="arabicPeriod"/>
            </a:pPr>
            <a:r>
              <a:rPr lang="en-IN" b="1" dirty="0">
                <a:solidFill>
                  <a:schemeClr val="tx1"/>
                </a:solidFill>
              </a:rPr>
              <a:t>Cargill, Incorporated.</a:t>
            </a:r>
          </a:p>
          <a:p>
            <a:pPr marL="342900" indent="-342900">
              <a:lnSpc>
                <a:spcPct val="100000"/>
              </a:lnSpc>
              <a:spcBef>
                <a:spcPts val="0"/>
              </a:spcBef>
              <a:spcAft>
                <a:spcPts val="0"/>
              </a:spcAft>
              <a:buFont typeface="+mj-lt"/>
              <a:buAutoNum type="arabicPeriod"/>
            </a:pPr>
            <a:r>
              <a:rPr lang="en-IN" b="1" dirty="0">
                <a:solidFill>
                  <a:schemeClr val="tx1"/>
                </a:solidFill>
              </a:rPr>
              <a:t>Kapila Krishi Udyog Ltd.</a:t>
            </a:r>
          </a:p>
          <a:p>
            <a:pPr marL="342900" indent="-342900">
              <a:lnSpc>
                <a:spcPct val="100000"/>
              </a:lnSpc>
              <a:spcBef>
                <a:spcPts val="0"/>
              </a:spcBef>
              <a:spcAft>
                <a:spcPts val="0"/>
              </a:spcAft>
              <a:buFont typeface="+mj-lt"/>
              <a:buAutoNum type="arabicPeriod"/>
            </a:pPr>
            <a:r>
              <a:rPr lang="en-IN" b="1" dirty="0">
                <a:solidFill>
                  <a:schemeClr val="tx1"/>
                </a:solidFill>
              </a:rPr>
              <a:t>Amrit Group, KSE Ltd.</a:t>
            </a:r>
          </a:p>
          <a:p>
            <a:pPr marL="342900" indent="-342900">
              <a:lnSpc>
                <a:spcPct val="100000"/>
              </a:lnSpc>
              <a:spcBef>
                <a:spcPts val="0"/>
              </a:spcBef>
              <a:spcAft>
                <a:spcPts val="0"/>
              </a:spcAft>
              <a:buFont typeface="+mj-lt"/>
              <a:buAutoNum type="arabicPeriod"/>
            </a:pPr>
            <a:r>
              <a:rPr lang="en-IN" b="1" dirty="0">
                <a:solidFill>
                  <a:schemeClr val="tx1"/>
                </a:solidFill>
              </a:rPr>
              <a:t>Avanti Feeds Ltd.</a:t>
            </a:r>
          </a:p>
          <a:p>
            <a:pPr marL="342900" indent="-342900">
              <a:lnSpc>
                <a:spcPct val="100000"/>
              </a:lnSpc>
              <a:spcBef>
                <a:spcPts val="0"/>
              </a:spcBef>
              <a:spcAft>
                <a:spcPts val="0"/>
              </a:spcAft>
              <a:buFont typeface="+mj-lt"/>
              <a:buAutoNum type="arabicPeriod"/>
            </a:pPr>
            <a:r>
              <a:rPr lang="en-IN" b="1" dirty="0">
                <a:solidFill>
                  <a:schemeClr val="tx1"/>
                </a:solidFill>
              </a:rPr>
              <a:t>Uno Feeds.</a:t>
            </a:r>
          </a:p>
          <a:p>
            <a:pPr marL="342900" indent="-342900">
              <a:lnSpc>
                <a:spcPct val="100000"/>
              </a:lnSpc>
              <a:spcBef>
                <a:spcPts val="0"/>
              </a:spcBef>
              <a:spcAft>
                <a:spcPts val="0"/>
              </a:spcAft>
              <a:buFont typeface="+mj-lt"/>
              <a:buAutoNum type="arabicPeriod"/>
            </a:pPr>
            <a:r>
              <a:rPr lang="en-IN" b="1" dirty="0" err="1">
                <a:solidFill>
                  <a:schemeClr val="tx1"/>
                </a:solidFill>
              </a:rPr>
              <a:t>Growel</a:t>
            </a:r>
            <a:r>
              <a:rPr lang="en-IN" b="1" dirty="0">
                <a:solidFill>
                  <a:schemeClr val="tx1"/>
                </a:solidFill>
              </a:rPr>
              <a:t> Feeds </a:t>
            </a:r>
            <a:r>
              <a:rPr lang="en-IN" b="1" dirty="0" err="1">
                <a:solidFill>
                  <a:schemeClr val="tx1"/>
                </a:solidFill>
              </a:rPr>
              <a:t>Pvt.</a:t>
            </a:r>
            <a:r>
              <a:rPr lang="en-IN" b="1" dirty="0">
                <a:solidFill>
                  <a:schemeClr val="tx1"/>
                </a:solidFill>
              </a:rPr>
              <a:t> Ltd.</a:t>
            </a:r>
          </a:p>
          <a:p>
            <a:pPr marL="342900" indent="-342900">
              <a:lnSpc>
                <a:spcPct val="100000"/>
              </a:lnSpc>
              <a:spcBef>
                <a:spcPts val="0"/>
              </a:spcBef>
              <a:spcAft>
                <a:spcPts val="0"/>
              </a:spcAft>
              <a:buFont typeface="+mj-lt"/>
              <a:buAutoNum type="arabicPeriod"/>
            </a:pPr>
            <a:r>
              <a:rPr lang="en-IN" b="1" dirty="0">
                <a:solidFill>
                  <a:schemeClr val="tx1"/>
                </a:solidFill>
              </a:rPr>
              <a:t>C P Aquaculture India </a:t>
            </a:r>
            <a:r>
              <a:rPr lang="en-IN" b="1" dirty="0" err="1">
                <a:solidFill>
                  <a:schemeClr val="tx1"/>
                </a:solidFill>
              </a:rPr>
              <a:t>Pvt.</a:t>
            </a:r>
            <a:r>
              <a:rPr lang="en-IN" b="1" dirty="0">
                <a:solidFill>
                  <a:schemeClr val="tx1"/>
                </a:solidFill>
              </a:rPr>
              <a:t> Ltd.</a:t>
            </a:r>
          </a:p>
          <a:p>
            <a:pPr marL="342900" indent="-342900">
              <a:lnSpc>
                <a:spcPct val="100000"/>
              </a:lnSpc>
              <a:spcBef>
                <a:spcPts val="0"/>
              </a:spcBef>
              <a:spcAft>
                <a:spcPts val="0"/>
              </a:spcAft>
              <a:buFont typeface="+mj-lt"/>
              <a:buAutoNum type="arabicPeriod"/>
            </a:pPr>
            <a:r>
              <a:rPr lang="en-IN" b="1" dirty="0" err="1">
                <a:solidFill>
                  <a:schemeClr val="tx1"/>
                </a:solidFill>
              </a:rPr>
              <a:t>Mulpuri</a:t>
            </a:r>
            <a:r>
              <a:rPr lang="en-IN" b="1" dirty="0">
                <a:solidFill>
                  <a:schemeClr val="tx1"/>
                </a:solidFill>
              </a:rPr>
              <a:t> Foods and Feeds </a:t>
            </a:r>
            <a:r>
              <a:rPr lang="en-IN" b="1" dirty="0" err="1">
                <a:solidFill>
                  <a:schemeClr val="tx1"/>
                </a:solidFill>
              </a:rPr>
              <a:t>Pvt.</a:t>
            </a:r>
            <a:r>
              <a:rPr lang="en-IN" b="1" dirty="0">
                <a:solidFill>
                  <a:schemeClr val="tx1"/>
                </a:solidFill>
              </a:rPr>
              <a:t> Ltd.</a:t>
            </a:r>
          </a:p>
          <a:p>
            <a:pPr marL="342900" indent="-342900">
              <a:lnSpc>
                <a:spcPct val="100000"/>
              </a:lnSpc>
              <a:spcBef>
                <a:spcPts val="0"/>
              </a:spcBef>
              <a:spcAft>
                <a:spcPts val="0"/>
              </a:spcAft>
              <a:buFont typeface="+mj-lt"/>
              <a:buAutoNum type="arabicPeriod"/>
            </a:pPr>
            <a:r>
              <a:rPr lang="en-IN" b="1" dirty="0">
                <a:solidFill>
                  <a:schemeClr val="tx1"/>
                </a:solidFill>
              </a:rPr>
              <a:t>The </a:t>
            </a:r>
            <a:r>
              <a:rPr lang="en-IN" b="1" dirty="0" err="1">
                <a:solidFill>
                  <a:schemeClr val="tx1"/>
                </a:solidFill>
              </a:rPr>
              <a:t>Waterbase</a:t>
            </a:r>
            <a:r>
              <a:rPr lang="en-IN" b="1" dirty="0">
                <a:solidFill>
                  <a:schemeClr val="tx1"/>
                </a:solidFill>
              </a:rPr>
              <a:t> Ltd.</a:t>
            </a:r>
          </a:p>
          <a:p>
            <a:pPr marL="342900" indent="-342900">
              <a:lnSpc>
                <a:spcPct val="100000"/>
              </a:lnSpc>
              <a:spcBef>
                <a:spcPts val="0"/>
              </a:spcBef>
              <a:spcAft>
                <a:spcPts val="0"/>
              </a:spcAft>
              <a:buFont typeface="+mj-lt"/>
              <a:buAutoNum type="arabicPeriod"/>
            </a:pPr>
            <a:r>
              <a:rPr lang="en-IN" b="1" dirty="0" err="1">
                <a:solidFill>
                  <a:schemeClr val="tx1"/>
                </a:solidFill>
              </a:rPr>
              <a:t>Grobest</a:t>
            </a:r>
            <a:r>
              <a:rPr lang="en-IN" b="1" dirty="0">
                <a:solidFill>
                  <a:schemeClr val="tx1"/>
                </a:solidFill>
              </a:rPr>
              <a:t> Feeds Corporation India Ltd.</a:t>
            </a:r>
          </a:p>
        </p:txBody>
      </p:sp>
      <p:sp>
        <p:nvSpPr>
          <p:cNvPr id="4" name="Slide Number Placeholder 3">
            <a:extLst>
              <a:ext uri="{FF2B5EF4-FFF2-40B4-BE49-F238E27FC236}">
                <a16:creationId xmlns:a16="http://schemas.microsoft.com/office/drawing/2014/main" id="{F74FD6E8-56BD-A8ED-4BC2-158B0DE7D7FF}"/>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4098" name="Picture 2" descr="News Media Assets | Cargill">
            <a:extLst>
              <a:ext uri="{FF2B5EF4-FFF2-40B4-BE49-F238E27FC236}">
                <a16:creationId xmlns:a16="http://schemas.microsoft.com/office/drawing/2014/main" id="{3706BB99-9A41-1376-4AC5-718141843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81200"/>
            <a:ext cx="1764723" cy="10588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orking at Japfa Comfeed | Glassdoor">
            <a:extLst>
              <a:ext uri="{FF2B5EF4-FFF2-40B4-BE49-F238E27FC236}">
                <a16:creationId xmlns:a16="http://schemas.microsoft.com/office/drawing/2014/main" id="{F46542C7-7FE6-4CE0-6767-EA7800112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67290"/>
            <a:ext cx="13144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drej Agrovet - YouTube">
            <a:extLst>
              <a:ext uri="{FF2B5EF4-FFF2-40B4-BE49-F238E27FC236}">
                <a16:creationId xmlns:a16="http://schemas.microsoft.com/office/drawing/2014/main" id="{1B2EC1D2-5425-C9BB-2EA7-5DB6A30DD9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4038227"/>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07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FFB7-AE32-9C16-3E9A-7FADF1046075}"/>
              </a:ext>
            </a:extLst>
          </p:cNvPr>
          <p:cNvSpPr>
            <a:spLocks noGrp="1"/>
          </p:cNvSpPr>
          <p:nvPr>
            <p:ph type="title"/>
          </p:nvPr>
        </p:nvSpPr>
        <p:spPr>
          <a:xfrm>
            <a:off x="822960" y="988906"/>
            <a:ext cx="7543800" cy="748455"/>
          </a:xfrm>
        </p:spPr>
        <p:txBody>
          <a:bodyPr/>
          <a:lstStyle/>
          <a:p>
            <a:pPr algn="ctr"/>
            <a:r>
              <a:rPr lang="en-US" b="1" dirty="0">
                <a:solidFill>
                  <a:srgbClr val="7030A0"/>
                </a:solidFill>
                <a:latin typeface="Arial Black" pitchFamily="34" charset="0"/>
              </a:rPr>
              <a:t>Feed Technology </a:t>
            </a:r>
            <a:endParaRPr lang="en-IN" b="1" dirty="0">
              <a:solidFill>
                <a:srgbClr val="7030A0"/>
              </a:solidFill>
              <a:latin typeface="Arial Black" pitchFamily="34" charset="0"/>
            </a:endParaRPr>
          </a:p>
        </p:txBody>
      </p:sp>
      <p:sp>
        <p:nvSpPr>
          <p:cNvPr id="3" name="Content Placeholder 2">
            <a:extLst>
              <a:ext uri="{FF2B5EF4-FFF2-40B4-BE49-F238E27FC236}">
                <a16:creationId xmlns:a16="http://schemas.microsoft.com/office/drawing/2014/main" id="{4AB6B669-C0A2-CA10-7E45-05E5F3DF5BE6}"/>
              </a:ext>
            </a:extLst>
          </p:cNvPr>
          <p:cNvSpPr>
            <a:spLocks noGrp="1"/>
          </p:cNvSpPr>
          <p:nvPr>
            <p:ph idx="1"/>
          </p:nvPr>
        </p:nvSpPr>
        <p:spPr>
          <a:xfrm>
            <a:off x="902507" y="2226734"/>
            <a:ext cx="7543801" cy="1202266"/>
          </a:xfrm>
        </p:spPr>
        <p:txBody>
          <a:bodyPr>
            <a:normAutofit fontScale="77500" lnSpcReduction="20000"/>
          </a:bodyPr>
          <a:lstStyle/>
          <a:p>
            <a:pPr algn="ctr"/>
            <a:r>
              <a:rPr lang="en-US" sz="2800" dirty="0">
                <a:solidFill>
                  <a:srgbClr val="FF0000"/>
                </a:solidFill>
                <a:latin typeface="Arial Black" pitchFamily="34" charset="0"/>
              </a:rPr>
              <a:t>“Application of physical, chemical, biochemical, biological and engineering techniques to increase the nutrient utilization of feed and fodders in the animal system”</a:t>
            </a:r>
            <a:endParaRPr lang="en-IN" sz="2800" dirty="0">
              <a:solidFill>
                <a:srgbClr val="FF0000"/>
              </a:solidFill>
              <a:latin typeface="Arial Black" pitchFamily="34" charset="0"/>
            </a:endParaRPr>
          </a:p>
        </p:txBody>
      </p:sp>
      <p:sp>
        <p:nvSpPr>
          <p:cNvPr id="4" name="Slide Number Placeholder 3">
            <a:extLst>
              <a:ext uri="{FF2B5EF4-FFF2-40B4-BE49-F238E27FC236}">
                <a16:creationId xmlns:a16="http://schemas.microsoft.com/office/drawing/2014/main" id="{DCFAC24D-A496-C3FA-0B26-D5869207DBB5}"/>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1026" name="Picture 2" descr="Aquafeed production technology - Making.com">
            <a:extLst>
              <a:ext uri="{FF2B5EF4-FFF2-40B4-BE49-F238E27FC236}">
                <a16:creationId xmlns:a16="http://schemas.microsoft.com/office/drawing/2014/main" id="{742E0C3C-62EE-6C24-5F28-624AB7FCE0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6560" y="3581400"/>
            <a:ext cx="3276600" cy="218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9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9AE2-B606-BB84-189F-C57D09F4A711}"/>
              </a:ext>
            </a:extLst>
          </p:cNvPr>
          <p:cNvSpPr>
            <a:spLocks noGrp="1"/>
          </p:cNvSpPr>
          <p:nvPr>
            <p:ph type="title"/>
          </p:nvPr>
        </p:nvSpPr>
        <p:spPr>
          <a:xfrm>
            <a:off x="800100" y="609600"/>
            <a:ext cx="7543800" cy="899161"/>
          </a:xfrm>
        </p:spPr>
        <p:txBody>
          <a:bodyPr>
            <a:normAutofit/>
          </a:bodyPr>
          <a:lstStyle/>
          <a:p>
            <a:pPr algn="ctr"/>
            <a:r>
              <a:rPr lang="en-US" sz="2800" b="1" dirty="0">
                <a:solidFill>
                  <a:srgbClr val="7030A0"/>
                </a:solidFill>
                <a:latin typeface="Arial Black" panose="020B0A04020102020204" pitchFamily="34" charset="0"/>
              </a:rPr>
              <a:t>The Association of American Feed Control Officials (AAFCO)</a:t>
            </a:r>
            <a:r>
              <a:rPr lang="en-IN" sz="2800" b="1" dirty="0">
                <a:solidFill>
                  <a:srgbClr val="7030A0"/>
                </a:solidFill>
                <a:latin typeface="Arial Black" panose="020B0A04020102020204" pitchFamily="34" charset="0"/>
              </a:rPr>
              <a:t> definitions</a:t>
            </a:r>
          </a:p>
        </p:txBody>
      </p:sp>
      <p:sp>
        <p:nvSpPr>
          <p:cNvPr id="3" name="Content Placeholder 2">
            <a:extLst>
              <a:ext uri="{FF2B5EF4-FFF2-40B4-BE49-F238E27FC236}">
                <a16:creationId xmlns:a16="http://schemas.microsoft.com/office/drawing/2014/main" id="{CF2EFDCD-0365-AE4B-99E3-ECD58B6DC118}"/>
              </a:ext>
            </a:extLst>
          </p:cNvPr>
          <p:cNvSpPr>
            <a:spLocks noGrp="1"/>
          </p:cNvSpPr>
          <p:nvPr>
            <p:ph idx="1"/>
          </p:nvPr>
        </p:nvSpPr>
        <p:spPr>
          <a:xfrm>
            <a:off x="822959" y="1920240"/>
            <a:ext cx="7787641" cy="4023360"/>
          </a:xfrm>
        </p:spPr>
        <p:txBody>
          <a:bodyPr>
            <a:normAutofit lnSpcReduction="10000"/>
          </a:bodyPr>
          <a:lstStyle/>
          <a:p>
            <a:pPr algn="just"/>
            <a:r>
              <a:rPr lang="en-US" b="1" dirty="0">
                <a:solidFill>
                  <a:srgbClr val="FF0000"/>
                </a:solidFill>
                <a:latin typeface="Arial Black" pitchFamily="34" charset="0"/>
                <a:cs typeface="Times New Roman" panose="02020603050405020304" pitchFamily="18" charset="0"/>
              </a:rPr>
              <a:t>Complete feed: </a:t>
            </a:r>
            <a:r>
              <a:rPr lang="en-US" dirty="0">
                <a:solidFill>
                  <a:schemeClr val="tx1"/>
                </a:solidFill>
                <a:latin typeface="Arial Black" pitchFamily="34" charset="0"/>
                <a:cs typeface="Times New Roman" panose="02020603050405020304" pitchFamily="18" charset="0"/>
              </a:rPr>
              <a:t>Nutritionally adequate feed for animals formulated using specific formula compounded to be fed as the sole ration and is capable of maintaining life and promoting production without any additional substance, except water. </a:t>
            </a:r>
          </a:p>
          <a:p>
            <a:pPr algn="just"/>
            <a:r>
              <a:rPr lang="en-US" b="1" dirty="0">
                <a:solidFill>
                  <a:srgbClr val="FF0000"/>
                </a:solidFill>
                <a:latin typeface="Arial Black" pitchFamily="34" charset="0"/>
                <a:cs typeface="Times New Roman" panose="02020603050405020304" pitchFamily="18" charset="0"/>
              </a:rPr>
              <a:t>Concentrate: </a:t>
            </a:r>
            <a:r>
              <a:rPr lang="en-US" dirty="0">
                <a:solidFill>
                  <a:schemeClr val="tx1"/>
                </a:solidFill>
                <a:latin typeface="Arial Black" pitchFamily="34" charset="0"/>
                <a:cs typeface="Times New Roman" panose="02020603050405020304" pitchFamily="18" charset="0"/>
              </a:rPr>
              <a:t>A feed used with another component to improve the nutritive balance of the total feed.</a:t>
            </a:r>
          </a:p>
          <a:p>
            <a:pPr algn="just"/>
            <a:r>
              <a:rPr lang="en-US" b="1" dirty="0">
                <a:solidFill>
                  <a:srgbClr val="FF0000"/>
                </a:solidFill>
                <a:latin typeface="Arial Black" pitchFamily="34" charset="0"/>
                <a:cs typeface="Times New Roman" panose="02020603050405020304" pitchFamily="18" charset="0"/>
              </a:rPr>
              <a:t>Supplement: </a:t>
            </a:r>
            <a:r>
              <a:rPr lang="en-US" dirty="0">
                <a:solidFill>
                  <a:schemeClr val="tx1"/>
                </a:solidFill>
                <a:latin typeface="Arial Black" pitchFamily="34" charset="0"/>
                <a:cs typeface="Times New Roman" panose="02020603050405020304" pitchFamily="18" charset="0"/>
              </a:rPr>
              <a:t>A feed used with another to improve the nutritive balance or performance of the total.</a:t>
            </a:r>
          </a:p>
          <a:p>
            <a:pPr algn="just"/>
            <a:r>
              <a:rPr lang="en-US" b="1" dirty="0">
                <a:solidFill>
                  <a:srgbClr val="FF0000"/>
                </a:solidFill>
                <a:latin typeface="Arial Black" pitchFamily="34" charset="0"/>
                <a:cs typeface="Times New Roman" panose="02020603050405020304" pitchFamily="18" charset="0"/>
              </a:rPr>
              <a:t>Premix: </a:t>
            </a:r>
            <a:r>
              <a:rPr lang="en-US" dirty="0">
                <a:solidFill>
                  <a:schemeClr val="tx1"/>
                </a:solidFill>
                <a:latin typeface="Arial Black" pitchFamily="34" charset="0"/>
                <a:cs typeface="Times New Roman" panose="02020603050405020304" pitchFamily="18" charset="0"/>
              </a:rPr>
              <a:t>A uniform mixture of one or more micro ingredients with diluent and /carrier. Premixes are used to facilitate uniform dispersion of the micro ingredients in a large mix.</a:t>
            </a:r>
            <a:endParaRPr lang="en-IN" dirty="0">
              <a:solidFill>
                <a:schemeClr val="tx1"/>
              </a:solidFill>
              <a:latin typeface="Arial Black"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4ACDFC5-FF9C-6B47-86E8-A2C06DDD9DDA}"/>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86138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8FE0-88E2-E867-BF5E-DF3556F429A9}"/>
              </a:ext>
            </a:extLst>
          </p:cNvPr>
          <p:cNvSpPr>
            <a:spLocks noGrp="1"/>
          </p:cNvSpPr>
          <p:nvPr>
            <p:ph type="title"/>
          </p:nvPr>
        </p:nvSpPr>
        <p:spPr>
          <a:xfrm>
            <a:off x="786014" y="968124"/>
            <a:ext cx="7543800" cy="594361"/>
          </a:xfrm>
        </p:spPr>
        <p:txBody>
          <a:bodyPr>
            <a:normAutofit/>
          </a:bodyPr>
          <a:lstStyle/>
          <a:p>
            <a:pPr algn="ctr"/>
            <a:r>
              <a:rPr lang="en-US" sz="3200" b="1" dirty="0">
                <a:solidFill>
                  <a:srgbClr val="7030A0"/>
                </a:solidFill>
                <a:latin typeface="Arial Black" panose="020B0A04020102020204" pitchFamily="34" charset="0"/>
              </a:rPr>
              <a:t>Processing of feeds and forages </a:t>
            </a:r>
            <a:endParaRPr lang="en-IN" sz="3200" b="1" dirty="0">
              <a:solidFill>
                <a:srgbClr val="7030A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3732A0D7-6898-35DE-B8AE-BD0052032161}"/>
              </a:ext>
            </a:extLst>
          </p:cNvPr>
          <p:cNvSpPr>
            <a:spLocks noGrp="1"/>
          </p:cNvSpPr>
          <p:nvPr>
            <p:ph idx="1"/>
          </p:nvPr>
        </p:nvSpPr>
        <p:spPr>
          <a:xfrm>
            <a:off x="822959" y="1845734"/>
            <a:ext cx="7543801" cy="4174066"/>
          </a:xfrm>
        </p:spPr>
        <p:txBody>
          <a:bodyPr>
            <a:normAutofit fontScale="92500" lnSpcReduction="20000"/>
          </a:bodyPr>
          <a:lstStyle/>
          <a:p>
            <a:pPr marL="457200" indent="-457200">
              <a:buFont typeface="+mj-lt"/>
              <a:buAutoNum type="arabicPeriod"/>
            </a:pPr>
            <a:r>
              <a:rPr lang="en-US" dirty="0">
                <a:solidFill>
                  <a:schemeClr val="tx1"/>
                </a:solidFill>
                <a:latin typeface="Arial Black" panose="020B0A04020102020204" pitchFamily="34" charset="0"/>
              </a:rPr>
              <a:t>To make more profit </a:t>
            </a:r>
          </a:p>
          <a:p>
            <a:pPr marL="457200" indent="-457200">
              <a:buFont typeface="+mj-lt"/>
              <a:buAutoNum type="arabicPeriod"/>
            </a:pPr>
            <a:r>
              <a:rPr lang="en-US" dirty="0">
                <a:solidFill>
                  <a:schemeClr val="tx1"/>
                </a:solidFill>
                <a:latin typeface="Arial Black" panose="020B0A04020102020204" pitchFamily="34" charset="0"/>
              </a:rPr>
              <a:t>To alter particle size </a:t>
            </a:r>
          </a:p>
          <a:p>
            <a:pPr marL="457200" indent="-457200">
              <a:buFont typeface="+mj-lt"/>
              <a:buAutoNum type="arabicPeriod"/>
            </a:pPr>
            <a:r>
              <a:rPr lang="en-US" dirty="0">
                <a:solidFill>
                  <a:schemeClr val="tx1"/>
                </a:solidFill>
                <a:latin typeface="Arial Black" panose="020B0A04020102020204" pitchFamily="34" charset="0"/>
              </a:rPr>
              <a:t>To change moisture content </a:t>
            </a:r>
          </a:p>
          <a:p>
            <a:pPr marL="457200" indent="-457200">
              <a:buFont typeface="+mj-lt"/>
              <a:buAutoNum type="arabicPeriod"/>
            </a:pPr>
            <a:r>
              <a:rPr lang="en-US" dirty="0">
                <a:solidFill>
                  <a:schemeClr val="tx1"/>
                </a:solidFill>
                <a:latin typeface="Arial Black" panose="020B0A04020102020204" pitchFamily="34" charset="0"/>
              </a:rPr>
              <a:t>To change density of feed </a:t>
            </a:r>
          </a:p>
          <a:p>
            <a:pPr marL="457200" indent="-457200">
              <a:buFont typeface="+mj-lt"/>
              <a:buAutoNum type="arabicPeriod"/>
            </a:pPr>
            <a:r>
              <a:rPr lang="en-US" dirty="0">
                <a:solidFill>
                  <a:schemeClr val="tx1"/>
                </a:solidFill>
                <a:latin typeface="Arial Black" panose="020B0A04020102020204" pitchFamily="34" charset="0"/>
              </a:rPr>
              <a:t>To change palatability </a:t>
            </a:r>
          </a:p>
          <a:p>
            <a:pPr marL="457200" indent="-457200">
              <a:buFont typeface="+mj-lt"/>
              <a:buAutoNum type="arabicPeriod"/>
            </a:pPr>
            <a:r>
              <a:rPr lang="en-US" dirty="0">
                <a:solidFill>
                  <a:schemeClr val="tx1"/>
                </a:solidFill>
                <a:latin typeface="Arial Black" panose="020B0A04020102020204" pitchFamily="34" charset="0"/>
              </a:rPr>
              <a:t>To increase nutrient content </a:t>
            </a:r>
          </a:p>
          <a:p>
            <a:pPr marL="457200" indent="-457200">
              <a:buFont typeface="+mj-lt"/>
              <a:buAutoNum type="arabicPeriod"/>
            </a:pPr>
            <a:r>
              <a:rPr lang="en-US" dirty="0">
                <a:solidFill>
                  <a:schemeClr val="tx1"/>
                </a:solidFill>
                <a:latin typeface="Arial Black" panose="020B0A04020102020204" pitchFamily="34" charset="0"/>
              </a:rPr>
              <a:t>To increase nutrient availability </a:t>
            </a:r>
          </a:p>
          <a:p>
            <a:pPr marL="457200" indent="-457200">
              <a:buFont typeface="+mj-lt"/>
              <a:buAutoNum type="arabicPeriod"/>
            </a:pPr>
            <a:r>
              <a:rPr lang="en-US" dirty="0">
                <a:solidFill>
                  <a:schemeClr val="tx1"/>
                </a:solidFill>
                <a:latin typeface="Arial Black" panose="020B0A04020102020204" pitchFamily="34" charset="0"/>
              </a:rPr>
              <a:t>To detoxify or remove undesirable material</a:t>
            </a:r>
          </a:p>
          <a:p>
            <a:pPr marL="457200" indent="-457200">
              <a:buFont typeface="+mj-lt"/>
              <a:buAutoNum type="arabicPeriod"/>
            </a:pPr>
            <a:r>
              <a:rPr lang="en-US" dirty="0">
                <a:solidFill>
                  <a:schemeClr val="tx1"/>
                </a:solidFill>
                <a:latin typeface="Arial Black" panose="020B0A04020102020204" pitchFamily="34" charset="0"/>
              </a:rPr>
              <a:t>To improve keeping quality </a:t>
            </a:r>
          </a:p>
          <a:p>
            <a:pPr marL="457200" indent="-457200">
              <a:buFont typeface="+mj-lt"/>
              <a:buAutoNum type="arabicPeriod"/>
            </a:pPr>
            <a:r>
              <a:rPr lang="en-US" dirty="0">
                <a:solidFill>
                  <a:schemeClr val="tx1"/>
                </a:solidFill>
                <a:latin typeface="Arial Black" panose="020B0A04020102020204" pitchFamily="34" charset="0"/>
              </a:rPr>
              <a:t>To reduce microbial load and other harmful substances</a:t>
            </a:r>
            <a:endParaRPr lang="en-IN" dirty="0">
              <a:solidFill>
                <a:schemeClr val="tx1"/>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DE25F961-562E-35C2-82B9-5C62DFB2D18A}"/>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61805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2FDC-25AD-72A1-923B-86260AF768C4}"/>
              </a:ext>
            </a:extLst>
          </p:cNvPr>
          <p:cNvSpPr>
            <a:spLocks noGrp="1"/>
          </p:cNvSpPr>
          <p:nvPr>
            <p:ph type="title"/>
          </p:nvPr>
        </p:nvSpPr>
        <p:spPr>
          <a:xfrm>
            <a:off x="822960" y="1143000"/>
            <a:ext cx="7543800" cy="594361"/>
          </a:xfrm>
        </p:spPr>
        <p:txBody>
          <a:bodyPr>
            <a:normAutofit/>
          </a:bodyPr>
          <a:lstStyle/>
          <a:p>
            <a:pPr algn="ctr"/>
            <a:r>
              <a:rPr lang="en-IN" sz="3200" dirty="0">
                <a:solidFill>
                  <a:schemeClr val="tx1"/>
                </a:solidFill>
                <a:latin typeface="Arial Black" panose="020B0A04020102020204" pitchFamily="34" charset="0"/>
              </a:rPr>
              <a:t>Particle size reduction procedure</a:t>
            </a:r>
          </a:p>
        </p:txBody>
      </p:sp>
      <p:sp>
        <p:nvSpPr>
          <p:cNvPr id="3" name="Content Placeholder 2">
            <a:extLst>
              <a:ext uri="{FF2B5EF4-FFF2-40B4-BE49-F238E27FC236}">
                <a16:creationId xmlns:a16="http://schemas.microsoft.com/office/drawing/2014/main" id="{DF7B672D-6DE5-882B-8B30-9D2D5A7FF6A9}"/>
              </a:ext>
            </a:extLst>
          </p:cNvPr>
          <p:cNvSpPr>
            <a:spLocks noGrp="1"/>
          </p:cNvSpPr>
          <p:nvPr>
            <p:ph idx="1"/>
          </p:nvPr>
        </p:nvSpPr>
        <p:spPr>
          <a:xfrm>
            <a:off x="822959" y="1845734"/>
            <a:ext cx="7543801" cy="4250266"/>
          </a:xfrm>
        </p:spPr>
        <p:txBody>
          <a:bodyPr>
            <a:normAutofit fontScale="92500" lnSpcReduction="20000"/>
          </a:bodyPr>
          <a:lstStyle/>
          <a:p>
            <a:pPr algn="just"/>
            <a:r>
              <a:rPr lang="en-IN" sz="2400" dirty="0">
                <a:solidFill>
                  <a:srgbClr val="FF0000"/>
                </a:solidFill>
                <a:latin typeface="Arial Black" panose="020B0A04020102020204" pitchFamily="34" charset="0"/>
              </a:rPr>
              <a:t>1. Cutting: </a:t>
            </a:r>
            <a:r>
              <a:rPr lang="en-IN" sz="2400" dirty="0">
                <a:solidFill>
                  <a:srgbClr val="7030A0"/>
                </a:solidFill>
                <a:latin typeface="Arial Black" panose="020B0A04020102020204" pitchFamily="34" charset="0"/>
              </a:rPr>
              <a:t>Reduction of particle size by pushing or forcing a thin sharp knife through the material (chaffing of green fodder and straw).</a:t>
            </a:r>
          </a:p>
          <a:p>
            <a:pPr algn="just"/>
            <a:r>
              <a:rPr lang="en-IN" sz="2400" dirty="0">
                <a:solidFill>
                  <a:srgbClr val="FF0000"/>
                </a:solidFill>
                <a:latin typeface="Arial Black" panose="020B0A04020102020204" pitchFamily="34" charset="0"/>
              </a:rPr>
              <a:t>2. Crushing: </a:t>
            </a:r>
            <a:r>
              <a:rPr lang="en-IN" sz="2400" dirty="0">
                <a:solidFill>
                  <a:srgbClr val="7030A0"/>
                </a:solidFill>
                <a:latin typeface="Arial Black" panose="020B0A04020102020204" pitchFamily="34" charset="0"/>
              </a:rPr>
              <a:t>reduction of particle size by applying a compressive force to the particle to be reduce (ball mills, percussion mills and jaw crushers work on the principle of crushing).</a:t>
            </a:r>
          </a:p>
          <a:p>
            <a:pPr algn="just"/>
            <a:r>
              <a:rPr lang="en-IN" sz="2400" dirty="0">
                <a:solidFill>
                  <a:srgbClr val="FF0000"/>
                </a:solidFill>
                <a:latin typeface="Arial Black" panose="020B0A04020102020204" pitchFamily="34" charset="0"/>
              </a:rPr>
              <a:t>3. Shearing: </a:t>
            </a:r>
            <a:r>
              <a:rPr lang="en-IN" sz="2400" dirty="0">
                <a:solidFill>
                  <a:srgbClr val="7030A0"/>
                </a:solidFill>
                <a:latin typeface="Arial Black" panose="020B0A04020102020204" pitchFamily="34" charset="0"/>
              </a:rPr>
              <a:t>It is a combination of cutting and crushing (rotary type knife and stationary bar cutter work on the principle of shearing).</a:t>
            </a:r>
          </a:p>
          <a:p>
            <a:pPr algn="just"/>
            <a:r>
              <a:rPr lang="en-IN" sz="2400" dirty="0">
                <a:solidFill>
                  <a:srgbClr val="FF0000"/>
                </a:solidFill>
                <a:latin typeface="Arial Black" panose="020B0A04020102020204" pitchFamily="34" charset="0"/>
              </a:rPr>
              <a:t>4. Impact grindings: </a:t>
            </a:r>
            <a:r>
              <a:rPr lang="en-IN" sz="2400" dirty="0">
                <a:solidFill>
                  <a:srgbClr val="7030A0"/>
                </a:solidFill>
                <a:latin typeface="Arial Black" panose="020B0A04020102020204" pitchFamily="34" charset="0"/>
              </a:rPr>
              <a:t>It is most commonly used procedure for particle size reduction in the feed industry (hammer mills, jet mills and centrifugal input mills work on this principle). </a:t>
            </a:r>
          </a:p>
        </p:txBody>
      </p:sp>
      <p:sp>
        <p:nvSpPr>
          <p:cNvPr id="4" name="Slide Number Placeholder 3">
            <a:extLst>
              <a:ext uri="{FF2B5EF4-FFF2-40B4-BE49-F238E27FC236}">
                <a16:creationId xmlns:a16="http://schemas.microsoft.com/office/drawing/2014/main" id="{720AA11E-08FD-02B5-70BB-F30B8BC7C36A}"/>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36778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8" name="TextBox 7"/>
          <p:cNvSpPr txBox="1"/>
          <p:nvPr/>
        </p:nvSpPr>
        <p:spPr>
          <a:xfrm>
            <a:off x="1752600" y="1011982"/>
            <a:ext cx="5791200" cy="584775"/>
          </a:xfrm>
          <a:prstGeom prst="rect">
            <a:avLst/>
          </a:prstGeom>
          <a:noFill/>
        </p:spPr>
        <p:txBody>
          <a:bodyPr wrap="square" rtlCol="0">
            <a:spAutoFit/>
          </a:bodyPr>
          <a:lstStyle/>
          <a:p>
            <a:pPr algn="ctr"/>
            <a:r>
              <a:rPr lang="en-US" sz="3200" b="1" dirty="0">
                <a:solidFill>
                  <a:srgbClr val="C00000"/>
                </a:solidFill>
                <a:latin typeface="Times New Roman" pitchFamily="18" charset="0"/>
                <a:cs typeface="Times New Roman" pitchFamily="18" charset="0"/>
              </a:rPr>
              <a:t>Feed plant/mill/unit</a:t>
            </a:r>
          </a:p>
        </p:txBody>
      </p:sp>
      <p:pic>
        <p:nvPicPr>
          <p:cNvPr id="12292" name="Picture 4" descr="Mash Feed Plant – Global Namdhari Engineers"/>
          <p:cNvPicPr>
            <a:picLocks noChangeAspect="1" noChangeArrowheads="1"/>
          </p:cNvPicPr>
          <p:nvPr/>
        </p:nvPicPr>
        <p:blipFill>
          <a:blip r:embed="rId2"/>
          <a:srcRect/>
          <a:stretch>
            <a:fillRect/>
          </a:stretch>
        </p:blipFill>
        <p:spPr bwMode="auto">
          <a:xfrm>
            <a:off x="2057400" y="1905000"/>
            <a:ext cx="4800600" cy="4326266"/>
          </a:xfrm>
          <a:prstGeom prst="rect">
            <a:avLst/>
          </a:prstGeom>
          <a:noFill/>
        </p:spPr>
      </p:pic>
    </p:spTree>
    <p:extLst>
      <p:ext uri="{BB962C8B-B14F-4D97-AF65-F5344CB8AC3E}">
        <p14:creationId xmlns:p14="http://schemas.microsoft.com/office/powerpoint/2010/main" val="368258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45058" name="Picture 2" descr="Screw Conveyor For Poultry Feed Plants Manufacturers, Suppliers, Mumbai,  India"/>
          <p:cNvPicPr>
            <a:picLocks noChangeAspect="1" noChangeArrowheads="1"/>
          </p:cNvPicPr>
          <p:nvPr/>
        </p:nvPicPr>
        <p:blipFill>
          <a:blip r:embed="rId2"/>
          <a:srcRect/>
          <a:stretch>
            <a:fillRect/>
          </a:stretch>
        </p:blipFill>
        <p:spPr bwMode="auto">
          <a:xfrm>
            <a:off x="-8983" y="1447800"/>
            <a:ext cx="3742783" cy="2819400"/>
          </a:xfrm>
          <a:prstGeom prst="rect">
            <a:avLst/>
          </a:prstGeom>
          <a:noFill/>
        </p:spPr>
      </p:pic>
      <p:pic>
        <p:nvPicPr>
          <p:cNvPr id="45060" name="Picture 4" descr="Bucket Conveyor - SS Bucket Conveyor Manufacturer from Pune"/>
          <p:cNvPicPr>
            <a:picLocks noChangeAspect="1" noChangeArrowheads="1"/>
          </p:cNvPicPr>
          <p:nvPr/>
        </p:nvPicPr>
        <p:blipFill>
          <a:blip r:embed="rId3"/>
          <a:srcRect/>
          <a:stretch>
            <a:fillRect/>
          </a:stretch>
        </p:blipFill>
        <p:spPr bwMode="auto">
          <a:xfrm>
            <a:off x="3962400" y="1066800"/>
            <a:ext cx="4762500" cy="4667251"/>
          </a:xfrm>
          <a:prstGeom prst="rect">
            <a:avLst/>
          </a:prstGeom>
          <a:noFill/>
        </p:spPr>
      </p:pic>
      <p:sp>
        <p:nvSpPr>
          <p:cNvPr id="7" name="TextBox 6"/>
          <p:cNvSpPr txBox="1"/>
          <p:nvPr/>
        </p:nvSpPr>
        <p:spPr>
          <a:xfrm>
            <a:off x="2209800" y="990600"/>
            <a:ext cx="5791200" cy="584775"/>
          </a:xfrm>
          <a:prstGeom prst="rect">
            <a:avLst/>
          </a:prstGeom>
          <a:noFill/>
        </p:spPr>
        <p:txBody>
          <a:bodyPr wrap="square" rtlCol="0">
            <a:spAutoFit/>
          </a:bodyPr>
          <a:lstStyle/>
          <a:p>
            <a:pPr algn="ctr"/>
            <a:r>
              <a:rPr lang="en-US" sz="3200" b="1" dirty="0">
                <a:solidFill>
                  <a:srgbClr val="C00000"/>
                </a:solidFill>
                <a:latin typeface="Times New Roman" pitchFamily="18" charset="0"/>
                <a:cs typeface="Times New Roman" pitchFamily="18" charset="0"/>
              </a:rPr>
              <a:t>Conveyor</a:t>
            </a:r>
          </a:p>
        </p:txBody>
      </p:sp>
    </p:spTree>
    <p:extLst>
      <p:ext uri="{BB962C8B-B14F-4D97-AF65-F5344CB8AC3E}">
        <p14:creationId xmlns:p14="http://schemas.microsoft.com/office/powerpoint/2010/main" val="285379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46082" name="Picture 2" descr="iBulk Munson Hammer Mills — iBulk Solutions Pty Ltd"/>
          <p:cNvPicPr>
            <a:picLocks noChangeAspect="1" noChangeArrowheads="1"/>
          </p:cNvPicPr>
          <p:nvPr/>
        </p:nvPicPr>
        <p:blipFill>
          <a:blip r:embed="rId2"/>
          <a:srcRect/>
          <a:stretch>
            <a:fillRect/>
          </a:stretch>
        </p:blipFill>
        <p:spPr bwMode="auto">
          <a:xfrm>
            <a:off x="4953000" y="2667000"/>
            <a:ext cx="3657600" cy="2928594"/>
          </a:xfrm>
          <a:prstGeom prst="rect">
            <a:avLst/>
          </a:prstGeom>
          <a:noFill/>
        </p:spPr>
      </p:pic>
      <p:pic>
        <p:nvPicPr>
          <p:cNvPr id="46084" name="Picture 4" descr="iBulk Munson Hammer Mills — iBulk Solutions Pty Ltd"/>
          <p:cNvPicPr>
            <a:picLocks noChangeAspect="1" noChangeArrowheads="1"/>
          </p:cNvPicPr>
          <p:nvPr/>
        </p:nvPicPr>
        <p:blipFill>
          <a:blip r:embed="rId3"/>
          <a:srcRect/>
          <a:stretch>
            <a:fillRect/>
          </a:stretch>
        </p:blipFill>
        <p:spPr bwMode="auto">
          <a:xfrm>
            <a:off x="-533400" y="1905000"/>
            <a:ext cx="5543550" cy="4400551"/>
          </a:xfrm>
          <a:prstGeom prst="rect">
            <a:avLst/>
          </a:prstGeom>
          <a:noFill/>
        </p:spPr>
      </p:pic>
      <p:sp>
        <p:nvSpPr>
          <p:cNvPr id="7" name="TextBox 6"/>
          <p:cNvSpPr txBox="1"/>
          <p:nvPr/>
        </p:nvSpPr>
        <p:spPr>
          <a:xfrm>
            <a:off x="2209800" y="990600"/>
            <a:ext cx="5791200" cy="584775"/>
          </a:xfrm>
          <a:prstGeom prst="rect">
            <a:avLst/>
          </a:prstGeom>
          <a:noFill/>
        </p:spPr>
        <p:txBody>
          <a:bodyPr wrap="square" rtlCol="0">
            <a:spAutoFit/>
          </a:bodyPr>
          <a:lstStyle/>
          <a:p>
            <a:pPr algn="ctr"/>
            <a:r>
              <a:rPr lang="en-US" sz="3200" b="1" dirty="0">
                <a:solidFill>
                  <a:srgbClr val="C00000"/>
                </a:solidFill>
                <a:latin typeface="Times New Roman" pitchFamily="18" charset="0"/>
                <a:cs typeface="Times New Roman" pitchFamily="18" charset="0"/>
              </a:rPr>
              <a:t>Hammer mill</a:t>
            </a:r>
          </a:p>
        </p:txBody>
      </p:sp>
    </p:spTree>
    <p:extLst>
      <p:ext uri="{BB962C8B-B14F-4D97-AF65-F5344CB8AC3E}">
        <p14:creationId xmlns:p14="http://schemas.microsoft.com/office/powerpoint/2010/main" val="232464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47106" name="Picture 2" descr="Grinding equipment: hammer mills and roller mills"/>
          <p:cNvPicPr>
            <a:picLocks noChangeAspect="1" noChangeArrowheads="1"/>
          </p:cNvPicPr>
          <p:nvPr/>
        </p:nvPicPr>
        <p:blipFill>
          <a:blip r:embed="rId2"/>
          <a:srcRect/>
          <a:stretch>
            <a:fillRect/>
          </a:stretch>
        </p:blipFill>
        <p:spPr bwMode="auto">
          <a:xfrm>
            <a:off x="4724400" y="1828800"/>
            <a:ext cx="4038600" cy="4171256"/>
          </a:xfrm>
          <a:prstGeom prst="rect">
            <a:avLst/>
          </a:prstGeom>
          <a:noFill/>
        </p:spPr>
      </p:pic>
      <p:pic>
        <p:nvPicPr>
          <p:cNvPr id="47108" name="Picture 4" descr="Roller Mills &amp;amp; Roll Crushers 900/999 Series |CPM"/>
          <p:cNvPicPr>
            <a:picLocks noChangeAspect="1" noChangeArrowheads="1"/>
          </p:cNvPicPr>
          <p:nvPr/>
        </p:nvPicPr>
        <p:blipFill>
          <a:blip r:embed="rId3"/>
          <a:srcRect/>
          <a:stretch>
            <a:fillRect/>
          </a:stretch>
        </p:blipFill>
        <p:spPr bwMode="auto">
          <a:xfrm>
            <a:off x="838200" y="2209800"/>
            <a:ext cx="3505200" cy="3505200"/>
          </a:xfrm>
          <a:prstGeom prst="rect">
            <a:avLst/>
          </a:prstGeom>
          <a:noFill/>
        </p:spPr>
      </p:pic>
      <p:sp>
        <p:nvSpPr>
          <p:cNvPr id="7" name="TextBox 6"/>
          <p:cNvSpPr txBox="1"/>
          <p:nvPr/>
        </p:nvSpPr>
        <p:spPr>
          <a:xfrm>
            <a:off x="2209800" y="990600"/>
            <a:ext cx="5791200" cy="584775"/>
          </a:xfrm>
          <a:prstGeom prst="rect">
            <a:avLst/>
          </a:prstGeom>
          <a:noFill/>
        </p:spPr>
        <p:txBody>
          <a:bodyPr wrap="square" rtlCol="0">
            <a:spAutoFit/>
          </a:bodyPr>
          <a:lstStyle/>
          <a:p>
            <a:pPr algn="ctr"/>
            <a:r>
              <a:rPr lang="en-US" sz="3200" b="1" dirty="0">
                <a:solidFill>
                  <a:srgbClr val="C00000"/>
                </a:solidFill>
                <a:latin typeface="Times New Roman" pitchFamily="18" charset="0"/>
                <a:cs typeface="Times New Roman" pitchFamily="18" charset="0"/>
              </a:rPr>
              <a:t>Roller mill</a:t>
            </a:r>
          </a:p>
        </p:txBody>
      </p:sp>
    </p:spTree>
    <p:extLst>
      <p:ext uri="{BB962C8B-B14F-4D97-AF65-F5344CB8AC3E}">
        <p14:creationId xmlns:p14="http://schemas.microsoft.com/office/powerpoint/2010/main" val="351438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94C4-67BB-E969-B4AC-6018F3746978}"/>
              </a:ext>
            </a:extLst>
          </p:cNvPr>
          <p:cNvSpPr>
            <a:spLocks noGrp="1"/>
          </p:cNvSpPr>
          <p:nvPr>
            <p:ph type="title"/>
          </p:nvPr>
        </p:nvSpPr>
        <p:spPr>
          <a:xfrm>
            <a:off x="533400" y="838200"/>
            <a:ext cx="8092440" cy="612557"/>
          </a:xfrm>
        </p:spPr>
        <p:txBody>
          <a:bodyPr>
            <a:normAutofit fontScale="90000"/>
          </a:bodyPr>
          <a:lstStyle/>
          <a:p>
            <a:pPr algn="ctr"/>
            <a:r>
              <a:rPr lang="en-IN" b="1" i="0" dirty="0">
                <a:solidFill>
                  <a:srgbClr val="006A88"/>
                </a:solidFill>
                <a:effectLst/>
                <a:latin typeface="Titillium Web" panose="00000500000000000000" pitchFamily="2" charset="0"/>
              </a:rPr>
              <a:t>Animal Feed Market</a:t>
            </a:r>
            <a:endParaRPr lang="en-IN" dirty="0"/>
          </a:p>
        </p:txBody>
      </p:sp>
      <p:sp>
        <p:nvSpPr>
          <p:cNvPr id="3" name="Content Placeholder 2">
            <a:extLst>
              <a:ext uri="{FF2B5EF4-FFF2-40B4-BE49-F238E27FC236}">
                <a16:creationId xmlns:a16="http://schemas.microsoft.com/office/drawing/2014/main" id="{D9A485F4-2FD1-EA3C-8FA1-7CD33265C2BE}"/>
              </a:ext>
            </a:extLst>
          </p:cNvPr>
          <p:cNvSpPr>
            <a:spLocks noGrp="1"/>
          </p:cNvSpPr>
          <p:nvPr>
            <p:ph idx="1"/>
          </p:nvPr>
        </p:nvSpPr>
        <p:spPr>
          <a:xfrm>
            <a:off x="822959" y="1752600"/>
            <a:ext cx="8092441" cy="4267200"/>
          </a:xfrm>
        </p:spPr>
        <p:txBody>
          <a:bodyPr>
            <a:noAutofit/>
          </a:bodyPr>
          <a:lstStyle/>
          <a:p>
            <a:pPr algn="just">
              <a:buFont typeface="Wingdings" panose="05000000000000000000" pitchFamily="2" charset="2"/>
              <a:buChar char="v"/>
            </a:pPr>
            <a:r>
              <a:rPr lang="en-US" sz="2400" b="1" i="0" dirty="0">
                <a:solidFill>
                  <a:schemeClr val="tx1"/>
                </a:solidFill>
                <a:effectLst/>
                <a:latin typeface="Titillium Web" panose="020B0604020202020204" pitchFamily="2" charset="0"/>
              </a:rPr>
              <a:t>World compound feed production has reached over 1 billion tonnes annually (generates an estimated annual turnover of over US $400 </a:t>
            </a:r>
            <a:r>
              <a:rPr lang="en-US" sz="2400" b="1" dirty="0">
                <a:solidFill>
                  <a:schemeClr val="tx1"/>
                </a:solidFill>
                <a:latin typeface="Titillium Web" panose="020B0604020202020204" pitchFamily="2" charset="0"/>
              </a:rPr>
              <a:t>billion; INR 32,908 Billion).</a:t>
            </a:r>
            <a:endParaRPr lang="en-US" sz="2400" b="1" i="0" dirty="0">
              <a:solidFill>
                <a:schemeClr val="tx1"/>
              </a:solidFill>
              <a:effectLst/>
              <a:latin typeface="Titillium Web" panose="020B0604020202020204" pitchFamily="2" charset="0"/>
            </a:endParaRPr>
          </a:p>
          <a:p>
            <a:pPr>
              <a:buFont typeface="Wingdings" panose="05000000000000000000" pitchFamily="2" charset="2"/>
              <a:buChar char="v"/>
            </a:pPr>
            <a:r>
              <a:rPr lang="en-US" sz="2400" b="1" i="0" dirty="0">
                <a:solidFill>
                  <a:schemeClr val="tx1"/>
                </a:solidFill>
                <a:effectLst/>
                <a:latin typeface="Titillium Web" panose="020B0604020202020204" pitchFamily="2" charset="0"/>
              </a:rPr>
              <a:t>The Indian animal feed market reached a value of INR 873.7 Billion in 2021.</a:t>
            </a:r>
          </a:p>
          <a:p>
            <a:pPr algn="just">
              <a:buFont typeface="Wingdings" panose="05000000000000000000" pitchFamily="2" charset="2"/>
              <a:buChar char="v"/>
            </a:pPr>
            <a:r>
              <a:rPr lang="en-US" sz="2400" b="1" dirty="0">
                <a:solidFill>
                  <a:schemeClr val="tx1"/>
                </a:solidFill>
                <a:latin typeface="Titillium Web" panose="020B0604020202020204" pitchFamily="2" charset="0"/>
              </a:rPr>
              <a:t>The animal feed market in India is classified into three broad categories: Poultry Feed, Cattle Feed and Aqua Feed, . </a:t>
            </a:r>
          </a:p>
          <a:p>
            <a:pPr algn="just">
              <a:buFont typeface="Wingdings" panose="05000000000000000000" pitchFamily="2" charset="2"/>
              <a:buChar char="v"/>
            </a:pPr>
            <a:r>
              <a:rPr lang="en-US" sz="2400" b="1" dirty="0">
                <a:solidFill>
                  <a:schemeClr val="tx1"/>
                </a:solidFill>
                <a:latin typeface="Titillium Web" panose="020B0604020202020204" pitchFamily="2" charset="0"/>
              </a:rPr>
              <a:t>The poultry feed market has mostly been dominating in terms of its share in the animal feed market with almost 44% share globally.</a:t>
            </a:r>
            <a:endParaRPr lang="en-IN" sz="2400" b="1" dirty="0">
              <a:solidFill>
                <a:schemeClr val="tx1"/>
              </a:solidFill>
              <a:latin typeface="Titillium Web" panose="020B0604020202020204" pitchFamily="2" charset="0"/>
            </a:endParaRPr>
          </a:p>
          <a:p>
            <a:pPr algn="just">
              <a:buFont typeface="Wingdings" panose="05000000000000000000" pitchFamily="2" charset="2"/>
              <a:buChar char="v"/>
            </a:pPr>
            <a:endParaRPr lang="en-US" sz="2400" b="1" dirty="0">
              <a:solidFill>
                <a:schemeClr val="tx1"/>
              </a:solidFill>
              <a:latin typeface="Titillium Web" panose="020B0604020202020204" pitchFamily="2" charset="0"/>
            </a:endParaRPr>
          </a:p>
        </p:txBody>
      </p:sp>
      <p:sp>
        <p:nvSpPr>
          <p:cNvPr id="4" name="Slide Number Placeholder 3">
            <a:extLst>
              <a:ext uri="{FF2B5EF4-FFF2-40B4-BE49-F238E27FC236}">
                <a16:creationId xmlns:a16="http://schemas.microsoft.com/office/drawing/2014/main" id="{51042A11-0772-0F84-2CDE-AF37CE17AC3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4905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48130" name="Picture 2" descr="Horizontal Feed Mixer Design Pdf - MIXERCROT"/>
          <p:cNvPicPr>
            <a:picLocks noChangeAspect="1" noChangeArrowheads="1"/>
          </p:cNvPicPr>
          <p:nvPr/>
        </p:nvPicPr>
        <p:blipFill>
          <a:blip r:embed="rId2"/>
          <a:srcRect/>
          <a:stretch>
            <a:fillRect/>
          </a:stretch>
        </p:blipFill>
        <p:spPr bwMode="auto">
          <a:xfrm>
            <a:off x="762000" y="2362200"/>
            <a:ext cx="3733800" cy="2860965"/>
          </a:xfrm>
          <a:prstGeom prst="rect">
            <a:avLst/>
          </a:prstGeom>
          <a:noFill/>
        </p:spPr>
      </p:pic>
      <p:pic>
        <p:nvPicPr>
          <p:cNvPr id="48132" name="Picture 4" descr="Twin Shaft Paddle Mixer | Mixing Machine Supplier | LoChamp"/>
          <p:cNvPicPr>
            <a:picLocks noChangeAspect="1" noChangeArrowheads="1"/>
          </p:cNvPicPr>
          <p:nvPr/>
        </p:nvPicPr>
        <p:blipFill>
          <a:blip r:embed="rId3"/>
          <a:srcRect/>
          <a:stretch>
            <a:fillRect/>
          </a:stretch>
        </p:blipFill>
        <p:spPr bwMode="auto">
          <a:xfrm>
            <a:off x="4800600" y="2209800"/>
            <a:ext cx="3886200" cy="2619270"/>
          </a:xfrm>
          <a:prstGeom prst="rect">
            <a:avLst/>
          </a:prstGeom>
          <a:noFill/>
        </p:spPr>
      </p:pic>
      <p:sp>
        <p:nvSpPr>
          <p:cNvPr id="7" name="TextBox 6"/>
          <p:cNvSpPr txBox="1"/>
          <p:nvPr/>
        </p:nvSpPr>
        <p:spPr>
          <a:xfrm>
            <a:off x="2209800" y="990600"/>
            <a:ext cx="5791200" cy="584775"/>
          </a:xfrm>
          <a:prstGeom prst="rect">
            <a:avLst/>
          </a:prstGeom>
          <a:noFill/>
        </p:spPr>
        <p:txBody>
          <a:bodyPr wrap="square" rtlCol="0">
            <a:spAutoFit/>
          </a:bodyPr>
          <a:lstStyle/>
          <a:p>
            <a:pPr algn="ctr"/>
            <a:r>
              <a:rPr lang="en-US" sz="3200" b="1" dirty="0">
                <a:solidFill>
                  <a:srgbClr val="C00000"/>
                </a:solidFill>
                <a:latin typeface="Times New Roman" pitchFamily="18" charset="0"/>
                <a:cs typeface="Times New Roman" pitchFamily="18" charset="0"/>
              </a:rPr>
              <a:t>Horizontal mixer</a:t>
            </a:r>
          </a:p>
        </p:txBody>
      </p:sp>
    </p:spTree>
    <p:extLst>
      <p:ext uri="{BB962C8B-B14F-4D97-AF65-F5344CB8AC3E}">
        <p14:creationId xmlns:p14="http://schemas.microsoft.com/office/powerpoint/2010/main" val="54975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49156" name="Picture 4" descr="Vertical Mixer | Ross Manufacturing"/>
          <p:cNvPicPr>
            <a:picLocks noChangeAspect="1" noChangeArrowheads="1"/>
          </p:cNvPicPr>
          <p:nvPr/>
        </p:nvPicPr>
        <p:blipFill>
          <a:blip r:embed="rId2"/>
          <a:srcRect/>
          <a:stretch>
            <a:fillRect/>
          </a:stretch>
        </p:blipFill>
        <p:spPr bwMode="auto">
          <a:xfrm>
            <a:off x="2133600" y="753723"/>
            <a:ext cx="4648200" cy="5570877"/>
          </a:xfrm>
          <a:prstGeom prst="rect">
            <a:avLst/>
          </a:prstGeom>
          <a:noFill/>
        </p:spPr>
      </p:pic>
      <p:sp>
        <p:nvSpPr>
          <p:cNvPr id="7" name="TextBox 6"/>
          <p:cNvSpPr txBox="1"/>
          <p:nvPr/>
        </p:nvSpPr>
        <p:spPr>
          <a:xfrm>
            <a:off x="1676400" y="24825"/>
            <a:ext cx="57912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Vertical mixer</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5663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12290" name="Picture 2" descr="Cold Feedwater Consequences for Steam Boilers | Chardon Labs"/>
          <p:cNvPicPr>
            <a:picLocks noChangeAspect="1" noChangeArrowheads="1"/>
          </p:cNvPicPr>
          <p:nvPr/>
        </p:nvPicPr>
        <p:blipFill>
          <a:blip r:embed="rId2"/>
          <a:srcRect/>
          <a:stretch>
            <a:fillRect/>
          </a:stretch>
        </p:blipFill>
        <p:spPr bwMode="auto">
          <a:xfrm>
            <a:off x="1066800" y="1828800"/>
            <a:ext cx="6937375" cy="3902274"/>
          </a:xfrm>
          <a:prstGeom prst="rect">
            <a:avLst/>
          </a:prstGeom>
          <a:noFill/>
        </p:spPr>
      </p:pic>
      <p:sp>
        <p:nvSpPr>
          <p:cNvPr id="8" name="TextBox 7"/>
          <p:cNvSpPr txBox="1"/>
          <p:nvPr/>
        </p:nvSpPr>
        <p:spPr>
          <a:xfrm>
            <a:off x="2209800" y="990600"/>
            <a:ext cx="5791200" cy="584775"/>
          </a:xfrm>
          <a:prstGeom prst="rect">
            <a:avLst/>
          </a:prstGeom>
          <a:noFill/>
        </p:spPr>
        <p:txBody>
          <a:bodyPr wrap="square" rtlCol="0">
            <a:spAutoFit/>
          </a:bodyPr>
          <a:lstStyle/>
          <a:p>
            <a:pPr algn="ctr"/>
            <a:r>
              <a:rPr lang="en-US" sz="3200" b="1" dirty="0">
                <a:solidFill>
                  <a:srgbClr val="C00000"/>
                </a:solidFill>
                <a:latin typeface="Times New Roman" pitchFamily="18" charset="0"/>
                <a:cs typeface="Times New Roman" pitchFamily="18" charset="0"/>
              </a:rPr>
              <a:t>Boiler-steam producing unit</a:t>
            </a:r>
          </a:p>
        </p:txBody>
      </p:sp>
    </p:spTree>
    <p:extLst>
      <p:ext uri="{BB962C8B-B14F-4D97-AF65-F5344CB8AC3E}">
        <p14:creationId xmlns:p14="http://schemas.microsoft.com/office/powerpoint/2010/main" val="3646839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5" name="Diagram 4"/>
          <p:cNvGraphicFramePr/>
          <p:nvPr/>
        </p:nvGraphicFramePr>
        <p:xfrm>
          <a:off x="1447800" y="304800"/>
          <a:ext cx="70104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01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7030A0"/>
                </a:solidFill>
                <a:latin typeface="Times New Roman" pitchFamily="18" charset="0"/>
                <a:cs typeface="Times New Roman" pitchFamily="18" charset="0"/>
              </a:rPr>
              <a:t>A. Dry processing methods</a:t>
            </a:r>
            <a:br>
              <a:rPr lang="en-US" sz="3200" b="1" dirty="0">
                <a:solidFill>
                  <a:srgbClr val="7030A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1. Grinding</a:t>
            </a:r>
          </a:p>
        </p:txBody>
      </p:sp>
      <p:sp>
        <p:nvSpPr>
          <p:cNvPr id="3" name="Content Placeholder 2"/>
          <p:cNvSpPr>
            <a:spLocks noGrp="1"/>
          </p:cNvSpPr>
          <p:nvPr>
            <p:ph idx="1"/>
          </p:nvPr>
        </p:nvSpPr>
        <p:spPr/>
        <p:txBody>
          <a:bodyPr>
            <a:normAutofit lnSpcReduction="10000"/>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It is a simplest and least expensive method for grain processing. </a:t>
            </a:r>
          </a:p>
          <a:p>
            <a:pPr algn="just">
              <a:buFont typeface="Wingdings" pitchFamily="2" charset="2"/>
              <a:buChar char="v"/>
            </a:pPr>
            <a:r>
              <a:rPr lang="en-US" sz="2400" dirty="0">
                <a:solidFill>
                  <a:schemeClr val="tx1"/>
                </a:solidFill>
                <a:latin typeface="Times New Roman" pitchFamily="18" charset="0"/>
                <a:cs typeface="Times New Roman" pitchFamily="18" charset="0"/>
              </a:rPr>
              <a:t>It is prerequisite for various other processing methods like mixing, pelleting, extruding, etc.</a:t>
            </a:r>
          </a:p>
          <a:p>
            <a:pPr algn="just">
              <a:buFont typeface="Wingdings" pitchFamily="2" charset="2"/>
              <a:buChar char="v"/>
            </a:pPr>
            <a:r>
              <a:rPr lang="en-US" sz="2400" dirty="0">
                <a:solidFill>
                  <a:schemeClr val="tx1"/>
                </a:solidFill>
                <a:latin typeface="Times New Roman" pitchFamily="18" charset="0"/>
                <a:cs typeface="Times New Roman" pitchFamily="18" charset="0"/>
              </a:rPr>
              <a:t>It is accomplished by means of a hammer mill.</a:t>
            </a:r>
          </a:p>
          <a:p>
            <a:pPr algn="just">
              <a:buFont typeface="Wingdings" pitchFamily="2" charset="2"/>
              <a:buChar char="v"/>
            </a:pPr>
            <a:r>
              <a:rPr lang="en-US" sz="2400" dirty="0">
                <a:solidFill>
                  <a:schemeClr val="tx1"/>
                </a:solidFill>
                <a:latin typeface="Times New Roman" pitchFamily="18" charset="0"/>
                <a:cs typeface="Times New Roman" pitchFamily="18" charset="0"/>
              </a:rPr>
              <a:t>The grinding may vary from fine to coarse depending upon mesh size of the sieve/screen.</a:t>
            </a:r>
          </a:p>
          <a:p>
            <a:pPr algn="just">
              <a:buFont typeface="Wingdings" pitchFamily="2" charset="2"/>
              <a:buChar char="v"/>
            </a:pPr>
            <a:r>
              <a:rPr lang="en-US" sz="2400" dirty="0">
                <a:solidFill>
                  <a:schemeClr val="tx1"/>
                </a:solidFill>
                <a:latin typeface="Times New Roman" pitchFamily="18" charset="0"/>
                <a:cs typeface="Times New Roman" pitchFamily="18" charset="0"/>
              </a:rPr>
              <a:t>Very fine grinding makes feeds dusty and less palatable resulting reduced animal performance due to lower feed intake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C00000"/>
                </a:solidFill>
                <a:latin typeface="Times New Roman" pitchFamily="18" charset="0"/>
                <a:cs typeface="Times New Roman" pitchFamily="18" charset="0"/>
              </a:rPr>
              <a:t>Hammer mill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1026" name="Picture 2" descr="Hammer Mill Operating Principle"/>
          <p:cNvPicPr>
            <a:picLocks noChangeAspect="1" noChangeArrowheads="1" noCrop="1"/>
          </p:cNvPicPr>
          <p:nvPr/>
        </p:nvPicPr>
        <p:blipFill>
          <a:blip r:embed="rId2"/>
          <a:srcRect/>
          <a:stretch>
            <a:fillRect/>
          </a:stretch>
        </p:blipFill>
        <p:spPr bwMode="auto">
          <a:xfrm>
            <a:off x="2619375" y="1828800"/>
            <a:ext cx="4086225" cy="44672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Content Placeholder 2"/>
          <p:cNvSpPr>
            <a:spLocks noGrp="1"/>
          </p:cNvSpPr>
          <p:nvPr>
            <p:ph idx="1"/>
          </p:nvPr>
        </p:nvSpPr>
        <p:spPr>
          <a:xfrm>
            <a:off x="822959" y="1845734"/>
            <a:ext cx="7543801"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Grounded feed is expressed in terms of modulus of uniformity and modulus of fineness.</a:t>
            </a:r>
          </a:p>
          <a:p>
            <a:pPr algn="just">
              <a:buFont typeface="Wingdings" pitchFamily="2" charset="2"/>
              <a:buChar char="v"/>
            </a:pPr>
            <a:r>
              <a:rPr lang="en-US" sz="2400" dirty="0">
                <a:solidFill>
                  <a:schemeClr val="tx1"/>
                </a:solidFill>
                <a:latin typeface="Times New Roman" pitchFamily="18" charset="0"/>
                <a:cs typeface="Times New Roman" pitchFamily="18" charset="0"/>
              </a:rPr>
              <a:t>Modulus of uniformity is expressed as ratio of coarse: medium: fine particle with suitable ratio will be 1:6:3.</a:t>
            </a:r>
          </a:p>
          <a:p>
            <a:pPr algn="just">
              <a:buFont typeface="Wingdings" pitchFamily="2" charset="2"/>
              <a:buChar char="v"/>
            </a:pPr>
            <a:r>
              <a:rPr lang="en-US" sz="2400" dirty="0">
                <a:solidFill>
                  <a:schemeClr val="tx1"/>
                </a:solidFill>
                <a:latin typeface="Times New Roman" pitchFamily="18" charset="0"/>
                <a:cs typeface="Times New Roman" pitchFamily="18" charset="0"/>
              </a:rPr>
              <a:t>Modulus of fineness varied fro 1 to 7 and decreased with decrease of particle size of grounded material. </a:t>
            </a:r>
          </a:p>
          <a:p>
            <a:pPr algn="just">
              <a:buFont typeface="Wingdings" pitchFamily="2" charset="2"/>
              <a:buChar char="v"/>
            </a:pPr>
            <a:endParaRPr lang="en-US" sz="2400" dirty="0">
              <a:solidFill>
                <a:schemeClr val="tx1"/>
              </a:solidFill>
              <a:latin typeface="Times New Roman" pitchFamily="18" charset="0"/>
              <a:cs typeface="Times New Roman" pitchFamily="18" charset="0"/>
            </a:endParaRPr>
          </a:p>
        </p:txBody>
      </p:sp>
      <p:sp>
        <p:nvSpPr>
          <p:cNvPr id="6" name="Title 1"/>
          <p:cNvSpPr>
            <a:spLocks noGrp="1"/>
          </p:cNvSpPr>
          <p:nvPr>
            <p:ph type="title"/>
          </p:nvPr>
        </p:nvSpPr>
        <p:spPr>
          <a:xfrm>
            <a:off x="822960" y="286604"/>
            <a:ext cx="8016240" cy="1450757"/>
          </a:xfrm>
        </p:spPr>
        <p:txBody>
          <a:bodyPr>
            <a:normAutofit/>
          </a:bodyPr>
          <a:lstStyle/>
          <a:p>
            <a:r>
              <a:rPr lang="en-US" sz="3200" b="1" dirty="0">
                <a:solidFill>
                  <a:srgbClr val="7030A0"/>
                </a:solidFill>
                <a:latin typeface="Times New Roman" pitchFamily="18" charset="0"/>
                <a:cs typeface="Times New Roman" pitchFamily="18" charset="0"/>
              </a:rPr>
              <a:t>Expressing particle size of grounded material</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Content Placeholder 2"/>
          <p:cNvSpPr>
            <a:spLocks noGrp="1"/>
          </p:cNvSpPr>
          <p:nvPr>
            <p:ph idx="1"/>
          </p:nvPr>
        </p:nvSpPr>
        <p:spPr>
          <a:xfrm>
            <a:off x="822959" y="1845734"/>
            <a:ext cx="7543801" cy="4023360"/>
          </a:xfrm>
        </p:spPr>
        <p:txBody>
          <a:bodyPr>
            <a:normAutofit lnSpcReduction="10000"/>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Grinding increased surface area thereby improved digestibility.</a:t>
            </a:r>
          </a:p>
          <a:p>
            <a:pPr algn="just">
              <a:buFont typeface="Wingdings" pitchFamily="2" charset="2"/>
              <a:buChar char="v"/>
            </a:pPr>
            <a:r>
              <a:rPr lang="en-US" sz="2400" dirty="0">
                <a:solidFill>
                  <a:schemeClr val="tx1"/>
                </a:solidFill>
                <a:latin typeface="Times New Roman" pitchFamily="18" charset="0"/>
                <a:cs typeface="Times New Roman" pitchFamily="18" charset="0"/>
              </a:rPr>
              <a:t>Improved performance of animals by increasing nutrient utilization.</a:t>
            </a:r>
          </a:p>
          <a:p>
            <a:pPr algn="just">
              <a:buFont typeface="Wingdings" pitchFamily="2" charset="2"/>
              <a:buChar char="v"/>
            </a:pPr>
            <a:r>
              <a:rPr lang="en-US" sz="2400" dirty="0">
                <a:solidFill>
                  <a:schemeClr val="tx1"/>
                </a:solidFill>
                <a:latin typeface="Times New Roman" pitchFamily="18" charset="0"/>
                <a:cs typeface="Times New Roman" pitchFamily="18" charset="0"/>
              </a:rPr>
              <a:t>Grinding makes mixing uniform and more efficient.</a:t>
            </a:r>
          </a:p>
          <a:p>
            <a:pPr algn="just">
              <a:buFont typeface="Wingdings" pitchFamily="2" charset="2"/>
              <a:buChar char="v"/>
            </a:pPr>
            <a:r>
              <a:rPr lang="en-US" sz="2400" dirty="0">
                <a:solidFill>
                  <a:schemeClr val="tx1"/>
                </a:solidFill>
                <a:latin typeface="Times New Roman" pitchFamily="18" charset="0"/>
                <a:cs typeface="Times New Roman" pitchFamily="18" charset="0"/>
              </a:rPr>
              <a:t>Using grounded material makes pelleting and extruding easy, more effective, and efficient.</a:t>
            </a:r>
          </a:p>
          <a:p>
            <a:pPr algn="just">
              <a:buFont typeface="Wingdings" pitchFamily="2" charset="2"/>
              <a:buChar char="v"/>
            </a:pPr>
            <a:r>
              <a:rPr lang="en-US" sz="2400" dirty="0">
                <a:solidFill>
                  <a:schemeClr val="tx1"/>
                </a:solidFill>
                <a:latin typeface="Times New Roman" pitchFamily="18" charset="0"/>
                <a:cs typeface="Times New Roman" pitchFamily="18" charset="0"/>
              </a:rPr>
              <a:t>Grinding reduced risk of particle segregation. </a:t>
            </a:r>
          </a:p>
          <a:p>
            <a:pPr algn="just">
              <a:buFont typeface="Wingdings" pitchFamily="2" charset="2"/>
              <a:buChar char="v"/>
            </a:pPr>
            <a:r>
              <a:rPr lang="en-US" sz="2400" dirty="0">
                <a:solidFill>
                  <a:schemeClr val="tx1"/>
                </a:solidFill>
                <a:latin typeface="Times New Roman" pitchFamily="18" charset="0"/>
                <a:cs typeface="Times New Roman" pitchFamily="18" charset="0"/>
              </a:rPr>
              <a:t>Selective feeding and risk of wastage by livestock will be minimized/avoided by the grinding of grains.</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Advantages</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v"/>
            </a:pPr>
            <a:r>
              <a:rPr lang="en-US" sz="2400" dirty="0">
                <a:solidFill>
                  <a:schemeClr val="tx1"/>
                </a:solidFill>
                <a:latin typeface="Times New Roman" pitchFamily="18" charset="0"/>
                <a:cs typeface="Times New Roman" pitchFamily="18" charset="0"/>
              </a:rPr>
              <a:t>Grinding improves palatability.</a:t>
            </a:r>
          </a:p>
          <a:p>
            <a:pPr>
              <a:buFont typeface="Wingdings" pitchFamily="2" charset="2"/>
              <a:buChar char="v"/>
            </a:pPr>
            <a:r>
              <a:rPr lang="en-US" sz="2400" dirty="0">
                <a:solidFill>
                  <a:schemeClr val="tx1"/>
                </a:solidFill>
                <a:latin typeface="Times New Roman" pitchFamily="18" charset="0"/>
                <a:cs typeface="Times New Roman" pitchFamily="18" charset="0"/>
              </a:rPr>
              <a:t>Grinding reduce energy loss occurs during mastication.</a:t>
            </a:r>
          </a:p>
          <a:p>
            <a:pPr>
              <a:buFont typeface="Wingdings" pitchFamily="2" charset="2"/>
              <a:buChar char="v"/>
            </a:pP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Content Placeholder 2"/>
          <p:cNvSpPr>
            <a:spLocks noGrp="1"/>
          </p:cNvSpPr>
          <p:nvPr>
            <p:ph idx="1"/>
          </p:nvPr>
        </p:nvSpPr>
        <p:spPr>
          <a:xfrm>
            <a:off x="822959" y="1845734"/>
            <a:ext cx="7543801"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Fine grinding reduce digestibility due to increase passage rate in gut.</a:t>
            </a:r>
          </a:p>
          <a:p>
            <a:pPr algn="just">
              <a:buFont typeface="Wingdings" pitchFamily="2" charset="2"/>
              <a:buChar char="v"/>
            </a:pPr>
            <a:r>
              <a:rPr lang="en-US" sz="2400" dirty="0">
                <a:solidFill>
                  <a:schemeClr val="tx1"/>
                </a:solidFill>
                <a:latin typeface="Times New Roman" pitchFamily="18" charset="0"/>
                <a:cs typeface="Times New Roman" pitchFamily="18" charset="0"/>
              </a:rPr>
              <a:t>Grinding reduce </a:t>
            </a:r>
            <a:r>
              <a:rPr lang="en-US" sz="2400" dirty="0" err="1">
                <a:solidFill>
                  <a:schemeClr val="tx1"/>
                </a:solidFill>
                <a:latin typeface="Times New Roman" pitchFamily="18" charset="0"/>
                <a:cs typeface="Times New Roman" pitchFamily="18" charset="0"/>
              </a:rPr>
              <a:t>ruminal</a:t>
            </a:r>
            <a:r>
              <a:rPr lang="en-US" sz="2400" dirty="0">
                <a:solidFill>
                  <a:schemeClr val="tx1"/>
                </a:solidFill>
                <a:latin typeface="Times New Roman" pitchFamily="18" charset="0"/>
                <a:cs typeface="Times New Roman" pitchFamily="18" charset="0"/>
              </a:rPr>
              <a:t> production of propionic acid which results into milk fat depression/low milk fat.</a:t>
            </a:r>
          </a:p>
          <a:p>
            <a:pPr algn="just">
              <a:buFont typeface="Wingdings" pitchFamily="2" charset="2"/>
              <a:buChar char="v"/>
            </a:pPr>
            <a:r>
              <a:rPr lang="en-US" sz="2400" dirty="0">
                <a:solidFill>
                  <a:schemeClr val="tx1"/>
                </a:solidFill>
                <a:latin typeface="Times New Roman" pitchFamily="18" charset="0"/>
                <a:cs typeface="Times New Roman" pitchFamily="18" charset="0"/>
              </a:rPr>
              <a:t>Fine grounded particle goes waste.</a:t>
            </a:r>
          </a:p>
          <a:p>
            <a:pPr algn="just">
              <a:buFont typeface="Wingdings" pitchFamily="2" charset="2"/>
              <a:buChar char="v"/>
            </a:pPr>
            <a:r>
              <a:rPr lang="en-US" sz="2400" dirty="0">
                <a:solidFill>
                  <a:schemeClr val="tx1"/>
                </a:solidFill>
                <a:latin typeface="Times New Roman" pitchFamily="18" charset="0"/>
                <a:cs typeface="Times New Roman" pitchFamily="18" charset="0"/>
              </a:rPr>
              <a:t>Fine grinding reduced feed intake due to dusty ambience.</a:t>
            </a:r>
          </a:p>
          <a:p>
            <a:pPr algn="just">
              <a:buFont typeface="Wingdings" pitchFamily="2" charset="2"/>
              <a:buChar char="v"/>
            </a:pPr>
            <a:r>
              <a:rPr lang="en-US" sz="2400" dirty="0">
                <a:solidFill>
                  <a:schemeClr val="tx1"/>
                </a:solidFill>
                <a:latin typeface="Times New Roman" pitchFamily="18" charset="0"/>
                <a:cs typeface="Times New Roman" pitchFamily="18" charset="0"/>
              </a:rPr>
              <a:t>Grounded material is difficult to handle.  </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Disadvantages</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385576-5B40-D114-8204-E2116D0198CF}"/>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3074" name="Picture 2" descr="Indian Animal Feed Market">
            <a:extLst>
              <a:ext uri="{FF2B5EF4-FFF2-40B4-BE49-F238E27FC236}">
                <a16:creationId xmlns:a16="http://schemas.microsoft.com/office/drawing/2014/main" id="{DEA20DEC-9138-399B-3CA2-626DD0F2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324600" cy="4103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58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Content Placeholder 2"/>
          <p:cNvSpPr>
            <a:spLocks noGrp="1"/>
          </p:cNvSpPr>
          <p:nvPr>
            <p:ph idx="1"/>
          </p:nvPr>
        </p:nvSpPr>
        <p:spPr>
          <a:xfrm>
            <a:off x="3200400" y="2148840"/>
            <a:ext cx="57150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Rolled grains are prepared by passing the grain through a roller mill.</a:t>
            </a:r>
          </a:p>
          <a:p>
            <a:pPr algn="just">
              <a:buFont typeface="Wingdings" pitchFamily="2" charset="2"/>
              <a:buChar char="v"/>
            </a:pPr>
            <a:r>
              <a:rPr lang="en-US" sz="2400" dirty="0">
                <a:solidFill>
                  <a:schemeClr val="tx1"/>
                </a:solidFill>
                <a:latin typeface="Times New Roman" pitchFamily="18" charset="0"/>
                <a:cs typeface="Times New Roman" pitchFamily="18" charset="0"/>
              </a:rPr>
              <a:t>The physical properties of rolled grains are very similar to the of grains coarsely grounded in hammer mills. </a:t>
            </a:r>
          </a:p>
          <a:p>
            <a:pPr algn="just">
              <a:buFont typeface="Wingdings" pitchFamily="2" charset="2"/>
              <a:buChar char="v"/>
            </a:pPr>
            <a:r>
              <a:rPr lang="en-US" sz="2400" dirty="0">
                <a:solidFill>
                  <a:schemeClr val="tx1"/>
                </a:solidFill>
                <a:latin typeface="Times New Roman" pitchFamily="18" charset="0"/>
                <a:cs typeface="Times New Roman" pitchFamily="18" charset="0"/>
              </a:rPr>
              <a:t>There is less issue of variation in the size of grounded material in rolling (material is uniformly grounded).    </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2-Dry rolling</a:t>
            </a:r>
            <a:endParaRPr lang="en-US" sz="2800" b="1" dirty="0">
              <a:solidFill>
                <a:srgbClr val="FF0000"/>
              </a:solidFill>
              <a:latin typeface="Times New Roman" pitchFamily="18" charset="0"/>
              <a:cs typeface="Times New Roman" pitchFamily="18" charset="0"/>
            </a:endParaRPr>
          </a:p>
        </p:txBody>
      </p:sp>
      <p:pic>
        <p:nvPicPr>
          <p:cNvPr id="7" name="Picture 2" descr="Hammermills and Roller Mills - Engormix"/>
          <p:cNvPicPr>
            <a:picLocks noChangeAspect="1" noChangeArrowheads="1"/>
          </p:cNvPicPr>
          <p:nvPr/>
        </p:nvPicPr>
        <p:blipFill>
          <a:blip r:embed="rId2"/>
          <a:srcRect/>
          <a:stretch>
            <a:fillRect/>
          </a:stretch>
        </p:blipFill>
        <p:spPr bwMode="auto">
          <a:xfrm>
            <a:off x="228600" y="1828800"/>
            <a:ext cx="3004146" cy="42576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Popping is produced by the action of dry heat (370-425 degree </a:t>
            </a:r>
            <a:r>
              <a:rPr lang="en-US" sz="2400" dirty="0" err="1">
                <a:solidFill>
                  <a:schemeClr val="tx1"/>
                </a:solidFill>
                <a:latin typeface="Times New Roman" pitchFamily="18" charset="0"/>
                <a:cs typeface="Times New Roman" pitchFamily="18" charset="0"/>
              </a:rPr>
              <a:t>celsius</a:t>
            </a:r>
            <a:r>
              <a:rPr lang="en-US" sz="2400" dirty="0">
                <a:solidFill>
                  <a:schemeClr val="tx1"/>
                </a:solidFill>
                <a:latin typeface="Times New Roman" pitchFamily="18" charset="0"/>
                <a:cs typeface="Times New Roman" pitchFamily="18" charset="0"/>
              </a:rPr>
              <a:t>) for 15-30 sec.</a:t>
            </a:r>
          </a:p>
          <a:p>
            <a:pPr algn="just">
              <a:buFont typeface="Wingdings" pitchFamily="2" charset="2"/>
              <a:buChar char="v"/>
            </a:pPr>
            <a:r>
              <a:rPr lang="en-US" sz="2400" dirty="0">
                <a:solidFill>
                  <a:schemeClr val="tx1"/>
                </a:solidFill>
                <a:latin typeface="Times New Roman" pitchFamily="18" charset="0"/>
                <a:cs typeface="Times New Roman" pitchFamily="18" charset="0"/>
              </a:rPr>
              <a:t>Popping caused sudden expansion of grains which rupture the endosperm and this is responsible for the rupture of starch granules and makes starch more available for the digestion.</a:t>
            </a:r>
          </a:p>
          <a:p>
            <a:pPr algn="just">
              <a:buFont typeface="Wingdings" pitchFamily="2" charset="2"/>
              <a:buChar char="v"/>
            </a:pPr>
            <a:r>
              <a:rPr lang="en-US" sz="2400" dirty="0">
                <a:solidFill>
                  <a:schemeClr val="tx1"/>
                </a:solidFill>
                <a:latin typeface="Times New Roman" pitchFamily="18" charset="0"/>
                <a:cs typeface="Times New Roman" pitchFamily="18" charset="0"/>
              </a:rPr>
              <a:t>Popped grains are less in moisture and are bulky in nature. </a:t>
            </a:r>
          </a:p>
          <a:p>
            <a:pPr algn="just">
              <a:buFont typeface="Wingdings" pitchFamily="2" charset="2"/>
              <a:buChar char="v"/>
            </a:pPr>
            <a:r>
              <a:rPr lang="en-US" sz="2400" dirty="0">
                <a:solidFill>
                  <a:schemeClr val="tx1"/>
                </a:solidFill>
                <a:latin typeface="Times New Roman" pitchFamily="18" charset="0"/>
                <a:cs typeface="Times New Roman" pitchFamily="18" charset="0"/>
              </a:rPr>
              <a:t>Popping improved palatability, feed intake and digestibility.</a:t>
            </a:r>
          </a:p>
          <a:p>
            <a:pPr algn="just">
              <a:buFont typeface="Wingdings" pitchFamily="2" charset="2"/>
              <a:buChar char="v"/>
            </a:pPr>
            <a:r>
              <a:rPr lang="en-US" sz="2400" dirty="0">
                <a:solidFill>
                  <a:schemeClr val="tx1"/>
                </a:solidFill>
                <a:latin typeface="Times New Roman" pitchFamily="18" charset="0"/>
                <a:cs typeface="Times New Roman" pitchFamily="18" charset="0"/>
              </a:rPr>
              <a:t>Puffed grains are good carrier of molasses. </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3-Popping or puffing</a:t>
            </a:r>
            <a:endParaRPr lang="en-US" sz="2800" b="1" dirty="0">
              <a:solidFill>
                <a:srgbClr val="FF0000"/>
              </a:solidFill>
              <a:latin typeface="Times New Roman" pitchFamily="18" charset="0"/>
              <a:cs typeface="Times New Roman" pitchFamily="18" charset="0"/>
            </a:endParaRPr>
          </a:p>
        </p:txBody>
      </p:sp>
      <p:pic>
        <p:nvPicPr>
          <p:cNvPr id="25602" name="Picture 2" descr="Sorghum Molasses Popcorn Ball Treat Recipe"/>
          <p:cNvPicPr>
            <a:picLocks noChangeAspect="1" noChangeArrowheads="1"/>
          </p:cNvPicPr>
          <p:nvPr/>
        </p:nvPicPr>
        <p:blipFill>
          <a:blip r:embed="rId2" cstate="print"/>
          <a:srcRect/>
          <a:stretch>
            <a:fillRect/>
          </a:stretch>
        </p:blipFill>
        <p:spPr bwMode="auto">
          <a:xfrm>
            <a:off x="6299200" y="38100"/>
            <a:ext cx="2082800" cy="15621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Micronizing is similar to popping except that heat generated is in the form of infra-red energy.</a:t>
            </a:r>
          </a:p>
          <a:p>
            <a:pPr algn="just">
              <a:buFont typeface="Wingdings" pitchFamily="2" charset="2"/>
              <a:buChar char="v"/>
            </a:pPr>
            <a:r>
              <a:rPr lang="en-US" sz="2400" dirty="0">
                <a:solidFill>
                  <a:schemeClr val="tx1"/>
                </a:solidFill>
                <a:latin typeface="Times New Roman" pitchFamily="18" charset="0"/>
                <a:cs typeface="Times New Roman" pitchFamily="18" charset="0"/>
              </a:rPr>
              <a:t>Micro waves with 3 x </a:t>
            </a:r>
            <a:r>
              <a:rPr lang="en-US" sz="2400" b="1" dirty="0"/>
              <a:t>10</a:t>
            </a:r>
            <a:r>
              <a:rPr lang="en-US" sz="2400" b="1" baseline="30000" dirty="0"/>
              <a:t>8 </a:t>
            </a:r>
            <a:r>
              <a:rPr lang="en-US" sz="2400" dirty="0">
                <a:solidFill>
                  <a:schemeClr val="tx1"/>
                </a:solidFill>
                <a:latin typeface="Times New Roman" pitchFamily="18" charset="0"/>
                <a:cs typeface="Times New Roman" pitchFamily="18" charset="0"/>
              </a:rPr>
              <a:t>to 3 x </a:t>
            </a:r>
            <a:r>
              <a:rPr lang="en-US" sz="2400" b="1" dirty="0"/>
              <a:t>10</a:t>
            </a:r>
            <a:r>
              <a:rPr lang="en-US" sz="2400" b="1" baseline="30000" dirty="0"/>
              <a:t>11</a:t>
            </a:r>
            <a:r>
              <a:rPr lang="en-US" sz="2400" b="1" dirty="0"/>
              <a:t> </a:t>
            </a:r>
            <a:r>
              <a:rPr lang="en-US" sz="2400" dirty="0">
                <a:solidFill>
                  <a:schemeClr val="tx1"/>
                </a:solidFill>
                <a:latin typeface="Times New Roman" pitchFamily="18" charset="0"/>
                <a:cs typeface="Times New Roman" pitchFamily="18" charset="0"/>
              </a:rPr>
              <a:t>cycles/sec are emitted from infra-red burner.</a:t>
            </a:r>
          </a:p>
          <a:p>
            <a:pPr algn="just">
              <a:buFont typeface="Wingdings" pitchFamily="2" charset="2"/>
              <a:buChar char="v"/>
            </a:pPr>
            <a:r>
              <a:rPr lang="en-US" sz="2400" dirty="0">
                <a:solidFill>
                  <a:schemeClr val="tx1"/>
                </a:solidFill>
                <a:latin typeface="Times New Roman" pitchFamily="18" charset="0"/>
                <a:cs typeface="Times New Roman" pitchFamily="18" charset="0"/>
              </a:rPr>
              <a:t>Generally micronized grains are rolled to produce a uniform dense product. </a:t>
            </a:r>
          </a:p>
        </p:txBody>
      </p:sp>
      <p:sp>
        <p:nvSpPr>
          <p:cNvPr id="6" name="Title 1"/>
          <p:cNvSpPr>
            <a:spLocks noGrp="1"/>
          </p:cNvSpPr>
          <p:nvPr>
            <p:ph type="title"/>
          </p:nvPr>
        </p:nvSpPr>
        <p:spPr>
          <a:xfrm>
            <a:off x="822960" y="286604"/>
            <a:ext cx="7543800" cy="1450757"/>
          </a:xfrm>
        </p:spPr>
        <p:txBody>
          <a:bodyPr>
            <a:normAutofit/>
          </a:bodyPr>
          <a:lstStyle/>
          <a:p>
            <a:br>
              <a:rPr lang="en-US" sz="3200" b="1" dirty="0">
                <a:solidFill>
                  <a:srgbClr val="7030A0"/>
                </a:solidFill>
                <a:latin typeface="Times New Roman" pitchFamily="18" charset="0"/>
                <a:cs typeface="Times New Roman" pitchFamily="18" charset="0"/>
              </a:rPr>
            </a:br>
            <a:br>
              <a:rPr lang="en-US" sz="3200" b="1" dirty="0">
                <a:solidFill>
                  <a:srgbClr val="7030A0"/>
                </a:solidFill>
                <a:latin typeface="Times New Roman" pitchFamily="18" charset="0"/>
                <a:cs typeface="Times New Roman" pitchFamily="18" charset="0"/>
              </a:rPr>
            </a:br>
            <a:r>
              <a:rPr lang="en-US" sz="3200" b="1" dirty="0">
                <a:solidFill>
                  <a:srgbClr val="7030A0"/>
                </a:solidFill>
                <a:latin typeface="Times New Roman" pitchFamily="18" charset="0"/>
                <a:cs typeface="Times New Roman" pitchFamily="18" charset="0"/>
              </a:rPr>
              <a:t>4-Micronizing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5" name="Picture 2" descr="Effect of micronization of maize grains on shelf‐life of flour - Deepa -  2017 - Journal of Food Processing and Preservation - Wiley Online Library"/>
          <p:cNvPicPr>
            <a:picLocks noChangeAspect="1" noChangeArrowheads="1"/>
          </p:cNvPicPr>
          <p:nvPr/>
        </p:nvPicPr>
        <p:blipFill>
          <a:blip r:embed="rId2"/>
          <a:srcRect/>
          <a:stretch>
            <a:fillRect/>
          </a:stretch>
        </p:blipFill>
        <p:spPr bwMode="auto">
          <a:xfrm>
            <a:off x="1219199" y="1905000"/>
            <a:ext cx="6749143" cy="4267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It occurs by passing the grains through flame resulting in heating to about 300 degree Fahrenheit or 148.9 degree Celsius. </a:t>
            </a:r>
          </a:p>
          <a:p>
            <a:pPr algn="just">
              <a:buFont typeface="Wingdings" pitchFamily="2" charset="2"/>
              <a:buChar char="v"/>
            </a:pPr>
            <a:r>
              <a:rPr lang="en-US" sz="2400" dirty="0">
                <a:solidFill>
                  <a:schemeClr val="tx1"/>
                </a:solidFill>
                <a:latin typeface="Times New Roman" pitchFamily="18" charset="0"/>
                <a:cs typeface="Times New Roman" pitchFamily="18" charset="0"/>
              </a:rPr>
              <a:t>Roasting results into the expansion of grain starch to a certain extent which produce a palatable product. </a:t>
            </a:r>
          </a:p>
          <a:p>
            <a:pPr algn="just">
              <a:buFont typeface="Wingdings" pitchFamily="2" charset="2"/>
              <a:buChar char="v"/>
            </a:pPr>
            <a:r>
              <a:rPr lang="en-US" sz="2400" dirty="0">
                <a:solidFill>
                  <a:schemeClr val="tx1"/>
                </a:solidFill>
                <a:latin typeface="Times New Roman" pitchFamily="18" charset="0"/>
                <a:cs typeface="Times New Roman" pitchFamily="18" charset="0"/>
              </a:rPr>
              <a:t>Moisture content of the roasted grain is around 3-5%. </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5-Roasting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1026" name="AutoShape 2" descr="Drum Type Grain Roasting Machine - China Grain Roaster Machine, Oil Seeds  Roasting Machine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Roasted Wheat, भुना हुआ स्नैक, रोस्टेड स्नैक - Tusar Health Food, New Delhi  | ID: 15352480033"/>
          <p:cNvPicPr>
            <a:picLocks noChangeAspect="1" noChangeArrowheads="1"/>
          </p:cNvPicPr>
          <p:nvPr/>
        </p:nvPicPr>
        <p:blipFill>
          <a:blip r:embed="rId2"/>
          <a:srcRect/>
          <a:stretch>
            <a:fillRect/>
          </a:stretch>
        </p:blipFill>
        <p:spPr bwMode="auto">
          <a:xfrm>
            <a:off x="1828800" y="266700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30" name="AutoShape 6" descr="Drum Type Grain Roasting Machine - China Grain Roaster Machine, Oil Seeds  Roasting Machine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rum Type Grain Roasting Machine - China Grain Roaster Machine, Oil Seeds  Roasting Machine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rum Type Grain Roasting Machine - China Grain Roaster Machine, Oil Seeds  Roasting Machine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rum Type Grain Roasting Machine - China Grain Roaster Machine, Oil Seeds  Roasting Machine | Made-in-Chin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Grain Roasting Machines - Continuous, Capacity: 30 Kg To 1.5 Tonnes Per  Day, Rs 250000 /piece | ID: 12130757873"/>
          <p:cNvPicPr>
            <a:picLocks noChangeAspect="1" noChangeArrowheads="1"/>
          </p:cNvPicPr>
          <p:nvPr/>
        </p:nvPicPr>
        <p:blipFill>
          <a:blip r:embed="rId3"/>
          <a:srcRect/>
          <a:stretch>
            <a:fillRect/>
          </a:stretch>
        </p:blipFill>
        <p:spPr bwMode="auto">
          <a:xfrm>
            <a:off x="4800600" y="1905000"/>
            <a:ext cx="3886200" cy="3886200"/>
          </a:xfrm>
          <a:prstGeom prst="rect">
            <a:avLst/>
          </a:prstGeom>
          <a:noFill/>
        </p:spPr>
      </p:pic>
      <p:sp>
        <p:nvSpPr>
          <p:cNvPr id="12" name="TextBox 11"/>
          <p:cNvSpPr txBox="1"/>
          <p:nvPr/>
        </p:nvSpPr>
        <p:spPr>
          <a:xfrm>
            <a:off x="2209800" y="1219200"/>
            <a:ext cx="41148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Drum type grain roaster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Extrusion is used by the feed industry in the production pet feeds, fish feeds, laboratory animal feeds, etc.</a:t>
            </a:r>
          </a:p>
          <a:p>
            <a:pPr algn="just">
              <a:buFont typeface="Wingdings" pitchFamily="2" charset="2"/>
              <a:buChar char="v"/>
            </a:pPr>
            <a:r>
              <a:rPr lang="en-US" sz="2400" dirty="0">
                <a:solidFill>
                  <a:schemeClr val="tx1"/>
                </a:solidFill>
                <a:latin typeface="Times New Roman" pitchFamily="18" charset="0"/>
                <a:cs typeface="Times New Roman" pitchFamily="18" charset="0"/>
              </a:rPr>
              <a:t>Extrusion results in the gelatinization of starch in variety of cereal grains and also cooking of soybean and pulses for the control antinutritional factor. </a:t>
            </a:r>
          </a:p>
          <a:p>
            <a:pPr algn="just">
              <a:buFont typeface="Wingdings" pitchFamily="2" charset="2"/>
              <a:buChar char="v"/>
            </a:pPr>
            <a:r>
              <a:rPr lang="en-US" sz="2400" dirty="0">
                <a:solidFill>
                  <a:schemeClr val="tx1"/>
                </a:solidFill>
                <a:latin typeface="Times New Roman" pitchFamily="18" charset="0"/>
                <a:cs typeface="Times New Roman" pitchFamily="18" charset="0"/>
              </a:rPr>
              <a:t>It also used in the cooking of meat, fish, and feather meals for the control of pathogenic agents (salmonella).</a:t>
            </a:r>
          </a:p>
          <a:p>
            <a:pPr algn="just">
              <a:buFont typeface="Wingdings" pitchFamily="2" charset="2"/>
              <a:buChar char="v"/>
            </a:pPr>
            <a:r>
              <a:rPr lang="en-US" sz="2400" dirty="0">
                <a:solidFill>
                  <a:schemeClr val="tx1"/>
                </a:solidFill>
                <a:latin typeface="Times New Roman" pitchFamily="18" charset="0"/>
                <a:cs typeface="Times New Roman" pitchFamily="18" charset="0"/>
              </a:rPr>
              <a:t>Gelatinization of starch results into the improved digestibility, feed conversion efficiency and performance of the animal.</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6-Extruding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38914" name="Picture 2" descr="China small rice food extruder machine and corn bulking machine|Food  Processors| - AliExpress"/>
          <p:cNvPicPr>
            <a:picLocks noChangeAspect="1" noChangeArrowheads="1"/>
          </p:cNvPicPr>
          <p:nvPr/>
        </p:nvPicPr>
        <p:blipFill>
          <a:blip r:embed="rId2"/>
          <a:srcRect/>
          <a:stretch>
            <a:fillRect/>
          </a:stretch>
        </p:blipFill>
        <p:spPr bwMode="auto">
          <a:xfrm>
            <a:off x="838200" y="228600"/>
            <a:ext cx="7848600" cy="60166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Content Placeholder 2"/>
          <p:cNvSpPr>
            <a:spLocks noGrp="1"/>
          </p:cNvSpPr>
          <p:nvPr>
            <p:ph idx="1"/>
          </p:nvPr>
        </p:nvSpPr>
        <p:spPr>
          <a:xfrm>
            <a:off x="914400" y="1981200"/>
            <a:ext cx="7848600" cy="259080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Soaking of grains for 12-24 hours in water improved palatability and intake of soaked grain.</a:t>
            </a:r>
          </a:p>
          <a:p>
            <a:pPr algn="just">
              <a:buFont typeface="Wingdings" pitchFamily="2" charset="2"/>
              <a:buChar char="v"/>
            </a:pPr>
            <a:r>
              <a:rPr lang="en-US" sz="2400" dirty="0">
                <a:solidFill>
                  <a:schemeClr val="tx1"/>
                </a:solidFill>
                <a:latin typeface="Times New Roman" pitchFamily="18" charset="0"/>
                <a:cs typeface="Times New Roman" pitchFamily="18" charset="0"/>
              </a:rPr>
              <a:t>Soaked concentrate mixture feeding is popular in swine feeding.</a:t>
            </a:r>
          </a:p>
          <a:p>
            <a:pPr algn="just">
              <a:buFont typeface="Wingdings" pitchFamily="2" charset="2"/>
              <a:buChar char="v"/>
            </a:pPr>
            <a:r>
              <a:rPr lang="en-US" sz="2400" dirty="0">
                <a:solidFill>
                  <a:schemeClr val="tx1"/>
                </a:solidFill>
                <a:latin typeface="Times New Roman" pitchFamily="18" charset="0"/>
                <a:cs typeface="Times New Roman" pitchFamily="18" charset="0"/>
              </a:rPr>
              <a:t>Soaking of MOC, till cake and other feedstuffs remove certain antinutritional factors.</a:t>
            </a:r>
          </a:p>
        </p:txBody>
      </p:sp>
      <p:sp>
        <p:nvSpPr>
          <p:cNvPr id="6" name="Title 1"/>
          <p:cNvSpPr>
            <a:spLocks noGrp="1"/>
          </p:cNvSpPr>
          <p:nvPr>
            <p:ph type="title"/>
          </p:nvPr>
        </p:nvSpPr>
        <p:spPr>
          <a:xfrm>
            <a:off x="822960" y="286604"/>
            <a:ext cx="7543800" cy="1450757"/>
          </a:xfrm>
        </p:spPr>
        <p:txBody>
          <a:bodyPr>
            <a:normAutofit/>
          </a:bodyPr>
          <a:lstStyle/>
          <a:p>
            <a:r>
              <a:rPr lang="en-US" sz="2400" b="1" dirty="0">
                <a:solidFill>
                  <a:srgbClr val="FF0000"/>
                </a:solidFill>
                <a:latin typeface="Times New Roman" pitchFamily="18" charset="0"/>
                <a:cs typeface="Times New Roman" pitchFamily="18" charset="0"/>
              </a:rPr>
              <a:t>B-Wet processing method</a:t>
            </a:r>
            <a:br>
              <a:rPr lang="en-US" sz="2400" b="1" dirty="0">
                <a:solidFill>
                  <a:srgbClr val="FF0000"/>
                </a:solidFill>
                <a:latin typeface="Times New Roman" pitchFamily="18" charset="0"/>
                <a:cs typeface="Times New Roman" pitchFamily="18" charset="0"/>
              </a:rPr>
            </a:br>
            <a:br>
              <a:rPr lang="en-US" sz="3200" b="1" dirty="0">
                <a:solidFill>
                  <a:srgbClr val="7030A0"/>
                </a:solidFill>
                <a:latin typeface="Times New Roman" pitchFamily="18" charset="0"/>
                <a:cs typeface="Times New Roman" pitchFamily="18" charset="0"/>
              </a:rPr>
            </a:br>
            <a:r>
              <a:rPr lang="en-US" sz="3200" b="1" dirty="0">
                <a:solidFill>
                  <a:srgbClr val="7030A0"/>
                </a:solidFill>
                <a:latin typeface="Times New Roman" pitchFamily="18" charset="0"/>
                <a:cs typeface="Times New Roman" pitchFamily="18" charset="0"/>
              </a:rPr>
              <a:t>1-Soaking</a:t>
            </a:r>
            <a:endParaRPr lang="en-US" sz="2800" b="1" dirty="0">
              <a:solidFill>
                <a:srgbClr val="FF0000"/>
              </a:solidFill>
              <a:latin typeface="Times New Roman" pitchFamily="18" charset="0"/>
              <a:cs typeface="Times New Roman" pitchFamily="18" charset="0"/>
            </a:endParaRPr>
          </a:p>
        </p:txBody>
      </p:sp>
      <p:pic>
        <p:nvPicPr>
          <p:cNvPr id="7170" name="Picture 2" descr="All about lectins: Here&amp;#39;s what you need to know - Precision Nutrition"/>
          <p:cNvPicPr>
            <a:picLocks noChangeAspect="1" noChangeArrowheads="1"/>
          </p:cNvPicPr>
          <p:nvPr/>
        </p:nvPicPr>
        <p:blipFill>
          <a:blip r:embed="rId2"/>
          <a:srcRect/>
          <a:stretch>
            <a:fillRect/>
          </a:stretch>
        </p:blipFill>
        <p:spPr bwMode="auto">
          <a:xfrm>
            <a:off x="6019800" y="0"/>
            <a:ext cx="2514600" cy="16747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Content Placeholder 2"/>
          <p:cNvSpPr>
            <a:spLocks noGrp="1"/>
          </p:cNvSpPr>
          <p:nvPr>
            <p:ph idx="1"/>
          </p:nvPr>
        </p:nvSpPr>
        <p:spPr>
          <a:xfrm>
            <a:off x="914400" y="1981200"/>
            <a:ext cx="7848600" cy="4023360"/>
          </a:xfrm>
        </p:spPr>
        <p:txBody>
          <a:bodyPr>
            <a:normAutofit lnSpcReduction="10000"/>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The grain is subjected to steam for different time period depending upon the pressure used prior to rolling.</a:t>
            </a:r>
          </a:p>
          <a:p>
            <a:pPr algn="just">
              <a:buFont typeface="Wingdings" pitchFamily="2" charset="2"/>
              <a:buChar char="v"/>
            </a:pPr>
            <a:r>
              <a:rPr lang="en-US" sz="2400" dirty="0">
                <a:solidFill>
                  <a:schemeClr val="tx1"/>
                </a:solidFill>
                <a:latin typeface="Times New Roman" pitchFamily="18" charset="0"/>
                <a:cs typeface="Times New Roman" pitchFamily="18" charset="0"/>
              </a:rPr>
              <a:t>In case of steam pre conditioning at </a:t>
            </a:r>
            <a:r>
              <a:rPr lang="en-US" sz="2400" dirty="0" err="1">
                <a:solidFill>
                  <a:schemeClr val="tx1"/>
                </a:solidFill>
                <a:latin typeface="Times New Roman" pitchFamily="18" charset="0"/>
                <a:cs typeface="Times New Roman" pitchFamily="18" charset="0"/>
              </a:rPr>
              <a:t>atm</a:t>
            </a:r>
            <a:r>
              <a:rPr lang="en-US" sz="2400" dirty="0">
                <a:solidFill>
                  <a:schemeClr val="tx1"/>
                </a:solidFill>
                <a:latin typeface="Times New Roman" pitchFamily="18" charset="0"/>
                <a:cs typeface="Times New Roman" pitchFamily="18" charset="0"/>
              </a:rPr>
              <a:t> pressure, grains are subjected steam for 8-20 minutes with 210-215 degree Fahrenheit or 100 degree Celsius and 16-20% moisture.</a:t>
            </a:r>
          </a:p>
          <a:p>
            <a:pPr algn="just">
              <a:buFont typeface="Wingdings" pitchFamily="2" charset="2"/>
              <a:buChar char="v"/>
            </a:pPr>
            <a:r>
              <a:rPr lang="en-US" sz="2400" dirty="0">
                <a:solidFill>
                  <a:schemeClr val="tx1"/>
                </a:solidFill>
                <a:latin typeface="Times New Roman" pitchFamily="18" charset="0"/>
                <a:cs typeface="Times New Roman" pitchFamily="18" charset="0"/>
              </a:rPr>
              <a:t>In case of pressure (20-60 psi), preconditioning of grain is done by subjecting for 50 sec-2 min (temperature 250-300 degree Fahrenheit or 121-148.9 degree Celsius and 18-25% moisture, respectively. </a:t>
            </a:r>
          </a:p>
          <a:p>
            <a:pPr algn="just">
              <a:buFont typeface="Wingdings" pitchFamily="2" charset="2"/>
              <a:buChar char="v"/>
            </a:pPr>
            <a:r>
              <a:rPr lang="en-US" sz="2400" dirty="0">
                <a:solidFill>
                  <a:schemeClr val="tx1"/>
                </a:solidFill>
                <a:latin typeface="Times New Roman" pitchFamily="18" charset="0"/>
                <a:cs typeface="Times New Roman" pitchFamily="18" charset="0"/>
              </a:rPr>
              <a:t>Steam rolled grains are less fine and less dusty than grounded and dry rolled grains.</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2-Steam rolling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4" descr="India Compound Feed Market">
            <a:extLst>
              <a:ext uri="{FF2B5EF4-FFF2-40B4-BE49-F238E27FC236}">
                <a16:creationId xmlns:a16="http://schemas.microsoft.com/office/drawing/2014/main" id="{E578FF09-E629-2898-B343-5AA92A9581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828800"/>
            <a:ext cx="678180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40962" name="Picture 2" descr="What is Steam Flaking - Steam Culture - YouTube"/>
          <p:cNvPicPr>
            <a:picLocks noChangeAspect="1" noChangeArrowheads="1"/>
          </p:cNvPicPr>
          <p:nvPr/>
        </p:nvPicPr>
        <p:blipFill>
          <a:blip r:embed="rId2" cstate="print"/>
          <a:srcRect/>
          <a:stretch>
            <a:fillRect/>
          </a:stretch>
        </p:blipFill>
        <p:spPr bwMode="auto">
          <a:xfrm>
            <a:off x="381000" y="2590800"/>
            <a:ext cx="3657599"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64" name="Picture 4" descr="Steam flaker component illustration. | Download Scientific Diagram"/>
          <p:cNvPicPr>
            <a:picLocks noChangeAspect="1" noChangeArrowheads="1"/>
          </p:cNvPicPr>
          <p:nvPr/>
        </p:nvPicPr>
        <p:blipFill>
          <a:blip r:embed="rId3"/>
          <a:srcRect/>
          <a:stretch>
            <a:fillRect/>
          </a:stretch>
        </p:blipFill>
        <p:spPr bwMode="auto">
          <a:xfrm>
            <a:off x="4724400" y="1752600"/>
            <a:ext cx="3654424" cy="453051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Somehow similar to the steam rolling. After steam treatment, grains are passed through the roller mill. </a:t>
            </a:r>
          </a:p>
          <a:p>
            <a:pPr algn="just">
              <a:buFont typeface="Wingdings" pitchFamily="2" charset="2"/>
              <a:buChar char="v"/>
            </a:pPr>
            <a:r>
              <a:rPr lang="en-US" sz="2400" dirty="0">
                <a:solidFill>
                  <a:schemeClr val="tx1"/>
                </a:solidFill>
                <a:latin typeface="Times New Roman" pitchFamily="18" charset="0"/>
                <a:cs typeface="Times New Roman" pitchFamily="18" charset="0"/>
              </a:rPr>
              <a:t>The tolerance set between the rollers depends upon the flatness of the flake desired. </a:t>
            </a:r>
          </a:p>
          <a:p>
            <a:pPr algn="just">
              <a:buFont typeface="Wingdings" pitchFamily="2" charset="2"/>
              <a:buChar char="v"/>
            </a:pPr>
            <a:r>
              <a:rPr lang="en-US" sz="2400" dirty="0">
                <a:solidFill>
                  <a:schemeClr val="tx1"/>
                </a:solidFill>
                <a:latin typeface="Times New Roman" pitchFamily="18" charset="0"/>
                <a:cs typeface="Times New Roman" pitchFamily="18" charset="0"/>
              </a:rPr>
              <a:t>Drying is required while storing the steam processed and flaked grains. </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3-Steam processing and flaking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Content Placeholder 2"/>
          <p:cNvSpPr>
            <a:spLocks noGrp="1"/>
          </p:cNvSpPr>
          <p:nvPr>
            <p:ph idx="1"/>
          </p:nvPr>
        </p:nvSpPr>
        <p:spPr>
          <a:xfrm>
            <a:off x="914400" y="1981200"/>
            <a:ext cx="7848600" cy="4023360"/>
          </a:xfrm>
        </p:spPr>
        <p:txBody>
          <a:bodyPr>
            <a:normAutofit lnSpcReduction="10000"/>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Pressure cooking is similar to the steam rolling or steam processing and flaking.</a:t>
            </a:r>
          </a:p>
          <a:p>
            <a:pPr algn="just">
              <a:buFont typeface="Wingdings" pitchFamily="2" charset="2"/>
              <a:buChar char="v"/>
            </a:pPr>
            <a:r>
              <a:rPr lang="en-US" sz="2400" dirty="0">
                <a:solidFill>
                  <a:schemeClr val="tx1"/>
                </a:solidFill>
                <a:latin typeface="Times New Roman" pitchFamily="18" charset="0"/>
                <a:cs typeface="Times New Roman" pitchFamily="18" charset="0"/>
              </a:rPr>
              <a:t>Grains are pressure cooked at 50 psi for 1.5 min in air tight pressure chambers at temperature 300 degree Fahrenheit.</a:t>
            </a:r>
          </a:p>
          <a:p>
            <a:pPr algn="just">
              <a:buFont typeface="Wingdings" pitchFamily="2" charset="2"/>
              <a:buChar char="v"/>
            </a:pPr>
            <a:r>
              <a:rPr lang="en-US" sz="2400" dirty="0">
                <a:solidFill>
                  <a:schemeClr val="tx1"/>
                </a:solidFill>
                <a:latin typeface="Times New Roman" pitchFamily="18" charset="0"/>
                <a:cs typeface="Times New Roman" pitchFamily="18" charset="0"/>
              </a:rPr>
              <a:t>The temperature is reduced to below 200 degree Fahrenheit and the moisture to 20% by passing them through cooling and drying tower prior to flaking.</a:t>
            </a:r>
          </a:p>
          <a:p>
            <a:pPr algn="just">
              <a:buFont typeface="Wingdings" pitchFamily="2" charset="2"/>
              <a:buChar char="v"/>
            </a:pPr>
            <a:r>
              <a:rPr lang="en-US" sz="2400" dirty="0">
                <a:solidFill>
                  <a:schemeClr val="tx1"/>
                </a:solidFill>
                <a:latin typeface="Times New Roman" pitchFamily="18" charset="0"/>
                <a:cs typeface="Times New Roman" pitchFamily="18" charset="0"/>
              </a:rPr>
              <a:t>Pressure cooked grains are difficult to flake to the same degree of flatness due to spongy nature of the pressure cooked grain.</a:t>
            </a:r>
          </a:p>
          <a:p>
            <a:pPr algn="just">
              <a:buFont typeface="Wingdings" pitchFamily="2" charset="2"/>
              <a:buChar char="v"/>
            </a:pPr>
            <a:r>
              <a:rPr lang="en-US" sz="2400" dirty="0">
                <a:solidFill>
                  <a:schemeClr val="tx1"/>
                </a:solidFill>
                <a:latin typeface="Times New Roman" pitchFamily="18" charset="0"/>
                <a:cs typeface="Times New Roman" pitchFamily="18" charset="0"/>
              </a:rPr>
              <a:t>Pressure cooked flakes are less brittle and therefore not break.</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4-Pressure cooking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It is done by subjecting grains to high pressure steam (250 psi) for very short time (20 sec) followed by sudden decrease to </a:t>
            </a:r>
            <a:r>
              <a:rPr lang="en-US" sz="2400" dirty="0" err="1">
                <a:solidFill>
                  <a:schemeClr val="tx1"/>
                </a:solidFill>
                <a:latin typeface="Times New Roman" pitchFamily="18" charset="0"/>
                <a:cs typeface="Times New Roman" pitchFamily="18" charset="0"/>
              </a:rPr>
              <a:t>atm</a:t>
            </a:r>
            <a:r>
              <a:rPr lang="en-US" sz="2400" dirty="0">
                <a:solidFill>
                  <a:schemeClr val="tx1"/>
                </a:solidFill>
                <a:latin typeface="Times New Roman" pitchFamily="18" charset="0"/>
                <a:cs typeface="Times New Roman" pitchFamily="18" charset="0"/>
              </a:rPr>
              <a:t> pressure.</a:t>
            </a:r>
          </a:p>
          <a:p>
            <a:pPr algn="just">
              <a:buFont typeface="Wingdings" pitchFamily="2" charset="2"/>
              <a:buChar char="v"/>
            </a:pPr>
            <a:r>
              <a:rPr lang="en-US" sz="2400" dirty="0">
                <a:solidFill>
                  <a:schemeClr val="tx1"/>
                </a:solidFill>
                <a:latin typeface="Times New Roman" pitchFamily="18" charset="0"/>
                <a:cs typeface="Times New Roman" pitchFamily="18" charset="0"/>
              </a:rPr>
              <a:t>This results into rapid expansion of grain kernels and produced a low density product (similar to popping).</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5-Exploding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Reconstituted grains are matured grain (10% moisture) to which water is added to raise the moisture level to 25-30% and wet grains are stored in an oxygen-limited silo of 14-21 days prior to feeding.</a:t>
            </a:r>
          </a:p>
          <a:p>
            <a:pPr algn="just">
              <a:buFont typeface="Wingdings" pitchFamily="2" charset="2"/>
              <a:buChar char="v"/>
            </a:pPr>
            <a:r>
              <a:rPr lang="en-US" sz="2400" dirty="0">
                <a:solidFill>
                  <a:schemeClr val="tx1"/>
                </a:solidFill>
                <a:latin typeface="Times New Roman" pitchFamily="18" charset="0"/>
                <a:cs typeface="Times New Roman" pitchFamily="18" charset="0"/>
              </a:rPr>
              <a:t>Reconstitution of grain increases the solubility of the grain protein.</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6-Reconstitution</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7-Pelleting</a:t>
            </a:r>
            <a:endParaRPr lang="en-US" sz="2800" b="1" dirty="0">
              <a:solidFill>
                <a:srgbClr val="FF0000"/>
              </a:solidFill>
              <a:latin typeface="Times New Roman" pitchFamily="18" charset="0"/>
              <a:cs typeface="Times New Roman" pitchFamily="18" charset="0"/>
            </a:endParaRPr>
          </a:p>
        </p:txBody>
      </p:sp>
      <p:pic>
        <p:nvPicPr>
          <p:cNvPr id="8" name="Picture 2" descr="pelleting-advantages"/>
          <p:cNvPicPr>
            <a:picLocks noChangeAspect="1" noChangeArrowheads="1"/>
          </p:cNvPicPr>
          <p:nvPr/>
        </p:nvPicPr>
        <p:blipFill>
          <a:blip r:embed="rId2"/>
          <a:srcRect/>
          <a:stretch>
            <a:fillRect/>
          </a:stretch>
        </p:blipFill>
        <p:spPr bwMode="auto">
          <a:xfrm>
            <a:off x="4267200" y="1905000"/>
            <a:ext cx="3108493" cy="2438400"/>
          </a:xfrm>
          <a:prstGeom prst="rect">
            <a:avLst/>
          </a:prstGeom>
          <a:noFill/>
        </p:spPr>
      </p:pic>
      <p:sp>
        <p:nvSpPr>
          <p:cNvPr id="3074" name="AutoShape 2" descr="Inside Look on Dies for Wood Pellet Making Mach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nside Look on Dies for Wood Pellet Making Mach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Inside Look on Dies for Wood Pellet Making Mach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2" name="Picture 10" descr="Pressing For Success | Biomassmagazine.com"/>
          <p:cNvPicPr>
            <a:picLocks noChangeAspect="1" noChangeArrowheads="1"/>
          </p:cNvPicPr>
          <p:nvPr/>
        </p:nvPicPr>
        <p:blipFill>
          <a:blip r:embed="rId3"/>
          <a:srcRect/>
          <a:stretch>
            <a:fillRect/>
          </a:stretch>
        </p:blipFill>
        <p:spPr bwMode="auto">
          <a:xfrm>
            <a:off x="914400" y="1981200"/>
            <a:ext cx="3349624" cy="4192270"/>
          </a:xfrm>
          <a:prstGeom prst="rect">
            <a:avLst/>
          </a:prstGeom>
          <a:noFill/>
        </p:spPr>
      </p:pic>
      <p:pic>
        <p:nvPicPr>
          <p:cNvPr id="3084" name="Picture 12" descr="Making the perfect feed pellet - All About Feed"/>
          <p:cNvPicPr>
            <a:picLocks noChangeAspect="1" noChangeArrowheads="1"/>
          </p:cNvPicPr>
          <p:nvPr/>
        </p:nvPicPr>
        <p:blipFill>
          <a:blip r:embed="rId4" cstate="print"/>
          <a:srcRect/>
          <a:stretch>
            <a:fillRect/>
          </a:stretch>
        </p:blipFill>
        <p:spPr bwMode="auto">
          <a:xfrm>
            <a:off x="5715000" y="4343400"/>
            <a:ext cx="2857501" cy="1905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algn="just">
              <a:buFont typeface="Wingdings" pitchFamily="2" charset="2"/>
              <a:buChar char="v"/>
            </a:pP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Pelleted</a:t>
            </a:r>
            <a:r>
              <a:rPr lang="en-US" sz="2400" dirty="0">
                <a:solidFill>
                  <a:schemeClr val="tx1"/>
                </a:solidFill>
                <a:latin typeface="Times New Roman" pitchFamily="18" charset="0"/>
                <a:cs typeface="Times New Roman" pitchFamily="18" charset="0"/>
              </a:rPr>
              <a:t> feeds are agglomerated feeds formed by extruding feed/grain by forcing and compacting and forcing through die openings by any mechanical process.</a:t>
            </a:r>
          </a:p>
          <a:p>
            <a:pPr algn="just">
              <a:buFont typeface="Wingdings" pitchFamily="2" charset="2"/>
              <a:buChar char="v"/>
            </a:pPr>
            <a:r>
              <a:rPr lang="en-US" sz="2400" dirty="0">
                <a:solidFill>
                  <a:schemeClr val="tx1"/>
                </a:solidFill>
                <a:latin typeface="Times New Roman" pitchFamily="18" charset="0"/>
                <a:cs typeface="Times New Roman" pitchFamily="18" charset="0"/>
              </a:rPr>
              <a:t>The purpose of pelleting is to change dusty and unpalatable feed material into more palatable, easy to handle large particles by application of optimum amounts of heat, moisture and pressure. </a:t>
            </a:r>
          </a:p>
          <a:p>
            <a:pPr algn="just">
              <a:buFont typeface="Wingdings" pitchFamily="2" charset="2"/>
              <a:buChar char="v"/>
            </a:pPr>
            <a:r>
              <a:rPr lang="en-US" sz="2400" dirty="0">
                <a:solidFill>
                  <a:schemeClr val="tx1"/>
                </a:solidFill>
                <a:latin typeface="Times New Roman" pitchFamily="18" charset="0"/>
                <a:cs typeface="Times New Roman" pitchFamily="18" charset="0"/>
              </a:rPr>
              <a:t>The normal size of the pellets is 3.9-19 mm with most optimum particle size of pellets are 6.25-9.4 mm. </a:t>
            </a:r>
          </a:p>
          <a:p>
            <a:pPr algn="just">
              <a:buFont typeface="Wingdings" pitchFamily="2" charset="2"/>
              <a:buChar char="v"/>
            </a:pPr>
            <a:endParaRPr lang="en-US" sz="2400" dirty="0">
              <a:solidFill>
                <a:schemeClr val="tx1"/>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Content Placeholder 2"/>
          <p:cNvSpPr>
            <a:spLocks noGrp="1"/>
          </p:cNvSpPr>
          <p:nvPr>
            <p:ph idx="1"/>
          </p:nvPr>
        </p:nvSpPr>
        <p:spPr>
          <a:xfrm>
            <a:off x="914400" y="1981200"/>
            <a:ext cx="7848600" cy="4023360"/>
          </a:xfrm>
        </p:spPr>
        <p:txBody>
          <a:bodyPr>
            <a:normAutofit fontScale="92500" lnSpcReduction="20000"/>
          </a:bodyPr>
          <a:lstStyle/>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Increase the palatability and therefore increase feed intake.</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Increase the density of feed and thereby reduce the storage space required.</a:t>
            </a:r>
          </a:p>
          <a:p>
            <a:pPr marL="457200" indent="-457200" algn="just">
              <a:spcBef>
                <a:spcPts val="0"/>
              </a:spcBef>
              <a:spcAft>
                <a:spcPts val="0"/>
              </a:spcAft>
              <a:buFont typeface="Calibri" panose="020F0502020204030204" pitchFamily="34" charset="0"/>
              <a:buAutoNum type="arabicPeriod"/>
            </a:pPr>
            <a:r>
              <a:rPr lang="en-US" sz="2400" dirty="0">
                <a:solidFill>
                  <a:schemeClr val="tx1"/>
                </a:solidFill>
                <a:latin typeface="Times New Roman" pitchFamily="18" charset="0"/>
                <a:cs typeface="Times New Roman" pitchFamily="18" charset="0"/>
              </a:rPr>
              <a:t>The segregation of ingredients in a mixing, handling or feeding process is prevented. </a:t>
            </a:r>
          </a:p>
          <a:p>
            <a:pPr marL="457200" indent="-457200" algn="just">
              <a:spcBef>
                <a:spcPts val="0"/>
              </a:spcBef>
              <a:spcAft>
                <a:spcPts val="0"/>
              </a:spcAft>
              <a:buFont typeface="Calibri" panose="020F0502020204030204" pitchFamily="34" charset="0"/>
              <a:buAutoNum type="arabicPeriod"/>
            </a:pPr>
            <a:r>
              <a:rPr lang="en-US" sz="2400" dirty="0">
                <a:solidFill>
                  <a:schemeClr val="tx1"/>
                </a:solidFill>
                <a:latin typeface="Times New Roman" pitchFamily="18" charset="0"/>
                <a:cs typeface="Times New Roman" pitchFamily="18" charset="0"/>
              </a:rPr>
              <a:t>Waste during the eating process is minimized.</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Requires less </a:t>
            </a:r>
            <a:r>
              <a:rPr lang="en-US" sz="2400" dirty="0" err="1">
                <a:solidFill>
                  <a:schemeClr val="tx1"/>
                </a:solidFill>
                <a:latin typeface="Times New Roman" pitchFamily="18" charset="0"/>
                <a:cs typeface="Times New Roman" pitchFamily="18" charset="0"/>
              </a:rPr>
              <a:t>labour</a:t>
            </a:r>
            <a:r>
              <a:rPr lang="en-US" sz="2400" dirty="0">
                <a:solidFill>
                  <a:schemeClr val="tx1"/>
                </a:solidFill>
                <a:latin typeface="Times New Roman" pitchFamily="18" charset="0"/>
                <a:cs typeface="Times New Roman" pitchFamily="18" charset="0"/>
              </a:rPr>
              <a:t> (easy to handle) in </a:t>
            </a:r>
            <a:r>
              <a:rPr lang="en-US" sz="2400" dirty="0" err="1">
                <a:solidFill>
                  <a:schemeClr val="tx1"/>
                </a:solidFill>
                <a:latin typeface="Times New Roman" pitchFamily="18" charset="0"/>
                <a:cs typeface="Times New Roman" pitchFamily="18" charset="0"/>
              </a:rPr>
              <a:t>pelleted</a:t>
            </a:r>
            <a:r>
              <a:rPr lang="en-US" sz="2400" dirty="0">
                <a:solidFill>
                  <a:schemeClr val="tx1"/>
                </a:solidFill>
                <a:latin typeface="Times New Roman" pitchFamily="18" charset="0"/>
                <a:cs typeface="Times New Roman" pitchFamily="18" charset="0"/>
              </a:rPr>
              <a:t> feed handling as </a:t>
            </a:r>
            <a:r>
              <a:rPr lang="en-US" sz="2400" dirty="0" err="1">
                <a:solidFill>
                  <a:schemeClr val="tx1"/>
                </a:solidFill>
                <a:latin typeface="Times New Roman" pitchFamily="18" charset="0"/>
                <a:cs typeface="Times New Roman" pitchFamily="18" charset="0"/>
              </a:rPr>
              <a:t>pelleted</a:t>
            </a:r>
            <a:r>
              <a:rPr lang="en-US" sz="2400" dirty="0">
                <a:solidFill>
                  <a:schemeClr val="tx1"/>
                </a:solidFill>
                <a:latin typeface="Times New Roman" pitchFamily="18" charset="0"/>
                <a:cs typeface="Times New Roman" pitchFamily="18" charset="0"/>
              </a:rPr>
              <a:t> material is free </a:t>
            </a:r>
            <a:r>
              <a:rPr lang="en-US" sz="2400" dirty="0" err="1">
                <a:solidFill>
                  <a:schemeClr val="tx1"/>
                </a:solidFill>
                <a:latin typeface="Times New Roman" pitchFamily="18" charset="0"/>
                <a:cs typeface="Times New Roman" pitchFamily="18" charset="0"/>
              </a:rPr>
              <a:t>flowin</a:t>
            </a:r>
            <a:r>
              <a:rPr lang="en-US" sz="2400" dirty="0">
                <a:solidFill>
                  <a:schemeClr val="tx1"/>
                </a:solidFill>
                <a:latin typeface="Times New Roman" pitchFamily="18" charset="0"/>
                <a:cs typeface="Times New Roman" pitchFamily="18" charset="0"/>
              </a:rPr>
              <a:t>.</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Heat labile inhibitors are destroyed , gelatinization of starch occurs.</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Feeding </a:t>
            </a:r>
            <a:r>
              <a:rPr lang="en-US" sz="2400" dirty="0" err="1">
                <a:solidFill>
                  <a:schemeClr val="tx1"/>
                </a:solidFill>
                <a:latin typeface="Times New Roman" pitchFamily="18" charset="0"/>
                <a:cs typeface="Times New Roman" pitchFamily="18" charset="0"/>
              </a:rPr>
              <a:t>pelleted</a:t>
            </a:r>
            <a:r>
              <a:rPr lang="en-US" sz="2400" dirty="0">
                <a:solidFill>
                  <a:schemeClr val="tx1"/>
                </a:solidFill>
                <a:latin typeface="Times New Roman" pitchFamily="18" charset="0"/>
                <a:cs typeface="Times New Roman" pitchFamily="18" charset="0"/>
              </a:rPr>
              <a:t> feed improved performance of the animals. </a:t>
            </a:r>
          </a:p>
          <a:p>
            <a:pPr marL="457200" indent="-457200" algn="just">
              <a:spcBef>
                <a:spcPts val="0"/>
              </a:spcBef>
              <a:spcAft>
                <a:spcPts val="0"/>
              </a:spcAft>
              <a:buFont typeface="Calibri" panose="020F0502020204030204" pitchFamily="34" charset="0"/>
              <a:buAutoNum type="arabicPeriod"/>
            </a:pPr>
            <a:r>
              <a:rPr lang="en-US" sz="2400" dirty="0">
                <a:solidFill>
                  <a:schemeClr val="tx1"/>
                </a:solidFill>
                <a:latin typeface="Times New Roman" pitchFamily="18" charset="0"/>
                <a:cs typeface="Times New Roman" pitchFamily="18" charset="0"/>
              </a:rPr>
              <a:t>Bulk density is increased, which enhances storage capabilities of most bulk facilities. Shipping facilities are also increased, thereby reducing transportation costs.</a:t>
            </a:r>
          </a:p>
          <a:p>
            <a:pPr marL="457200" indent="-457200" algn="just">
              <a:spcBef>
                <a:spcPts val="0"/>
              </a:spcBef>
              <a:spcAft>
                <a:spcPts val="0"/>
              </a:spcAft>
              <a:buFont typeface="Calibri" panose="020F0502020204030204" pitchFamily="34" charset="0"/>
              <a:buAutoNum type="arabicPeriod"/>
            </a:pPr>
            <a:r>
              <a:rPr lang="en-US" sz="2400" dirty="0">
                <a:solidFill>
                  <a:schemeClr val="tx1"/>
                </a:solidFill>
                <a:latin typeface="Times New Roman" pitchFamily="18" charset="0"/>
                <a:cs typeface="Times New Roman" pitchFamily="18" charset="0"/>
              </a:rPr>
              <a:t>Feed in pellets forms reduces natural losses because it reduces the formation of dust.</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Advantages of pelleting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Content Placeholder 2"/>
          <p:cNvSpPr>
            <a:spLocks noGrp="1"/>
          </p:cNvSpPr>
          <p:nvPr>
            <p:ph idx="1"/>
          </p:nvPr>
        </p:nvSpPr>
        <p:spPr>
          <a:xfrm>
            <a:off x="914400" y="1981200"/>
            <a:ext cx="7848600" cy="4023360"/>
          </a:xfrm>
        </p:spPr>
        <p:txBody>
          <a:bodyPr>
            <a:normAutofit/>
          </a:bodyPr>
          <a:lstStyle/>
          <a:p>
            <a:pPr marL="457200" indent="-457200" algn="just">
              <a:spcBef>
                <a:spcPts val="0"/>
              </a:spcBef>
              <a:spcAft>
                <a:spcPts val="0"/>
              </a:spcAft>
              <a:buFont typeface="Calibri" panose="020F0502020204030204" pitchFamily="34" charset="0"/>
              <a:buAutoNum type="arabicPeriod"/>
            </a:pPr>
            <a:r>
              <a:rPr lang="en-US" sz="2400" dirty="0">
                <a:solidFill>
                  <a:schemeClr val="tx1"/>
                </a:solidFill>
                <a:latin typeface="Times New Roman" pitchFamily="18" charset="0"/>
                <a:cs typeface="Times New Roman" pitchFamily="18" charset="0"/>
              </a:rPr>
              <a:t>Increase the cost of the feed due to the pelleting process.</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Decrease eating time, creating more boredom.</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Decrease the amount of fiber a animal receives.</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Poor-quality feed ingredients can be hidden in a pellet.</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Excessive heat during the pelleting process may decrease the availability of amino acids such as lysine and may destroy some Vitamins.</a:t>
            </a:r>
          </a:p>
          <a:p>
            <a:pPr marL="457200" indent="-457200" algn="just">
              <a:spcBef>
                <a:spcPts val="0"/>
              </a:spcBef>
              <a:spcAft>
                <a:spcPts val="0"/>
              </a:spcAft>
              <a:buAutoNum type="arabicPeriod"/>
            </a:pPr>
            <a:r>
              <a:rPr lang="en-US" sz="2400" dirty="0">
                <a:solidFill>
                  <a:schemeClr val="tx1"/>
                </a:solidFill>
                <a:latin typeface="Times New Roman" pitchFamily="18" charset="0"/>
                <a:cs typeface="Times New Roman" pitchFamily="18" charset="0"/>
              </a:rPr>
              <a:t>Greedy eaters may be more prone to choke, colic, or other digestive disorders.</a:t>
            </a:r>
          </a:p>
        </p:txBody>
      </p:sp>
      <p:sp>
        <p:nvSpPr>
          <p:cNvPr id="6" name="Title 1"/>
          <p:cNvSpPr>
            <a:spLocks noGrp="1"/>
          </p:cNvSpPr>
          <p:nvPr>
            <p:ph type="title"/>
          </p:nvPr>
        </p:nvSpPr>
        <p:spPr>
          <a:xfrm>
            <a:off x="822960" y="286604"/>
            <a:ext cx="7543800" cy="1450757"/>
          </a:xfrm>
        </p:spPr>
        <p:txBody>
          <a:bodyPr>
            <a:normAutofit/>
          </a:bodyPr>
          <a:lstStyle/>
          <a:p>
            <a:r>
              <a:rPr lang="en-US" sz="3200" b="1" dirty="0">
                <a:solidFill>
                  <a:srgbClr val="7030A0"/>
                </a:solidFill>
                <a:latin typeface="Times New Roman" pitchFamily="18" charset="0"/>
                <a:cs typeface="Times New Roman" pitchFamily="18" charset="0"/>
              </a:rPr>
              <a:t>Disadvantages of pelleting</a:t>
            </a:r>
            <a:endParaRPr lang="en-US" sz="2800" b="1" dirty="0">
              <a:solidFill>
                <a:srgbClr val="FF0000"/>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591134"/>
            <a:ext cx="8991600" cy="3346450"/>
          </a:xfrm>
          <a:prstGeom prst="rect">
            <a:avLst/>
          </a:prstGeom>
        </p:spPr>
        <p:txBody>
          <a:bodyPr vert="horz" wrap="square" lIns="0" tIns="13335" rIns="0" bIns="0" rtlCol="0">
            <a:spAutoFit/>
          </a:bodyPr>
          <a:lstStyle/>
          <a:p>
            <a:pPr algn="ctr">
              <a:lnSpc>
                <a:spcPct val="100000"/>
              </a:lnSpc>
              <a:spcBef>
                <a:spcPts val="105"/>
              </a:spcBef>
            </a:pPr>
            <a:r>
              <a:rPr sz="3200" b="1" spc="-15" dirty="0">
                <a:solidFill>
                  <a:srgbClr val="FF0000"/>
                </a:solidFill>
                <a:latin typeface="Carlito"/>
                <a:cs typeface="Carlito"/>
              </a:rPr>
              <a:t>Roughage </a:t>
            </a:r>
            <a:r>
              <a:rPr sz="3200" b="1" dirty="0">
                <a:solidFill>
                  <a:srgbClr val="FF0000"/>
                </a:solidFill>
                <a:latin typeface="Carlito"/>
                <a:cs typeface="Carlito"/>
              </a:rPr>
              <a:t>processing</a:t>
            </a:r>
            <a:r>
              <a:rPr sz="3200" b="1" spc="-135" dirty="0">
                <a:solidFill>
                  <a:srgbClr val="FF0000"/>
                </a:solidFill>
                <a:latin typeface="Carlito"/>
                <a:cs typeface="Carlito"/>
              </a:rPr>
              <a:t> </a:t>
            </a:r>
            <a:r>
              <a:rPr sz="3200" b="1" spc="-5" dirty="0">
                <a:solidFill>
                  <a:srgbClr val="FF0000"/>
                </a:solidFill>
                <a:latin typeface="Carlito"/>
                <a:cs typeface="Carlito"/>
              </a:rPr>
              <a:t>methods</a:t>
            </a:r>
            <a:endParaRPr sz="3200" dirty="0">
              <a:latin typeface="Carlito"/>
              <a:cs typeface="Carlito"/>
            </a:endParaRPr>
          </a:p>
          <a:p>
            <a:pPr>
              <a:lnSpc>
                <a:spcPct val="100000"/>
              </a:lnSpc>
              <a:spcBef>
                <a:spcPts val="55"/>
              </a:spcBef>
            </a:pPr>
            <a:endParaRPr sz="4350" dirty="0">
              <a:latin typeface="Carlito"/>
              <a:cs typeface="Carlito"/>
            </a:endParaRPr>
          </a:p>
          <a:p>
            <a:pPr marL="355600" marR="5080" indent="-343535">
              <a:lnSpc>
                <a:spcPct val="100400"/>
              </a:lnSpc>
              <a:buFont typeface="Wingdings"/>
              <a:buChar char=""/>
              <a:tabLst>
                <a:tab pos="356235" algn="l"/>
                <a:tab pos="1718310" algn="l"/>
                <a:tab pos="2514600" algn="l"/>
                <a:tab pos="3301365" algn="l"/>
                <a:tab pos="4692015" algn="l"/>
                <a:tab pos="5821680" algn="l"/>
                <a:tab pos="6398260" algn="l"/>
                <a:tab pos="7098030" algn="l"/>
                <a:tab pos="8621395" algn="l"/>
              </a:tabLst>
            </a:pPr>
            <a:r>
              <a:rPr sz="3200" spc="-5" dirty="0">
                <a:solidFill>
                  <a:srgbClr val="C00000"/>
                </a:solidFill>
                <a:latin typeface="Carlito"/>
                <a:cs typeface="Carlito"/>
              </a:rPr>
              <a:t>di</a:t>
            </a:r>
            <a:r>
              <a:rPr sz="3200" spc="-25" dirty="0">
                <a:solidFill>
                  <a:srgbClr val="C00000"/>
                </a:solidFill>
                <a:latin typeface="Carlito"/>
                <a:cs typeface="Carlito"/>
              </a:rPr>
              <a:t>v</a:t>
            </a:r>
            <a:r>
              <a:rPr sz="3200" spc="-15" dirty="0">
                <a:solidFill>
                  <a:srgbClr val="C00000"/>
                </a:solidFill>
                <a:latin typeface="Carlito"/>
                <a:cs typeface="Carlito"/>
              </a:rPr>
              <a:t>i</a:t>
            </a:r>
            <a:r>
              <a:rPr sz="3200" spc="-5" dirty="0">
                <a:solidFill>
                  <a:srgbClr val="C00000"/>
                </a:solidFill>
                <a:latin typeface="Carlito"/>
                <a:cs typeface="Carlito"/>
              </a:rPr>
              <a:t>de</a:t>
            </a:r>
            <a:r>
              <a:rPr sz="3200" dirty="0">
                <a:solidFill>
                  <a:srgbClr val="C00000"/>
                </a:solidFill>
                <a:latin typeface="Carlito"/>
                <a:cs typeface="Carlito"/>
              </a:rPr>
              <a:t>d	</a:t>
            </a:r>
            <a:r>
              <a:rPr sz="3200" spc="-15" dirty="0">
                <a:solidFill>
                  <a:srgbClr val="C00000"/>
                </a:solidFill>
                <a:latin typeface="Carlito"/>
                <a:cs typeface="Carlito"/>
              </a:rPr>
              <a:t>i</a:t>
            </a:r>
            <a:r>
              <a:rPr sz="3200" spc="-35" dirty="0">
                <a:solidFill>
                  <a:srgbClr val="C00000"/>
                </a:solidFill>
                <a:latin typeface="Carlito"/>
                <a:cs typeface="Carlito"/>
              </a:rPr>
              <a:t>n</a:t>
            </a:r>
            <a:r>
              <a:rPr sz="3200" spc="-30" dirty="0">
                <a:solidFill>
                  <a:srgbClr val="C00000"/>
                </a:solidFill>
                <a:latin typeface="Carlito"/>
                <a:cs typeface="Carlito"/>
              </a:rPr>
              <a:t>t</a:t>
            </a:r>
            <a:r>
              <a:rPr sz="3200" dirty="0">
                <a:solidFill>
                  <a:srgbClr val="C00000"/>
                </a:solidFill>
                <a:latin typeface="Carlito"/>
                <a:cs typeface="Carlito"/>
              </a:rPr>
              <a:t>o	t</a:t>
            </a:r>
            <a:r>
              <a:rPr sz="3200" spc="-20" dirty="0">
                <a:solidFill>
                  <a:srgbClr val="C00000"/>
                </a:solidFill>
                <a:latin typeface="Carlito"/>
                <a:cs typeface="Carlito"/>
              </a:rPr>
              <a:t>w</a:t>
            </a:r>
            <a:r>
              <a:rPr sz="3200" dirty="0">
                <a:solidFill>
                  <a:srgbClr val="C00000"/>
                </a:solidFill>
                <a:latin typeface="Carlito"/>
                <a:cs typeface="Carlito"/>
              </a:rPr>
              <a:t>o	g</a:t>
            </a:r>
            <a:r>
              <a:rPr sz="3200" spc="-40" dirty="0">
                <a:solidFill>
                  <a:srgbClr val="C00000"/>
                </a:solidFill>
                <a:latin typeface="Carlito"/>
                <a:cs typeface="Carlito"/>
              </a:rPr>
              <a:t>r</a:t>
            </a:r>
            <a:r>
              <a:rPr sz="3200" spc="-5" dirty="0">
                <a:solidFill>
                  <a:srgbClr val="C00000"/>
                </a:solidFill>
                <a:latin typeface="Carlito"/>
                <a:cs typeface="Carlito"/>
              </a:rPr>
              <a:t>o</a:t>
            </a:r>
            <a:r>
              <a:rPr sz="3200" spc="5" dirty="0">
                <a:solidFill>
                  <a:srgbClr val="C00000"/>
                </a:solidFill>
                <a:latin typeface="Carlito"/>
                <a:cs typeface="Carlito"/>
              </a:rPr>
              <a:t>u</a:t>
            </a:r>
            <a:r>
              <a:rPr sz="3200" spc="-5" dirty="0">
                <a:solidFill>
                  <a:srgbClr val="C00000"/>
                </a:solidFill>
                <a:latin typeface="Carlito"/>
                <a:cs typeface="Carlito"/>
              </a:rPr>
              <a:t>p</a:t>
            </a:r>
            <a:r>
              <a:rPr sz="3200" spc="25" dirty="0">
                <a:solidFill>
                  <a:srgbClr val="C00000"/>
                </a:solidFill>
                <a:latin typeface="Carlito"/>
                <a:cs typeface="Carlito"/>
              </a:rPr>
              <a:t>s</a:t>
            </a:r>
            <a:r>
              <a:rPr sz="3200" dirty="0">
                <a:solidFill>
                  <a:srgbClr val="C00000"/>
                </a:solidFill>
                <a:latin typeface="Carlito"/>
                <a:cs typeface="Carlito"/>
              </a:rPr>
              <a:t>:	</a:t>
            </a:r>
            <a:r>
              <a:rPr sz="3200" spc="-35" dirty="0">
                <a:latin typeface="Carlito"/>
                <a:cs typeface="Carlito"/>
              </a:rPr>
              <a:t>b</a:t>
            </a:r>
            <a:r>
              <a:rPr sz="3200" spc="5" dirty="0">
                <a:latin typeface="Carlito"/>
                <a:cs typeface="Carlito"/>
              </a:rPr>
              <a:t>a</a:t>
            </a:r>
            <a:r>
              <a:rPr sz="3200" spc="-5" dirty="0">
                <a:latin typeface="Carlito"/>
                <a:cs typeface="Carlito"/>
              </a:rPr>
              <a:t>se</a:t>
            </a:r>
            <a:r>
              <a:rPr sz="3200" dirty="0">
                <a:latin typeface="Carlito"/>
                <a:cs typeface="Carlito"/>
              </a:rPr>
              <a:t>d	on	t</a:t>
            </a:r>
            <a:r>
              <a:rPr sz="3200" spc="10" dirty="0">
                <a:latin typeface="Carlito"/>
                <a:cs typeface="Carlito"/>
              </a:rPr>
              <a:t>h</a:t>
            </a:r>
            <a:r>
              <a:rPr sz="3200" dirty="0">
                <a:latin typeface="Carlito"/>
                <a:cs typeface="Carlito"/>
              </a:rPr>
              <a:t>e	</a:t>
            </a:r>
            <a:r>
              <a:rPr sz="3200" spc="5" dirty="0">
                <a:latin typeface="Carlito"/>
                <a:cs typeface="Carlito"/>
              </a:rPr>
              <a:t>a</a:t>
            </a:r>
            <a:r>
              <a:rPr sz="3200" spc="-5" dirty="0">
                <a:latin typeface="Carlito"/>
                <a:cs typeface="Carlito"/>
              </a:rPr>
              <a:t>d</a:t>
            </a:r>
            <a:r>
              <a:rPr sz="3200" spc="10" dirty="0">
                <a:latin typeface="Carlito"/>
                <a:cs typeface="Carlito"/>
              </a:rPr>
              <a:t>d</a:t>
            </a:r>
            <a:r>
              <a:rPr sz="3200" spc="-15" dirty="0">
                <a:latin typeface="Carlito"/>
                <a:cs typeface="Carlito"/>
              </a:rPr>
              <a:t>i</a:t>
            </a:r>
            <a:r>
              <a:rPr sz="3200" dirty="0">
                <a:latin typeface="Carlito"/>
                <a:cs typeface="Carlito"/>
              </a:rPr>
              <a:t>t</a:t>
            </a:r>
            <a:r>
              <a:rPr sz="3200" spc="-15" dirty="0">
                <a:latin typeface="Carlito"/>
                <a:cs typeface="Carlito"/>
              </a:rPr>
              <a:t>i</a:t>
            </a:r>
            <a:r>
              <a:rPr sz="3200" spc="-5" dirty="0">
                <a:latin typeface="Carlito"/>
                <a:cs typeface="Carlito"/>
              </a:rPr>
              <a:t>o</a:t>
            </a:r>
            <a:r>
              <a:rPr sz="3200" dirty="0">
                <a:latin typeface="Carlito"/>
                <a:cs typeface="Carlito"/>
              </a:rPr>
              <a:t>n	or  deduction of </a:t>
            </a:r>
            <a:r>
              <a:rPr sz="3200" spc="-20" dirty="0">
                <a:latin typeface="Carlito"/>
                <a:cs typeface="Carlito"/>
              </a:rPr>
              <a:t>water content </a:t>
            </a:r>
            <a:r>
              <a:rPr sz="3200" dirty="0">
                <a:latin typeface="Carlito"/>
                <a:cs typeface="Carlito"/>
              </a:rPr>
              <a:t>of</a:t>
            </a:r>
            <a:r>
              <a:rPr sz="3200" spc="-45" dirty="0">
                <a:latin typeface="Carlito"/>
                <a:cs typeface="Carlito"/>
              </a:rPr>
              <a:t> </a:t>
            </a:r>
            <a:r>
              <a:rPr sz="3200" spc="-5" dirty="0">
                <a:latin typeface="Carlito"/>
                <a:cs typeface="Carlito"/>
              </a:rPr>
              <a:t>roughages.</a:t>
            </a:r>
            <a:endParaRPr sz="3200" dirty="0">
              <a:latin typeface="Carlito"/>
              <a:cs typeface="Carlito"/>
            </a:endParaRPr>
          </a:p>
          <a:p>
            <a:pPr marL="625475" indent="-613410">
              <a:lnSpc>
                <a:spcPct val="100000"/>
              </a:lnSpc>
              <a:spcBef>
                <a:spcPts val="775"/>
              </a:spcBef>
              <a:buClr>
                <a:srgbClr val="000000"/>
              </a:buClr>
              <a:buFont typeface="Wingdings"/>
              <a:buChar char=""/>
              <a:tabLst>
                <a:tab pos="625475" algn="l"/>
                <a:tab pos="626110" algn="l"/>
              </a:tabLst>
            </a:pPr>
            <a:r>
              <a:rPr sz="3200" dirty="0">
                <a:solidFill>
                  <a:srgbClr val="00AF50"/>
                </a:solidFill>
                <a:latin typeface="Carlito"/>
                <a:cs typeface="Carlito"/>
              </a:rPr>
              <a:t>Dry </a:t>
            </a:r>
            <a:r>
              <a:rPr sz="3200" spc="-5" dirty="0">
                <a:solidFill>
                  <a:srgbClr val="00AF50"/>
                </a:solidFill>
                <a:latin typeface="Carlito"/>
                <a:cs typeface="Carlito"/>
              </a:rPr>
              <a:t>processing</a:t>
            </a:r>
            <a:r>
              <a:rPr sz="3200" dirty="0">
                <a:solidFill>
                  <a:srgbClr val="00AF50"/>
                </a:solidFill>
                <a:latin typeface="Carlito"/>
                <a:cs typeface="Carlito"/>
              </a:rPr>
              <a:t> method</a:t>
            </a:r>
            <a:endParaRPr sz="3200" dirty="0">
              <a:latin typeface="Carlito"/>
              <a:cs typeface="Carlito"/>
            </a:endParaRPr>
          </a:p>
          <a:p>
            <a:pPr marL="625475" indent="-613410">
              <a:lnSpc>
                <a:spcPct val="100000"/>
              </a:lnSpc>
              <a:spcBef>
                <a:spcPts val="770"/>
              </a:spcBef>
              <a:buClr>
                <a:srgbClr val="000000"/>
              </a:buClr>
              <a:buFont typeface="Wingdings"/>
              <a:buChar char=""/>
              <a:tabLst>
                <a:tab pos="625475" algn="l"/>
                <a:tab pos="626110" algn="l"/>
              </a:tabLst>
            </a:pPr>
            <a:r>
              <a:rPr sz="3200" spc="-45" dirty="0">
                <a:solidFill>
                  <a:srgbClr val="6F2F9F"/>
                </a:solidFill>
                <a:latin typeface="Carlito"/>
                <a:cs typeface="Carlito"/>
              </a:rPr>
              <a:t>Wet </a:t>
            </a:r>
            <a:r>
              <a:rPr sz="3200" spc="-5" dirty="0">
                <a:solidFill>
                  <a:srgbClr val="6F2F9F"/>
                </a:solidFill>
                <a:latin typeface="Carlito"/>
                <a:cs typeface="Carlito"/>
              </a:rPr>
              <a:t>processing</a:t>
            </a:r>
            <a:r>
              <a:rPr sz="3200" spc="25" dirty="0">
                <a:solidFill>
                  <a:srgbClr val="6F2F9F"/>
                </a:solidFill>
                <a:latin typeface="Carlito"/>
                <a:cs typeface="Carlito"/>
              </a:rPr>
              <a:t> </a:t>
            </a:r>
            <a:r>
              <a:rPr sz="3200" spc="-5" dirty="0">
                <a:solidFill>
                  <a:srgbClr val="6F2F9F"/>
                </a:solidFill>
                <a:latin typeface="Carlito"/>
                <a:cs typeface="Carlito"/>
              </a:rPr>
              <a:t>method</a:t>
            </a:r>
            <a:endParaRPr sz="3200" dirty="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descr="5 Theories of Child Development"/>
          <p:cNvPicPr>
            <a:picLocks noChangeAspect="1" noChangeArrowheads="1"/>
          </p:cNvPicPr>
          <p:nvPr/>
        </p:nvPicPr>
        <p:blipFill>
          <a:blip r:embed="rId2"/>
          <a:srcRect/>
          <a:stretch>
            <a:fillRect/>
          </a:stretch>
        </p:blipFill>
        <p:spPr bwMode="auto">
          <a:xfrm>
            <a:off x="354775" y="2514600"/>
            <a:ext cx="8789225" cy="2743200"/>
          </a:xfrm>
          <a:prstGeom prst="rect">
            <a:avLst/>
          </a:prstGeom>
          <a:noFill/>
        </p:spPr>
      </p:pic>
      <p:sp>
        <p:nvSpPr>
          <p:cNvPr id="7" name="Title 1"/>
          <p:cNvSpPr>
            <a:spLocks noGrp="1"/>
          </p:cNvSpPr>
          <p:nvPr>
            <p:ph type="title"/>
          </p:nvPr>
        </p:nvSpPr>
        <p:spPr>
          <a:xfrm>
            <a:off x="533400" y="685800"/>
            <a:ext cx="8016240" cy="670561"/>
          </a:xfrm>
        </p:spPr>
        <p:txBody>
          <a:bodyPr>
            <a:normAutofit/>
          </a:bodyPr>
          <a:lstStyle/>
          <a:p>
            <a:pPr algn="ctr"/>
            <a:r>
              <a:rPr lang="en-US" sz="4000" b="1" dirty="0">
                <a:solidFill>
                  <a:srgbClr val="7030A0"/>
                </a:solidFill>
                <a:latin typeface="Arial Black" pitchFamily="34" charset="0"/>
              </a:rPr>
              <a:t>Development of feed market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A7F2A4D-7A79-4EBF-B355-D33EE4F914B2}"/>
              </a:ext>
            </a:extLst>
          </p:cNvPr>
          <p:cNvSpPr txBox="1"/>
          <p:nvPr/>
        </p:nvSpPr>
        <p:spPr>
          <a:xfrm>
            <a:off x="78105" y="1447800"/>
            <a:ext cx="8987790" cy="1309974"/>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7145" rIns="0" bIns="0" rtlCol="0">
            <a:spAutoFit/>
          </a:bodyPr>
          <a:lstStyle/>
          <a:p>
            <a:pPr marL="355600" indent="-343535" algn="just">
              <a:lnSpc>
                <a:spcPct val="100000"/>
              </a:lnSpc>
              <a:buFont typeface="Wingdings"/>
              <a:buChar char=""/>
              <a:tabLst>
                <a:tab pos="356235" algn="l"/>
              </a:tabLst>
            </a:pPr>
            <a:r>
              <a:rPr sz="2200" spc="15" dirty="0">
                <a:latin typeface="Times New Roman" panose="02020603050405020304" pitchFamily="18" charset="0"/>
                <a:cs typeface="Times New Roman" panose="02020603050405020304" pitchFamily="18" charset="0"/>
              </a:rPr>
              <a:t>The </a:t>
            </a:r>
            <a:r>
              <a:rPr sz="2200" spc="-15" dirty="0">
                <a:latin typeface="Times New Roman" panose="02020603050405020304" pitchFamily="18" charset="0"/>
                <a:cs typeface="Times New Roman" panose="02020603050405020304" pitchFamily="18" charset="0"/>
              </a:rPr>
              <a:t>forage </a:t>
            </a:r>
            <a:r>
              <a:rPr sz="2200" spc="10" dirty="0">
                <a:latin typeface="Times New Roman" panose="02020603050405020304" pitchFamily="18" charset="0"/>
                <a:cs typeface="Times New Roman" panose="02020603050405020304" pitchFamily="18" charset="0"/>
              </a:rPr>
              <a:t>is </a:t>
            </a:r>
            <a:r>
              <a:rPr sz="2200" spc="5" dirty="0">
                <a:latin typeface="Times New Roman" panose="02020603050405020304" pitchFamily="18" charset="0"/>
                <a:cs typeface="Times New Roman" panose="02020603050405020304" pitchFamily="18" charset="0"/>
              </a:rPr>
              <a:t>cut </a:t>
            </a:r>
            <a:r>
              <a:rPr sz="2200" spc="10" dirty="0">
                <a:latin typeface="Times New Roman" panose="02020603050405020304" pitchFamily="18" charset="0"/>
                <a:cs typeface="Times New Roman" panose="02020603050405020304" pitchFamily="18" charset="0"/>
              </a:rPr>
              <a:t>and </a:t>
            </a:r>
            <a:r>
              <a:rPr sz="2200" spc="5" dirty="0">
                <a:latin typeface="Times New Roman" panose="02020603050405020304" pitchFamily="18" charset="0"/>
                <a:cs typeface="Times New Roman" panose="02020603050405020304" pitchFamily="18" charset="0"/>
              </a:rPr>
              <a:t>dried </a:t>
            </a:r>
            <a:r>
              <a:rPr sz="2200" spc="15" dirty="0">
                <a:latin typeface="Times New Roman" panose="02020603050405020304" pitchFamily="18" charset="0"/>
                <a:cs typeface="Times New Roman" panose="02020603050405020304" pitchFamily="18" charset="0"/>
              </a:rPr>
              <a:t>in </a:t>
            </a:r>
            <a:r>
              <a:rPr sz="2200" spc="10" dirty="0">
                <a:latin typeface="Times New Roman" panose="02020603050405020304" pitchFamily="18" charset="0"/>
                <a:cs typeface="Times New Roman" panose="02020603050405020304" pitchFamily="18" charset="0"/>
              </a:rPr>
              <a:t>the </a:t>
            </a:r>
            <a:r>
              <a:rPr sz="2200" spc="5" dirty="0">
                <a:latin typeface="Times New Roman" panose="02020603050405020304" pitchFamily="18" charset="0"/>
                <a:cs typeface="Times New Roman" panose="02020603050405020304" pitchFamily="18" charset="0"/>
              </a:rPr>
              <a:t>field</a:t>
            </a:r>
            <a:r>
              <a:rPr sz="2200" spc="29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condition.</a:t>
            </a:r>
          </a:p>
          <a:p>
            <a:pPr marL="355600" indent="-343535" algn="just">
              <a:lnSpc>
                <a:spcPct val="100000"/>
              </a:lnSpc>
              <a:buFont typeface="Wingdings"/>
              <a:buChar char=""/>
              <a:tabLst>
                <a:tab pos="356235" algn="l"/>
              </a:tabLst>
            </a:pPr>
            <a:r>
              <a:rPr sz="2200" spc="5" dirty="0">
                <a:latin typeface="Times New Roman" panose="02020603050405020304" pitchFamily="18" charset="0"/>
                <a:cs typeface="Times New Roman" panose="02020603050405020304" pitchFamily="18" charset="0"/>
              </a:rPr>
              <a:t>Dried </a:t>
            </a:r>
            <a:r>
              <a:rPr sz="2200" spc="-15" dirty="0">
                <a:latin typeface="Times New Roman" panose="02020603050405020304" pitchFamily="18" charset="0"/>
                <a:cs typeface="Times New Roman" panose="02020603050405020304" pitchFamily="18" charset="0"/>
              </a:rPr>
              <a:t>forage </a:t>
            </a:r>
            <a:r>
              <a:rPr sz="2200" spc="10" dirty="0">
                <a:latin typeface="Times New Roman" panose="02020603050405020304" pitchFamily="18" charset="0"/>
                <a:cs typeface="Times New Roman" panose="02020603050405020304" pitchFamily="18" charset="0"/>
              </a:rPr>
              <a:t>is </a:t>
            </a:r>
            <a:r>
              <a:rPr sz="2200" spc="5" dirty="0">
                <a:latin typeface="Times New Roman" panose="02020603050405020304" pitchFamily="18" charset="0"/>
                <a:cs typeface="Times New Roman" panose="02020603050405020304" pitchFamily="18" charset="0"/>
              </a:rPr>
              <a:t>then </a:t>
            </a:r>
            <a:r>
              <a:rPr sz="2200" spc="10" dirty="0">
                <a:latin typeface="Times New Roman" panose="02020603050405020304" pitchFamily="18" charset="0"/>
                <a:cs typeface="Times New Roman" panose="02020603050405020304" pitchFamily="18" charset="0"/>
              </a:rPr>
              <a:t>baled </a:t>
            </a:r>
            <a:r>
              <a:rPr sz="2200" spc="5" dirty="0">
                <a:latin typeface="Times New Roman" panose="02020603050405020304" pitchFamily="18" charset="0"/>
                <a:cs typeface="Times New Roman" panose="02020603050405020304" pitchFamily="18" charset="0"/>
              </a:rPr>
              <a:t>or bundled </a:t>
            </a:r>
            <a:r>
              <a:rPr sz="2200" spc="10" dirty="0">
                <a:latin typeface="Times New Roman" panose="02020603050405020304" pitchFamily="18" charset="0"/>
                <a:cs typeface="Times New Roman" panose="02020603050405020304" pitchFamily="18" charset="0"/>
              </a:rPr>
              <a:t>with</a:t>
            </a:r>
            <a:r>
              <a:rPr sz="2200" spc="42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Baler</a:t>
            </a:r>
            <a:endParaRPr sz="2200" dirty="0">
              <a:latin typeface="Times New Roman" panose="02020603050405020304" pitchFamily="18" charset="0"/>
              <a:cs typeface="Times New Roman" panose="02020603050405020304" pitchFamily="18" charset="0"/>
            </a:endParaRPr>
          </a:p>
          <a:p>
            <a:pPr marL="355600" marR="5080" indent="-343535" algn="just">
              <a:lnSpc>
                <a:spcPts val="2380"/>
              </a:lnSpc>
              <a:buFont typeface="Wingdings"/>
              <a:buChar char=""/>
              <a:tabLst>
                <a:tab pos="356235" algn="l"/>
                <a:tab pos="8484235" algn="l"/>
              </a:tabLst>
            </a:pPr>
            <a:r>
              <a:rPr sz="2200" spc="-10" dirty="0">
                <a:latin typeface="Times New Roman" panose="02020603050405020304" pitchFamily="18" charset="0"/>
                <a:cs typeface="Times New Roman" panose="02020603050405020304" pitchFamily="18" charset="0"/>
              </a:rPr>
              <a:t>B</a:t>
            </a:r>
            <a:r>
              <a:rPr sz="2200" spc="15" dirty="0">
                <a:latin typeface="Times New Roman" panose="02020603050405020304" pitchFamily="18" charset="0"/>
                <a:cs typeface="Times New Roman" panose="02020603050405020304" pitchFamily="18" charset="0"/>
              </a:rPr>
              <a:t>y</a:t>
            </a:r>
            <a:r>
              <a:rPr sz="2200" spc="12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t</a:t>
            </a:r>
            <a:r>
              <a:rPr sz="2200" dirty="0">
                <a:latin typeface="Times New Roman" panose="02020603050405020304" pitchFamily="18" charset="0"/>
                <a:cs typeface="Times New Roman" panose="02020603050405020304" pitchFamily="18" charset="0"/>
              </a:rPr>
              <a:t>h</a:t>
            </a:r>
            <a:r>
              <a:rPr sz="2200" spc="10" dirty="0">
                <a:latin typeface="Times New Roman" panose="02020603050405020304" pitchFamily="18" charset="0"/>
                <a:cs typeface="Times New Roman" panose="02020603050405020304" pitchFamily="18" charset="0"/>
              </a:rPr>
              <a:t>is</a:t>
            </a:r>
            <a:r>
              <a:rPr sz="2200" spc="170"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m</a:t>
            </a:r>
            <a:r>
              <a:rPr sz="2200" spc="30" dirty="0">
                <a:latin typeface="Times New Roman" panose="02020603050405020304" pitchFamily="18" charset="0"/>
                <a:cs typeface="Times New Roman" panose="02020603050405020304" pitchFamily="18" charset="0"/>
              </a:rPr>
              <a:t>e</a:t>
            </a:r>
            <a:r>
              <a:rPr sz="2200" spc="10" dirty="0">
                <a:latin typeface="Times New Roman" panose="02020603050405020304" pitchFamily="18" charset="0"/>
                <a:cs typeface="Times New Roman" panose="02020603050405020304" pitchFamily="18" charset="0"/>
              </a:rPr>
              <a:t>t</a:t>
            </a:r>
            <a:r>
              <a:rPr sz="2200" dirty="0">
                <a:latin typeface="Times New Roman" panose="02020603050405020304" pitchFamily="18" charset="0"/>
                <a:cs typeface="Times New Roman" panose="02020603050405020304" pitchFamily="18" charset="0"/>
              </a:rPr>
              <a:t>h</a:t>
            </a:r>
            <a:r>
              <a:rPr sz="2200" spc="30" dirty="0">
                <a:latin typeface="Times New Roman" panose="02020603050405020304" pitchFamily="18" charset="0"/>
                <a:cs typeface="Times New Roman" panose="02020603050405020304" pitchFamily="18" charset="0"/>
              </a:rPr>
              <a:t>o</a:t>
            </a:r>
            <a:r>
              <a:rPr sz="2200" spc="15" dirty="0">
                <a:latin typeface="Times New Roman" panose="02020603050405020304" pitchFamily="18" charset="0"/>
                <a:cs typeface="Times New Roman" panose="02020603050405020304" pitchFamily="18" charset="0"/>
              </a:rPr>
              <a:t>d</a:t>
            </a:r>
            <a:r>
              <a:rPr sz="2200" spc="16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w</a:t>
            </a:r>
            <a:r>
              <a:rPr sz="2200" spc="15" dirty="0">
                <a:latin typeface="Times New Roman" panose="02020603050405020304" pitchFamily="18" charset="0"/>
                <a:cs typeface="Times New Roman" panose="02020603050405020304" pitchFamily="18" charset="0"/>
              </a:rPr>
              <a:t>e</a:t>
            </a:r>
            <a:r>
              <a:rPr sz="2200" spc="114"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m</a:t>
            </a:r>
            <a:r>
              <a:rPr sz="2200" spc="40" dirty="0">
                <a:latin typeface="Times New Roman" panose="02020603050405020304" pitchFamily="18" charset="0"/>
                <a:cs typeface="Times New Roman" panose="02020603050405020304" pitchFamily="18" charset="0"/>
              </a:rPr>
              <a:t>a</a:t>
            </a:r>
            <a:r>
              <a:rPr sz="2200" spc="-75" dirty="0">
                <a:latin typeface="Times New Roman" panose="02020603050405020304" pitchFamily="18" charset="0"/>
                <a:cs typeface="Times New Roman" panose="02020603050405020304" pitchFamily="18" charset="0"/>
              </a:rPr>
              <a:t>k</a:t>
            </a:r>
            <a:r>
              <a:rPr sz="2200" spc="15" dirty="0">
                <a:latin typeface="Times New Roman" panose="02020603050405020304" pitchFamily="18" charset="0"/>
                <a:cs typeface="Times New Roman" panose="02020603050405020304" pitchFamily="18" charset="0"/>
              </a:rPr>
              <a:t>e</a:t>
            </a:r>
            <a:r>
              <a:rPr sz="2200" spc="150" dirty="0">
                <a:latin typeface="Times New Roman" panose="02020603050405020304" pitchFamily="18" charset="0"/>
                <a:cs typeface="Times New Roman" panose="02020603050405020304" pitchFamily="18" charset="0"/>
              </a:rPr>
              <a:t> </a:t>
            </a:r>
            <a:r>
              <a:rPr sz="2200" spc="-30" dirty="0">
                <a:latin typeface="Times New Roman" panose="02020603050405020304" pitchFamily="18" charset="0"/>
                <a:cs typeface="Times New Roman" panose="02020603050405020304" pitchFamily="18" charset="0"/>
              </a:rPr>
              <a:t>s</a:t>
            </a:r>
            <a:r>
              <a:rPr sz="2200" spc="10" dirty="0">
                <a:latin typeface="Times New Roman" panose="02020603050405020304" pitchFamily="18" charset="0"/>
                <a:cs typeface="Times New Roman" panose="02020603050405020304" pitchFamily="18" charset="0"/>
              </a:rPr>
              <a:t>t</a:t>
            </a:r>
            <a:r>
              <a:rPr sz="2200" spc="-5" dirty="0">
                <a:latin typeface="Times New Roman" panose="02020603050405020304" pitchFamily="18" charset="0"/>
                <a:cs typeface="Times New Roman" panose="02020603050405020304" pitchFamily="18" charset="0"/>
              </a:rPr>
              <a:t>o</a:t>
            </a:r>
            <a:r>
              <a:rPr sz="2200" spc="-30" dirty="0">
                <a:latin typeface="Times New Roman" panose="02020603050405020304" pitchFamily="18" charset="0"/>
                <a:cs typeface="Times New Roman" panose="02020603050405020304" pitchFamily="18" charset="0"/>
              </a:rPr>
              <a:t>r</a:t>
            </a:r>
            <a:r>
              <a:rPr sz="2200" spc="40" dirty="0">
                <a:latin typeface="Times New Roman" panose="02020603050405020304" pitchFamily="18" charset="0"/>
                <a:cs typeface="Times New Roman" panose="02020603050405020304" pitchFamily="18" charset="0"/>
              </a:rPr>
              <a:t>a</a:t>
            </a:r>
            <a:r>
              <a:rPr sz="2200" spc="-5" dirty="0">
                <a:latin typeface="Times New Roman" panose="02020603050405020304" pitchFamily="18" charset="0"/>
                <a:cs typeface="Times New Roman" panose="02020603050405020304" pitchFamily="18" charset="0"/>
              </a:rPr>
              <a:t>g</a:t>
            </a:r>
            <a:r>
              <a:rPr sz="2200" spc="15" dirty="0">
                <a:latin typeface="Times New Roman" panose="02020603050405020304" pitchFamily="18" charset="0"/>
                <a:cs typeface="Times New Roman" panose="02020603050405020304" pitchFamily="18" charset="0"/>
              </a:rPr>
              <a:t>e</a:t>
            </a:r>
            <a:r>
              <a:rPr sz="2200" spc="125"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a</a:t>
            </a:r>
            <a:r>
              <a:rPr sz="2200" spc="35" dirty="0">
                <a:latin typeface="Times New Roman" panose="02020603050405020304" pitchFamily="18" charset="0"/>
                <a:cs typeface="Times New Roman" panose="02020603050405020304" pitchFamily="18" charset="0"/>
              </a:rPr>
              <a:t>n</a:t>
            </a:r>
            <a:r>
              <a:rPr sz="2200" spc="15" dirty="0">
                <a:latin typeface="Times New Roman" panose="02020603050405020304" pitchFamily="18" charset="0"/>
                <a:cs typeface="Times New Roman" panose="02020603050405020304" pitchFamily="18" charset="0"/>
              </a:rPr>
              <a:t>d</a:t>
            </a:r>
            <a:r>
              <a:rPr sz="2200" spc="120"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h</a:t>
            </a:r>
            <a:r>
              <a:rPr sz="2200" spc="40" dirty="0">
                <a:latin typeface="Times New Roman" panose="02020603050405020304" pitchFamily="18" charset="0"/>
                <a:cs typeface="Times New Roman" panose="02020603050405020304" pitchFamily="18" charset="0"/>
              </a:rPr>
              <a:t>a</a:t>
            </a:r>
            <a:r>
              <a:rPr sz="2200" dirty="0">
                <a:latin typeface="Times New Roman" panose="02020603050405020304" pitchFamily="18" charset="0"/>
                <a:cs typeface="Times New Roman" panose="02020603050405020304" pitchFamily="18" charset="0"/>
              </a:rPr>
              <a:t>nd</a:t>
            </a:r>
            <a:r>
              <a:rPr sz="2200" spc="5" dirty="0">
                <a:latin typeface="Times New Roman" panose="02020603050405020304" pitchFamily="18" charset="0"/>
                <a:cs typeface="Times New Roman" panose="02020603050405020304" pitchFamily="18" charset="0"/>
              </a:rPr>
              <a:t>l</a:t>
            </a:r>
            <a:r>
              <a:rPr sz="2200" spc="10" dirty="0">
                <a:latin typeface="Times New Roman" panose="02020603050405020304" pitchFamily="18" charset="0"/>
                <a:cs typeface="Times New Roman" panose="02020603050405020304" pitchFamily="18" charset="0"/>
              </a:rPr>
              <a:t>i</a:t>
            </a:r>
            <a:r>
              <a:rPr sz="2200" spc="35" dirty="0">
                <a:latin typeface="Times New Roman" panose="02020603050405020304" pitchFamily="18" charset="0"/>
                <a:cs typeface="Times New Roman" panose="02020603050405020304" pitchFamily="18" charset="0"/>
              </a:rPr>
              <a:t>n</a:t>
            </a:r>
            <a:r>
              <a:rPr sz="2200" spc="15" dirty="0">
                <a:latin typeface="Times New Roman" panose="02020603050405020304" pitchFamily="18" charset="0"/>
                <a:cs typeface="Times New Roman" panose="02020603050405020304" pitchFamily="18" charset="0"/>
              </a:rPr>
              <a:t>g</a:t>
            </a:r>
            <a:r>
              <a:rPr sz="2200" spc="125" dirty="0">
                <a:latin typeface="Times New Roman" panose="02020603050405020304" pitchFamily="18" charset="0"/>
                <a:cs typeface="Times New Roman" panose="02020603050405020304" pitchFamily="18" charset="0"/>
              </a:rPr>
              <a:t> </a:t>
            </a:r>
            <a:r>
              <a:rPr sz="2200" spc="35" dirty="0">
                <a:latin typeface="Times New Roman" panose="02020603050405020304" pitchFamily="18" charset="0"/>
                <a:cs typeface="Times New Roman" panose="02020603050405020304" pitchFamily="18" charset="0"/>
              </a:rPr>
              <a:t>o</a:t>
            </a:r>
            <a:r>
              <a:rPr sz="2200" spc="10" dirty="0">
                <a:latin typeface="Times New Roman" panose="02020603050405020304" pitchFamily="18" charset="0"/>
                <a:cs typeface="Times New Roman" panose="02020603050405020304" pitchFamily="18" charset="0"/>
              </a:rPr>
              <a:t>f</a:t>
            </a:r>
            <a:r>
              <a:rPr sz="2200" spc="130" dirty="0">
                <a:latin typeface="Times New Roman" panose="02020603050405020304" pitchFamily="18" charset="0"/>
                <a:cs typeface="Times New Roman" panose="02020603050405020304" pitchFamily="18" charset="0"/>
              </a:rPr>
              <a:t> </a:t>
            </a:r>
            <a:r>
              <a:rPr sz="2200" spc="-30" dirty="0">
                <a:latin typeface="Times New Roman" panose="02020603050405020304" pitchFamily="18" charset="0"/>
                <a:cs typeface="Times New Roman" panose="02020603050405020304" pitchFamily="18" charset="0"/>
              </a:rPr>
              <a:t>f</a:t>
            </a:r>
            <a:r>
              <a:rPr sz="2200" spc="-5" dirty="0">
                <a:latin typeface="Times New Roman" panose="02020603050405020304" pitchFamily="18" charset="0"/>
                <a:cs typeface="Times New Roman" panose="02020603050405020304" pitchFamily="18" charset="0"/>
              </a:rPr>
              <a:t>o</a:t>
            </a:r>
            <a:r>
              <a:rPr sz="2200" spc="-30" dirty="0">
                <a:latin typeface="Times New Roman" panose="02020603050405020304" pitchFamily="18" charset="0"/>
                <a:cs typeface="Times New Roman" panose="02020603050405020304" pitchFamily="18" charset="0"/>
              </a:rPr>
              <a:t>r</a:t>
            </a:r>
            <a:r>
              <a:rPr sz="2200" spc="40" dirty="0">
                <a:latin typeface="Times New Roman" panose="02020603050405020304" pitchFamily="18" charset="0"/>
                <a:cs typeface="Times New Roman" panose="02020603050405020304" pitchFamily="18" charset="0"/>
              </a:rPr>
              <a:t>a</a:t>
            </a:r>
            <a:r>
              <a:rPr sz="2200" spc="-5" dirty="0">
                <a:latin typeface="Times New Roman" panose="02020603050405020304" pitchFamily="18" charset="0"/>
                <a:cs typeface="Times New Roman" panose="02020603050405020304" pitchFamily="18" charset="0"/>
              </a:rPr>
              <a:t>g</a:t>
            </a:r>
            <a:r>
              <a:rPr sz="2200" spc="15" dirty="0">
                <a:latin typeface="Times New Roman" panose="02020603050405020304" pitchFamily="18" charset="0"/>
                <a:cs typeface="Times New Roman" panose="02020603050405020304" pitchFamily="18" charset="0"/>
              </a:rPr>
              <a:t>e</a:t>
            </a:r>
            <a:r>
              <a:rPr sz="2200" spc="120" dirty="0">
                <a:latin typeface="Times New Roman" panose="02020603050405020304" pitchFamily="18" charset="0"/>
                <a:cs typeface="Times New Roman" panose="02020603050405020304" pitchFamily="18" charset="0"/>
              </a:rPr>
              <a:t> </a:t>
            </a:r>
            <a:r>
              <a:rPr sz="2200" spc="35" dirty="0">
                <a:latin typeface="Times New Roman" panose="02020603050405020304" pitchFamily="18" charset="0"/>
                <a:cs typeface="Times New Roman" panose="02020603050405020304" pitchFamily="18" charset="0"/>
              </a:rPr>
              <a:t>e</a:t>
            </a:r>
            <a:r>
              <a:rPr sz="2200" spc="15" dirty="0">
                <a:latin typeface="Times New Roman" panose="02020603050405020304" pitchFamily="18" charset="0"/>
                <a:cs typeface="Times New Roman" panose="02020603050405020304" pitchFamily="18" charset="0"/>
              </a:rPr>
              <a:t>a</a:t>
            </a:r>
            <a:r>
              <a:rPr sz="2200" spc="-30" dirty="0">
                <a:latin typeface="Times New Roman" panose="02020603050405020304" pitchFamily="18" charset="0"/>
                <a:cs typeface="Times New Roman" panose="02020603050405020304" pitchFamily="18" charset="0"/>
              </a:rPr>
              <a:t>s</a:t>
            </a:r>
            <a:r>
              <a:rPr sz="2200" spc="15" dirty="0">
                <a:latin typeface="Times New Roman" panose="02020603050405020304" pitchFamily="18" charset="0"/>
                <a:cs typeface="Times New Roman" panose="02020603050405020304" pitchFamily="18" charset="0"/>
              </a:rPr>
              <a:t>y</a:t>
            </a:r>
            <a:r>
              <a:rPr lang="en-IN" sz="2200" spc="15" dirty="0">
                <a:latin typeface="Times New Roman" panose="02020603050405020304" pitchFamily="18" charset="0"/>
                <a:cs typeface="Times New Roman" panose="02020603050405020304" pitchFamily="18" charset="0"/>
              </a:rPr>
              <a:t> </a:t>
            </a:r>
            <a:r>
              <a:rPr sz="2200" spc="40" dirty="0">
                <a:latin typeface="Times New Roman" panose="02020603050405020304" pitchFamily="18" charset="0"/>
                <a:cs typeface="Times New Roman" panose="02020603050405020304" pitchFamily="18" charset="0"/>
              </a:rPr>
              <a:t>a</a:t>
            </a:r>
            <a:r>
              <a:rPr sz="2200" spc="35" dirty="0">
                <a:latin typeface="Times New Roman" panose="02020603050405020304" pitchFamily="18" charset="0"/>
                <a:cs typeface="Times New Roman" panose="02020603050405020304" pitchFamily="18" charset="0"/>
              </a:rPr>
              <a:t>n</a:t>
            </a:r>
            <a:r>
              <a:rPr sz="2200" spc="10" dirty="0">
                <a:latin typeface="Times New Roman" panose="02020603050405020304" pitchFamily="18" charset="0"/>
                <a:cs typeface="Times New Roman" panose="02020603050405020304" pitchFamily="18" charset="0"/>
              </a:rPr>
              <a:t>d  </a:t>
            </a:r>
            <a:r>
              <a:rPr sz="2200" spc="-5" dirty="0">
                <a:latin typeface="Times New Roman" panose="02020603050405020304" pitchFamily="18" charset="0"/>
                <a:cs typeface="Times New Roman" panose="02020603050405020304" pitchFamily="18" charset="0"/>
              </a:rPr>
              <a:t>convenient.</a:t>
            </a:r>
            <a:endParaRPr sz="2200" dirty="0">
              <a:latin typeface="Times New Roman" panose="02020603050405020304" pitchFamily="18" charset="0"/>
              <a:cs typeface="Times New Roman" panose="02020603050405020304" pitchFamily="18" charset="0"/>
            </a:endParaRPr>
          </a:p>
        </p:txBody>
      </p:sp>
      <p:pic>
        <p:nvPicPr>
          <p:cNvPr id="1028" name="Picture 4" descr="Handling Feeds (Processing, Mixing, Storage) ppt download">
            <a:extLst>
              <a:ext uri="{FF2B5EF4-FFF2-40B4-BE49-F238E27FC236}">
                <a16:creationId xmlns:a16="http://schemas.microsoft.com/office/drawing/2014/main" id="{09EB692D-7E24-4186-AF06-5414A07518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673" b="7779"/>
          <a:stretch/>
        </p:blipFill>
        <p:spPr bwMode="auto">
          <a:xfrm>
            <a:off x="0" y="3124200"/>
            <a:ext cx="9144000" cy="3192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E607EC-97DF-48B3-B4C2-1B181A091BC8}"/>
              </a:ext>
            </a:extLst>
          </p:cNvPr>
          <p:cNvSpPr txBox="1"/>
          <p:nvPr/>
        </p:nvSpPr>
        <p:spPr>
          <a:xfrm>
            <a:off x="1981200" y="863025"/>
            <a:ext cx="4656338" cy="584775"/>
          </a:xfrm>
          <a:prstGeom prst="rect">
            <a:avLst/>
          </a:prstGeom>
          <a:noFill/>
        </p:spPr>
        <p:txBody>
          <a:bodyPr wrap="square">
            <a:spAutoFit/>
          </a:bodyPr>
          <a:lstStyle/>
          <a:p>
            <a:pPr marL="12065" algn="ctr">
              <a:lnSpc>
                <a:spcPct val="100000"/>
              </a:lnSpc>
              <a:tabLst>
                <a:tab pos="355600" algn="l"/>
                <a:tab pos="356235" algn="l"/>
              </a:tabLst>
            </a:pPr>
            <a:r>
              <a:rPr lang="en-IN" sz="3200" b="1" spc="15" dirty="0">
                <a:solidFill>
                  <a:srgbClr val="FF0000"/>
                </a:solidFill>
                <a:latin typeface="Times New Roman" panose="02020603050405020304" pitchFamily="18" charset="0"/>
                <a:cs typeface="Times New Roman" panose="02020603050405020304" pitchFamily="18" charset="0"/>
              </a:rPr>
              <a:t>Baling</a:t>
            </a:r>
            <a:endParaRPr lang="en-IN" sz="3200" dirty="0">
              <a:latin typeface="Times New Roman" panose="02020603050405020304" pitchFamily="18" charset="0"/>
              <a:cs typeface="Times New Roman" panose="02020603050405020304" pitchFamily="18" charset="0"/>
            </a:endParaRPr>
          </a:p>
        </p:txBody>
      </p:sp>
      <p:sp>
        <p:nvSpPr>
          <p:cNvPr id="8" name="object 2">
            <a:extLst>
              <a:ext uri="{FF2B5EF4-FFF2-40B4-BE49-F238E27FC236}">
                <a16:creationId xmlns:a16="http://schemas.microsoft.com/office/drawing/2014/main" id="{A04FAF2A-9832-41E9-AA32-F8E2AFC1F747}"/>
              </a:ext>
            </a:extLst>
          </p:cNvPr>
          <p:cNvSpPr txBox="1"/>
          <p:nvPr/>
        </p:nvSpPr>
        <p:spPr>
          <a:xfrm>
            <a:off x="78105" y="162065"/>
            <a:ext cx="8987790" cy="755976"/>
          </a:xfrm>
          <a:prstGeom prst="rect">
            <a:avLst/>
          </a:prstGeom>
        </p:spPr>
        <p:txBody>
          <a:bodyPr vert="horz" wrap="square" lIns="0" tIns="17145" rIns="0" bIns="0" rtlCol="0">
            <a:spAutoFit/>
          </a:bodyPr>
          <a:lstStyle/>
          <a:p>
            <a:pPr marL="2912745">
              <a:lnSpc>
                <a:spcPct val="100000"/>
              </a:lnSpc>
            </a:pPr>
            <a:r>
              <a:rPr lang="en-IN" sz="2400" b="1" u="heavy" spc="25" dirty="0">
                <a:solidFill>
                  <a:srgbClr val="FF0000"/>
                </a:solidFill>
                <a:uFill>
                  <a:solidFill>
                    <a:srgbClr val="FF0000"/>
                  </a:solidFill>
                </a:uFill>
                <a:latin typeface="Times New Roman" panose="02020603050405020304" pitchFamily="18" charset="0"/>
                <a:cs typeface="Times New Roman" panose="02020603050405020304" pitchFamily="18" charset="0"/>
              </a:rPr>
              <a:t>A-</a:t>
            </a:r>
            <a:r>
              <a:rPr sz="2400" b="1" u="heavy" spc="25" dirty="0">
                <a:solidFill>
                  <a:srgbClr val="FF0000"/>
                </a:solidFill>
                <a:uFill>
                  <a:solidFill>
                    <a:srgbClr val="FF0000"/>
                  </a:solidFill>
                </a:uFill>
                <a:latin typeface="Times New Roman" panose="02020603050405020304" pitchFamily="18" charset="0"/>
                <a:cs typeface="Times New Roman" panose="02020603050405020304" pitchFamily="18" charset="0"/>
              </a:rPr>
              <a:t>Dry </a:t>
            </a:r>
            <a:r>
              <a:rPr sz="2400" b="1" u="heavy" spc="15" dirty="0">
                <a:solidFill>
                  <a:srgbClr val="FF0000"/>
                </a:solidFill>
                <a:uFill>
                  <a:solidFill>
                    <a:srgbClr val="FF0000"/>
                  </a:solidFill>
                </a:uFill>
                <a:latin typeface="Times New Roman" panose="02020603050405020304" pitchFamily="18" charset="0"/>
                <a:cs typeface="Times New Roman" panose="02020603050405020304" pitchFamily="18" charset="0"/>
              </a:rPr>
              <a:t>processing</a:t>
            </a:r>
            <a:r>
              <a:rPr sz="2400" b="1" u="heavy" spc="-45" dirty="0">
                <a:solidFill>
                  <a:srgbClr val="FF0000"/>
                </a:solidFill>
                <a:uFill>
                  <a:solidFill>
                    <a:srgbClr val="FF0000"/>
                  </a:solidFill>
                </a:uFill>
                <a:latin typeface="Times New Roman" panose="02020603050405020304" pitchFamily="18" charset="0"/>
                <a:cs typeface="Times New Roman" panose="02020603050405020304" pitchFamily="18" charset="0"/>
              </a:rPr>
              <a:t> </a:t>
            </a:r>
            <a:r>
              <a:rPr sz="2400" b="1" u="heavy" spc="15" dirty="0">
                <a:solidFill>
                  <a:srgbClr val="FF0000"/>
                </a:solidFill>
                <a:uFill>
                  <a:solidFill>
                    <a:srgbClr val="FF0000"/>
                  </a:solidFill>
                </a:uFill>
                <a:latin typeface="Times New Roman" panose="02020603050405020304" pitchFamily="18" charset="0"/>
                <a:cs typeface="Times New Roman" panose="02020603050405020304" pitchFamily="18" charset="0"/>
              </a:rPr>
              <a:t>methods</a:t>
            </a:r>
            <a:endParaRPr sz="2400" dirty="0">
              <a:latin typeface="Times New Roman" panose="02020603050405020304" pitchFamily="18" charset="0"/>
              <a:cs typeface="Times New Roman" panose="02020603050405020304" pitchFamily="18" charset="0"/>
            </a:endParaRPr>
          </a:p>
          <a:p>
            <a:pPr marL="355600" indent="-343535">
              <a:lnSpc>
                <a:spcPct val="100000"/>
              </a:lnSpc>
              <a:buFont typeface="Arial"/>
              <a:buChar char="•"/>
              <a:tabLst>
                <a:tab pos="355600" algn="l"/>
                <a:tab pos="356235" algn="l"/>
              </a:tabLst>
            </a:pPr>
            <a:r>
              <a:rPr sz="2400" i="1" spc="5" dirty="0">
                <a:latin typeface="Times New Roman" panose="02020603050405020304" pitchFamily="18" charset="0"/>
                <a:cs typeface="Times New Roman" panose="02020603050405020304" pitchFamily="18" charset="0"/>
              </a:rPr>
              <a:t>In these methods </a:t>
            </a:r>
            <a:r>
              <a:rPr sz="2400" i="1" spc="-15" dirty="0">
                <a:latin typeface="Times New Roman" panose="02020603050405020304" pitchFamily="18" charset="0"/>
                <a:cs typeface="Times New Roman" panose="02020603050405020304" pitchFamily="18" charset="0"/>
              </a:rPr>
              <a:t>water </a:t>
            </a:r>
            <a:r>
              <a:rPr sz="2400" i="1" spc="-10" dirty="0">
                <a:latin typeface="Times New Roman" panose="02020603050405020304" pitchFamily="18" charset="0"/>
                <a:cs typeface="Times New Roman" panose="02020603050405020304" pitchFamily="18" charset="0"/>
              </a:rPr>
              <a:t>content </a:t>
            </a:r>
            <a:r>
              <a:rPr sz="2400" i="1" spc="10" dirty="0">
                <a:latin typeface="Times New Roman" panose="02020603050405020304" pitchFamily="18" charset="0"/>
                <a:cs typeface="Times New Roman" panose="02020603050405020304" pitchFamily="18" charset="0"/>
              </a:rPr>
              <a:t>is </a:t>
            </a:r>
            <a:r>
              <a:rPr sz="2400" i="1" dirty="0">
                <a:latin typeface="Times New Roman" panose="02020603050405020304" pitchFamily="18" charset="0"/>
                <a:cs typeface="Times New Roman" panose="02020603050405020304" pitchFamily="18" charset="0"/>
              </a:rPr>
              <a:t>reduced </a:t>
            </a:r>
            <a:r>
              <a:rPr sz="2400" i="1" spc="-10" dirty="0">
                <a:latin typeface="Times New Roman" panose="02020603050405020304" pitchFamily="18" charset="0"/>
                <a:cs typeface="Times New Roman" panose="02020603050405020304" pitchFamily="18" charset="0"/>
              </a:rPr>
              <a:t>to </a:t>
            </a:r>
            <a:r>
              <a:rPr sz="2400" i="1" spc="15" dirty="0">
                <a:latin typeface="Times New Roman" panose="02020603050405020304" pitchFamily="18" charset="0"/>
                <a:cs typeface="Times New Roman" panose="02020603050405020304" pitchFamily="18" charset="0"/>
              </a:rPr>
              <a:t>a </a:t>
            </a:r>
            <a:r>
              <a:rPr sz="2400" i="1" dirty="0">
                <a:latin typeface="Times New Roman" panose="02020603050405020304" pitchFamily="18" charset="0"/>
                <a:cs typeface="Times New Roman" panose="02020603050405020304" pitchFamily="18" charset="0"/>
              </a:rPr>
              <a:t>desired</a:t>
            </a:r>
            <a:r>
              <a:rPr sz="2400" i="1" spc="185" dirty="0">
                <a:latin typeface="Times New Roman" panose="02020603050405020304" pitchFamily="18" charset="0"/>
                <a:cs typeface="Times New Roman" panose="02020603050405020304" pitchFamily="18" charset="0"/>
              </a:rPr>
              <a:t> </a:t>
            </a:r>
            <a:r>
              <a:rPr sz="2400" i="1" dirty="0">
                <a:latin typeface="Times New Roman" panose="02020603050405020304" pitchFamily="18" charset="0"/>
                <a:cs typeface="Times New Roman" panose="02020603050405020304" pitchFamily="18" charset="0"/>
              </a:rPr>
              <a:t>level</a:t>
            </a:r>
            <a:r>
              <a:rP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8922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05" y="644675"/>
            <a:ext cx="8987790" cy="2479525"/>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17145" rIns="0" bIns="0" rtlCol="0">
            <a:spAutoFit/>
          </a:bodyPr>
          <a:lstStyle/>
          <a:p>
            <a:pPr marL="355600" marR="5080" indent="-343535" algn="just">
              <a:buFont typeface="Wingdings"/>
              <a:buChar char=""/>
              <a:tabLst>
                <a:tab pos="356235" algn="l"/>
                <a:tab pos="1009650" algn="l"/>
                <a:tab pos="2130425" algn="l"/>
                <a:tab pos="2724785" algn="l"/>
                <a:tab pos="4028440" algn="l"/>
                <a:tab pos="4710430" algn="l"/>
                <a:tab pos="5565775" algn="l"/>
                <a:tab pos="6558280" algn="l"/>
                <a:tab pos="7011034" algn="l"/>
                <a:tab pos="7683500" algn="l"/>
                <a:tab pos="8136255" algn="l"/>
              </a:tabLst>
            </a:pPr>
            <a:r>
              <a:rPr sz="2000" spc="20" dirty="0">
                <a:latin typeface="Times New Roman" panose="02020603050405020304" pitchFamily="18" charset="0"/>
                <a:cs typeface="Times New Roman" panose="02020603050405020304" pitchFamily="18" charset="0"/>
              </a:rPr>
              <a:t>T</a:t>
            </a:r>
            <a:r>
              <a:rPr sz="2000" dirty="0">
                <a:latin typeface="Times New Roman" panose="02020603050405020304" pitchFamily="18" charset="0"/>
                <a:cs typeface="Times New Roman" panose="02020603050405020304" pitchFamily="18" charset="0"/>
              </a:rPr>
              <a:t>h</a:t>
            </a:r>
            <a:r>
              <a:rPr sz="2000" spc="1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a:t>
            </a:r>
            <a:r>
              <a:rPr sz="2000" spc="-5" dirty="0">
                <a:latin typeface="Times New Roman" panose="02020603050405020304" pitchFamily="18" charset="0"/>
                <a:cs typeface="Times New Roman" panose="02020603050405020304" pitchFamily="18" charset="0"/>
              </a:rPr>
              <a:t>o</a:t>
            </a:r>
            <a:r>
              <a:rPr sz="2000" spc="-30" dirty="0">
                <a:latin typeface="Times New Roman" panose="02020603050405020304" pitchFamily="18" charset="0"/>
                <a:cs typeface="Times New Roman" panose="02020603050405020304" pitchFamily="18" charset="0"/>
              </a:rPr>
              <a:t>r</a:t>
            </a:r>
            <a:r>
              <a:rPr sz="2000" spc="40" dirty="0">
                <a:latin typeface="Times New Roman" panose="02020603050405020304" pitchFamily="18" charset="0"/>
                <a:cs typeface="Times New Roman" panose="02020603050405020304" pitchFamily="18" charset="0"/>
              </a:rPr>
              <a:t>a</a:t>
            </a:r>
            <a:r>
              <a:rPr sz="2000" spc="-5" dirty="0">
                <a:latin typeface="Times New Roman" panose="02020603050405020304" pitchFamily="18" charset="0"/>
                <a:cs typeface="Times New Roman" panose="02020603050405020304" pitchFamily="18" charset="0"/>
              </a:rPr>
              <a:t>g</a:t>
            </a:r>
            <a:r>
              <a:rPr sz="2000" dirty="0">
                <a:latin typeface="Times New Roman" panose="02020603050405020304" pitchFamily="18" charset="0"/>
                <a:cs typeface="Times New Roman" panose="02020603050405020304" pitchFamily="18" charset="0"/>
              </a:rPr>
              <a:t>e</a:t>
            </a:r>
            <a:r>
              <a:rPr sz="2000" spc="10" dirty="0">
                <a:latin typeface="Times New Roman" panose="02020603050405020304" pitchFamily="18" charset="0"/>
                <a:cs typeface="Times New Roman" panose="02020603050405020304" pitchFamily="18" charset="0"/>
              </a:rPr>
              <a:t>s</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a:t>
            </a:r>
            <a:r>
              <a:rPr sz="2000" spc="1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c</a:t>
            </a:r>
            <a:r>
              <a:rPr sz="2000" spc="35" dirty="0">
                <a:latin typeface="Times New Roman" panose="02020603050405020304" pitchFamily="18" charset="0"/>
                <a:cs typeface="Times New Roman" panose="02020603050405020304" pitchFamily="18" charset="0"/>
              </a:rPr>
              <a:t>h</a:t>
            </a:r>
            <a:r>
              <a:rPr sz="2000" spc="-5" dirty="0">
                <a:latin typeface="Times New Roman" panose="02020603050405020304" pitchFamily="18" charset="0"/>
                <a:cs typeface="Times New Roman" panose="02020603050405020304" pitchFamily="18" charset="0"/>
              </a:rPr>
              <a:t>o</a:t>
            </a:r>
            <a:r>
              <a:rPr sz="2000" dirty="0">
                <a:latin typeface="Times New Roman" panose="02020603050405020304" pitchFamily="18" charset="0"/>
                <a:cs typeface="Times New Roman" panose="02020603050405020304" pitchFamily="18" charset="0"/>
              </a:rPr>
              <a:t>p</a:t>
            </a:r>
            <a:r>
              <a:rPr sz="2000" spc="35" dirty="0">
                <a:latin typeface="Times New Roman" panose="02020603050405020304" pitchFamily="18" charset="0"/>
                <a:cs typeface="Times New Roman" panose="02020603050405020304" pitchFamily="18" charset="0"/>
              </a:rPr>
              <a:t>pe</a:t>
            </a:r>
            <a:r>
              <a:rPr sz="2000" spc="15" dirty="0">
                <a:latin typeface="Times New Roman" panose="02020603050405020304" pitchFamily="18" charset="0"/>
                <a:cs typeface="Times New Roman" panose="02020603050405020304" pitchFamily="18" charset="0"/>
              </a:rPr>
              <a:t>d</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in</a:t>
            </a:r>
            <a:r>
              <a:rPr sz="2000" spc="-40" dirty="0">
                <a:latin typeface="Times New Roman" panose="02020603050405020304" pitchFamily="18" charset="0"/>
                <a:cs typeface="Times New Roman" panose="02020603050405020304" pitchFamily="18" charset="0"/>
              </a:rPr>
              <a:t>t</a:t>
            </a:r>
            <a:r>
              <a:rPr sz="2000" spc="15" dirty="0">
                <a:latin typeface="Times New Roman" panose="02020603050405020304" pitchFamily="18" charset="0"/>
                <a:cs typeface="Times New Roman" panose="02020603050405020304" pitchFamily="18" charset="0"/>
              </a:rPr>
              <a:t>o</a:t>
            </a:r>
            <a:r>
              <a:rPr sz="2000"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s</a:t>
            </a:r>
            <a:r>
              <a:rPr sz="2000" spc="15" dirty="0">
                <a:latin typeface="Times New Roman" panose="02020603050405020304" pitchFamily="18" charset="0"/>
                <a:cs typeface="Times New Roman" panose="02020603050405020304" pitchFamily="18" charset="0"/>
              </a:rPr>
              <a:t>mall</a:t>
            </a:r>
            <a:r>
              <a:rPr sz="2000" dirty="0">
                <a:latin typeface="Times New Roman" panose="02020603050405020304" pitchFamily="18" charset="0"/>
                <a:cs typeface="Times New Roman" panose="02020603050405020304" pitchFamily="18" charset="0"/>
              </a:rPr>
              <a:t>	p</a:t>
            </a:r>
            <a:r>
              <a:rPr sz="2000" spc="40"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e</a:t>
            </a:r>
            <a:r>
              <a:rPr sz="2000" spc="40" dirty="0">
                <a:latin typeface="Times New Roman" panose="02020603050405020304" pitchFamily="18" charset="0"/>
                <a:cs typeface="Times New Roman" panose="02020603050405020304" pitchFamily="18" charset="0"/>
              </a:rPr>
              <a:t>c</a:t>
            </a:r>
            <a:r>
              <a:rPr sz="2000" dirty="0">
                <a:latin typeface="Times New Roman" panose="02020603050405020304" pitchFamily="18" charset="0"/>
                <a:cs typeface="Times New Roman" panose="02020603050405020304" pitchFamily="18" charset="0"/>
              </a:rPr>
              <a:t>e</a:t>
            </a:r>
            <a:r>
              <a:rPr sz="2000" spc="10" dirty="0">
                <a:latin typeface="Times New Roman" panose="02020603050405020304" pitchFamily="18" charset="0"/>
                <a:cs typeface="Times New Roman" panose="02020603050405020304" pitchFamily="18" charset="0"/>
              </a:rPr>
              <a:t>s</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as</a:t>
            </a:r>
            <a:r>
              <a:rPr sz="2000" dirty="0">
                <a:latin typeface="Times New Roman" panose="02020603050405020304" pitchFamily="18" charset="0"/>
                <a:cs typeface="Times New Roman" panose="02020603050405020304" pitchFamily="18" charset="0"/>
              </a:rPr>
              <a:t>	fi</a:t>
            </a:r>
            <a:r>
              <a:rPr sz="2000" spc="35" dirty="0">
                <a:latin typeface="Times New Roman" panose="02020603050405020304" pitchFamily="18" charset="0"/>
                <a:cs typeface="Times New Roman" panose="02020603050405020304" pitchFamily="18" charset="0"/>
              </a:rPr>
              <a:t>n</a:t>
            </a:r>
            <a:r>
              <a:rPr sz="2000" spc="1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a:t>
            </a:r>
            <a:r>
              <a:rPr sz="2000" spc="10" dirty="0">
                <a:latin typeface="Times New Roman" panose="02020603050405020304" pitchFamily="18" charset="0"/>
                <a:cs typeface="Times New Roman" panose="02020603050405020304" pitchFamily="18" charset="0"/>
              </a:rPr>
              <a:t>r</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c</a:t>
            </a:r>
            <a:r>
              <a:rPr sz="2000" spc="-5" dirty="0">
                <a:latin typeface="Times New Roman" panose="02020603050405020304" pitchFamily="18" charset="0"/>
                <a:cs typeface="Times New Roman" panose="02020603050405020304" pitchFamily="18" charset="0"/>
              </a:rPr>
              <a:t>o</a:t>
            </a:r>
            <a:r>
              <a:rPr sz="2000" spc="15" dirty="0">
                <a:latin typeface="Times New Roman" panose="02020603050405020304" pitchFamily="18" charset="0"/>
                <a:cs typeface="Times New Roman" panose="02020603050405020304" pitchFamily="18" charset="0"/>
              </a:rPr>
              <a:t>a</a:t>
            </a:r>
            <a:r>
              <a:rPr sz="2000" spc="-35" dirty="0">
                <a:latin typeface="Times New Roman" panose="02020603050405020304" pitchFamily="18" charset="0"/>
                <a:cs typeface="Times New Roman" panose="02020603050405020304" pitchFamily="18" charset="0"/>
              </a:rPr>
              <a:t>r</a:t>
            </a:r>
            <a:r>
              <a:rPr sz="2000" spc="40" dirty="0">
                <a:latin typeface="Times New Roman" panose="02020603050405020304" pitchFamily="18" charset="0"/>
                <a:cs typeface="Times New Roman" panose="02020603050405020304" pitchFamily="18" charset="0"/>
              </a:rPr>
              <a:t>s</a:t>
            </a:r>
            <a:r>
              <a:rPr sz="2000" spc="10" dirty="0">
                <a:latin typeface="Times New Roman" panose="02020603050405020304" pitchFamily="18" charset="0"/>
                <a:cs typeface="Times New Roman" panose="02020603050405020304" pitchFamily="18" charset="0"/>
              </a:rPr>
              <a:t>e  </a:t>
            </a:r>
            <a:r>
              <a:rPr sz="2000" spc="5" dirty="0">
                <a:latin typeface="Times New Roman" panose="02020603050405020304" pitchFamily="18" charset="0"/>
                <a:cs typeface="Times New Roman" panose="02020603050405020304" pitchFamily="18" charset="0"/>
              </a:rPr>
              <a:t>particles.</a:t>
            </a:r>
            <a:endParaRPr sz="2000" dirty="0">
              <a:latin typeface="Times New Roman" panose="02020603050405020304" pitchFamily="18" charset="0"/>
              <a:cs typeface="Times New Roman" panose="02020603050405020304" pitchFamily="18" charset="0"/>
            </a:endParaRPr>
          </a:p>
          <a:p>
            <a:pPr marL="355600" marR="5715" indent="-343535" algn="just">
              <a:buFont typeface="Wingdings"/>
              <a:buChar char=""/>
              <a:tabLst>
                <a:tab pos="428625" algn="l"/>
                <a:tab pos="429259" algn="l"/>
                <a:tab pos="1832610" algn="l"/>
                <a:tab pos="2830195" algn="l"/>
                <a:tab pos="3438525" algn="l"/>
                <a:tab pos="4746625" algn="l"/>
                <a:tab pos="5890260" algn="l"/>
                <a:tab pos="6635750" algn="l"/>
                <a:tab pos="7870825" algn="l"/>
                <a:tab pos="8314690" algn="l"/>
              </a:tabLst>
            </a:pP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Ch</a:t>
            </a:r>
            <a:r>
              <a:rPr sz="2000" spc="-5" dirty="0">
                <a:latin typeface="Times New Roman" panose="02020603050405020304" pitchFamily="18" charset="0"/>
                <a:cs typeface="Times New Roman" panose="02020603050405020304" pitchFamily="18" charset="0"/>
              </a:rPr>
              <a:t>o</a:t>
            </a:r>
            <a:r>
              <a:rPr sz="2000" spc="35" dirty="0">
                <a:latin typeface="Times New Roman" panose="02020603050405020304" pitchFamily="18" charset="0"/>
                <a:cs typeface="Times New Roman" panose="02020603050405020304" pitchFamily="18" charset="0"/>
              </a:rPr>
              <a:t>p</a:t>
            </a:r>
            <a:r>
              <a:rPr sz="2000" dirty="0">
                <a:latin typeface="Times New Roman" panose="02020603050405020304" pitchFamily="18" charset="0"/>
                <a:cs typeface="Times New Roman" panose="02020603050405020304" pitchFamily="18" charset="0"/>
              </a:rPr>
              <a:t>p</a:t>
            </a:r>
            <a:r>
              <a:rPr sz="2000" spc="5" dirty="0">
                <a:latin typeface="Times New Roman" panose="02020603050405020304" pitchFamily="18" charset="0"/>
                <a:cs typeface="Times New Roman" panose="02020603050405020304" pitchFamily="18" charset="0"/>
              </a:rPr>
              <a:t>i</a:t>
            </a:r>
            <a:r>
              <a:rPr sz="2000" spc="40" dirty="0">
                <a:latin typeface="Times New Roman" panose="02020603050405020304" pitchFamily="18" charset="0"/>
                <a:cs typeface="Times New Roman" panose="02020603050405020304" pitchFamily="18" charset="0"/>
              </a:rPr>
              <a:t>n</a:t>
            </a:r>
            <a:r>
              <a:rPr sz="2000" spc="15" dirty="0">
                <a:latin typeface="Times New Roman" panose="02020603050405020304" pitchFamily="18" charset="0"/>
                <a:cs typeface="Times New Roman" panose="02020603050405020304" pitchFamily="18" charset="0"/>
              </a:rPr>
              <a:t>g</a:t>
            </a:r>
            <a:r>
              <a:rPr sz="200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v</a:t>
            </a:r>
            <a:r>
              <a:rPr sz="2000" spc="-5" dirty="0">
                <a:latin typeface="Times New Roman" panose="02020603050405020304" pitchFamily="18" charset="0"/>
                <a:cs typeface="Times New Roman" panose="02020603050405020304" pitchFamily="18" charset="0"/>
              </a:rPr>
              <a:t>o</a:t>
            </a:r>
            <a:r>
              <a:rPr sz="2000" spc="40"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d</a:t>
            </a:r>
            <a:r>
              <a:rPr sz="2000" spc="10" dirty="0">
                <a:latin typeface="Times New Roman" panose="02020603050405020304" pitchFamily="18" charset="0"/>
                <a:cs typeface="Times New Roman" panose="02020603050405020304" pitchFamily="18" charset="0"/>
              </a:rPr>
              <a:t>s</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a:t>
            </a:r>
            <a:r>
              <a:rPr sz="2000" dirty="0">
                <a:latin typeface="Times New Roman" panose="02020603050405020304" pitchFamily="18" charset="0"/>
                <a:cs typeface="Times New Roman" panose="02020603050405020304" pitchFamily="18" charset="0"/>
              </a:rPr>
              <a:t>h</a:t>
            </a:r>
            <a:r>
              <a:rPr sz="2000" spc="1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s</a:t>
            </a:r>
            <a:r>
              <a:rPr sz="2000" spc="-5" dirty="0">
                <a:latin typeface="Times New Roman" panose="02020603050405020304" pitchFamily="18" charset="0"/>
                <a:cs typeface="Times New Roman" panose="02020603050405020304" pitchFamily="18" charset="0"/>
              </a:rPr>
              <a:t>e</a:t>
            </a:r>
            <a:r>
              <a:rPr sz="2000" spc="40" dirty="0">
                <a:latin typeface="Times New Roman" panose="02020603050405020304" pitchFamily="18" charset="0"/>
                <a:cs typeface="Times New Roman" panose="02020603050405020304" pitchFamily="18" charset="0"/>
              </a:rPr>
              <a:t>l</a:t>
            </a:r>
            <a:r>
              <a:rPr sz="2000" spc="35" dirty="0">
                <a:latin typeface="Times New Roman" panose="02020603050405020304" pitchFamily="18" charset="0"/>
                <a:cs typeface="Times New Roman" panose="02020603050405020304" pitchFamily="18" charset="0"/>
              </a:rPr>
              <a:t>e</a:t>
            </a:r>
            <a:r>
              <a:rPr sz="2000" spc="5" dirty="0">
                <a:latin typeface="Times New Roman" panose="02020603050405020304" pitchFamily="18" charset="0"/>
                <a:cs typeface="Times New Roman" panose="02020603050405020304" pitchFamily="18" charset="0"/>
              </a:rPr>
              <a:t>c</a:t>
            </a:r>
            <a:r>
              <a:rPr sz="2000" spc="10" dirty="0">
                <a:latin typeface="Times New Roman" panose="02020603050405020304" pitchFamily="18" charset="0"/>
                <a:cs typeface="Times New Roman" panose="02020603050405020304" pitchFamily="18" charset="0"/>
              </a:rPr>
              <a:t>ti</a:t>
            </a:r>
            <a:r>
              <a:rPr sz="2000" spc="5" dirty="0">
                <a:latin typeface="Times New Roman" panose="02020603050405020304" pitchFamily="18" charset="0"/>
                <a:cs typeface="Times New Roman" panose="02020603050405020304" pitchFamily="18" charset="0"/>
              </a:rPr>
              <a:t>v</a:t>
            </a:r>
            <a:r>
              <a:rPr sz="2000" spc="1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a:t>
            </a:r>
            <a:r>
              <a:rPr sz="2000" spc="3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ed</a:t>
            </a:r>
            <a:r>
              <a:rPr sz="2000" spc="40"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n</a:t>
            </a:r>
            <a:r>
              <a:rPr sz="2000" spc="15" dirty="0">
                <a:latin typeface="Times New Roman" panose="02020603050405020304" pitchFamily="18" charset="0"/>
                <a:cs typeface="Times New Roman" panose="02020603050405020304" pitchFamily="18" charset="0"/>
              </a:rPr>
              <a:t>g</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a:t>
            </a:r>
            <a:r>
              <a:rPr sz="2000" spc="35" dirty="0">
                <a:latin typeface="Times New Roman" panose="02020603050405020304" pitchFamily="18" charset="0"/>
                <a:cs typeface="Times New Roman" panose="02020603050405020304" pitchFamily="18" charset="0"/>
              </a:rPr>
              <a:t>h</a:t>
            </a:r>
            <a:r>
              <a:rPr sz="2000" dirty="0">
                <a:latin typeface="Times New Roman" panose="02020603050405020304" pitchFamily="18" charset="0"/>
                <a:cs typeface="Times New Roman" panose="02020603050405020304" pitchFamily="18" charset="0"/>
              </a:rPr>
              <a:t>u</a:t>
            </a:r>
            <a:r>
              <a:rPr sz="2000" spc="10" dirty="0">
                <a:latin typeface="Times New Roman" panose="02020603050405020304" pitchFamily="18" charset="0"/>
                <a:cs typeface="Times New Roman" panose="02020603050405020304" pitchFamily="18" charset="0"/>
              </a:rPr>
              <a:t>s</a:t>
            </a:r>
            <a:r>
              <a:rPr sz="200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w</a:t>
            </a:r>
            <a:r>
              <a:rPr sz="2000" spc="40" dirty="0">
                <a:latin typeface="Times New Roman" panose="02020603050405020304" pitchFamily="18" charset="0"/>
                <a:cs typeface="Times New Roman" panose="02020603050405020304" pitchFamily="18" charset="0"/>
              </a:rPr>
              <a:t>a</a:t>
            </a:r>
            <a:r>
              <a:rPr sz="2000" spc="-30" dirty="0">
                <a:latin typeface="Times New Roman" panose="02020603050405020304" pitchFamily="18" charset="0"/>
                <a:cs typeface="Times New Roman" panose="02020603050405020304" pitchFamily="18" charset="0"/>
              </a:rPr>
              <a:t>st</a:t>
            </a:r>
            <a:r>
              <a:rPr sz="2000" spc="40" dirty="0">
                <a:latin typeface="Times New Roman" panose="02020603050405020304" pitchFamily="18" charset="0"/>
                <a:cs typeface="Times New Roman" panose="02020603050405020304" pitchFamily="18" charset="0"/>
              </a:rPr>
              <a:t>a</a:t>
            </a:r>
            <a:r>
              <a:rPr sz="2000" spc="-5" dirty="0">
                <a:latin typeface="Times New Roman" panose="02020603050405020304" pitchFamily="18" charset="0"/>
                <a:cs typeface="Times New Roman" panose="02020603050405020304" pitchFamily="18" charset="0"/>
              </a:rPr>
              <a:t>g</a:t>
            </a:r>
            <a:r>
              <a:rPr sz="2000" spc="15"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a:t>
            </a:r>
            <a:r>
              <a:rPr sz="2000" spc="10" dirty="0">
                <a:latin typeface="Times New Roman" panose="02020603050405020304" pitchFamily="18" charset="0"/>
                <a:cs typeface="Times New Roman" panose="02020603050405020304" pitchFamily="18" charset="0"/>
              </a:rPr>
              <a:t>f</a:t>
            </a:r>
            <a:r>
              <a:rPr sz="2000" dirty="0">
                <a:latin typeface="Times New Roman" panose="02020603050405020304" pitchFamily="18" charset="0"/>
                <a:cs typeface="Times New Roman" panose="02020603050405020304" pitchFamily="18" charset="0"/>
              </a:rPr>
              <a:t>	p</a:t>
            </a:r>
            <a:r>
              <a:rPr sz="2000" spc="5" dirty="0">
                <a:latin typeface="Times New Roman" panose="02020603050405020304" pitchFamily="18" charset="0"/>
                <a:cs typeface="Times New Roman" panose="02020603050405020304" pitchFamily="18" charset="0"/>
              </a:rPr>
              <a:t>l</a:t>
            </a:r>
            <a:r>
              <a:rPr sz="2000" spc="50" dirty="0">
                <a:latin typeface="Times New Roman" panose="02020603050405020304" pitchFamily="18" charset="0"/>
                <a:cs typeface="Times New Roman" panose="02020603050405020304" pitchFamily="18" charset="0"/>
              </a:rPr>
              <a:t>a</a:t>
            </a:r>
            <a:r>
              <a:rPr sz="2000" spc="-35" dirty="0">
                <a:latin typeface="Times New Roman" panose="02020603050405020304" pitchFamily="18" charset="0"/>
                <a:cs typeface="Times New Roman" panose="02020603050405020304" pitchFamily="18" charset="0"/>
              </a:rPr>
              <a:t>n</a:t>
            </a:r>
            <a:r>
              <a:rPr sz="2000" spc="5" dirty="0">
                <a:latin typeface="Times New Roman" panose="02020603050405020304" pitchFamily="18" charset="0"/>
                <a:cs typeface="Times New Roman" panose="02020603050405020304" pitchFamily="18" charset="0"/>
              </a:rPr>
              <a:t>t  </a:t>
            </a:r>
            <a:r>
              <a:rPr sz="2000" dirty="0">
                <a:latin typeface="Times New Roman" panose="02020603050405020304" pitchFamily="18" charset="0"/>
                <a:cs typeface="Times New Roman" panose="02020603050405020304" pitchFamily="18" charset="0"/>
              </a:rPr>
              <a:t>material </a:t>
            </a:r>
            <a:r>
              <a:rPr sz="2000" spc="10" dirty="0">
                <a:latin typeface="Times New Roman" panose="02020603050405020304" pitchFamily="18" charset="0"/>
                <a:cs typeface="Times New Roman" panose="02020603050405020304" pitchFamily="18" charset="0"/>
              </a:rPr>
              <a:t>is</a:t>
            </a:r>
            <a:r>
              <a:rPr sz="2000" spc="7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reduced.</a:t>
            </a:r>
          </a:p>
          <a:p>
            <a:pPr marL="424180" indent="-412115" algn="just">
              <a:buFont typeface="Wingdings"/>
              <a:buChar char=""/>
              <a:tabLst>
                <a:tab pos="424180" algn="l"/>
                <a:tab pos="424815" algn="l"/>
              </a:tabLst>
            </a:pPr>
            <a:r>
              <a:rPr sz="2000" spc="1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machine </a:t>
            </a:r>
            <a:r>
              <a:rPr sz="2000" spc="5" dirty="0">
                <a:latin typeface="Times New Roman" panose="02020603050405020304" pitchFamily="18" charset="0"/>
                <a:cs typeface="Times New Roman" panose="02020603050405020304" pitchFamily="18" charset="0"/>
              </a:rPr>
              <a:t>used </a:t>
            </a:r>
            <a:r>
              <a:rPr sz="2000" spc="-10" dirty="0">
                <a:latin typeface="Times New Roman" panose="02020603050405020304" pitchFamily="18" charset="0"/>
                <a:cs typeface="Times New Roman" panose="02020603050405020304" pitchFamily="18" charset="0"/>
              </a:rPr>
              <a:t>for </a:t>
            </a:r>
            <a:r>
              <a:rPr sz="2000" spc="10" dirty="0">
                <a:latin typeface="Times New Roman" panose="02020603050405020304" pitchFamily="18" charset="0"/>
                <a:cs typeface="Times New Roman" panose="02020603050405020304" pitchFamily="18" charset="0"/>
              </a:rPr>
              <a:t>the </a:t>
            </a:r>
            <a:r>
              <a:rPr sz="2000" spc="-5" dirty="0">
                <a:latin typeface="Times New Roman" panose="02020603050405020304" pitchFamily="18" charset="0"/>
                <a:cs typeface="Times New Roman" panose="02020603050405020304" pitchFamily="18" charset="0"/>
              </a:rPr>
              <a:t>intended </a:t>
            </a:r>
            <a:r>
              <a:rPr sz="2000" spc="5" dirty="0">
                <a:latin typeface="Times New Roman" panose="02020603050405020304" pitchFamily="18" charset="0"/>
                <a:cs typeface="Times New Roman" panose="02020603050405020304" pitchFamily="18" charset="0"/>
              </a:rPr>
              <a:t>purpose </a:t>
            </a:r>
            <a:r>
              <a:rPr sz="2000" spc="10" dirty="0">
                <a:latin typeface="Times New Roman" panose="02020603050405020304" pitchFamily="18" charset="0"/>
                <a:cs typeface="Times New Roman" panose="02020603050405020304" pitchFamily="18" charset="0"/>
              </a:rPr>
              <a:t>is </a:t>
            </a:r>
            <a:r>
              <a:rPr sz="2000" spc="5" dirty="0">
                <a:latin typeface="Times New Roman" panose="02020603050405020304" pitchFamily="18" charset="0"/>
                <a:cs typeface="Times New Roman" panose="02020603050405020304" pitchFamily="18" charset="0"/>
              </a:rPr>
              <a:t>called </a:t>
            </a:r>
            <a:r>
              <a:rPr sz="2000" dirty="0">
                <a:latin typeface="Times New Roman" panose="02020603050405020304" pitchFamily="18" charset="0"/>
                <a:cs typeface="Times New Roman" panose="02020603050405020304" pitchFamily="18" charset="0"/>
              </a:rPr>
              <a:t>chaff</a:t>
            </a:r>
            <a:r>
              <a:rPr sz="2000" spc="8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cutter.</a:t>
            </a:r>
            <a:endParaRPr sz="2000" dirty="0">
              <a:latin typeface="Times New Roman" panose="02020603050405020304" pitchFamily="18" charset="0"/>
              <a:cs typeface="Times New Roman" panose="02020603050405020304" pitchFamily="18" charset="0"/>
            </a:endParaRPr>
          </a:p>
          <a:p>
            <a:pPr marL="424180" indent="-412115" algn="just">
              <a:buFont typeface="Wingdings"/>
              <a:buChar char=""/>
              <a:tabLst>
                <a:tab pos="424180" algn="l"/>
                <a:tab pos="424815" algn="l"/>
              </a:tabLst>
            </a:pPr>
            <a:r>
              <a:rPr sz="2000" spc="10" dirty="0">
                <a:latin typeface="Times New Roman" panose="02020603050405020304" pitchFamily="18" charset="0"/>
                <a:cs typeface="Times New Roman" panose="02020603050405020304" pitchFamily="18" charset="0"/>
              </a:rPr>
              <a:t>Chopping </a:t>
            </a:r>
            <a:r>
              <a:rPr sz="2000" spc="-5" dirty="0">
                <a:latin typeface="Times New Roman" panose="02020603050405020304" pitchFamily="18" charset="0"/>
                <a:cs typeface="Times New Roman" panose="02020603050405020304" pitchFamily="18" charset="0"/>
              </a:rPr>
              <a:t>facilitates </a:t>
            </a:r>
            <a:r>
              <a:rPr sz="2000" dirty="0">
                <a:latin typeface="Times New Roman" panose="02020603050405020304" pitchFamily="18" charset="0"/>
                <a:cs typeface="Times New Roman" panose="02020603050405020304" pitchFamily="18" charset="0"/>
              </a:rPr>
              <a:t>easy </a:t>
            </a:r>
            <a:r>
              <a:rPr sz="2000" spc="5" dirty="0">
                <a:latin typeface="Times New Roman" panose="02020603050405020304" pitchFamily="18" charset="0"/>
                <a:cs typeface="Times New Roman" panose="02020603050405020304" pitchFamily="18" charset="0"/>
              </a:rPr>
              <a:t>handling due </a:t>
            </a:r>
            <a:r>
              <a:rPr sz="2000" spc="-10"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increased bulk</a:t>
            </a:r>
            <a:r>
              <a:rPr sz="2000" spc="6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density</a:t>
            </a:r>
            <a:r>
              <a:rPr lang="en-IN" sz="2000" spc="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355600" marR="5080" indent="-343535" algn="just">
              <a:buFont typeface="Wingdings"/>
              <a:buChar char=""/>
              <a:tabLst>
                <a:tab pos="428625" algn="l"/>
                <a:tab pos="429259" algn="l"/>
              </a:tabLst>
            </a:pPr>
            <a:r>
              <a:rPr sz="2000" dirty="0">
                <a:latin typeface="Times New Roman" panose="02020603050405020304" pitchFamily="18" charset="0"/>
                <a:cs typeface="Times New Roman" panose="02020603050405020304" pitchFamily="18" charset="0"/>
              </a:rPr>
              <a:t>	</a:t>
            </a:r>
            <a:r>
              <a:rPr lang="en-IN" sz="2000" spc="10" dirty="0">
                <a:latin typeface="Times New Roman" panose="02020603050405020304" pitchFamily="18" charset="0"/>
                <a:cs typeface="Times New Roman" panose="02020603050405020304" pitchFamily="18" charset="0"/>
              </a:rPr>
              <a:t>A</a:t>
            </a:r>
            <a:r>
              <a:rPr sz="2000" spc="10" dirty="0" err="1">
                <a:latin typeface="Times New Roman" panose="02020603050405020304" pitchFamily="18" charset="0"/>
                <a:cs typeface="Times New Roman" panose="02020603050405020304" pitchFamily="18" charset="0"/>
              </a:rPr>
              <a:t>lso</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improves </a:t>
            </a:r>
            <a:r>
              <a:rPr sz="2000" spc="10" dirty="0">
                <a:latin typeface="Times New Roman" panose="02020603050405020304" pitchFamily="18" charset="0"/>
                <a:cs typeface="Times New Roman" panose="02020603050405020304" pitchFamily="18" charset="0"/>
              </a:rPr>
              <a:t>digestion </a:t>
            </a:r>
            <a:r>
              <a:rPr sz="2000" spc="20" dirty="0">
                <a:latin typeface="Times New Roman" panose="02020603050405020304" pitchFamily="18" charset="0"/>
                <a:cs typeface="Times New Roman" panose="02020603050405020304" pitchFamily="18" charset="0"/>
              </a:rPr>
              <a:t>due </a:t>
            </a:r>
            <a:r>
              <a:rPr sz="2000" spc="-10" dirty="0">
                <a:latin typeface="Times New Roman" panose="02020603050405020304" pitchFamily="18" charset="0"/>
                <a:cs typeface="Times New Roman" panose="02020603050405020304" pitchFamily="18" charset="0"/>
              </a:rPr>
              <a:t>to </a:t>
            </a:r>
            <a:r>
              <a:rPr sz="2000" spc="10" dirty="0">
                <a:latin typeface="Times New Roman" panose="02020603050405020304" pitchFamily="18" charset="0"/>
                <a:cs typeface="Times New Roman" panose="02020603050405020304" pitchFamily="18" charset="0"/>
              </a:rPr>
              <a:t>exposure </a:t>
            </a:r>
            <a:r>
              <a:rPr sz="2000" spc="5" dirty="0">
                <a:latin typeface="Times New Roman" panose="02020603050405020304" pitchFamily="18" charset="0"/>
                <a:cs typeface="Times New Roman" panose="02020603050405020304" pitchFamily="18" charset="0"/>
              </a:rPr>
              <a:t>of </a:t>
            </a:r>
            <a:r>
              <a:rPr sz="2000" spc="10" dirty="0">
                <a:latin typeface="Times New Roman" panose="02020603050405020304" pitchFamily="18" charset="0"/>
                <a:cs typeface="Times New Roman" panose="02020603050405020304" pitchFamily="18" charset="0"/>
              </a:rPr>
              <a:t>relatively </a:t>
            </a:r>
            <a:r>
              <a:rPr sz="2000" spc="5" dirty="0">
                <a:latin typeface="Times New Roman" panose="02020603050405020304" pitchFamily="18" charset="0"/>
                <a:cs typeface="Times New Roman" panose="02020603050405020304" pitchFamily="18" charset="0"/>
              </a:rPr>
              <a:t>large </a:t>
            </a:r>
            <a:r>
              <a:rPr sz="2000" spc="10" dirty="0">
                <a:latin typeface="Times New Roman" panose="02020603050405020304" pitchFamily="18" charset="0"/>
                <a:cs typeface="Times New Roman" panose="02020603050405020304" pitchFamily="18" charset="0"/>
              </a:rPr>
              <a:t>surface  </a:t>
            </a:r>
            <a:r>
              <a:rPr sz="2000" spc="-5" dirty="0">
                <a:latin typeface="Times New Roman" panose="02020603050405020304" pitchFamily="18" charset="0"/>
                <a:cs typeface="Times New Roman" panose="02020603050405020304" pitchFamily="18" charset="0"/>
              </a:rPr>
              <a:t>roughages </a:t>
            </a:r>
            <a:r>
              <a:rPr sz="2000" spc="-10" dirty="0">
                <a:latin typeface="Times New Roman" panose="02020603050405020304" pitchFamily="18" charset="0"/>
                <a:cs typeface="Times New Roman" panose="02020603050405020304" pitchFamily="18" charset="0"/>
              </a:rPr>
              <a:t>for </a:t>
            </a:r>
            <a:r>
              <a:rPr sz="2000" spc="5" dirty="0">
                <a:latin typeface="Times New Roman" panose="02020603050405020304" pitchFamily="18" charset="0"/>
                <a:cs typeface="Times New Roman" panose="02020603050405020304" pitchFamily="18" charset="0"/>
              </a:rPr>
              <a:t>microbial</a:t>
            </a:r>
            <a:r>
              <a:rPr sz="2000" spc="3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digesting</a:t>
            </a:r>
            <a:r>
              <a:rPr lang="en-IN"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pic>
        <p:nvPicPr>
          <p:cNvPr id="3074" name="Picture 2" descr="Farm Roughage Cutter Machine, Chaff Chopper - China Chaff Cutter, Grass  Crusher | Made-in-China.com">
            <a:extLst>
              <a:ext uri="{FF2B5EF4-FFF2-40B4-BE49-F238E27FC236}">
                <a16:creationId xmlns:a16="http://schemas.microsoft.com/office/drawing/2014/main" id="{94CF5416-55E0-4842-AD49-C34B6F8F7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00400"/>
            <a:ext cx="7210323" cy="3512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767119-EB53-4747-8E85-C58159B3285D}"/>
              </a:ext>
            </a:extLst>
          </p:cNvPr>
          <p:cNvSpPr txBox="1"/>
          <p:nvPr/>
        </p:nvSpPr>
        <p:spPr>
          <a:xfrm>
            <a:off x="2237173" y="144701"/>
            <a:ext cx="4669654" cy="523220"/>
          </a:xfrm>
          <a:prstGeom prst="rect">
            <a:avLst/>
          </a:prstGeom>
          <a:noFill/>
        </p:spPr>
        <p:txBody>
          <a:bodyPr wrap="square">
            <a:spAutoFit/>
          </a:bodyPr>
          <a:lstStyle/>
          <a:p>
            <a:pPr marL="12065" algn="ctr">
              <a:lnSpc>
                <a:spcPct val="100000"/>
              </a:lnSpc>
              <a:tabLst>
                <a:tab pos="355600" algn="l"/>
                <a:tab pos="356235" algn="l"/>
              </a:tabLst>
            </a:pPr>
            <a:r>
              <a:rPr lang="en-IN" sz="2800" b="1" spc="15" dirty="0">
                <a:solidFill>
                  <a:srgbClr val="FF0000"/>
                </a:solidFill>
                <a:latin typeface="Times New Roman" panose="02020603050405020304" pitchFamily="18" charset="0"/>
                <a:cs typeface="Times New Roman" panose="02020603050405020304" pitchFamily="18" charset="0"/>
              </a:rPr>
              <a:t>Chopping (C</a:t>
            </a:r>
            <a:r>
              <a:rPr lang="en-IN" sz="2800" b="1" dirty="0">
                <a:solidFill>
                  <a:srgbClr val="FF0000"/>
                </a:solidFill>
                <a:latin typeface="Times New Roman" panose="02020603050405020304" pitchFamily="18" charset="0"/>
                <a:cs typeface="Times New Roman" panose="02020603050405020304" pitchFamily="18" charset="0"/>
              </a:rPr>
              <a:t>haffing)</a:t>
            </a:r>
          </a:p>
        </p:txBody>
      </p:sp>
    </p:spTree>
    <p:extLst>
      <p:ext uri="{BB962C8B-B14F-4D97-AF65-F5344CB8AC3E}">
        <p14:creationId xmlns:p14="http://schemas.microsoft.com/office/powerpoint/2010/main" val="4175301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140" y="990600"/>
            <a:ext cx="8992870" cy="1967845"/>
          </a:xfrm>
          <a:prstGeom prst="rect">
            <a:avLst/>
          </a:prstGeom>
        </p:spPr>
        <p:txBody>
          <a:bodyPr vert="horz" wrap="square" lIns="0" tIns="59054" rIns="0" bIns="0" rtlCol="0">
            <a:spAutoFit/>
          </a:bodyPr>
          <a:lstStyle/>
          <a:p>
            <a:pPr marL="355600" indent="-343535">
              <a:lnSpc>
                <a:spcPct val="100000"/>
              </a:lnSpc>
              <a:buFont typeface="Arial"/>
              <a:buChar char="•"/>
              <a:tabLst>
                <a:tab pos="355600" algn="l"/>
                <a:tab pos="356235" algn="l"/>
              </a:tabLst>
            </a:pPr>
            <a:r>
              <a:rPr sz="2200" spc="-5" dirty="0">
                <a:latin typeface="Times New Roman" panose="02020603050405020304" pitchFamily="18" charset="0"/>
                <a:cs typeface="Times New Roman" panose="02020603050405020304" pitchFamily="18" charset="0"/>
              </a:rPr>
              <a:t>It </a:t>
            </a:r>
            <a:r>
              <a:rPr sz="2200" spc="-10" dirty="0">
                <a:latin typeface="Times New Roman" panose="02020603050405020304" pitchFamily="18" charset="0"/>
                <a:cs typeface="Times New Roman" panose="02020603050405020304" pitchFamily="18" charset="0"/>
              </a:rPr>
              <a:t>is </a:t>
            </a:r>
            <a:r>
              <a:rPr sz="2200" spc="-5" dirty="0">
                <a:latin typeface="Times New Roman" panose="02020603050405020304" pitchFamily="18" charset="0"/>
                <a:cs typeface="Times New Roman" panose="02020603050405020304" pitchFamily="18" charset="0"/>
              </a:rPr>
              <a:t>a </a:t>
            </a:r>
            <a:r>
              <a:rPr sz="2200" spc="-15" dirty="0">
                <a:latin typeface="Times New Roman" panose="02020603050405020304" pitchFamily="18" charset="0"/>
                <a:cs typeface="Times New Roman" panose="02020603050405020304" pitchFamily="18" charset="0"/>
              </a:rPr>
              <a:t>process </a:t>
            </a:r>
            <a:r>
              <a:rPr sz="2200" spc="-5" dirty="0">
                <a:latin typeface="Times New Roman" panose="02020603050405020304" pitchFamily="18" charset="0"/>
                <a:cs typeface="Times New Roman" panose="02020603050405020304" pitchFamily="18" charset="0"/>
              </a:rPr>
              <a:t>of particle </a:t>
            </a:r>
            <a:r>
              <a:rPr sz="2200" spc="-30" dirty="0">
                <a:latin typeface="Times New Roman" panose="02020603050405020304" pitchFamily="18" charset="0"/>
                <a:cs typeface="Times New Roman" panose="02020603050405020304" pitchFamily="18" charset="0"/>
              </a:rPr>
              <a:t>size</a:t>
            </a:r>
            <a:r>
              <a:rPr sz="2200" spc="6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reduction.</a:t>
            </a:r>
            <a:endParaRPr sz="2200" dirty="0">
              <a:latin typeface="Times New Roman" panose="02020603050405020304" pitchFamily="18" charset="0"/>
              <a:cs typeface="Times New Roman" panose="02020603050405020304" pitchFamily="18" charset="0"/>
            </a:endParaRPr>
          </a:p>
          <a:p>
            <a:pPr marL="355600" marR="12700" indent="-343535">
              <a:lnSpc>
                <a:spcPts val="3240"/>
              </a:lnSpc>
              <a:buFont typeface="Arial"/>
              <a:buChar char="•"/>
              <a:tabLst>
                <a:tab pos="442595" algn="l"/>
                <a:tab pos="443230" algn="l"/>
                <a:tab pos="1883410" algn="l"/>
                <a:tab pos="3625850" algn="l"/>
                <a:tab pos="5602605" algn="l"/>
                <a:tab pos="7400290" algn="l"/>
                <a:tab pos="8291830" algn="l"/>
              </a:tabLst>
            </a:pPr>
            <a:r>
              <a:rPr sz="2200" dirty="0">
                <a:latin typeface="Times New Roman" panose="02020603050405020304" pitchFamily="18" charset="0"/>
                <a:cs typeface="Times New Roman" panose="02020603050405020304" pitchFamily="18" charset="0"/>
              </a:rPr>
              <a:t>	</a:t>
            </a:r>
            <a:r>
              <a:rPr sz="2200" spc="-20" dirty="0">
                <a:solidFill>
                  <a:srgbClr val="FF0000"/>
                </a:solidFill>
                <a:latin typeface="Times New Roman" panose="02020603050405020304" pitchFamily="18" charset="0"/>
                <a:cs typeface="Times New Roman" panose="02020603050405020304" pitchFamily="18" charset="0"/>
              </a:rPr>
              <a:t>C</a:t>
            </a:r>
            <a:r>
              <a:rPr sz="2200" spc="-15" dirty="0">
                <a:solidFill>
                  <a:srgbClr val="FF0000"/>
                </a:solidFill>
                <a:latin typeface="Times New Roman" panose="02020603050405020304" pitchFamily="18" charset="0"/>
                <a:cs typeface="Times New Roman" panose="02020603050405020304" pitchFamily="18" charset="0"/>
              </a:rPr>
              <a:t>o</a:t>
            </a:r>
            <a:r>
              <a:rPr sz="2200" spc="10" dirty="0">
                <a:solidFill>
                  <a:srgbClr val="FF0000"/>
                </a:solidFill>
                <a:latin typeface="Times New Roman" panose="02020603050405020304" pitchFamily="18" charset="0"/>
                <a:cs typeface="Times New Roman" panose="02020603050405020304" pitchFamily="18" charset="0"/>
              </a:rPr>
              <a:t>u</a:t>
            </a:r>
            <a:r>
              <a:rPr sz="2200" spc="-40" dirty="0">
                <a:solidFill>
                  <a:srgbClr val="FF0000"/>
                </a:solidFill>
                <a:latin typeface="Times New Roman" panose="02020603050405020304" pitchFamily="18" charset="0"/>
                <a:cs typeface="Times New Roman" panose="02020603050405020304" pitchFamily="18" charset="0"/>
              </a:rPr>
              <a:t>r</a:t>
            </a:r>
            <a:r>
              <a:rPr sz="2200" spc="-25" dirty="0">
                <a:solidFill>
                  <a:srgbClr val="FF0000"/>
                </a:solidFill>
                <a:latin typeface="Times New Roman" panose="02020603050405020304" pitchFamily="18" charset="0"/>
                <a:cs typeface="Times New Roman" panose="02020603050405020304" pitchFamily="18" charset="0"/>
              </a:rPr>
              <a:t>s</a:t>
            </a:r>
            <a:r>
              <a:rPr sz="2200" spc="-5" dirty="0">
                <a:solidFill>
                  <a:srgbClr val="FF0000"/>
                </a:solidFill>
                <a:latin typeface="Times New Roman" panose="02020603050405020304" pitchFamily="18" charset="0"/>
                <a:cs typeface="Times New Roman" panose="02020603050405020304" pitchFamily="18" charset="0"/>
              </a:rPr>
              <a:t>e</a:t>
            </a:r>
            <a:r>
              <a:rPr lang="en-IN" sz="2200" spc="-5" dirty="0">
                <a:solidFill>
                  <a:srgbClr val="FF0000"/>
                </a:solidFill>
                <a:latin typeface="Times New Roman" panose="02020603050405020304" pitchFamily="18" charset="0"/>
                <a:cs typeface="Times New Roman" panose="02020603050405020304" pitchFamily="18" charset="0"/>
              </a:rPr>
              <a:t> </a:t>
            </a:r>
            <a:r>
              <a:rPr sz="2200" spc="-5" dirty="0">
                <a:solidFill>
                  <a:srgbClr val="FF0000"/>
                </a:solidFill>
                <a:latin typeface="Times New Roman" panose="02020603050405020304" pitchFamily="18" charset="0"/>
                <a:cs typeface="Times New Roman" panose="02020603050405020304" pitchFamily="18" charset="0"/>
              </a:rPr>
              <a:t>grin</a:t>
            </a:r>
            <a:r>
              <a:rPr sz="2200" spc="10" dirty="0">
                <a:solidFill>
                  <a:srgbClr val="FF0000"/>
                </a:solidFill>
                <a:latin typeface="Times New Roman" panose="02020603050405020304" pitchFamily="18" charset="0"/>
                <a:cs typeface="Times New Roman" panose="02020603050405020304" pitchFamily="18" charset="0"/>
              </a:rPr>
              <a:t>d</a:t>
            </a:r>
            <a:r>
              <a:rPr sz="2200" spc="-5" dirty="0">
                <a:solidFill>
                  <a:srgbClr val="FF0000"/>
                </a:solidFill>
                <a:latin typeface="Times New Roman" panose="02020603050405020304" pitchFamily="18" charset="0"/>
                <a:cs typeface="Times New Roman" panose="02020603050405020304" pitchFamily="18" charset="0"/>
              </a:rPr>
              <a:t>i</a:t>
            </a:r>
            <a:r>
              <a:rPr sz="2200" dirty="0">
                <a:solidFill>
                  <a:srgbClr val="FF0000"/>
                </a:solidFill>
                <a:latin typeface="Times New Roman" panose="02020603050405020304" pitchFamily="18" charset="0"/>
                <a:cs typeface="Times New Roman" panose="02020603050405020304" pitchFamily="18" charset="0"/>
              </a:rPr>
              <a:t>n</a:t>
            </a:r>
            <a:r>
              <a:rPr sz="2200" spc="-5" dirty="0">
                <a:solidFill>
                  <a:srgbClr val="FF0000"/>
                </a:solidFill>
                <a:latin typeface="Times New Roman" panose="02020603050405020304" pitchFamily="18" charset="0"/>
                <a:cs typeface="Times New Roman" panose="02020603050405020304" pitchFamily="18" charset="0"/>
              </a:rPr>
              <a:t>g:</a:t>
            </a:r>
            <a:r>
              <a:rPr lang="en-IN" sz="2200" spc="-5" dirty="0">
                <a:solidFill>
                  <a:srgbClr val="FF0000"/>
                </a:solidFill>
                <a:latin typeface="Times New Roman" panose="02020603050405020304" pitchFamily="18" charset="0"/>
                <a:cs typeface="Times New Roman" panose="02020603050405020304" pitchFamily="18" charset="0"/>
              </a:rPr>
              <a:t> </a:t>
            </a:r>
            <a:r>
              <a:rPr sz="2200" spc="-40" dirty="0">
                <a:latin typeface="Times New Roman" panose="02020603050405020304" pitchFamily="18" charset="0"/>
                <a:cs typeface="Times New Roman" panose="02020603050405020304" pitchFamily="18" charset="0"/>
              </a:rPr>
              <a:t>r</a:t>
            </a:r>
            <a:r>
              <a:rPr sz="2200" spc="-15" dirty="0">
                <a:latin typeface="Times New Roman" panose="02020603050405020304" pitchFamily="18" charset="0"/>
                <a:cs typeface="Times New Roman" panose="02020603050405020304" pitchFamily="18" charset="0"/>
              </a:rPr>
              <a:t>o</a:t>
            </a:r>
            <a:r>
              <a:rPr sz="2200" spc="10" dirty="0">
                <a:latin typeface="Times New Roman" panose="02020603050405020304" pitchFamily="18" charset="0"/>
                <a:cs typeface="Times New Roman" panose="02020603050405020304" pitchFamily="18" charset="0"/>
              </a:rPr>
              <a:t>u</a:t>
            </a:r>
            <a:r>
              <a:rPr sz="2200" spc="-5" dirty="0">
                <a:latin typeface="Times New Roman" panose="02020603050405020304" pitchFamily="18" charset="0"/>
                <a:cs typeface="Times New Roman" panose="02020603050405020304" pitchFamily="18" charset="0"/>
              </a:rPr>
              <a:t>g</a:t>
            </a:r>
            <a:r>
              <a:rPr sz="2200" dirty="0">
                <a:latin typeface="Times New Roman" panose="02020603050405020304" pitchFamily="18" charset="0"/>
                <a:cs typeface="Times New Roman" panose="02020603050405020304" pitchFamily="18" charset="0"/>
              </a:rPr>
              <a:t>h</a:t>
            </a:r>
            <a:r>
              <a:rPr sz="2200" spc="-5" dirty="0">
                <a:latin typeface="Times New Roman" panose="02020603050405020304" pitchFamily="18" charset="0"/>
                <a:cs typeface="Times New Roman" panose="02020603050405020304" pitchFamily="18" charset="0"/>
              </a:rPr>
              <a:t>a</a:t>
            </a:r>
            <a:r>
              <a:rPr sz="2200" spc="-40" dirty="0">
                <a:latin typeface="Times New Roman" panose="02020603050405020304" pitchFamily="18" charset="0"/>
                <a:cs typeface="Times New Roman" panose="02020603050405020304" pitchFamily="18" charset="0"/>
              </a:rPr>
              <a:t>g</a:t>
            </a:r>
            <a:r>
              <a:rPr sz="2200" spc="-20" dirty="0">
                <a:latin typeface="Times New Roman" panose="02020603050405020304" pitchFamily="18" charset="0"/>
                <a:cs typeface="Times New Roman" panose="02020603050405020304" pitchFamily="18" charset="0"/>
              </a:rPr>
              <a:t>e</a:t>
            </a:r>
            <a:r>
              <a:rPr sz="2200" spc="-5" dirty="0">
                <a:latin typeface="Times New Roman" panose="02020603050405020304" pitchFamily="18" charset="0"/>
                <a:cs typeface="Times New Roman" panose="02020603050405020304" pitchFamily="18" charset="0"/>
              </a:rPr>
              <a:t>s</a:t>
            </a:r>
            <a:r>
              <a:rPr sz="220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i</a:t>
            </a:r>
            <a:r>
              <a:rPr sz="2200" spc="-25" dirty="0">
                <a:latin typeface="Times New Roman" panose="02020603050405020304" pitchFamily="18" charset="0"/>
                <a:cs typeface="Times New Roman" panose="02020603050405020304" pitchFamily="18" charset="0"/>
              </a:rPr>
              <a:t>m</a:t>
            </a:r>
            <a:r>
              <a:rPr sz="2200" spc="5" dirty="0">
                <a:latin typeface="Times New Roman" panose="02020603050405020304" pitchFamily="18" charset="0"/>
                <a:cs typeface="Times New Roman" panose="02020603050405020304" pitchFamily="18" charset="0"/>
              </a:rPr>
              <a:t>p</a:t>
            </a:r>
            <a:r>
              <a:rPr sz="2200" spc="-40" dirty="0">
                <a:latin typeface="Times New Roman" panose="02020603050405020304" pitchFamily="18" charset="0"/>
                <a:cs typeface="Times New Roman" panose="02020603050405020304" pitchFamily="18" charset="0"/>
              </a:rPr>
              <a:t>r</a:t>
            </a:r>
            <a:r>
              <a:rPr sz="2200" spc="-15" dirty="0">
                <a:latin typeface="Times New Roman" panose="02020603050405020304" pitchFamily="18" charset="0"/>
                <a:cs typeface="Times New Roman" panose="02020603050405020304" pitchFamily="18" charset="0"/>
              </a:rPr>
              <a:t>o</a:t>
            </a:r>
            <a:r>
              <a:rPr sz="2200" spc="-55" dirty="0">
                <a:latin typeface="Times New Roman" panose="02020603050405020304" pitchFamily="18" charset="0"/>
                <a:cs typeface="Times New Roman" panose="02020603050405020304" pitchFamily="18" charset="0"/>
              </a:rPr>
              <a:t>v</a:t>
            </a:r>
            <a:r>
              <a:rPr sz="2200" spc="15" dirty="0">
                <a:latin typeface="Times New Roman" panose="02020603050405020304" pitchFamily="18" charset="0"/>
                <a:cs typeface="Times New Roman" panose="02020603050405020304" pitchFamily="18" charset="0"/>
              </a:rPr>
              <a:t>e</a:t>
            </a:r>
            <a:r>
              <a:rPr sz="2200" spc="-5" dirty="0">
                <a:latin typeface="Times New Roman" panose="02020603050405020304" pitchFamily="18" charset="0"/>
                <a:cs typeface="Times New Roman" panose="02020603050405020304" pitchFamily="18" charset="0"/>
              </a:rPr>
              <a:t>s</a:t>
            </a:r>
            <a:r>
              <a:rPr lang="en-IN" sz="2200" spc="-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t</a:t>
            </a:r>
            <a:r>
              <a:rPr sz="2200" spc="10" dirty="0">
                <a:latin typeface="Times New Roman" panose="02020603050405020304" pitchFamily="18" charset="0"/>
                <a:cs typeface="Times New Roman" panose="02020603050405020304" pitchFamily="18" charset="0"/>
              </a:rPr>
              <a:t>h</a:t>
            </a:r>
            <a:r>
              <a:rPr sz="2200" spc="-5" dirty="0">
                <a:latin typeface="Times New Roman" panose="02020603050405020304" pitchFamily="18" charset="0"/>
                <a:cs typeface="Times New Roman" panose="02020603050405020304" pitchFamily="18" charset="0"/>
              </a:rPr>
              <a:t>e</a:t>
            </a:r>
            <a:r>
              <a:rPr lang="en-IN" sz="2200" spc="-5" dirty="0">
                <a:latin typeface="Times New Roman" panose="02020603050405020304" pitchFamily="18" charset="0"/>
                <a:cs typeface="Times New Roman" panose="02020603050405020304" pitchFamily="18" charset="0"/>
              </a:rPr>
              <a:t> </a:t>
            </a:r>
            <a:r>
              <a:rPr sz="2200" spc="-90" dirty="0">
                <a:latin typeface="Times New Roman" panose="02020603050405020304" pitchFamily="18" charset="0"/>
                <a:cs typeface="Times New Roman" panose="02020603050405020304" pitchFamily="18" charset="0"/>
              </a:rPr>
              <a:t>f</a:t>
            </a:r>
            <a:r>
              <a:rPr sz="2200" spc="-20" dirty="0">
                <a:latin typeface="Times New Roman" panose="02020603050405020304" pitchFamily="18" charset="0"/>
                <a:cs typeface="Times New Roman" panose="02020603050405020304" pitchFamily="18" charset="0"/>
              </a:rPr>
              <a:t>ee</a:t>
            </a:r>
            <a:r>
              <a:rPr sz="2200" spc="-5" dirty="0">
                <a:latin typeface="Times New Roman" panose="02020603050405020304" pitchFamily="18" charset="0"/>
                <a:cs typeface="Times New Roman" panose="02020603050405020304" pitchFamily="18" charset="0"/>
              </a:rPr>
              <a:t>d</a:t>
            </a:r>
            <a:r>
              <a:rPr lang="en-IN" sz="2200" spc="-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consumption </a:t>
            </a:r>
            <a:r>
              <a:rPr sz="2200" dirty="0">
                <a:latin typeface="Times New Roman" panose="02020603050405020304" pitchFamily="18" charset="0"/>
                <a:cs typeface="Times New Roman" panose="02020603050405020304" pitchFamily="18" charset="0"/>
              </a:rPr>
              <a:t>and </a:t>
            </a:r>
            <a:r>
              <a:rPr sz="2200" spc="-15" dirty="0">
                <a:latin typeface="Times New Roman" panose="02020603050405020304" pitchFamily="18" charset="0"/>
                <a:cs typeface="Times New Roman" panose="02020603050405020304" pitchFamily="18" charset="0"/>
              </a:rPr>
              <a:t>growth</a:t>
            </a:r>
            <a:r>
              <a:rPr sz="2200" spc="15" dirty="0">
                <a:latin typeface="Times New Roman" panose="02020603050405020304" pitchFamily="18" charset="0"/>
                <a:cs typeface="Times New Roman" panose="02020603050405020304" pitchFamily="18" charset="0"/>
              </a:rPr>
              <a:t> </a:t>
            </a:r>
            <a:r>
              <a:rPr sz="2200" spc="-40" dirty="0">
                <a:latin typeface="Times New Roman" panose="02020603050405020304" pitchFamily="18" charset="0"/>
                <a:cs typeface="Times New Roman" panose="02020603050405020304" pitchFamily="18" charset="0"/>
              </a:rPr>
              <a:t>rate</a:t>
            </a:r>
            <a:endParaRPr sz="2200" dirty="0">
              <a:latin typeface="Times New Roman" panose="02020603050405020304" pitchFamily="18" charset="0"/>
              <a:cs typeface="Times New Roman" panose="02020603050405020304" pitchFamily="18" charset="0"/>
            </a:endParaRPr>
          </a:p>
          <a:p>
            <a:pPr marL="355600" marR="11430" indent="-343535" algn="just">
              <a:lnSpc>
                <a:spcPts val="3240"/>
              </a:lnSpc>
              <a:buClr>
                <a:srgbClr val="006FC0"/>
              </a:buClr>
              <a:buFont typeface="Arial"/>
              <a:buChar char="•"/>
              <a:tabLst>
                <a:tab pos="442595" algn="l"/>
                <a:tab pos="443230" algn="l"/>
                <a:tab pos="1275080" algn="l"/>
                <a:tab pos="2825750" algn="l"/>
                <a:tab pos="4074160" algn="l"/>
                <a:tab pos="4769485" algn="l"/>
                <a:tab pos="6722745" algn="l"/>
                <a:tab pos="7221220" algn="l"/>
                <a:tab pos="7880350" algn="l"/>
                <a:tab pos="8653145" algn="l"/>
              </a:tabLst>
            </a:pPr>
            <a:r>
              <a:rPr sz="2200" dirty="0">
                <a:latin typeface="Times New Roman" panose="02020603050405020304" pitchFamily="18" charset="0"/>
                <a:cs typeface="Times New Roman" panose="02020603050405020304" pitchFamily="18" charset="0"/>
              </a:rPr>
              <a:t>	</a:t>
            </a:r>
            <a:r>
              <a:rPr sz="2200" spc="-10" dirty="0">
                <a:solidFill>
                  <a:srgbClr val="FF0000"/>
                </a:solidFill>
                <a:latin typeface="Times New Roman" panose="02020603050405020304" pitchFamily="18" charset="0"/>
                <a:cs typeface="Times New Roman" panose="02020603050405020304" pitchFamily="18" charset="0"/>
              </a:rPr>
              <a:t>Fin</a:t>
            </a:r>
            <a:r>
              <a:rPr sz="2200" spc="-5" dirty="0">
                <a:solidFill>
                  <a:srgbClr val="FF0000"/>
                </a:solidFill>
                <a:latin typeface="Times New Roman" panose="02020603050405020304" pitchFamily="18" charset="0"/>
                <a:cs typeface="Times New Roman" panose="02020603050405020304" pitchFamily="18" charset="0"/>
              </a:rPr>
              <a:t>e</a:t>
            </a:r>
            <a:r>
              <a:rPr sz="2200" dirty="0">
                <a:solidFill>
                  <a:srgbClr val="FF0000"/>
                </a:solidFill>
                <a:latin typeface="Times New Roman" panose="02020603050405020304" pitchFamily="18" charset="0"/>
                <a:cs typeface="Times New Roman" panose="02020603050405020304" pitchFamily="18" charset="0"/>
              </a:rPr>
              <a:t>	</a:t>
            </a:r>
            <a:r>
              <a:rPr sz="2200" spc="-5" dirty="0">
                <a:solidFill>
                  <a:srgbClr val="FF0000"/>
                </a:solidFill>
                <a:latin typeface="Times New Roman" panose="02020603050405020304" pitchFamily="18" charset="0"/>
                <a:cs typeface="Times New Roman" panose="02020603050405020304" pitchFamily="18" charset="0"/>
              </a:rPr>
              <a:t>grin</a:t>
            </a:r>
            <a:r>
              <a:rPr sz="2200" spc="10" dirty="0">
                <a:solidFill>
                  <a:srgbClr val="FF0000"/>
                </a:solidFill>
                <a:latin typeface="Times New Roman" panose="02020603050405020304" pitchFamily="18" charset="0"/>
                <a:cs typeface="Times New Roman" panose="02020603050405020304" pitchFamily="18" charset="0"/>
              </a:rPr>
              <a:t>d</a:t>
            </a:r>
            <a:r>
              <a:rPr sz="2200" spc="-5" dirty="0">
                <a:solidFill>
                  <a:srgbClr val="FF0000"/>
                </a:solidFill>
                <a:latin typeface="Times New Roman" panose="02020603050405020304" pitchFamily="18" charset="0"/>
                <a:cs typeface="Times New Roman" panose="02020603050405020304" pitchFamily="18" charset="0"/>
              </a:rPr>
              <a:t>i</a:t>
            </a:r>
            <a:r>
              <a:rPr sz="2200" dirty="0">
                <a:solidFill>
                  <a:srgbClr val="FF0000"/>
                </a:solidFill>
                <a:latin typeface="Times New Roman" panose="02020603050405020304" pitchFamily="18" charset="0"/>
                <a:cs typeface="Times New Roman" panose="02020603050405020304" pitchFamily="18" charset="0"/>
              </a:rPr>
              <a:t>n</a:t>
            </a:r>
            <a:r>
              <a:rPr sz="2200" spc="-5" dirty="0">
                <a:solidFill>
                  <a:srgbClr val="FF0000"/>
                </a:solidFill>
                <a:latin typeface="Times New Roman" panose="02020603050405020304" pitchFamily="18" charset="0"/>
                <a:cs typeface="Times New Roman" panose="02020603050405020304" pitchFamily="18" charset="0"/>
              </a:rPr>
              <a:t>g:</a:t>
            </a:r>
            <a:r>
              <a:rPr lang="en-IN" sz="2200" spc="-5" dirty="0">
                <a:solidFill>
                  <a:srgbClr val="FF0000"/>
                </a:solidFill>
                <a:latin typeface="Times New Roman" panose="02020603050405020304" pitchFamily="18" charset="0"/>
                <a:cs typeface="Times New Roman" panose="02020603050405020304" pitchFamily="18" charset="0"/>
              </a:rPr>
              <a:t> </a:t>
            </a:r>
            <a:r>
              <a:rPr sz="2200" spc="-40" dirty="0">
                <a:latin typeface="Times New Roman" panose="02020603050405020304" pitchFamily="18" charset="0"/>
                <a:cs typeface="Times New Roman" panose="02020603050405020304" pitchFamily="18" charset="0"/>
              </a:rPr>
              <a:t>r</a:t>
            </a:r>
            <a:r>
              <a:rPr sz="2200" spc="-20" dirty="0">
                <a:latin typeface="Times New Roman" panose="02020603050405020304" pitchFamily="18" charset="0"/>
                <a:cs typeface="Times New Roman" panose="02020603050405020304" pitchFamily="18" charset="0"/>
              </a:rPr>
              <a:t>e</a:t>
            </a:r>
            <a:r>
              <a:rPr sz="2200" spc="5" dirty="0">
                <a:latin typeface="Times New Roman" panose="02020603050405020304" pitchFamily="18" charset="0"/>
                <a:cs typeface="Times New Roman" panose="02020603050405020304" pitchFamily="18" charset="0"/>
              </a:rPr>
              <a:t>du</a:t>
            </a:r>
            <a:r>
              <a:rPr sz="2200" spc="-5" dirty="0">
                <a:latin typeface="Times New Roman" panose="02020603050405020304" pitchFamily="18" charset="0"/>
                <a:cs typeface="Times New Roman" panose="02020603050405020304" pitchFamily="18" charset="0"/>
              </a:rPr>
              <a:t>ce</a:t>
            </a:r>
            <a:r>
              <a:rPr lang="en-IN" sz="2200" spc="-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t</a:t>
            </a:r>
            <a:r>
              <a:rPr sz="2200" spc="10" dirty="0">
                <a:latin typeface="Times New Roman" panose="02020603050405020304" pitchFamily="18" charset="0"/>
                <a:cs typeface="Times New Roman" panose="02020603050405020304" pitchFamily="18" charset="0"/>
              </a:rPr>
              <a:t>h</a:t>
            </a:r>
            <a:r>
              <a:rPr sz="2200" spc="-5" dirty="0">
                <a:latin typeface="Times New Roman" panose="02020603050405020304" pitchFamily="18" charset="0"/>
                <a:cs typeface="Times New Roman" panose="02020603050405020304" pitchFamily="18" charset="0"/>
              </a:rPr>
              <a:t>e</a:t>
            </a:r>
            <a:r>
              <a:rPr lang="en-IN" sz="2200" spc="-5" dirty="0">
                <a:latin typeface="Times New Roman" panose="02020603050405020304" pitchFamily="18" charset="0"/>
                <a:cs typeface="Times New Roman" panose="02020603050405020304" pitchFamily="18" charset="0"/>
              </a:rPr>
              <a:t> </a:t>
            </a:r>
            <a:r>
              <a:rPr sz="2200" spc="-30" dirty="0">
                <a:latin typeface="Times New Roman" panose="02020603050405020304" pitchFamily="18" charset="0"/>
                <a:cs typeface="Times New Roman" panose="02020603050405020304" pitchFamily="18" charset="0"/>
              </a:rPr>
              <a:t>d</a:t>
            </a:r>
            <a:r>
              <a:rPr sz="2200" spc="-5" dirty="0">
                <a:latin typeface="Times New Roman" panose="02020603050405020304" pitchFamily="18" charset="0"/>
                <a:cs typeface="Times New Roman" panose="02020603050405020304" pitchFamily="18" charset="0"/>
              </a:rPr>
              <a:t>i</a:t>
            </a:r>
            <a:r>
              <a:rPr sz="2200" spc="-50" dirty="0">
                <a:latin typeface="Times New Roman" panose="02020603050405020304" pitchFamily="18" charset="0"/>
                <a:cs typeface="Times New Roman" panose="02020603050405020304" pitchFamily="18" charset="0"/>
              </a:rPr>
              <a:t>g</a:t>
            </a:r>
            <a:r>
              <a:rPr sz="2200" spc="15" dirty="0">
                <a:latin typeface="Times New Roman" panose="02020603050405020304" pitchFamily="18" charset="0"/>
                <a:cs typeface="Times New Roman" panose="02020603050405020304" pitchFamily="18" charset="0"/>
              </a:rPr>
              <a:t>e</a:t>
            </a:r>
            <a:r>
              <a:rPr sz="2200" spc="-60" dirty="0">
                <a:latin typeface="Times New Roman" panose="02020603050405020304" pitchFamily="18" charset="0"/>
                <a:cs typeface="Times New Roman" panose="02020603050405020304" pitchFamily="18" charset="0"/>
              </a:rPr>
              <a:t>s</a:t>
            </a:r>
            <a:r>
              <a:rPr sz="2200" spc="-5" dirty="0">
                <a:latin typeface="Times New Roman" panose="02020603050405020304" pitchFamily="18" charset="0"/>
                <a:cs typeface="Times New Roman" panose="02020603050405020304" pitchFamily="18" charset="0"/>
              </a:rPr>
              <a:t>ti</a:t>
            </a:r>
            <a:r>
              <a:rPr sz="2200" spc="10" dirty="0">
                <a:latin typeface="Times New Roman" panose="02020603050405020304" pitchFamily="18" charset="0"/>
                <a:cs typeface="Times New Roman" panose="02020603050405020304" pitchFamily="18" charset="0"/>
              </a:rPr>
              <a:t>b</a:t>
            </a:r>
            <a:r>
              <a:rPr sz="2200" spc="-5" dirty="0">
                <a:latin typeface="Times New Roman" panose="02020603050405020304" pitchFamily="18" charset="0"/>
                <a:cs typeface="Times New Roman" panose="02020603050405020304" pitchFamily="18" charset="0"/>
              </a:rPr>
              <a:t>il</a:t>
            </a:r>
            <a:r>
              <a:rPr sz="2200" spc="-20" dirty="0">
                <a:latin typeface="Times New Roman" panose="02020603050405020304" pitchFamily="18" charset="0"/>
                <a:cs typeface="Times New Roman" panose="02020603050405020304" pitchFamily="18" charset="0"/>
              </a:rPr>
              <a:t>i</a:t>
            </a:r>
            <a:r>
              <a:rPr sz="2200" spc="-5" dirty="0">
                <a:latin typeface="Times New Roman" panose="02020603050405020304" pitchFamily="18" charset="0"/>
                <a:cs typeface="Times New Roman" panose="02020603050405020304" pitchFamily="18" charset="0"/>
              </a:rPr>
              <a:t>ty</a:t>
            </a:r>
            <a:r>
              <a:rPr lang="en-IN" sz="2200" spc="-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of</a:t>
            </a:r>
            <a:r>
              <a:rPr lang="en-IN" sz="2200" spc="-5"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C</a:t>
            </a:r>
            <a:r>
              <a:rPr sz="2200" spc="-10" dirty="0">
                <a:latin typeface="Times New Roman" panose="02020603050405020304" pitchFamily="18" charset="0"/>
                <a:cs typeface="Times New Roman" panose="02020603050405020304" pitchFamily="18" charset="0"/>
              </a:rPr>
              <a:t>F</a:t>
            </a:r>
            <a:r>
              <a:rPr sz="2200" spc="-5" dirty="0">
                <a:latin typeface="Times New Roman" panose="02020603050405020304" pitchFamily="18" charset="0"/>
                <a:cs typeface="Times New Roman" panose="02020603050405020304" pitchFamily="18" charset="0"/>
              </a:rPr>
              <a:t>:</a:t>
            </a:r>
            <a:r>
              <a:rPr lang="en-IN" sz="2200" spc="-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du</a:t>
            </a:r>
            <a:r>
              <a:rPr sz="2200" spc="-5" dirty="0">
                <a:latin typeface="Times New Roman" panose="02020603050405020304" pitchFamily="18" charset="0"/>
                <a:cs typeface="Times New Roman" panose="02020603050405020304" pitchFamily="18" charset="0"/>
              </a:rPr>
              <a:t>e</a:t>
            </a:r>
            <a:r>
              <a:rPr lang="en-IN" sz="2200" spc="-5" dirty="0">
                <a:latin typeface="Times New Roman" panose="02020603050405020304" pitchFamily="18" charset="0"/>
                <a:cs typeface="Times New Roman" panose="02020603050405020304" pitchFamily="18" charset="0"/>
              </a:rPr>
              <a:t> </a:t>
            </a:r>
            <a:r>
              <a:rPr sz="2200" spc="-35" dirty="0">
                <a:latin typeface="Times New Roman" panose="02020603050405020304" pitchFamily="18" charset="0"/>
                <a:cs typeface="Times New Roman" panose="02020603050405020304" pitchFamily="18" charset="0"/>
              </a:rPr>
              <a:t>to  faster </a:t>
            </a:r>
            <a:r>
              <a:rPr sz="2200" spc="-40" dirty="0">
                <a:latin typeface="Times New Roman" panose="02020603050405020304" pitchFamily="18" charset="0"/>
                <a:cs typeface="Times New Roman" panose="02020603050405020304" pitchFamily="18" charset="0"/>
              </a:rPr>
              <a:t>rate </a:t>
            </a:r>
            <a:r>
              <a:rPr sz="2200" spc="-5" dirty="0">
                <a:latin typeface="Times New Roman" panose="02020603050405020304" pitchFamily="18" charset="0"/>
                <a:cs typeface="Times New Roman" panose="02020603050405020304" pitchFamily="18" charset="0"/>
              </a:rPr>
              <a:t>of </a:t>
            </a:r>
            <a:r>
              <a:rPr sz="2200" spc="-35" dirty="0">
                <a:latin typeface="Times New Roman" panose="02020603050405020304" pitchFamily="18" charset="0"/>
                <a:cs typeface="Times New Roman" panose="02020603050405020304" pitchFamily="18" charset="0"/>
              </a:rPr>
              <a:t>feed</a:t>
            </a:r>
            <a:r>
              <a:rPr lang="en-IN" sz="2200" spc="-3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particles </a:t>
            </a:r>
            <a:r>
              <a:rPr sz="2200" spc="-10" dirty="0">
                <a:latin typeface="Times New Roman" panose="02020603050405020304" pitchFamily="18" charset="0"/>
                <a:cs typeface="Times New Roman" panose="02020603050405020304" pitchFamily="18" charset="0"/>
              </a:rPr>
              <a:t>in</a:t>
            </a:r>
            <a:r>
              <a:rPr sz="2200" spc="19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GIT</a:t>
            </a:r>
            <a:r>
              <a:rPr lang="en-IN" sz="2200" spc="-10" dirty="0">
                <a:latin typeface="Times New Roman" panose="02020603050405020304" pitchFamily="18" charset="0"/>
                <a:cs typeface="Times New Roman" panose="02020603050405020304" pitchFamily="18" charset="0"/>
              </a:rPr>
              <a:t> (reduce milk fat content).</a:t>
            </a:r>
            <a:endParaRPr sz="2200" dirty="0">
              <a:latin typeface="Times New Roman" panose="02020603050405020304" pitchFamily="18" charset="0"/>
              <a:cs typeface="Times New Roman" panose="02020603050405020304" pitchFamily="18" charset="0"/>
            </a:endParaRPr>
          </a:p>
          <a:p>
            <a:pPr marL="355600" indent="-343535">
              <a:lnSpc>
                <a:spcPct val="100000"/>
              </a:lnSpc>
              <a:buFont typeface="Arial"/>
              <a:buChar char="•"/>
              <a:tabLst>
                <a:tab pos="355600" algn="l"/>
                <a:tab pos="356235" algn="l"/>
                <a:tab pos="2047875" algn="l"/>
              </a:tabLst>
            </a:pPr>
            <a:r>
              <a:rPr sz="2200" spc="-5" dirty="0">
                <a:latin typeface="Times New Roman" panose="02020603050405020304" pitchFamily="18" charset="0"/>
                <a:cs typeface="Times New Roman" panose="02020603050405020304" pitchFamily="18" charset="0"/>
              </a:rPr>
              <a:t>High</a:t>
            </a:r>
            <a:r>
              <a:rPr sz="2200" spc="-15"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cost:</a:t>
            </a:r>
            <a:r>
              <a:rPr lang="en-IN" sz="2200" spc="-2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grinding of </a:t>
            </a:r>
            <a:r>
              <a:rPr sz="2200" spc="-15" dirty="0">
                <a:latin typeface="Times New Roman" panose="02020603050405020304" pitchFamily="18" charset="0"/>
                <a:cs typeface="Times New Roman" panose="02020603050405020304" pitchFamily="18" charset="0"/>
              </a:rPr>
              <a:t>roughages </a:t>
            </a:r>
            <a:r>
              <a:rPr sz="2200" spc="-10" dirty="0">
                <a:latin typeface="Times New Roman" panose="02020603050405020304" pitchFamily="18" charset="0"/>
                <a:cs typeface="Times New Roman" panose="02020603050405020304" pitchFamily="18" charset="0"/>
              </a:rPr>
              <a:t>is </a:t>
            </a:r>
            <a:r>
              <a:rPr sz="2200" spc="-5" dirty="0">
                <a:latin typeface="Times New Roman" panose="02020603050405020304" pitchFamily="18" charset="0"/>
                <a:cs typeface="Times New Roman" panose="02020603050405020304" pitchFamily="18" charset="0"/>
              </a:rPr>
              <a:t>not</a:t>
            </a:r>
            <a:r>
              <a:rPr sz="2200" spc="40"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economical.</a:t>
            </a:r>
            <a:endParaRPr lang="en-IN" sz="2200" spc="-15"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DD7B26-5E34-4A1A-BEFA-BEF4C54962EF}"/>
              </a:ext>
            </a:extLst>
          </p:cNvPr>
          <p:cNvSpPr txBox="1"/>
          <p:nvPr/>
        </p:nvSpPr>
        <p:spPr>
          <a:xfrm>
            <a:off x="1905000" y="381000"/>
            <a:ext cx="4656338" cy="523220"/>
          </a:xfrm>
          <a:prstGeom prst="rect">
            <a:avLst/>
          </a:prstGeom>
          <a:noFill/>
        </p:spPr>
        <p:txBody>
          <a:bodyPr wrap="square">
            <a:spAutoFit/>
          </a:bodyPr>
          <a:lstStyle/>
          <a:p>
            <a:pPr marL="12065" algn="ctr">
              <a:lnSpc>
                <a:spcPct val="100000"/>
              </a:lnSpc>
              <a:spcBef>
                <a:spcPts val="464"/>
              </a:spcBef>
              <a:tabLst>
                <a:tab pos="355600" algn="l"/>
                <a:tab pos="356235" algn="l"/>
              </a:tabLst>
            </a:pPr>
            <a:r>
              <a:rPr lang="en-IN" sz="2800" b="1" spc="-5" dirty="0">
                <a:solidFill>
                  <a:srgbClr val="FF0000"/>
                </a:solidFill>
                <a:latin typeface="Times New Roman" panose="02020603050405020304" pitchFamily="18" charset="0"/>
                <a:cs typeface="Times New Roman" panose="02020603050405020304" pitchFamily="18" charset="0"/>
              </a:rPr>
              <a:t>Grinding</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65" y="1001666"/>
            <a:ext cx="8992870" cy="1110688"/>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59054" rIns="0" bIns="0" rtlCol="0">
            <a:spAutoFit/>
          </a:bodyPr>
          <a:lstStyle/>
          <a:p>
            <a:pPr marL="355600" indent="-343535">
              <a:lnSpc>
                <a:spcPct val="100000"/>
              </a:lnSpc>
              <a:buFont typeface="Arial"/>
              <a:buChar char="•"/>
              <a:tabLst>
                <a:tab pos="355600" algn="l"/>
                <a:tab pos="356235" algn="l"/>
              </a:tabLst>
            </a:pPr>
            <a:r>
              <a:rPr lang="en-US" sz="2200" spc="15" dirty="0">
                <a:latin typeface="Times New Roman" panose="02020603050405020304" pitchFamily="18" charset="0"/>
                <a:cs typeface="Times New Roman" panose="02020603050405020304" pitchFamily="18" charset="0"/>
              </a:rPr>
              <a:t>The ground </a:t>
            </a:r>
            <a:r>
              <a:rPr lang="en-US" sz="2200" spc="10" dirty="0">
                <a:latin typeface="Times New Roman" panose="02020603050405020304" pitchFamily="18" charset="0"/>
                <a:cs typeface="Times New Roman" panose="02020603050405020304" pitchFamily="18" charset="0"/>
              </a:rPr>
              <a:t>roughages </a:t>
            </a:r>
            <a:r>
              <a:rPr lang="en-US" sz="2200" spc="5" dirty="0">
                <a:latin typeface="Times New Roman" panose="02020603050405020304" pitchFamily="18" charset="0"/>
                <a:cs typeface="Times New Roman" panose="02020603050405020304" pitchFamily="18" charset="0"/>
              </a:rPr>
              <a:t>are pelleted </a:t>
            </a:r>
            <a:r>
              <a:rPr lang="en-US" sz="2200" spc="25" dirty="0">
                <a:latin typeface="Times New Roman" panose="02020603050405020304" pitchFamily="18" charset="0"/>
                <a:cs typeface="Times New Roman" panose="02020603050405020304" pitchFamily="18" charset="0"/>
              </a:rPr>
              <a:t>and </a:t>
            </a:r>
            <a:r>
              <a:rPr lang="en-US" sz="2200" spc="-20" dirty="0">
                <a:latin typeface="Times New Roman" panose="02020603050405020304" pitchFamily="18" charset="0"/>
                <a:cs typeface="Times New Roman" panose="02020603050405020304" pitchFamily="18" charset="0"/>
              </a:rPr>
              <a:t>fed </a:t>
            </a:r>
            <a:r>
              <a:rPr lang="en-US" sz="2200" dirty="0">
                <a:latin typeface="Times New Roman" panose="02020603050405020304" pitchFamily="18" charset="0"/>
                <a:cs typeface="Times New Roman" panose="02020603050405020304" pitchFamily="18" charset="0"/>
              </a:rPr>
              <a:t>to</a:t>
            </a:r>
            <a:r>
              <a:rPr lang="en-US" sz="2200" spc="40" dirty="0">
                <a:latin typeface="Times New Roman" panose="02020603050405020304" pitchFamily="18" charset="0"/>
                <a:cs typeface="Times New Roman" panose="02020603050405020304" pitchFamily="18" charset="0"/>
              </a:rPr>
              <a:t> </a:t>
            </a:r>
            <a:r>
              <a:rPr lang="en-US" sz="2200" spc="15" dirty="0">
                <a:latin typeface="Times New Roman" panose="02020603050405020304" pitchFamily="18" charset="0"/>
                <a:cs typeface="Times New Roman" panose="02020603050405020304" pitchFamily="18" charset="0"/>
              </a:rPr>
              <a:t>animals.</a:t>
            </a:r>
            <a:endParaRPr lang="en-US" sz="2200" dirty="0">
              <a:latin typeface="Times New Roman" panose="02020603050405020304" pitchFamily="18" charset="0"/>
              <a:cs typeface="Times New Roman" panose="02020603050405020304" pitchFamily="18" charset="0"/>
            </a:endParaRPr>
          </a:p>
          <a:p>
            <a:pPr marL="438150" indent="-426084">
              <a:lnSpc>
                <a:spcPct val="100000"/>
              </a:lnSpc>
              <a:buFont typeface="Arial"/>
              <a:buChar char="•"/>
              <a:tabLst>
                <a:tab pos="437515" algn="l"/>
                <a:tab pos="438784" algn="l"/>
              </a:tabLst>
            </a:pPr>
            <a:r>
              <a:rPr lang="en-US" sz="2200" spc="5" dirty="0">
                <a:latin typeface="Times New Roman" panose="02020603050405020304" pitchFamily="18" charset="0"/>
                <a:cs typeface="Times New Roman" panose="02020603050405020304" pitchFamily="18" charset="0"/>
              </a:rPr>
              <a:t>Improves </a:t>
            </a:r>
            <a:r>
              <a:rPr lang="en-US" sz="2200" spc="20" dirty="0">
                <a:latin typeface="Times New Roman" panose="02020603050405020304" pitchFamily="18" charset="0"/>
                <a:cs typeface="Times New Roman" panose="02020603050405020304" pitchFamily="18" charset="0"/>
              </a:rPr>
              <a:t>the </a:t>
            </a:r>
            <a:r>
              <a:rPr lang="en-US" sz="2200" spc="15" dirty="0">
                <a:latin typeface="Times New Roman" panose="02020603050405020304" pitchFamily="18" charset="0"/>
                <a:cs typeface="Times New Roman" panose="02020603050405020304" pitchFamily="18" charset="0"/>
              </a:rPr>
              <a:t>consumption of </a:t>
            </a:r>
            <a:r>
              <a:rPr lang="en-US" sz="2200" spc="20" dirty="0">
                <a:latin typeface="Times New Roman" panose="02020603050405020304" pitchFamily="18" charset="0"/>
                <a:cs typeface="Times New Roman" panose="02020603050405020304" pitchFamily="18" charset="0"/>
              </a:rPr>
              <a:t>poor </a:t>
            </a:r>
            <a:r>
              <a:rPr lang="en-US" sz="2200" spc="15" dirty="0">
                <a:latin typeface="Times New Roman" panose="02020603050405020304" pitchFamily="18" charset="0"/>
                <a:cs typeface="Times New Roman" panose="02020603050405020304" pitchFamily="18" charset="0"/>
              </a:rPr>
              <a:t>quality</a:t>
            </a:r>
            <a:r>
              <a:rPr lang="en-US" sz="2200" spc="35" dirty="0">
                <a:latin typeface="Times New Roman" panose="02020603050405020304" pitchFamily="18" charset="0"/>
                <a:cs typeface="Times New Roman" panose="02020603050405020304" pitchFamily="18" charset="0"/>
              </a:rPr>
              <a:t> </a:t>
            </a:r>
            <a:r>
              <a:rPr lang="en-US" sz="2200" spc="10" dirty="0">
                <a:latin typeface="Times New Roman" panose="02020603050405020304" pitchFamily="18" charset="0"/>
                <a:cs typeface="Times New Roman" panose="02020603050405020304" pitchFamily="18" charset="0"/>
              </a:rPr>
              <a:t>roughages.</a:t>
            </a:r>
            <a:endParaRPr lang="en-US" sz="2200" dirty="0">
              <a:latin typeface="Times New Roman" panose="02020603050405020304" pitchFamily="18" charset="0"/>
              <a:cs typeface="Times New Roman" panose="02020603050405020304" pitchFamily="18" charset="0"/>
            </a:endParaRPr>
          </a:p>
          <a:p>
            <a:pPr marL="355600" marR="5080" indent="-343535">
              <a:lnSpc>
                <a:spcPts val="3240"/>
              </a:lnSpc>
              <a:buFont typeface="Arial"/>
              <a:buChar char="•"/>
              <a:tabLst>
                <a:tab pos="355600" algn="l"/>
                <a:tab pos="356235" algn="l"/>
              </a:tabLst>
            </a:pPr>
            <a:r>
              <a:rPr lang="en-US" sz="2200" spc="-10" dirty="0">
                <a:latin typeface="Times New Roman" panose="02020603050405020304" pitchFamily="18" charset="0"/>
                <a:cs typeface="Times New Roman" panose="02020603050405020304" pitchFamily="18" charset="0"/>
              </a:rPr>
              <a:t>The </a:t>
            </a:r>
            <a:r>
              <a:rPr lang="en-US" sz="2200" spc="-30" dirty="0">
                <a:latin typeface="Times New Roman" panose="02020603050405020304" pitchFamily="18" charset="0"/>
                <a:cs typeface="Times New Roman" panose="02020603050405020304" pitchFamily="18" charset="0"/>
              </a:rPr>
              <a:t>size </a:t>
            </a:r>
            <a:r>
              <a:rPr lang="en-US" sz="2200" spc="-5" dirty="0">
                <a:latin typeface="Times New Roman" panose="02020603050405020304" pitchFamily="18" charset="0"/>
                <a:cs typeface="Times New Roman" panose="02020603050405020304" pitchFamily="18" charset="0"/>
              </a:rPr>
              <a:t>of pellets </a:t>
            </a:r>
            <a:r>
              <a:rPr lang="en-US" sz="2200" spc="-10" dirty="0">
                <a:latin typeface="Times New Roman" panose="02020603050405020304" pitchFamily="18" charset="0"/>
                <a:cs typeface="Times New Roman" panose="02020603050405020304" pitchFamily="18" charset="0"/>
              </a:rPr>
              <a:t>is </a:t>
            </a:r>
            <a:r>
              <a:rPr lang="en-US" sz="2200" spc="35" dirty="0">
                <a:latin typeface="Times New Roman" panose="02020603050405020304" pitchFamily="18" charset="0"/>
                <a:cs typeface="Times New Roman" panose="02020603050405020304" pitchFamily="18" charset="0"/>
              </a:rPr>
              <a:t>12/64” </a:t>
            </a:r>
            <a:r>
              <a:rPr lang="en-US" sz="2200" spc="-20" dirty="0">
                <a:latin typeface="Times New Roman" panose="02020603050405020304" pitchFamily="18" charset="0"/>
                <a:cs typeface="Times New Roman" panose="02020603050405020304" pitchFamily="18" charset="0"/>
              </a:rPr>
              <a:t>to </a:t>
            </a:r>
            <a:r>
              <a:rPr lang="en-US" sz="2200" spc="30" dirty="0">
                <a:latin typeface="Times New Roman" panose="02020603050405020304" pitchFamily="18" charset="0"/>
                <a:cs typeface="Times New Roman" panose="02020603050405020304" pitchFamily="18" charset="0"/>
              </a:rPr>
              <a:t>48/64” </a:t>
            </a:r>
            <a:r>
              <a:rPr lang="en-US" sz="2200" dirty="0">
                <a:latin typeface="Times New Roman" panose="02020603050405020304" pitchFamily="18" charset="0"/>
                <a:cs typeface="Times New Roman" panose="02020603050405020304" pitchFamily="18" charset="0"/>
              </a:rPr>
              <a:t>and </a:t>
            </a:r>
            <a:r>
              <a:rPr lang="en-US" sz="2200" spc="-5" dirty="0">
                <a:latin typeface="Times New Roman" panose="02020603050405020304" pitchFamily="18" charset="0"/>
                <a:cs typeface="Times New Roman" panose="02020603050405020304" pitchFamily="18" charset="0"/>
              </a:rPr>
              <a:t>has a </a:t>
            </a:r>
            <a:r>
              <a:rPr lang="en-US" sz="2200" spc="-10" dirty="0">
                <a:latin typeface="Times New Roman" panose="02020603050405020304" pitchFamily="18" charset="0"/>
                <a:cs typeface="Times New Roman" panose="02020603050405020304" pitchFamily="18" charset="0"/>
              </a:rPr>
              <a:t>density  </a:t>
            </a:r>
            <a:r>
              <a:rPr lang="en-US" sz="2200" spc="-5" dirty="0">
                <a:latin typeface="Times New Roman" panose="02020603050405020304" pitchFamily="18" charset="0"/>
                <a:cs typeface="Times New Roman" panose="02020603050405020304" pitchFamily="18" charset="0"/>
              </a:rPr>
              <a:t>of </a:t>
            </a:r>
            <a:r>
              <a:rPr lang="en-US" sz="2200" spc="-10" dirty="0">
                <a:latin typeface="Times New Roman" panose="02020603050405020304" pitchFamily="18" charset="0"/>
                <a:cs typeface="Times New Roman" panose="02020603050405020304" pitchFamily="18" charset="0"/>
              </a:rPr>
              <a:t>40 </a:t>
            </a:r>
            <a:r>
              <a:rPr lang="en-US" sz="2200" spc="-5" dirty="0" err="1">
                <a:latin typeface="Times New Roman" panose="02020603050405020304" pitchFamily="18" charset="0"/>
                <a:cs typeface="Times New Roman" panose="02020603050405020304" pitchFamily="18" charset="0"/>
              </a:rPr>
              <a:t>lb</a:t>
            </a:r>
            <a:r>
              <a:rPr lang="en-US" sz="2200" spc="-5" dirty="0">
                <a:latin typeface="Times New Roman" panose="02020603050405020304" pitchFamily="18" charset="0"/>
                <a:cs typeface="Times New Roman" panose="02020603050405020304" pitchFamily="18" charset="0"/>
              </a:rPr>
              <a:t>/</a:t>
            </a:r>
            <a:r>
              <a:rPr lang="en-US" sz="2200" spc="-30" dirty="0">
                <a:latin typeface="Times New Roman" panose="02020603050405020304" pitchFamily="18" charset="0"/>
                <a:cs typeface="Times New Roman" panose="02020603050405020304" pitchFamily="18" charset="0"/>
              </a:rPr>
              <a:t> </a:t>
            </a:r>
            <a:r>
              <a:rPr lang="en-US" sz="2200" spc="-10" dirty="0" err="1">
                <a:latin typeface="Times New Roman" panose="02020603050405020304" pitchFamily="18" charset="0"/>
                <a:cs typeface="Times New Roman" panose="02020603050405020304" pitchFamily="18" charset="0"/>
              </a:rPr>
              <a:t>cft</a:t>
            </a:r>
            <a:r>
              <a:rPr lang="en-US" sz="2200" spc="-1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2050" name="Picture 2" descr="Handling Feeds (Processing, Mixing, Storage) ppt download">
            <a:extLst>
              <a:ext uri="{FF2B5EF4-FFF2-40B4-BE49-F238E27FC236}">
                <a16:creationId xmlns:a16="http://schemas.microsoft.com/office/drawing/2014/main" id="{742BB23E-B684-4BBC-AA67-B3106D4DA9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333"/>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A54269-2111-4655-B768-96D82946FEB7}"/>
              </a:ext>
            </a:extLst>
          </p:cNvPr>
          <p:cNvSpPr txBox="1"/>
          <p:nvPr/>
        </p:nvSpPr>
        <p:spPr>
          <a:xfrm>
            <a:off x="2057400" y="304800"/>
            <a:ext cx="4607510" cy="523220"/>
          </a:xfrm>
          <a:prstGeom prst="rect">
            <a:avLst/>
          </a:prstGeom>
          <a:noFill/>
        </p:spPr>
        <p:txBody>
          <a:bodyPr wrap="square">
            <a:spAutoFit/>
          </a:bodyPr>
          <a:lstStyle/>
          <a:p>
            <a:pPr marL="12065" algn="ctr">
              <a:lnSpc>
                <a:spcPct val="100000"/>
              </a:lnSpc>
              <a:spcBef>
                <a:spcPts val="360"/>
              </a:spcBef>
              <a:tabLst>
                <a:tab pos="355600" algn="l"/>
                <a:tab pos="356235" algn="l"/>
              </a:tabLst>
            </a:pPr>
            <a:r>
              <a:rPr lang="en-US" sz="2800" b="1" spc="-20" dirty="0">
                <a:solidFill>
                  <a:srgbClr val="FF0000"/>
                </a:solidFill>
                <a:latin typeface="Times New Roman" panose="02020603050405020304" pitchFamily="18" charset="0"/>
                <a:cs typeface="Times New Roman" panose="02020603050405020304" pitchFamily="18" charset="0"/>
              </a:rPr>
              <a:t>Roughage-Pelleting</a:t>
            </a:r>
            <a:r>
              <a:rPr lang="en-US" sz="2800" b="1" spc="30" dirty="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599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838200"/>
            <a:ext cx="8610600" cy="5105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80" y="990600"/>
            <a:ext cx="9108440" cy="1460015"/>
          </a:xfrm>
          <a:prstGeom prst="rect">
            <a:avLst/>
          </a:prstGeom>
        </p:spPr>
        <p:txBody>
          <a:bodyPr vert="horz" wrap="square" lIns="0" tIns="104775" rIns="0" bIns="0" rtlCol="0">
            <a:spAutoFit/>
          </a:bodyPr>
          <a:lstStyle/>
          <a:p>
            <a:pPr marL="406400" marR="68580" indent="-343535" algn="just">
              <a:lnSpc>
                <a:spcPct val="100000"/>
              </a:lnSpc>
              <a:buFont typeface="Arial"/>
              <a:buChar char="•"/>
              <a:tabLst>
                <a:tab pos="494030" algn="l"/>
              </a:tabLst>
            </a:pPr>
            <a:r>
              <a:rPr sz="220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It </a:t>
            </a:r>
            <a:r>
              <a:rPr sz="2200" spc="-10" dirty="0">
                <a:latin typeface="Times New Roman" panose="02020603050405020304" pitchFamily="18" charset="0"/>
                <a:cs typeface="Times New Roman" panose="02020603050405020304" pitchFamily="18" charset="0"/>
              </a:rPr>
              <a:t>is </a:t>
            </a:r>
            <a:r>
              <a:rPr sz="2200" spc="-5" dirty="0">
                <a:latin typeface="Times New Roman" panose="02020603050405020304" pitchFamily="18" charset="0"/>
                <a:cs typeface="Times New Roman" panose="02020603050405020304" pitchFamily="18" charset="0"/>
              </a:rPr>
              <a:t>a </a:t>
            </a:r>
            <a:r>
              <a:rPr sz="2200" spc="-15" dirty="0">
                <a:latin typeface="Times New Roman" panose="02020603050405020304" pitchFamily="18" charset="0"/>
                <a:cs typeface="Times New Roman" panose="02020603050405020304" pitchFamily="18" charset="0"/>
              </a:rPr>
              <a:t>process </a:t>
            </a:r>
            <a:r>
              <a:rPr sz="2200" spc="-5" dirty="0">
                <a:latin typeface="Times New Roman" panose="02020603050405020304" pitchFamily="18" charset="0"/>
                <a:cs typeface="Times New Roman" panose="02020603050405020304" pitchFamily="18" charset="0"/>
              </a:rPr>
              <a:t>of </a:t>
            </a:r>
            <a:r>
              <a:rPr sz="2200" spc="-10" dirty="0">
                <a:latin typeface="Times New Roman" panose="02020603050405020304" pitchFamily="18" charset="0"/>
                <a:cs typeface="Times New Roman" panose="02020603050405020304" pitchFamily="18" charset="0"/>
              </a:rPr>
              <a:t>reduction </a:t>
            </a:r>
            <a:r>
              <a:rPr sz="2200" spc="-5" dirty="0">
                <a:latin typeface="Times New Roman" panose="02020603050405020304" pitchFamily="18" charset="0"/>
                <a:cs typeface="Times New Roman" panose="02020603050405020304" pitchFamily="18" charset="0"/>
              </a:rPr>
              <a:t>of </a:t>
            </a:r>
            <a:r>
              <a:rPr sz="2200" spc="-15" dirty="0">
                <a:latin typeface="Times New Roman" panose="02020603050405020304" pitchFamily="18" charset="0"/>
                <a:cs typeface="Times New Roman" panose="02020603050405020304" pitchFamily="18" charset="0"/>
              </a:rPr>
              <a:t>moisture </a:t>
            </a:r>
            <a:r>
              <a:rPr sz="2200" spc="-25" dirty="0">
                <a:latin typeface="Times New Roman" panose="02020603050405020304" pitchFamily="18" charset="0"/>
                <a:cs typeface="Times New Roman" panose="02020603050405020304" pitchFamily="18" charset="0"/>
              </a:rPr>
              <a:t>content </a:t>
            </a:r>
            <a:r>
              <a:rPr sz="2200" spc="-10" dirty="0">
                <a:latin typeface="Times New Roman" panose="02020603050405020304" pitchFamily="18" charset="0"/>
                <a:cs typeface="Times New Roman" panose="02020603050405020304" pitchFamily="18" charset="0"/>
              </a:rPr>
              <a:t>in </a:t>
            </a:r>
            <a:r>
              <a:rPr sz="2200" spc="-5" dirty="0">
                <a:latin typeface="Times New Roman" panose="02020603050405020304" pitchFamily="18" charset="0"/>
                <a:cs typeface="Times New Roman" panose="02020603050405020304" pitchFamily="18" charset="0"/>
              </a:rPr>
              <a:t>a  </a:t>
            </a:r>
            <a:r>
              <a:rPr sz="2200" spc="-30" dirty="0">
                <a:latin typeface="Times New Roman" panose="02020603050405020304" pitchFamily="18" charset="0"/>
                <a:cs typeface="Times New Roman" panose="02020603050405020304" pitchFamily="18" charset="0"/>
              </a:rPr>
              <a:t>dehydrator </a:t>
            </a:r>
            <a:r>
              <a:rPr sz="2200" spc="-10" dirty="0">
                <a:latin typeface="Times New Roman" panose="02020603050405020304" pitchFamily="18" charset="0"/>
                <a:cs typeface="Times New Roman" panose="02020603050405020304" pitchFamily="18" charset="0"/>
              </a:rPr>
              <a:t>using </a:t>
            </a:r>
            <a:r>
              <a:rPr sz="2200" spc="-5" dirty="0">
                <a:latin typeface="Times New Roman" panose="02020603050405020304" pitchFamily="18" charset="0"/>
                <a:cs typeface="Times New Roman" panose="02020603050405020304" pitchFamily="18" charset="0"/>
              </a:rPr>
              <a:t>a </a:t>
            </a:r>
            <a:r>
              <a:rPr sz="2200" spc="-15" dirty="0">
                <a:latin typeface="Times New Roman" panose="02020603050405020304" pitchFamily="18" charset="0"/>
                <a:cs typeface="Times New Roman" panose="02020603050405020304" pitchFamily="18" charset="0"/>
              </a:rPr>
              <a:t>temp. </a:t>
            </a:r>
            <a:r>
              <a:rPr sz="2200" spc="-10" dirty="0">
                <a:latin typeface="Times New Roman" panose="02020603050405020304" pitchFamily="18" charset="0"/>
                <a:cs typeface="Times New Roman" panose="02020603050405020304" pitchFamily="18" charset="0"/>
              </a:rPr>
              <a:t>600-1500</a:t>
            </a:r>
            <a:r>
              <a:rPr sz="2200" spc="-15" baseline="25000" dirty="0">
                <a:latin typeface="Times New Roman" panose="02020603050405020304" pitchFamily="18" charset="0"/>
                <a:cs typeface="Times New Roman" panose="02020603050405020304" pitchFamily="18" charset="0"/>
              </a:rPr>
              <a:t>0</a:t>
            </a:r>
            <a:r>
              <a:rPr sz="2200" spc="-10" dirty="0">
                <a:latin typeface="Times New Roman" panose="02020603050405020304" pitchFamily="18" charset="0"/>
                <a:cs typeface="Times New Roman" panose="02020603050405020304" pitchFamily="18" charset="0"/>
              </a:rPr>
              <a:t>F </a:t>
            </a:r>
            <a:r>
              <a:rPr sz="2200" spc="-20" dirty="0">
                <a:latin typeface="Times New Roman" panose="02020603050405020304" pitchFamily="18" charset="0"/>
                <a:cs typeface="Times New Roman" panose="02020603050405020304" pitchFamily="18" charset="0"/>
              </a:rPr>
              <a:t>for </a:t>
            </a:r>
            <a:r>
              <a:rPr sz="2200" spc="-5" dirty="0">
                <a:latin typeface="Times New Roman" panose="02020603050405020304" pitchFamily="18" charset="0"/>
                <a:cs typeface="Times New Roman" panose="02020603050405020304" pitchFamily="18" charset="0"/>
              </a:rPr>
              <a:t>a </a:t>
            </a:r>
            <a:r>
              <a:rPr sz="2200" spc="-10" dirty="0">
                <a:latin typeface="Times New Roman" panose="02020603050405020304" pitchFamily="18" charset="0"/>
                <a:cs typeface="Times New Roman" panose="02020603050405020304" pitchFamily="18" charset="0"/>
              </a:rPr>
              <a:t>short </a:t>
            </a:r>
            <a:r>
              <a:rPr sz="2200" spc="-5" dirty="0">
                <a:latin typeface="Times New Roman" panose="02020603050405020304" pitchFamily="18" charset="0"/>
                <a:cs typeface="Times New Roman" panose="02020603050405020304" pitchFamily="18" charset="0"/>
              </a:rPr>
              <a:t>time  </a:t>
            </a:r>
            <a:r>
              <a:rPr sz="2200" spc="-10" dirty="0">
                <a:latin typeface="Times New Roman" panose="02020603050405020304" pitchFamily="18" charset="0"/>
                <a:cs typeface="Times New Roman" panose="02020603050405020304" pitchFamily="18" charset="0"/>
              </a:rPr>
              <a:t>period </a:t>
            </a:r>
            <a:r>
              <a:rPr sz="2200" spc="-5" dirty="0">
                <a:latin typeface="Times New Roman" panose="02020603050405020304" pitchFamily="18" charset="0"/>
                <a:cs typeface="Times New Roman" panose="02020603050405020304" pitchFamily="18" charset="0"/>
              </a:rPr>
              <a:t>of </a:t>
            </a:r>
            <a:r>
              <a:rPr sz="2200" spc="-15" dirty="0">
                <a:latin typeface="Times New Roman" panose="02020603050405020304" pitchFamily="18" charset="0"/>
                <a:cs typeface="Times New Roman" panose="02020603050405020304" pitchFamily="18" charset="0"/>
              </a:rPr>
              <a:t>3-5</a:t>
            </a:r>
            <a:r>
              <a:rPr sz="2200" spc="25"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minutes.</a:t>
            </a:r>
            <a:endParaRPr sz="2200" dirty="0">
              <a:latin typeface="Times New Roman" panose="02020603050405020304" pitchFamily="18" charset="0"/>
              <a:cs typeface="Times New Roman" panose="02020603050405020304" pitchFamily="18" charset="0"/>
            </a:endParaRPr>
          </a:p>
          <a:p>
            <a:pPr marL="406400" indent="-343535" algn="just">
              <a:lnSpc>
                <a:spcPct val="100000"/>
              </a:lnSpc>
              <a:buFont typeface="Arial"/>
              <a:buChar char="•"/>
              <a:tabLst>
                <a:tab pos="407034" algn="l"/>
              </a:tabLst>
            </a:pPr>
            <a:r>
              <a:rPr sz="2200" spc="-30" dirty="0">
                <a:latin typeface="Times New Roman" panose="02020603050405020304" pitchFamily="18" charset="0"/>
                <a:cs typeface="Times New Roman" panose="02020603050405020304" pitchFamily="18" charset="0"/>
              </a:rPr>
              <a:t>dehydrated </a:t>
            </a:r>
            <a:r>
              <a:rPr sz="2200" spc="-35" dirty="0">
                <a:latin typeface="Times New Roman" panose="02020603050405020304" pitchFamily="18" charset="0"/>
                <a:cs typeface="Times New Roman" panose="02020603050405020304" pitchFamily="18" charset="0"/>
              </a:rPr>
              <a:t>forage: </a:t>
            </a:r>
            <a:r>
              <a:rPr sz="2200" spc="-15" dirty="0">
                <a:latin typeface="Times New Roman" panose="02020603050405020304" pitchFamily="18" charset="0"/>
                <a:cs typeface="Times New Roman" panose="02020603050405020304" pitchFamily="18" charset="0"/>
              </a:rPr>
              <a:t>retains: </a:t>
            </a:r>
            <a:r>
              <a:rPr sz="2200" spc="-5" dirty="0">
                <a:latin typeface="Times New Roman" panose="02020603050405020304" pitchFamily="18" charset="0"/>
                <a:cs typeface="Times New Roman" panose="02020603050405020304" pitchFamily="18" charset="0"/>
              </a:rPr>
              <a:t>lot of </a:t>
            </a:r>
            <a:r>
              <a:rPr sz="2200" spc="-10" dirty="0">
                <a:latin typeface="Times New Roman" panose="02020603050405020304" pitchFamily="18" charset="0"/>
                <a:cs typeface="Times New Roman" panose="02020603050405020304" pitchFamily="18" charset="0"/>
              </a:rPr>
              <a:t>DM </a:t>
            </a:r>
            <a:r>
              <a:rPr sz="2200" dirty="0">
                <a:latin typeface="Times New Roman" panose="02020603050405020304" pitchFamily="18" charset="0"/>
                <a:cs typeface="Times New Roman" panose="02020603050405020304" pitchFamily="18" charset="0"/>
              </a:rPr>
              <a:t>and</a:t>
            </a:r>
            <a:r>
              <a:rPr sz="2200" spc="175"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CP</a:t>
            </a:r>
            <a:endParaRPr sz="2200" dirty="0">
              <a:latin typeface="Times New Roman" panose="02020603050405020304" pitchFamily="18" charset="0"/>
              <a:cs typeface="Times New Roman" panose="02020603050405020304" pitchFamily="18" charset="0"/>
            </a:endParaRPr>
          </a:p>
          <a:p>
            <a:pPr marL="406400" indent="-343535" algn="just">
              <a:lnSpc>
                <a:spcPct val="100000"/>
              </a:lnSpc>
              <a:buFont typeface="Arial"/>
              <a:buChar char="•"/>
              <a:tabLst>
                <a:tab pos="407034" algn="l"/>
              </a:tabLst>
            </a:pPr>
            <a:r>
              <a:rPr sz="2200" spc="25" dirty="0">
                <a:latin typeface="Times New Roman" panose="02020603050405020304" pitchFamily="18" charset="0"/>
                <a:cs typeface="Times New Roman" panose="02020603050405020304" pitchFamily="18" charset="0"/>
              </a:rPr>
              <a:t>No </a:t>
            </a:r>
            <a:r>
              <a:rPr sz="2200" spc="10" dirty="0">
                <a:latin typeface="Times New Roman" panose="02020603050405020304" pitchFamily="18" charset="0"/>
                <a:cs typeface="Times New Roman" panose="02020603050405020304" pitchFamily="18" charset="0"/>
              </a:rPr>
              <a:t>loss </a:t>
            </a:r>
            <a:r>
              <a:rPr sz="2200" spc="15" dirty="0">
                <a:latin typeface="Times New Roman" panose="02020603050405020304" pitchFamily="18" charset="0"/>
                <a:cs typeface="Times New Roman" panose="02020603050405020304" pitchFamily="18" charset="0"/>
              </a:rPr>
              <a:t>of </a:t>
            </a:r>
            <a:r>
              <a:rPr sz="2200" spc="-5" dirty="0">
                <a:latin typeface="Times New Roman" panose="02020603050405020304" pitchFamily="18" charset="0"/>
                <a:cs typeface="Times New Roman" panose="02020603050405020304" pitchFamily="18" charset="0"/>
              </a:rPr>
              <a:t>leaves, </a:t>
            </a:r>
            <a:r>
              <a:rPr sz="2200" spc="20" dirty="0">
                <a:latin typeface="Times New Roman" panose="02020603050405020304" pitchFamily="18" charset="0"/>
                <a:cs typeface="Times New Roman" panose="02020603050405020304" pitchFamily="18" charset="0"/>
              </a:rPr>
              <a:t>but </a:t>
            </a:r>
            <a:r>
              <a:rPr sz="2200" dirty="0">
                <a:latin typeface="Times New Roman" panose="02020603050405020304" pitchFamily="18" charset="0"/>
                <a:cs typeface="Times New Roman" panose="02020603050405020304" pitchFamily="18" charset="0"/>
              </a:rPr>
              <a:t>carotene </a:t>
            </a:r>
            <a:r>
              <a:rPr sz="2200" spc="-5" dirty="0">
                <a:latin typeface="Times New Roman" panose="02020603050405020304" pitchFamily="18" charset="0"/>
                <a:cs typeface="Times New Roman" panose="02020603050405020304" pitchFamily="18" charset="0"/>
              </a:rPr>
              <a:t>content </a:t>
            </a:r>
            <a:r>
              <a:rPr sz="2200" spc="5" dirty="0">
                <a:latin typeface="Times New Roman" panose="02020603050405020304" pitchFamily="18" charset="0"/>
                <a:cs typeface="Times New Roman" panose="02020603050405020304" pitchFamily="18" charset="0"/>
              </a:rPr>
              <a:t>is</a:t>
            </a:r>
            <a:r>
              <a:rPr sz="2200" spc="10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reduced</a:t>
            </a:r>
            <a:r>
              <a:rPr lang="en-IN" sz="2200" spc="10"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24AB9A0-5042-4F51-98D4-C76678713782}"/>
              </a:ext>
            </a:extLst>
          </p:cNvPr>
          <p:cNvSpPr txBox="1"/>
          <p:nvPr/>
        </p:nvSpPr>
        <p:spPr>
          <a:xfrm>
            <a:off x="1905000" y="381000"/>
            <a:ext cx="4656336" cy="523220"/>
          </a:xfrm>
          <a:prstGeom prst="rect">
            <a:avLst/>
          </a:prstGeom>
          <a:noFill/>
        </p:spPr>
        <p:txBody>
          <a:bodyPr wrap="square">
            <a:spAutoFit/>
          </a:bodyPr>
          <a:lstStyle/>
          <a:p>
            <a:pPr marL="62865" algn="ctr">
              <a:lnSpc>
                <a:spcPct val="100000"/>
              </a:lnSpc>
              <a:tabLst>
                <a:tab pos="407034" algn="l"/>
              </a:tabLst>
            </a:pPr>
            <a:r>
              <a:rPr lang="en-IN" sz="2800" b="1" spc="-25" dirty="0">
                <a:solidFill>
                  <a:srgbClr val="FF0000"/>
                </a:solidFill>
                <a:latin typeface="Times New Roman" panose="02020603050405020304" pitchFamily="18" charset="0"/>
                <a:cs typeface="Times New Roman" panose="02020603050405020304" pitchFamily="18" charset="0"/>
              </a:rPr>
              <a:t>Dehydration</a:t>
            </a:r>
            <a:r>
              <a:rPr lang="en-IN" sz="2800" b="1" spc="-10" dirty="0">
                <a:solidFill>
                  <a:srgbClr val="FF0000"/>
                </a:solidFill>
                <a:latin typeface="Times New Roman" panose="02020603050405020304" pitchFamily="18" charset="0"/>
                <a:cs typeface="Times New Roman" panose="02020603050405020304" pitchFamily="18" charset="0"/>
              </a:rPr>
              <a:t> </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560" y="1066800"/>
            <a:ext cx="9108440" cy="2143920"/>
          </a:xfrm>
          <a:prstGeom prst="rect">
            <a:avLst/>
          </a:prstGeom>
        </p:spPr>
        <p:txBody>
          <a:bodyPr vert="horz" wrap="square" lIns="0" tIns="104775" rIns="0" bIns="0" rtlCol="0">
            <a:spAutoFit/>
          </a:bodyPr>
          <a:lstStyle/>
          <a:p>
            <a:pPr marL="406400" indent="-343535" algn="just">
              <a:lnSpc>
                <a:spcPct val="100000"/>
              </a:lnSpc>
              <a:buFont typeface="Wingdings"/>
              <a:buChar char=""/>
              <a:tabLst>
                <a:tab pos="407034" algn="l"/>
              </a:tabLst>
            </a:pPr>
            <a:r>
              <a:rPr sz="2200" spc="-5" dirty="0">
                <a:latin typeface="Times New Roman" panose="02020603050405020304" pitchFamily="18" charset="0"/>
                <a:cs typeface="Times New Roman" panose="02020603050405020304" pitchFamily="18" charset="0"/>
              </a:rPr>
              <a:t>It </a:t>
            </a:r>
            <a:r>
              <a:rPr sz="2200" spc="-15" dirty="0">
                <a:latin typeface="Times New Roman" panose="02020603050405020304" pitchFamily="18" charset="0"/>
                <a:cs typeface="Times New Roman" panose="02020603050405020304" pitchFamily="18" charset="0"/>
              </a:rPr>
              <a:t>increases </a:t>
            </a:r>
            <a:r>
              <a:rPr sz="2200" dirty="0">
                <a:latin typeface="Times New Roman" panose="02020603050405020304" pitchFamily="18" charset="0"/>
                <a:cs typeface="Times New Roman" panose="02020603050405020304" pitchFamily="18" charset="0"/>
              </a:rPr>
              <a:t>the </a:t>
            </a:r>
            <a:r>
              <a:rPr sz="2200" spc="-10" dirty="0">
                <a:latin typeface="Times New Roman" panose="02020603050405020304" pitchFamily="18" charset="0"/>
                <a:cs typeface="Times New Roman" panose="02020603050405020304" pitchFamily="18" charset="0"/>
              </a:rPr>
              <a:t>density </a:t>
            </a:r>
            <a:r>
              <a:rPr sz="2200" spc="-5" dirty="0">
                <a:latin typeface="Times New Roman" panose="02020603050405020304" pitchFamily="18" charset="0"/>
                <a:cs typeface="Times New Roman" panose="02020603050405020304" pitchFamily="18" charset="0"/>
              </a:rPr>
              <a:t>of </a:t>
            </a:r>
            <a:r>
              <a:rPr sz="2200" spc="-15" dirty="0">
                <a:latin typeface="Times New Roman" panose="02020603050405020304" pitchFamily="18" charset="0"/>
                <a:cs typeface="Times New Roman" panose="02020603050405020304" pitchFamily="18" charset="0"/>
              </a:rPr>
              <a:t>roughages </a:t>
            </a:r>
            <a:r>
              <a:rPr sz="2200" spc="-10" dirty="0">
                <a:latin typeface="Times New Roman" panose="02020603050405020304" pitchFamily="18" charset="0"/>
                <a:cs typeface="Times New Roman" panose="02020603050405020304" pitchFamily="18" charset="0"/>
              </a:rPr>
              <a:t>upto</a:t>
            </a:r>
            <a:r>
              <a:rPr sz="2200" spc="5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30</a:t>
            </a:r>
            <a:r>
              <a:rPr lang="en-US" sz="2200" spc="-10" dirty="0">
                <a:latin typeface="Times New Roman" panose="02020603050405020304" pitchFamily="18" charset="0"/>
                <a:cs typeface="Times New Roman" panose="02020603050405020304" pitchFamily="18" charset="0"/>
              </a:rPr>
              <a:t>l</a:t>
            </a:r>
            <a:r>
              <a:rPr sz="2200" spc="-10" dirty="0">
                <a:latin typeface="Times New Roman" panose="02020603050405020304" pitchFamily="18" charset="0"/>
                <a:cs typeface="Times New Roman" panose="02020603050405020304" pitchFamily="18" charset="0"/>
              </a:rPr>
              <a:t>b/cft.</a:t>
            </a:r>
            <a:endParaRPr sz="2200" dirty="0">
              <a:latin typeface="Times New Roman" panose="02020603050405020304" pitchFamily="18" charset="0"/>
              <a:cs typeface="Times New Roman" panose="02020603050405020304" pitchFamily="18" charset="0"/>
            </a:endParaRPr>
          </a:p>
          <a:p>
            <a:pPr marL="406400" marR="74295" indent="-343535">
              <a:lnSpc>
                <a:spcPct val="101400"/>
              </a:lnSpc>
              <a:buFont typeface="Wingdings"/>
              <a:buChar char=""/>
              <a:tabLst>
                <a:tab pos="407034" algn="l"/>
              </a:tabLst>
            </a:pPr>
            <a:r>
              <a:rPr sz="2200" spc="-15" dirty="0">
                <a:latin typeface="Times New Roman" panose="02020603050405020304" pitchFamily="18" charset="0"/>
                <a:cs typeface="Times New Roman" panose="02020603050405020304" pitchFamily="18" charset="0"/>
              </a:rPr>
              <a:t>good </a:t>
            </a:r>
            <a:r>
              <a:rPr sz="2200" spc="-5" dirty="0">
                <a:latin typeface="Times New Roman" panose="02020603050405020304" pitchFamily="18" charset="0"/>
                <a:cs typeface="Times New Roman" panose="02020603050405020304" pitchFamily="18" charset="0"/>
              </a:rPr>
              <a:t>quality </a:t>
            </a:r>
            <a:r>
              <a:rPr sz="2200" spc="-25" dirty="0">
                <a:latin typeface="Times New Roman" panose="02020603050405020304" pitchFamily="18" charset="0"/>
                <a:cs typeface="Times New Roman" panose="02020603050405020304" pitchFamily="18" charset="0"/>
              </a:rPr>
              <a:t>hay </a:t>
            </a:r>
            <a:r>
              <a:rPr sz="2200" spc="-10" dirty="0">
                <a:latin typeface="Times New Roman" panose="02020603050405020304" pitchFamily="18" charset="0"/>
                <a:cs typeface="Times New Roman" panose="02020603050405020304" pitchFamily="18" charset="0"/>
              </a:rPr>
              <a:t>is </a:t>
            </a:r>
            <a:r>
              <a:rPr sz="2200" spc="-30" dirty="0">
                <a:latin typeface="Times New Roman" panose="02020603050405020304" pitchFamily="18" charset="0"/>
                <a:cs typeface="Times New Roman" panose="02020603050405020304" pitchFamily="18" charset="0"/>
              </a:rPr>
              <a:t>sprayed </a:t>
            </a:r>
            <a:r>
              <a:rPr sz="2200" spc="-10" dirty="0">
                <a:latin typeface="Times New Roman" panose="02020603050405020304" pitchFamily="18" charset="0"/>
                <a:cs typeface="Times New Roman" panose="02020603050405020304" pitchFamily="18" charset="0"/>
              </a:rPr>
              <a:t>with </a:t>
            </a:r>
            <a:r>
              <a:rPr sz="2200" spc="-25" dirty="0">
                <a:latin typeface="Times New Roman" panose="02020603050405020304" pitchFamily="18" charset="0"/>
                <a:cs typeface="Times New Roman" panose="02020603050405020304" pitchFamily="18" charset="0"/>
              </a:rPr>
              <a:t>water </a:t>
            </a:r>
            <a:r>
              <a:rPr sz="2200" spc="-20" dirty="0">
                <a:latin typeface="Times New Roman" panose="02020603050405020304" pitchFamily="18" charset="0"/>
                <a:cs typeface="Times New Roman" panose="02020603050405020304" pitchFamily="18" charset="0"/>
              </a:rPr>
              <a:t>to </a:t>
            </a:r>
            <a:r>
              <a:rPr sz="2200" spc="-10" dirty="0">
                <a:latin typeface="Times New Roman" panose="02020603050405020304" pitchFamily="18" charset="0"/>
                <a:cs typeface="Times New Roman" panose="02020603050405020304" pitchFamily="18" charset="0"/>
              </a:rPr>
              <a:t>increase </a:t>
            </a:r>
            <a:r>
              <a:rPr sz="2200" dirty="0">
                <a:latin typeface="Times New Roman" panose="02020603050405020304" pitchFamily="18" charset="0"/>
                <a:cs typeface="Times New Roman" panose="02020603050405020304" pitchFamily="18" charset="0"/>
              </a:rPr>
              <a:t>the  </a:t>
            </a:r>
            <a:r>
              <a:rPr sz="2200" spc="5" dirty="0">
                <a:latin typeface="Times New Roman" panose="02020603050405020304" pitchFamily="18" charset="0"/>
                <a:cs typeface="Times New Roman" panose="02020603050405020304" pitchFamily="18" charset="0"/>
              </a:rPr>
              <a:t>moisture </a:t>
            </a:r>
            <a:r>
              <a:rPr sz="2200" spc="-5" dirty="0">
                <a:latin typeface="Times New Roman" panose="02020603050405020304" pitchFamily="18" charset="0"/>
                <a:cs typeface="Times New Roman" panose="02020603050405020304" pitchFamily="18" charset="0"/>
              </a:rPr>
              <a:t>content </a:t>
            </a:r>
            <a:r>
              <a:rPr sz="2200" spc="15" dirty="0">
                <a:latin typeface="Times New Roman" panose="02020603050405020304" pitchFamily="18" charset="0"/>
                <a:cs typeface="Times New Roman" panose="02020603050405020304" pitchFamily="18" charset="0"/>
              </a:rPr>
              <a:t>upto</a:t>
            </a:r>
            <a:r>
              <a:rPr sz="2200" spc="40"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14%</a:t>
            </a:r>
            <a:r>
              <a:rPr lang="en-IN" sz="2200" spc="15"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a:p>
            <a:pPr marL="406400" marR="73660" indent="-343535">
              <a:lnSpc>
                <a:spcPct val="100400"/>
              </a:lnSpc>
              <a:buFont typeface="Wingdings"/>
              <a:buChar char=""/>
              <a:tabLst>
                <a:tab pos="407034" algn="l"/>
                <a:tab pos="1631950" algn="l"/>
                <a:tab pos="2652395" algn="l"/>
                <a:tab pos="3749675" algn="l"/>
                <a:tab pos="4605655" algn="l"/>
                <a:tab pos="5067935" algn="l"/>
                <a:tab pos="6325235" algn="l"/>
                <a:tab pos="6984365" algn="l"/>
                <a:tab pos="8681085" algn="l"/>
              </a:tabLst>
            </a:pPr>
            <a:r>
              <a:rPr sz="2200" spc="30" dirty="0">
                <a:latin typeface="Times New Roman" panose="02020603050405020304" pitchFamily="18" charset="0"/>
                <a:cs typeface="Times New Roman" panose="02020603050405020304" pitchFamily="18" charset="0"/>
              </a:rPr>
              <a:t>b</a:t>
            </a:r>
            <a:r>
              <a:rPr sz="2200" spc="-25" dirty="0">
                <a:latin typeface="Times New Roman" panose="02020603050405020304" pitchFamily="18" charset="0"/>
                <a:cs typeface="Times New Roman" panose="02020603050405020304" pitchFamily="18" charset="0"/>
              </a:rPr>
              <a:t>r</a:t>
            </a:r>
            <a:r>
              <a:rPr sz="2200" spc="20" dirty="0">
                <a:latin typeface="Times New Roman" panose="02020603050405020304" pitchFamily="18" charset="0"/>
                <a:cs typeface="Times New Roman" panose="02020603050405020304" pitchFamily="18" charset="0"/>
              </a:rPr>
              <a:t>o</a:t>
            </a:r>
            <a:r>
              <a:rPr sz="2200" spc="-85" dirty="0">
                <a:latin typeface="Times New Roman" panose="02020603050405020304" pitchFamily="18" charset="0"/>
                <a:cs typeface="Times New Roman" panose="02020603050405020304" pitchFamily="18" charset="0"/>
              </a:rPr>
              <a:t>k</a:t>
            </a:r>
            <a:r>
              <a:rPr sz="2200" dirty="0">
                <a:latin typeface="Times New Roman" panose="02020603050405020304" pitchFamily="18" charset="0"/>
                <a:cs typeface="Times New Roman" panose="02020603050405020304" pitchFamily="18" charset="0"/>
              </a:rPr>
              <a:t>e</a:t>
            </a:r>
            <a:r>
              <a:rPr sz="2200" spc="20" dirty="0">
                <a:latin typeface="Times New Roman" panose="02020603050405020304" pitchFamily="18" charset="0"/>
                <a:cs typeface="Times New Roman" panose="02020603050405020304" pitchFamily="18" charset="0"/>
              </a:rPr>
              <a:t>n</a:t>
            </a:r>
            <a:r>
              <a:rPr sz="2200" dirty="0">
                <a:latin typeface="Times New Roman" panose="02020603050405020304" pitchFamily="18" charset="0"/>
                <a:cs typeface="Times New Roman" panose="02020603050405020304" pitchFamily="18" charset="0"/>
              </a:rPr>
              <a:t>	</a:t>
            </a:r>
            <a:r>
              <a:rPr sz="2200" spc="30" dirty="0">
                <a:latin typeface="Times New Roman" panose="02020603050405020304" pitchFamily="18" charset="0"/>
                <a:cs typeface="Times New Roman" panose="02020603050405020304" pitchFamily="18" charset="0"/>
              </a:rPr>
              <a:t>d</a:t>
            </a:r>
            <a:r>
              <a:rPr sz="2200" spc="20" dirty="0">
                <a:latin typeface="Times New Roman" panose="02020603050405020304" pitchFamily="18" charset="0"/>
                <a:cs typeface="Times New Roman" panose="02020603050405020304" pitchFamily="18" charset="0"/>
              </a:rPr>
              <a:t>o</a:t>
            </a:r>
            <a:r>
              <a:rPr sz="2200" spc="15" dirty="0">
                <a:latin typeface="Times New Roman" panose="02020603050405020304" pitchFamily="18" charset="0"/>
                <a:cs typeface="Times New Roman" panose="02020603050405020304" pitchFamily="18" charset="0"/>
              </a:rPr>
              <a:t>w</a:t>
            </a:r>
            <a:r>
              <a:rPr sz="2200" spc="20" dirty="0">
                <a:latin typeface="Times New Roman" panose="02020603050405020304" pitchFamily="18" charset="0"/>
                <a:cs typeface="Times New Roman" panose="02020603050405020304" pitchFamily="18" charset="0"/>
              </a:rPr>
              <a:t>n</a:t>
            </a:r>
            <a:r>
              <a:rPr sz="2200" dirty="0">
                <a:latin typeface="Times New Roman" panose="02020603050405020304" pitchFamily="18" charset="0"/>
                <a:cs typeface="Times New Roman" panose="02020603050405020304" pitchFamily="18" charset="0"/>
              </a:rPr>
              <a:t>	</a:t>
            </a:r>
            <a:r>
              <a:rPr sz="2200" spc="-65" dirty="0">
                <a:latin typeface="Times New Roman" panose="02020603050405020304" pitchFamily="18" charset="0"/>
                <a:cs typeface="Times New Roman" panose="02020603050405020304" pitchFamily="18" charset="0"/>
              </a:rPr>
              <a:t>r</a:t>
            </a:r>
            <a:r>
              <a:rPr sz="2200" spc="-15" dirty="0">
                <a:latin typeface="Times New Roman" panose="02020603050405020304" pitchFamily="18" charset="0"/>
                <a:cs typeface="Times New Roman" panose="02020603050405020304" pitchFamily="18" charset="0"/>
              </a:rPr>
              <a:t>a</a:t>
            </a:r>
            <a:r>
              <a:rPr sz="2200" spc="10" dirty="0">
                <a:latin typeface="Times New Roman" panose="02020603050405020304" pitchFamily="18" charset="0"/>
                <a:cs typeface="Times New Roman" panose="02020603050405020304" pitchFamily="18" charset="0"/>
              </a:rPr>
              <a:t>t</a:t>
            </a:r>
            <a:r>
              <a:rPr sz="2200" spc="35" dirty="0">
                <a:latin typeface="Times New Roman" panose="02020603050405020304" pitchFamily="18" charset="0"/>
                <a:cs typeface="Times New Roman" panose="02020603050405020304" pitchFamily="18" charset="0"/>
              </a:rPr>
              <a:t>h</a:t>
            </a:r>
            <a:r>
              <a:rPr sz="2200" dirty="0">
                <a:latin typeface="Times New Roman" panose="02020603050405020304" pitchFamily="18" charset="0"/>
                <a:cs typeface="Times New Roman" panose="02020603050405020304" pitchFamily="18" charset="0"/>
              </a:rPr>
              <a:t>e</a:t>
            </a:r>
            <a:r>
              <a:rPr sz="2200" spc="10" dirty="0">
                <a:latin typeface="Times New Roman" panose="02020603050405020304" pitchFamily="18" charset="0"/>
                <a:cs typeface="Times New Roman" panose="02020603050405020304" pitchFamily="18" charset="0"/>
              </a:rPr>
              <a:t>r</a:t>
            </a:r>
            <a:r>
              <a:rPr sz="2200"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t</a:t>
            </a:r>
            <a:r>
              <a:rPr sz="2200" spc="30" dirty="0">
                <a:latin typeface="Times New Roman" panose="02020603050405020304" pitchFamily="18" charset="0"/>
                <a:cs typeface="Times New Roman" panose="02020603050405020304" pitchFamily="18" charset="0"/>
              </a:rPr>
              <a:t>h</a:t>
            </a:r>
            <a:r>
              <a:rPr sz="2200" spc="15" dirty="0">
                <a:latin typeface="Times New Roman" panose="02020603050405020304" pitchFamily="18" charset="0"/>
                <a:cs typeface="Times New Roman" panose="02020603050405020304" pitchFamily="18" charset="0"/>
              </a:rPr>
              <a:t>an</a:t>
            </a:r>
            <a:r>
              <a:rPr sz="2200"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t</a:t>
            </a:r>
            <a:r>
              <a:rPr sz="2200" spc="20" dirty="0">
                <a:latin typeface="Times New Roman" panose="02020603050405020304" pitchFamily="18" charset="0"/>
                <a:cs typeface="Times New Roman" panose="02020603050405020304" pitchFamily="18" charset="0"/>
              </a:rPr>
              <a:t>o</a:t>
            </a:r>
            <a:r>
              <a:rPr sz="2200"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g</a:t>
            </a:r>
            <a:r>
              <a:rPr sz="2200" spc="-30" dirty="0">
                <a:latin typeface="Times New Roman" panose="02020603050405020304" pitchFamily="18" charset="0"/>
                <a:cs typeface="Times New Roman" panose="02020603050405020304" pitchFamily="18" charset="0"/>
              </a:rPr>
              <a:t>r</a:t>
            </a:r>
            <a:r>
              <a:rPr sz="2200" spc="20" dirty="0">
                <a:latin typeface="Times New Roman" panose="02020603050405020304" pitchFamily="18" charset="0"/>
                <a:cs typeface="Times New Roman" panose="02020603050405020304" pitchFamily="18" charset="0"/>
              </a:rPr>
              <a:t>o</a:t>
            </a:r>
            <a:r>
              <a:rPr sz="2200" spc="30" dirty="0">
                <a:latin typeface="Times New Roman" panose="02020603050405020304" pitchFamily="18" charset="0"/>
                <a:cs typeface="Times New Roman" panose="02020603050405020304" pitchFamily="18" charset="0"/>
              </a:rPr>
              <a:t>un</a:t>
            </a:r>
            <a:r>
              <a:rPr sz="2200" spc="20" dirty="0">
                <a:latin typeface="Times New Roman" panose="02020603050405020304" pitchFamily="18" charset="0"/>
                <a:cs typeface="Times New Roman" panose="02020603050405020304" pitchFamily="18" charset="0"/>
              </a:rPr>
              <a:t>d</a:t>
            </a:r>
            <a:r>
              <a:rPr sz="2200"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t</a:t>
            </a:r>
            <a:r>
              <a:rPr sz="2200" spc="30" dirty="0">
                <a:latin typeface="Times New Roman" panose="02020603050405020304" pitchFamily="18" charset="0"/>
                <a:cs typeface="Times New Roman" panose="02020603050405020304" pitchFamily="18" charset="0"/>
              </a:rPr>
              <a:t>h</a:t>
            </a:r>
            <a:r>
              <a:rPr sz="2200" spc="15" dirty="0">
                <a:latin typeface="Times New Roman" panose="02020603050405020304" pitchFamily="18" charset="0"/>
                <a:cs typeface="Times New Roman" panose="02020603050405020304" pitchFamily="18" charset="0"/>
              </a:rPr>
              <a:t>e</a:t>
            </a:r>
            <a:r>
              <a:rPr sz="2200" dirty="0">
                <a:latin typeface="Times New Roman" panose="02020603050405020304" pitchFamily="18" charset="0"/>
                <a:cs typeface="Times New Roman" panose="02020603050405020304" pitchFamily="18" charset="0"/>
              </a:rPr>
              <a:t>	</a:t>
            </a:r>
            <a:r>
              <a:rPr sz="2200" spc="-25" dirty="0">
                <a:latin typeface="Times New Roman" panose="02020603050405020304" pitchFamily="18" charset="0"/>
                <a:cs typeface="Times New Roman" panose="02020603050405020304" pitchFamily="18" charset="0"/>
              </a:rPr>
              <a:t>r</a:t>
            </a:r>
            <a:r>
              <a:rPr sz="2200" spc="20" dirty="0">
                <a:latin typeface="Times New Roman" panose="02020603050405020304" pitchFamily="18" charset="0"/>
                <a:cs typeface="Times New Roman" panose="02020603050405020304" pitchFamily="18" charset="0"/>
              </a:rPr>
              <a:t>o</a:t>
            </a:r>
            <a:r>
              <a:rPr sz="2200" spc="30" dirty="0">
                <a:latin typeface="Times New Roman" panose="02020603050405020304" pitchFamily="18" charset="0"/>
                <a:cs typeface="Times New Roman" panose="02020603050405020304" pitchFamily="18" charset="0"/>
              </a:rPr>
              <a:t>u</a:t>
            </a:r>
            <a:r>
              <a:rPr sz="2200" spc="15" dirty="0">
                <a:latin typeface="Times New Roman" panose="02020603050405020304" pitchFamily="18" charset="0"/>
                <a:cs typeface="Times New Roman" panose="02020603050405020304" pitchFamily="18" charset="0"/>
              </a:rPr>
              <a:t>g</a:t>
            </a:r>
            <a:r>
              <a:rPr sz="2200" spc="25" dirty="0">
                <a:latin typeface="Times New Roman" panose="02020603050405020304" pitchFamily="18" charset="0"/>
                <a:cs typeface="Times New Roman" panose="02020603050405020304" pitchFamily="18" charset="0"/>
              </a:rPr>
              <a:t>h</a:t>
            </a:r>
            <a:r>
              <a:rPr sz="2200" spc="15" dirty="0">
                <a:latin typeface="Times New Roman" panose="02020603050405020304" pitchFamily="18" charset="0"/>
                <a:cs typeface="Times New Roman" panose="02020603050405020304" pitchFamily="18" charset="0"/>
              </a:rPr>
              <a:t>a</a:t>
            </a:r>
            <a:r>
              <a:rPr sz="2200" spc="-15" dirty="0">
                <a:latin typeface="Times New Roman" panose="02020603050405020304" pitchFamily="18" charset="0"/>
                <a:cs typeface="Times New Roman" panose="02020603050405020304" pitchFamily="18" charset="0"/>
              </a:rPr>
              <a:t>g</a:t>
            </a:r>
            <a:r>
              <a:rPr sz="2200" dirty="0">
                <a:latin typeface="Times New Roman" panose="02020603050405020304" pitchFamily="18" charset="0"/>
                <a:cs typeface="Times New Roman" panose="02020603050405020304" pitchFamily="18" charset="0"/>
              </a:rPr>
              <a:t>e</a:t>
            </a:r>
            <a:r>
              <a:rPr sz="2200" spc="5" dirty="0">
                <a:latin typeface="Times New Roman" panose="02020603050405020304" pitchFamily="18" charset="0"/>
                <a:cs typeface="Times New Roman" panose="02020603050405020304" pitchFamily="18" charset="0"/>
              </a:rPr>
              <a:t>,</a:t>
            </a:r>
            <a:r>
              <a:rPr lang="en-IN" sz="2200" spc="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so  that </a:t>
            </a:r>
            <a:r>
              <a:rPr sz="2200" spc="-15" dirty="0">
                <a:latin typeface="Times New Roman" panose="02020603050405020304" pitchFamily="18" charset="0"/>
                <a:cs typeface="Times New Roman" panose="02020603050405020304" pitchFamily="18" charset="0"/>
              </a:rPr>
              <a:t>there </a:t>
            </a:r>
            <a:r>
              <a:rPr sz="2200" spc="-10" dirty="0">
                <a:latin typeface="Times New Roman" panose="02020603050405020304" pitchFamily="18" charset="0"/>
                <a:cs typeface="Times New Roman" panose="02020603050405020304" pitchFamily="18" charset="0"/>
              </a:rPr>
              <a:t>is minimum </a:t>
            </a:r>
            <a:r>
              <a:rPr sz="2200" spc="-5" dirty="0">
                <a:latin typeface="Times New Roman" panose="02020603050405020304" pitchFamily="18" charset="0"/>
                <a:cs typeface="Times New Roman" panose="02020603050405020304" pitchFamily="18" charset="0"/>
              </a:rPr>
              <a:t>of </a:t>
            </a:r>
            <a:r>
              <a:rPr sz="2200" spc="-10" dirty="0">
                <a:latin typeface="Times New Roman" panose="02020603050405020304" pitchFamily="18" charset="0"/>
                <a:cs typeface="Times New Roman" panose="02020603050405020304" pitchFamily="18" charset="0"/>
              </a:rPr>
              <a:t>fine </a:t>
            </a:r>
            <a:r>
              <a:rPr sz="2200" spc="-5" dirty="0">
                <a:latin typeface="Times New Roman" panose="02020603050405020304" pitchFamily="18" charset="0"/>
                <a:cs typeface="Times New Roman" panose="02020603050405020304" pitchFamily="18" charset="0"/>
              </a:rPr>
              <a:t>particles </a:t>
            </a:r>
            <a:r>
              <a:rPr sz="2200" spc="-10" dirty="0">
                <a:latin typeface="Times New Roman" panose="02020603050405020304" pitchFamily="18" charset="0"/>
                <a:cs typeface="Times New Roman" panose="02020603050405020304" pitchFamily="18" charset="0"/>
              </a:rPr>
              <a:t>in </a:t>
            </a:r>
            <a:r>
              <a:rPr sz="2200" dirty="0">
                <a:latin typeface="Times New Roman" panose="02020603050405020304" pitchFamily="18" charset="0"/>
                <a:cs typeface="Times New Roman" panose="02020603050405020304" pitchFamily="18" charset="0"/>
              </a:rPr>
              <a:t>the</a:t>
            </a:r>
            <a:r>
              <a:rPr sz="2200" spc="6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cube.</a:t>
            </a:r>
            <a:endParaRPr sz="2200" dirty="0">
              <a:latin typeface="Times New Roman" panose="02020603050405020304" pitchFamily="18" charset="0"/>
              <a:cs typeface="Times New Roman" panose="02020603050405020304" pitchFamily="18" charset="0"/>
            </a:endParaRPr>
          </a:p>
          <a:p>
            <a:pPr marL="406400" indent="-343535">
              <a:lnSpc>
                <a:spcPct val="100000"/>
              </a:lnSpc>
              <a:buFont typeface="Wingdings"/>
              <a:buChar char=""/>
              <a:tabLst>
                <a:tab pos="407034" algn="l"/>
              </a:tabLst>
            </a:pPr>
            <a:r>
              <a:rPr sz="2200" spc="-5" dirty="0">
                <a:latin typeface="Times New Roman" panose="02020603050405020304" pitchFamily="18" charset="0"/>
                <a:cs typeface="Times New Roman" panose="02020603050405020304" pitchFamily="18" charset="0"/>
              </a:rPr>
              <a:t>Cubing: </a:t>
            </a:r>
            <a:r>
              <a:rPr sz="2200" spc="-25" dirty="0">
                <a:latin typeface="Times New Roman" panose="02020603050405020304" pitchFamily="18" charset="0"/>
                <a:cs typeface="Times New Roman" panose="02020603050405020304" pitchFamily="18" charset="0"/>
              </a:rPr>
              <a:t>Alfa- alfa hay </a:t>
            </a:r>
            <a:r>
              <a:rPr sz="2200" spc="-10" dirty="0">
                <a:latin typeface="Times New Roman" panose="02020603050405020304" pitchFamily="18" charset="0"/>
                <a:cs typeface="Times New Roman" panose="02020603050405020304" pitchFamily="18" charset="0"/>
              </a:rPr>
              <a:t>is </a:t>
            </a:r>
            <a:r>
              <a:rPr sz="2200" spc="-5" dirty="0">
                <a:latin typeface="Times New Roman" panose="02020603050405020304" pitchFamily="18" charset="0"/>
                <a:cs typeface="Times New Roman" panose="02020603050405020304" pitchFamily="18" charset="0"/>
              </a:rPr>
              <a:t>done: </a:t>
            </a:r>
            <a:r>
              <a:rPr sz="2200" spc="-15" dirty="0">
                <a:latin typeface="Times New Roman" panose="02020603050405020304" pitchFamily="18" charset="0"/>
                <a:cs typeface="Times New Roman" panose="02020603050405020304" pitchFamily="18" charset="0"/>
              </a:rPr>
              <a:t>Developing</a:t>
            </a:r>
            <a:r>
              <a:rPr sz="2200" spc="185"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country</a:t>
            </a:r>
            <a:r>
              <a:rPr lang="en-IN" sz="2200" spc="-15"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19F8572-7DF9-4ECC-9176-CB6DCA8DD139}"/>
              </a:ext>
            </a:extLst>
          </p:cNvPr>
          <p:cNvSpPr txBox="1"/>
          <p:nvPr/>
        </p:nvSpPr>
        <p:spPr>
          <a:xfrm>
            <a:off x="1828800" y="457200"/>
            <a:ext cx="4665214" cy="523220"/>
          </a:xfrm>
          <a:prstGeom prst="rect">
            <a:avLst/>
          </a:prstGeom>
          <a:noFill/>
        </p:spPr>
        <p:txBody>
          <a:bodyPr wrap="square">
            <a:spAutoFit/>
          </a:bodyPr>
          <a:lstStyle/>
          <a:p>
            <a:pPr marL="62865" algn="ctr">
              <a:lnSpc>
                <a:spcPct val="100000"/>
              </a:lnSpc>
              <a:tabLst>
                <a:tab pos="407034" algn="l"/>
              </a:tabLst>
            </a:pPr>
            <a:r>
              <a:rPr lang="en-IN" sz="2800" b="1" spc="-5" dirty="0">
                <a:solidFill>
                  <a:srgbClr val="FF0000"/>
                </a:solidFill>
                <a:latin typeface="Times New Roman" panose="02020603050405020304" pitchFamily="18" charset="0"/>
                <a:cs typeface="Times New Roman" panose="02020603050405020304" pitchFamily="18" charset="0"/>
              </a:rPr>
              <a:t>Cubing</a:t>
            </a:r>
            <a:endParaRPr lang="en-IN" sz="2800" dirty="0">
              <a:latin typeface="Times New Roman" panose="02020603050405020304" pitchFamily="18" charset="0"/>
              <a:cs typeface="Times New Roman" panose="02020603050405020304" pitchFamily="18" charset="0"/>
            </a:endParaRPr>
          </a:p>
        </p:txBody>
      </p:sp>
      <p:sp>
        <p:nvSpPr>
          <p:cNvPr id="5" name="object 2">
            <a:extLst>
              <a:ext uri="{FF2B5EF4-FFF2-40B4-BE49-F238E27FC236}">
                <a16:creationId xmlns:a16="http://schemas.microsoft.com/office/drawing/2014/main" id="{07F11F85-38CB-4687-A577-6284EA1EA700}"/>
              </a:ext>
            </a:extLst>
          </p:cNvPr>
          <p:cNvSpPr/>
          <p:nvPr/>
        </p:nvSpPr>
        <p:spPr>
          <a:xfrm>
            <a:off x="533400" y="3297100"/>
            <a:ext cx="5610225" cy="2872613"/>
          </a:xfrm>
          <a:prstGeom prst="rect">
            <a:avLst/>
          </a:prstGeom>
          <a:blipFill>
            <a:blip r:embed="rId2"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A7FFFA3D-526F-44F7-B74E-08BA4D1B8ACC}"/>
              </a:ext>
            </a:extLst>
          </p:cNvPr>
          <p:cNvPicPr>
            <a:picLocks noChangeAspect="1"/>
          </p:cNvPicPr>
          <p:nvPr/>
        </p:nvPicPr>
        <p:blipFill>
          <a:blip r:embed="rId3"/>
          <a:stretch>
            <a:fillRect/>
          </a:stretch>
        </p:blipFill>
        <p:spPr>
          <a:xfrm>
            <a:off x="6457858" y="3297100"/>
            <a:ext cx="2646500" cy="2646500"/>
          </a:xfrm>
          <a:prstGeom prst="rect">
            <a:avLst/>
          </a:prstGeom>
        </p:spPr>
      </p:pic>
    </p:spTree>
    <p:extLst>
      <p:ext uri="{BB962C8B-B14F-4D97-AF65-F5344CB8AC3E}">
        <p14:creationId xmlns:p14="http://schemas.microsoft.com/office/powerpoint/2010/main" val="2503629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0363"/>
            <a:ext cx="8987790" cy="2184572"/>
          </a:xfrm>
          <a:prstGeom prst="rect">
            <a:avLst/>
          </a:prstGeom>
        </p:spPr>
        <p:txBody>
          <a:bodyPr vert="horz" wrap="square" lIns="0" tIns="111125" rIns="0" bIns="0" rtlCol="0">
            <a:spAutoFit/>
          </a:bodyPr>
          <a:lstStyle/>
          <a:p>
            <a:pPr marL="2094230">
              <a:lnSpc>
                <a:spcPct val="100000"/>
              </a:lnSpc>
              <a:spcBef>
                <a:spcPts val="875"/>
              </a:spcBef>
              <a:tabLst>
                <a:tab pos="2615565" algn="l"/>
              </a:tabLst>
            </a:pPr>
            <a:r>
              <a:rPr sz="3200" b="1" dirty="0">
                <a:solidFill>
                  <a:srgbClr val="FF0000"/>
                </a:solidFill>
                <a:latin typeface="Times New Roman" panose="02020603050405020304" pitchFamily="18" charset="0"/>
                <a:cs typeface="Times New Roman" panose="02020603050405020304" pitchFamily="18" charset="0"/>
              </a:rPr>
              <a:t>B:	</a:t>
            </a:r>
            <a:r>
              <a:rPr sz="3200" b="1" spc="-45" dirty="0">
                <a:solidFill>
                  <a:srgbClr val="FF0000"/>
                </a:solidFill>
                <a:latin typeface="Times New Roman" panose="02020603050405020304" pitchFamily="18" charset="0"/>
                <a:cs typeface="Times New Roman" panose="02020603050405020304" pitchFamily="18" charset="0"/>
              </a:rPr>
              <a:t>Wet </a:t>
            </a:r>
            <a:r>
              <a:rPr sz="3200" b="1" dirty="0">
                <a:solidFill>
                  <a:srgbClr val="FF0000"/>
                </a:solidFill>
                <a:latin typeface="Times New Roman" panose="02020603050405020304" pitchFamily="18" charset="0"/>
                <a:cs typeface="Times New Roman" panose="02020603050405020304" pitchFamily="18" charset="0"/>
              </a:rPr>
              <a:t>processing</a:t>
            </a:r>
            <a:r>
              <a:rPr sz="3200" b="1" spc="-70" dirty="0">
                <a:solidFill>
                  <a:srgbClr val="FF0000"/>
                </a:solidFill>
                <a:latin typeface="Times New Roman" panose="02020603050405020304" pitchFamily="18" charset="0"/>
                <a:cs typeface="Times New Roman" panose="02020603050405020304" pitchFamily="18" charset="0"/>
              </a:rPr>
              <a:t> </a:t>
            </a:r>
            <a:r>
              <a:rPr sz="3200" b="1" dirty="0">
                <a:solidFill>
                  <a:srgbClr val="FF0000"/>
                </a:solidFill>
                <a:latin typeface="Times New Roman" panose="02020603050405020304" pitchFamily="18" charset="0"/>
                <a:cs typeface="Times New Roman" panose="02020603050405020304" pitchFamily="18" charset="0"/>
              </a:rPr>
              <a:t>methods:</a:t>
            </a:r>
            <a:endParaRPr sz="3200" dirty="0">
              <a:latin typeface="Times New Roman" panose="02020603050405020304" pitchFamily="18" charset="0"/>
              <a:cs typeface="Times New Roman" panose="02020603050405020304" pitchFamily="18" charset="0"/>
            </a:endParaRPr>
          </a:p>
          <a:p>
            <a:pPr marL="355600" marR="5080" indent="-343535">
              <a:lnSpc>
                <a:spcPct val="100400"/>
              </a:lnSpc>
              <a:spcBef>
                <a:spcPts val="755"/>
              </a:spcBef>
              <a:buFont typeface="Wingdings"/>
              <a:buChar char=""/>
              <a:tabLst>
                <a:tab pos="356235" algn="l"/>
              </a:tabLst>
            </a:pPr>
            <a:r>
              <a:rPr lang="en-US" sz="3200" spc="-5" dirty="0">
                <a:latin typeface="Times New Roman" panose="02020603050405020304" pitchFamily="18" charset="0"/>
                <a:cs typeface="Times New Roman" panose="02020603050405020304" pitchFamily="18" charset="0"/>
              </a:rPr>
              <a:t>1. </a:t>
            </a:r>
            <a:r>
              <a:rPr sz="3200" spc="-5" dirty="0">
                <a:latin typeface="Times New Roman" panose="02020603050405020304" pitchFamily="18" charset="0"/>
                <a:cs typeface="Times New Roman" panose="02020603050405020304" pitchFamily="18" charset="0"/>
              </a:rPr>
              <a:t>Soaking </a:t>
            </a:r>
            <a:r>
              <a:rPr sz="3200" spc="-10" dirty="0">
                <a:latin typeface="Times New Roman" panose="02020603050405020304" pitchFamily="18" charset="0"/>
                <a:cs typeface="Times New Roman" panose="02020603050405020304" pitchFamily="18" charset="0"/>
              </a:rPr>
              <a:t>is </a:t>
            </a:r>
            <a:r>
              <a:rPr sz="3200" dirty="0">
                <a:latin typeface="Times New Roman" panose="02020603050405020304" pitchFamily="18" charset="0"/>
                <a:cs typeface="Times New Roman" panose="02020603050405020304" pitchFamily="18" charset="0"/>
              </a:rPr>
              <a:t>a </a:t>
            </a:r>
            <a:r>
              <a:rPr sz="3200" spc="-10" dirty="0">
                <a:latin typeface="Times New Roman" panose="02020603050405020304" pitchFamily="18" charset="0"/>
                <a:cs typeface="Times New Roman" panose="02020603050405020304" pitchFamily="18" charset="0"/>
              </a:rPr>
              <a:t>process </a:t>
            </a:r>
            <a:r>
              <a:rPr sz="3200" dirty="0">
                <a:latin typeface="Times New Roman" panose="02020603050405020304" pitchFamily="18" charset="0"/>
                <a:cs typeface="Times New Roman" panose="02020603050405020304" pitchFamily="18" charset="0"/>
              </a:rPr>
              <a:t>of mixing or </a:t>
            </a:r>
            <a:r>
              <a:rPr sz="3200" spc="-20" dirty="0">
                <a:latin typeface="Times New Roman" panose="02020603050405020304" pitchFamily="18" charset="0"/>
                <a:cs typeface="Times New Roman" panose="02020603050405020304" pitchFamily="18" charset="0"/>
              </a:rPr>
              <a:t>spraying water </a:t>
            </a:r>
            <a:r>
              <a:rPr sz="3200" dirty="0">
                <a:latin typeface="Times New Roman" panose="02020603050405020304" pitchFamily="18" charset="0"/>
                <a:cs typeface="Times New Roman" panose="02020603050405020304" pitchFamily="18" charset="0"/>
              </a:rPr>
              <a:t>on  </a:t>
            </a:r>
            <a:r>
              <a:rPr sz="3200" spc="-10" dirty="0">
                <a:latin typeface="Times New Roman" panose="02020603050405020304" pitchFamily="18" charset="0"/>
                <a:cs typeface="Times New Roman" panose="02020603050405020304" pitchFamily="18" charset="0"/>
              </a:rPr>
              <a:t>roughages </a:t>
            </a:r>
            <a:r>
              <a:rPr sz="3200" spc="5" dirty="0">
                <a:latin typeface="Times New Roman" panose="02020603050405020304" pitchFamily="18" charset="0"/>
                <a:cs typeface="Times New Roman" panose="02020603050405020304" pitchFamily="18" charset="0"/>
              </a:rPr>
              <a:t>so </a:t>
            </a:r>
            <a:r>
              <a:rPr sz="3200" spc="-5" dirty="0">
                <a:latin typeface="Times New Roman" panose="02020603050405020304" pitchFamily="18" charset="0"/>
                <a:cs typeface="Times New Roman" panose="02020603050405020304" pitchFamily="18" charset="0"/>
              </a:rPr>
              <a:t>that </a:t>
            </a:r>
            <a:r>
              <a:rPr sz="3200" spc="-15" dirty="0">
                <a:latin typeface="Times New Roman" panose="02020603050405020304" pitchFamily="18" charset="0"/>
                <a:cs typeface="Times New Roman" panose="02020603050405020304" pitchFamily="18" charset="0"/>
              </a:rPr>
              <a:t>stems </a:t>
            </a:r>
            <a:r>
              <a:rPr sz="3200" spc="-10" dirty="0">
                <a:latin typeface="Times New Roman" panose="02020603050405020304" pitchFamily="18" charset="0"/>
                <a:cs typeface="Times New Roman" panose="02020603050405020304" pitchFamily="18" charset="0"/>
              </a:rPr>
              <a:t>become </a:t>
            </a:r>
            <a:r>
              <a:rPr sz="3200" spc="-5" dirty="0">
                <a:latin typeface="Times New Roman" panose="02020603050405020304" pitchFamily="18" charset="0"/>
                <a:cs typeface="Times New Roman" panose="02020603050405020304" pitchFamily="18" charset="0"/>
              </a:rPr>
              <a:t>soft </a:t>
            </a:r>
            <a:r>
              <a:rPr sz="3200" dirty="0">
                <a:latin typeface="Times New Roman" panose="02020603050405020304" pitchFamily="18" charset="0"/>
                <a:cs typeface="Times New Roman" panose="02020603050405020304" pitchFamily="18" charset="0"/>
              </a:rPr>
              <a:t>and </a:t>
            </a:r>
            <a:r>
              <a:rPr sz="3200" spc="-5" dirty="0">
                <a:latin typeface="Times New Roman" panose="02020603050405020304" pitchFamily="18" charset="0"/>
                <a:cs typeface="Times New Roman" panose="02020603050405020304" pitchFamily="18" charset="0"/>
              </a:rPr>
              <a:t>mixing</a:t>
            </a:r>
            <a:r>
              <a:rPr sz="3200" spc="29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of</a:t>
            </a:r>
          </a:p>
        </p:txBody>
      </p:sp>
      <p:sp>
        <p:nvSpPr>
          <p:cNvPr id="3" name="object 3"/>
          <p:cNvSpPr txBox="1"/>
          <p:nvPr/>
        </p:nvSpPr>
        <p:spPr>
          <a:xfrm>
            <a:off x="2887472" y="1722831"/>
            <a:ext cx="1017269" cy="999490"/>
          </a:xfrm>
          <a:prstGeom prst="rect">
            <a:avLst/>
          </a:prstGeom>
        </p:spPr>
        <p:txBody>
          <a:bodyPr vert="horz" wrap="square" lIns="0" tIns="13335" rIns="0" bIns="0" rtlCol="0">
            <a:spAutoFit/>
          </a:bodyPr>
          <a:lstStyle/>
          <a:p>
            <a:pPr marL="12700">
              <a:lnSpc>
                <a:spcPts val="3829"/>
              </a:lnSpc>
              <a:spcBef>
                <a:spcPts val="105"/>
              </a:spcBef>
            </a:pPr>
            <a:r>
              <a:rPr sz="3200" dirty="0">
                <a:latin typeface="Times New Roman" panose="02020603050405020304" pitchFamily="18" charset="0"/>
                <a:cs typeface="Times New Roman" panose="02020603050405020304" pitchFamily="18" charset="0"/>
              </a:rPr>
              <a:t>with</a:t>
            </a:r>
          </a:p>
          <a:p>
            <a:pPr marL="273050">
              <a:lnSpc>
                <a:spcPts val="3829"/>
              </a:lnSpc>
            </a:pPr>
            <a:r>
              <a:rPr sz="3200" spc="-80" dirty="0">
                <a:latin typeface="Times New Roman" panose="02020603050405020304" pitchFamily="18" charset="0"/>
                <a:cs typeface="Times New Roman" panose="02020603050405020304" pitchFamily="18" charset="0"/>
              </a:rPr>
              <a:t>f</a:t>
            </a:r>
            <a:r>
              <a:rPr sz="3200" spc="-15" dirty="0">
                <a:latin typeface="Times New Roman" panose="02020603050405020304" pitchFamily="18" charset="0"/>
                <a:cs typeface="Times New Roman" panose="02020603050405020304" pitchFamily="18" charset="0"/>
              </a:rPr>
              <a:t>ee</a:t>
            </a:r>
            <a:r>
              <a:rPr sz="3200" dirty="0">
                <a:latin typeface="Times New Roman" panose="02020603050405020304" pitchFamily="18" charset="0"/>
                <a:cs typeface="Times New Roman" panose="02020603050405020304" pitchFamily="18" charset="0"/>
              </a:rPr>
              <a:t>d</a:t>
            </a:r>
          </a:p>
        </p:txBody>
      </p:sp>
      <p:sp>
        <p:nvSpPr>
          <p:cNvPr id="4" name="object 4"/>
          <p:cNvSpPr txBox="1"/>
          <p:nvPr/>
        </p:nvSpPr>
        <p:spPr>
          <a:xfrm>
            <a:off x="3948810" y="1722831"/>
            <a:ext cx="1581150" cy="999490"/>
          </a:xfrm>
          <a:prstGeom prst="rect">
            <a:avLst/>
          </a:prstGeom>
        </p:spPr>
        <p:txBody>
          <a:bodyPr vert="horz" wrap="square" lIns="0" tIns="31750" rIns="0" bIns="0" rtlCol="0">
            <a:spAutoFit/>
          </a:bodyPr>
          <a:lstStyle/>
          <a:p>
            <a:pPr marL="268605" marR="5080" indent="-256540">
              <a:lnSpc>
                <a:spcPts val="3820"/>
              </a:lnSpc>
              <a:spcBef>
                <a:spcPts val="250"/>
              </a:spcBef>
            </a:pPr>
            <a:r>
              <a:rPr sz="3200" spc="-40" dirty="0">
                <a:latin typeface="Times New Roman" panose="02020603050405020304" pitchFamily="18" charset="0"/>
                <a:cs typeface="Times New Roman" panose="02020603050405020304" pitchFamily="18" charset="0"/>
              </a:rPr>
              <a:t>r</a:t>
            </a:r>
            <a:r>
              <a:rPr sz="3200" spc="-5" dirty="0">
                <a:latin typeface="Times New Roman" panose="02020603050405020304" pitchFamily="18" charset="0"/>
                <a:cs typeface="Times New Roman" panose="02020603050405020304" pitchFamily="18" charset="0"/>
              </a:rPr>
              <a:t>o</a:t>
            </a:r>
            <a:r>
              <a:rPr sz="3200" spc="5" dirty="0">
                <a:latin typeface="Times New Roman" panose="02020603050405020304" pitchFamily="18" charset="0"/>
                <a:cs typeface="Times New Roman" panose="02020603050405020304" pitchFamily="18" charset="0"/>
              </a:rPr>
              <a:t>u</a:t>
            </a:r>
            <a:r>
              <a:rPr sz="3200" dirty="0">
                <a:latin typeface="Times New Roman" panose="02020603050405020304" pitchFamily="18" charset="0"/>
                <a:cs typeface="Times New Roman" panose="02020603050405020304" pitchFamily="18" charset="0"/>
              </a:rPr>
              <a:t>g</a:t>
            </a:r>
            <a:r>
              <a:rPr sz="3200" spc="-25" dirty="0">
                <a:latin typeface="Times New Roman" panose="02020603050405020304" pitchFamily="18" charset="0"/>
                <a:cs typeface="Times New Roman" panose="02020603050405020304" pitchFamily="18" charset="0"/>
              </a:rPr>
              <a:t>h</a:t>
            </a:r>
            <a:r>
              <a:rPr sz="3200" spc="5" dirty="0">
                <a:latin typeface="Times New Roman" panose="02020603050405020304" pitchFamily="18" charset="0"/>
                <a:cs typeface="Times New Roman" panose="02020603050405020304" pitchFamily="18" charset="0"/>
              </a:rPr>
              <a:t>a</a:t>
            </a:r>
            <a:r>
              <a:rPr sz="3200" spc="-35" dirty="0">
                <a:latin typeface="Times New Roman" panose="02020603050405020304" pitchFamily="18" charset="0"/>
                <a:cs typeface="Times New Roman" panose="02020603050405020304" pitchFamily="18" charset="0"/>
              </a:rPr>
              <a:t>g</a:t>
            </a:r>
            <a:r>
              <a:rPr sz="3200" dirty="0">
                <a:latin typeface="Times New Roman" panose="02020603050405020304" pitchFamily="18" charset="0"/>
                <a:cs typeface="Times New Roman" panose="02020603050405020304" pitchFamily="18" charset="0"/>
              </a:rPr>
              <a:t>e  </a:t>
            </a:r>
            <a:r>
              <a:rPr sz="3200" spc="-35" dirty="0">
                <a:latin typeface="Times New Roman" panose="02020603050405020304" pitchFamily="18" charset="0"/>
                <a:cs typeface="Times New Roman" panose="02020603050405020304" pitchFamily="18" charset="0"/>
              </a:rPr>
              <a:t>intake</a:t>
            </a:r>
            <a:endParaRPr sz="32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5531358" y="1722831"/>
            <a:ext cx="3536315" cy="999490"/>
          </a:xfrm>
          <a:prstGeom prst="rect">
            <a:avLst/>
          </a:prstGeom>
        </p:spPr>
        <p:txBody>
          <a:bodyPr vert="horz" wrap="square" lIns="0" tIns="31750" rIns="0" bIns="0" rtlCol="0">
            <a:spAutoFit/>
          </a:bodyPr>
          <a:lstStyle/>
          <a:p>
            <a:pPr marL="12700" marR="5080" indent="297180">
              <a:lnSpc>
                <a:spcPts val="3820"/>
              </a:lnSpc>
              <a:spcBef>
                <a:spcPts val="250"/>
              </a:spcBef>
              <a:tabLst>
                <a:tab pos="890905" algn="l"/>
                <a:tab pos="963930" algn="l"/>
                <a:tab pos="2537460" algn="l"/>
                <a:tab pos="3182620" algn="l"/>
              </a:tabLst>
            </a:pPr>
            <a:r>
              <a:rPr sz="3200" spc="-20" dirty="0">
                <a:latin typeface="Times New Roman" panose="02020603050405020304" pitchFamily="18" charset="0"/>
                <a:cs typeface="Times New Roman" panose="02020603050405020304" pitchFamily="18" charset="0"/>
              </a:rPr>
              <a:t>i</a:t>
            </a:r>
            <a:r>
              <a:rPr sz="3200" dirty="0">
                <a:latin typeface="Times New Roman" panose="02020603050405020304" pitchFamily="18" charset="0"/>
                <a:cs typeface="Times New Roman" panose="02020603050405020304" pitchFamily="18" charset="0"/>
              </a:rPr>
              <a:t>s	</a:t>
            </a:r>
            <a:r>
              <a:rPr sz="3200" spc="-5" dirty="0">
                <a:latin typeface="Times New Roman" panose="02020603050405020304" pitchFamily="18" charset="0"/>
                <a:cs typeface="Times New Roman" panose="02020603050405020304" pitchFamily="18" charset="0"/>
              </a:rPr>
              <a:t>u</a:t>
            </a:r>
            <a:r>
              <a:rPr sz="3200" spc="10" dirty="0">
                <a:latin typeface="Times New Roman" panose="02020603050405020304" pitchFamily="18" charset="0"/>
                <a:cs typeface="Times New Roman" panose="02020603050405020304" pitchFamily="18" charset="0"/>
              </a:rPr>
              <a:t>n</a:t>
            </a:r>
            <a:r>
              <a:rPr sz="3200" spc="-15" dirty="0">
                <a:latin typeface="Times New Roman" panose="02020603050405020304" pitchFamily="18" charset="0"/>
                <a:cs typeface="Times New Roman" panose="02020603050405020304" pitchFamily="18" charset="0"/>
              </a:rPr>
              <a:t>i</a:t>
            </a:r>
            <a:r>
              <a:rPr sz="3200" spc="-80" dirty="0">
                <a:latin typeface="Times New Roman" panose="02020603050405020304" pitchFamily="18" charset="0"/>
                <a:cs typeface="Times New Roman" panose="02020603050405020304" pitchFamily="18" charset="0"/>
              </a:rPr>
              <a:t>f</a:t>
            </a:r>
            <a:r>
              <a:rPr sz="3200" spc="-5" dirty="0">
                <a:latin typeface="Times New Roman" panose="02020603050405020304" pitchFamily="18" charset="0"/>
                <a:cs typeface="Times New Roman" panose="02020603050405020304" pitchFamily="18" charset="0"/>
              </a:rPr>
              <a:t>or</a:t>
            </a:r>
            <a:r>
              <a:rPr sz="3200" spc="5" dirty="0">
                <a:latin typeface="Times New Roman" panose="02020603050405020304" pitchFamily="18" charset="0"/>
                <a:cs typeface="Times New Roman" panose="02020603050405020304" pitchFamily="18" charset="0"/>
              </a:rPr>
              <a:t>m</a:t>
            </a:r>
            <a:r>
              <a:rPr sz="320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w</a:t>
            </a:r>
            <a:r>
              <a:rPr sz="3200" spc="-5" dirty="0">
                <a:latin typeface="Times New Roman" panose="02020603050405020304" pitchFamily="18" charset="0"/>
                <a:cs typeface="Times New Roman" panose="02020603050405020304" pitchFamily="18" charset="0"/>
              </a:rPr>
              <a:t>hich  </a:t>
            </a:r>
            <a:r>
              <a:rPr sz="3200" spc="5" dirty="0">
                <a:latin typeface="Times New Roman" panose="02020603050405020304" pitchFamily="18" charset="0"/>
                <a:cs typeface="Times New Roman" panose="02020603050405020304" pitchFamily="18" charset="0"/>
              </a:rPr>
              <a:t>a</a:t>
            </a:r>
            <a:r>
              <a:rPr sz="3200" spc="-5" dirty="0">
                <a:latin typeface="Times New Roman" panose="02020603050405020304" pitchFamily="18" charset="0"/>
                <a:cs typeface="Times New Roman" panose="02020603050405020304" pitchFamily="18" charset="0"/>
              </a:rPr>
              <a:t>n</a:t>
            </a:r>
            <a:r>
              <a:rPr sz="3200" dirty="0">
                <a:latin typeface="Times New Roman" panose="02020603050405020304" pitchFamily="18" charset="0"/>
                <a:cs typeface="Times New Roman" panose="02020603050405020304" pitchFamily="18" charset="0"/>
              </a:rPr>
              <a:t>d		</a:t>
            </a:r>
            <a:r>
              <a:rPr sz="3200" spc="-5" dirty="0">
                <a:latin typeface="Times New Roman" panose="02020603050405020304" pitchFamily="18" charset="0"/>
                <a:cs typeface="Times New Roman" panose="02020603050405020304" pitchFamily="18" charset="0"/>
              </a:rPr>
              <a:t>di</a:t>
            </a:r>
            <a:r>
              <a:rPr sz="3200" spc="-45" dirty="0">
                <a:latin typeface="Times New Roman" panose="02020603050405020304" pitchFamily="18" charset="0"/>
                <a:cs typeface="Times New Roman" panose="02020603050405020304" pitchFamily="18" charset="0"/>
              </a:rPr>
              <a:t>g</a:t>
            </a:r>
            <a:r>
              <a:rPr sz="3200" spc="-15" dirty="0">
                <a:latin typeface="Times New Roman" panose="02020603050405020304" pitchFamily="18" charset="0"/>
                <a:cs typeface="Times New Roman" panose="02020603050405020304" pitchFamily="18" charset="0"/>
              </a:rPr>
              <a:t>e</a:t>
            </a:r>
            <a:r>
              <a:rPr sz="3200" spc="-30" dirty="0">
                <a:latin typeface="Times New Roman" panose="02020603050405020304" pitchFamily="18" charset="0"/>
                <a:cs typeface="Times New Roman" panose="02020603050405020304" pitchFamily="18" charset="0"/>
              </a:rPr>
              <a:t>s</a:t>
            </a:r>
            <a:r>
              <a:rPr sz="3200" dirty="0">
                <a:latin typeface="Times New Roman" panose="02020603050405020304" pitchFamily="18" charset="0"/>
                <a:cs typeface="Times New Roman" panose="02020603050405020304" pitchFamily="18" charset="0"/>
              </a:rPr>
              <a:t>t</a:t>
            </a:r>
            <a:r>
              <a:rPr sz="3200" spc="-15" dirty="0">
                <a:latin typeface="Times New Roman" panose="02020603050405020304" pitchFamily="18" charset="0"/>
                <a:cs typeface="Times New Roman" panose="02020603050405020304" pitchFamily="18" charset="0"/>
              </a:rPr>
              <a:t>i</a:t>
            </a:r>
            <a:r>
              <a:rPr sz="3200" spc="-5" dirty="0">
                <a:latin typeface="Times New Roman" panose="02020603050405020304" pitchFamily="18" charset="0"/>
                <a:cs typeface="Times New Roman" panose="02020603050405020304" pitchFamily="18" charset="0"/>
              </a:rPr>
              <a:t>bi</a:t>
            </a:r>
            <a:r>
              <a:rPr sz="3200" spc="5" dirty="0">
                <a:latin typeface="Times New Roman" panose="02020603050405020304" pitchFamily="18" charset="0"/>
                <a:cs typeface="Times New Roman" panose="02020603050405020304" pitchFamily="18" charset="0"/>
              </a:rPr>
              <a:t>l</a:t>
            </a:r>
            <a:r>
              <a:rPr sz="3200" spc="-15" dirty="0">
                <a:latin typeface="Times New Roman" panose="02020603050405020304" pitchFamily="18" charset="0"/>
                <a:cs typeface="Times New Roman" panose="02020603050405020304" pitchFamily="18" charset="0"/>
              </a:rPr>
              <a:t>i</a:t>
            </a:r>
            <a:r>
              <a:rPr sz="3200" dirty="0">
                <a:latin typeface="Times New Roman" panose="02020603050405020304" pitchFamily="18" charset="0"/>
                <a:cs typeface="Times New Roman" panose="02020603050405020304" pitchFamily="18" charset="0"/>
              </a:rPr>
              <a:t>ty	of</a:t>
            </a:r>
          </a:p>
        </p:txBody>
      </p:sp>
      <p:sp>
        <p:nvSpPr>
          <p:cNvPr id="6" name="object 6"/>
          <p:cNvSpPr txBox="1"/>
          <p:nvPr/>
        </p:nvSpPr>
        <p:spPr>
          <a:xfrm>
            <a:off x="762000" y="1722831"/>
            <a:ext cx="2428240" cy="1489075"/>
          </a:xfrm>
          <a:prstGeom prst="rect">
            <a:avLst/>
          </a:prstGeom>
        </p:spPr>
        <p:txBody>
          <a:bodyPr vert="horz" wrap="square" lIns="0" tIns="13970" rIns="0" bIns="0" rtlCol="0">
            <a:spAutoFit/>
          </a:bodyPr>
          <a:lstStyle/>
          <a:p>
            <a:pPr marL="12700" marR="5080">
              <a:lnSpc>
                <a:spcPct val="99900"/>
              </a:lnSpc>
              <a:spcBef>
                <a:spcPts val="110"/>
              </a:spcBef>
              <a:tabLst>
                <a:tab pos="1860550" algn="l"/>
              </a:tabLst>
            </a:pPr>
            <a:r>
              <a:rPr sz="3200" spc="-20" dirty="0">
                <a:latin typeface="Times New Roman" panose="02020603050405020304" pitchFamily="18" charset="0"/>
                <a:cs typeface="Times New Roman" panose="02020603050405020304" pitchFamily="18" charset="0"/>
              </a:rPr>
              <a:t>concentrates  </a:t>
            </a:r>
            <a:r>
              <a:rPr sz="3200" spc="-15" dirty="0">
                <a:latin typeface="Times New Roman" panose="02020603050405020304" pitchFamily="18" charset="0"/>
                <a:cs typeface="Times New Roman" panose="02020603050405020304" pitchFamily="18" charset="0"/>
              </a:rPr>
              <a:t>i</a:t>
            </a:r>
            <a:r>
              <a:rPr sz="3200" dirty="0">
                <a:latin typeface="Times New Roman" panose="02020603050405020304" pitchFamily="18" charset="0"/>
                <a:cs typeface="Times New Roman" panose="02020603050405020304" pitchFamily="18" charset="0"/>
              </a:rPr>
              <a:t>mp</a:t>
            </a:r>
            <a:r>
              <a:rPr sz="3200" spc="-35" dirty="0">
                <a:latin typeface="Times New Roman" panose="02020603050405020304" pitchFamily="18" charset="0"/>
                <a:cs typeface="Times New Roman" panose="02020603050405020304" pitchFamily="18" charset="0"/>
              </a:rPr>
              <a:t>r</a:t>
            </a:r>
            <a:r>
              <a:rPr sz="3200" spc="-5" dirty="0">
                <a:latin typeface="Times New Roman" panose="02020603050405020304" pitchFamily="18" charset="0"/>
                <a:cs typeface="Times New Roman" panose="02020603050405020304" pitchFamily="18" charset="0"/>
              </a:rPr>
              <a:t>o</a:t>
            </a:r>
            <a:r>
              <a:rPr sz="3200" spc="-45" dirty="0">
                <a:latin typeface="Times New Roman" panose="02020603050405020304" pitchFamily="18" charset="0"/>
                <a:cs typeface="Times New Roman" panose="02020603050405020304" pitchFamily="18" charset="0"/>
              </a:rPr>
              <a:t>v</a:t>
            </a:r>
            <a:r>
              <a:rPr sz="3200" spc="-15" dirty="0">
                <a:latin typeface="Times New Roman" panose="02020603050405020304" pitchFamily="18" charset="0"/>
                <a:cs typeface="Times New Roman" panose="02020603050405020304" pitchFamily="18" charset="0"/>
              </a:rPr>
              <a:t>e</a:t>
            </a:r>
            <a:r>
              <a:rPr sz="3200" dirty="0">
                <a:latin typeface="Times New Roman" panose="02020603050405020304" pitchFamily="18" charset="0"/>
                <a:cs typeface="Times New Roman" panose="02020603050405020304" pitchFamily="18" charset="0"/>
              </a:rPr>
              <a:t>s	t</a:t>
            </a:r>
            <a:r>
              <a:rPr sz="3200" spc="10" dirty="0">
                <a:latin typeface="Times New Roman" panose="02020603050405020304" pitchFamily="18" charset="0"/>
                <a:cs typeface="Times New Roman" panose="02020603050405020304" pitchFamily="18" charset="0"/>
              </a:rPr>
              <a:t>h</a:t>
            </a:r>
            <a:r>
              <a:rPr sz="3200" dirty="0">
                <a:latin typeface="Times New Roman" panose="02020603050405020304" pitchFamily="18" charset="0"/>
                <a:cs typeface="Times New Roman" panose="02020603050405020304" pitchFamily="18" charset="0"/>
              </a:rPr>
              <a:t>e  </a:t>
            </a:r>
            <a:r>
              <a:rPr sz="3200" spc="-5" dirty="0">
                <a:latin typeface="Times New Roman" panose="02020603050405020304" pitchFamily="18" charset="0"/>
                <a:cs typeface="Times New Roman" panose="02020603050405020304" pitchFamily="18" charset="0"/>
              </a:rPr>
              <a:t>roughages.</a:t>
            </a:r>
            <a:endParaRPr sz="3200" dirty="0">
              <a:latin typeface="Times New Roman" panose="02020603050405020304" pitchFamily="18" charset="0"/>
              <a:cs typeface="Times New Roman" panose="02020603050405020304" pitchFamily="18" charset="0"/>
            </a:endParaRPr>
          </a:p>
        </p:txBody>
      </p:sp>
      <p:sp>
        <p:nvSpPr>
          <p:cNvPr id="7" name="object 7"/>
          <p:cNvSpPr txBox="1"/>
          <p:nvPr/>
        </p:nvSpPr>
        <p:spPr>
          <a:xfrm>
            <a:off x="78739" y="3282772"/>
            <a:ext cx="8996680" cy="1489075"/>
          </a:xfrm>
          <a:prstGeom prst="rect">
            <a:avLst/>
          </a:prstGeom>
        </p:spPr>
        <p:txBody>
          <a:bodyPr vert="horz" wrap="square" lIns="0" tIns="13970" rIns="0" bIns="0" rtlCol="0">
            <a:spAutoFit/>
          </a:bodyPr>
          <a:lstStyle/>
          <a:p>
            <a:pPr marL="355600" marR="5080" indent="-343535" algn="just">
              <a:lnSpc>
                <a:spcPct val="99900"/>
              </a:lnSpc>
              <a:spcBef>
                <a:spcPts val="110"/>
              </a:spcBef>
              <a:buFont typeface="Wingdings"/>
              <a:buChar char=""/>
              <a:tabLst>
                <a:tab pos="356235" algn="l"/>
              </a:tabLst>
            </a:pPr>
            <a:r>
              <a:rPr lang="en-US" sz="3200" dirty="0">
                <a:latin typeface="Times New Roman" panose="02020603050405020304" pitchFamily="18" charset="0"/>
                <a:cs typeface="Times New Roman" panose="02020603050405020304" pitchFamily="18" charset="0"/>
              </a:rPr>
              <a:t>2. Green chopping: </a:t>
            </a:r>
            <a:r>
              <a:rPr sz="3200" dirty="0">
                <a:latin typeface="Times New Roman" panose="02020603050405020304" pitchFamily="18" charset="0"/>
                <a:cs typeface="Times New Roman" panose="02020603050405020304" pitchFamily="18" charset="0"/>
              </a:rPr>
              <a:t>When </a:t>
            </a:r>
            <a:r>
              <a:rPr sz="3200" spc="-15" dirty="0">
                <a:latin typeface="Times New Roman" panose="02020603050405020304" pitchFamily="18" charset="0"/>
                <a:cs typeface="Times New Roman" panose="02020603050405020304" pitchFamily="18" charset="0"/>
              </a:rPr>
              <a:t>green </a:t>
            </a:r>
            <a:r>
              <a:rPr sz="3200" spc="-10" dirty="0">
                <a:latin typeface="Times New Roman" panose="02020603050405020304" pitchFamily="18" charset="0"/>
                <a:cs typeface="Times New Roman" panose="02020603050405020304" pitchFamily="18" charset="0"/>
              </a:rPr>
              <a:t>roughages </a:t>
            </a:r>
            <a:r>
              <a:rPr sz="3200" spc="-25" dirty="0">
                <a:latin typeface="Times New Roman" panose="02020603050405020304" pitchFamily="18" charset="0"/>
                <a:cs typeface="Times New Roman" panose="02020603050405020304" pitchFamily="18" charset="0"/>
              </a:rPr>
              <a:t>are </a:t>
            </a:r>
            <a:r>
              <a:rPr sz="3200" spc="-20" dirty="0">
                <a:latin typeface="Times New Roman" panose="02020603050405020304" pitchFamily="18" charset="0"/>
                <a:cs typeface="Times New Roman" panose="02020603050405020304" pitchFamily="18" charset="0"/>
              </a:rPr>
              <a:t>chaffed, </a:t>
            </a:r>
            <a:r>
              <a:rPr sz="3200" spc="-10" dirty="0">
                <a:latin typeface="Times New Roman" panose="02020603050405020304" pitchFamily="18" charset="0"/>
                <a:cs typeface="Times New Roman" panose="02020603050405020304" pitchFamily="18" charset="0"/>
              </a:rPr>
              <a:t>there is </a:t>
            </a:r>
            <a:r>
              <a:rPr sz="3200" spc="5" dirty="0">
                <a:latin typeface="Times New Roman" panose="02020603050405020304" pitchFamily="18" charset="0"/>
                <a:cs typeface="Times New Roman" panose="02020603050405020304" pitchFamily="18" charset="0"/>
              </a:rPr>
              <a:t>no  </a:t>
            </a:r>
            <a:r>
              <a:rPr sz="3200" spc="-5" dirty="0">
                <a:latin typeface="Times New Roman" panose="02020603050405020304" pitchFamily="18" charset="0"/>
                <a:cs typeface="Times New Roman" panose="02020603050405020304" pitchFamily="18" charset="0"/>
              </a:rPr>
              <a:t>need </a:t>
            </a:r>
            <a:r>
              <a:rPr sz="3200" dirty="0">
                <a:latin typeface="Times New Roman" panose="02020603050405020304" pitchFamily="18" charset="0"/>
                <a:cs typeface="Times New Roman" panose="02020603050405020304" pitchFamily="18" charset="0"/>
              </a:rPr>
              <a:t>of </a:t>
            </a:r>
            <a:r>
              <a:rPr sz="3200" spc="-5" dirty="0">
                <a:latin typeface="Times New Roman" panose="02020603050405020304" pitchFamily="18" charset="0"/>
                <a:cs typeface="Times New Roman" panose="02020603050405020304" pitchFamily="18" charset="0"/>
              </a:rPr>
              <a:t>soaking </a:t>
            </a:r>
            <a:r>
              <a:rPr sz="3200" spc="5" dirty="0">
                <a:latin typeface="Times New Roman" panose="02020603050405020304" pitchFamily="18" charset="0"/>
                <a:cs typeface="Times New Roman" panose="02020603050405020304" pitchFamily="18" charset="0"/>
              </a:rPr>
              <a:t>and </a:t>
            </a:r>
            <a:r>
              <a:rPr sz="3200" spc="-30" dirty="0">
                <a:latin typeface="Times New Roman" panose="02020603050405020304" pitchFamily="18" charset="0"/>
                <a:cs typeface="Times New Roman" panose="02020603050405020304" pitchFamily="18" charset="0"/>
              </a:rPr>
              <a:t>fed </a:t>
            </a:r>
            <a:r>
              <a:rPr sz="3200" spc="5" dirty="0">
                <a:latin typeface="Times New Roman" panose="02020603050405020304" pitchFamily="18" charset="0"/>
                <a:cs typeface="Times New Roman" panose="02020603050405020304" pitchFamily="18" charset="0"/>
              </a:rPr>
              <a:t>as such </a:t>
            </a:r>
            <a:r>
              <a:rPr sz="3200" dirty="0">
                <a:latin typeface="Times New Roman" panose="02020603050405020304" pitchFamily="18" charset="0"/>
                <a:cs typeface="Times New Roman" panose="02020603050405020304" pitchFamily="18" charset="0"/>
              </a:rPr>
              <a:t>or </a:t>
            </a:r>
            <a:r>
              <a:rPr sz="3200" spc="-20" dirty="0">
                <a:latin typeface="Times New Roman" panose="02020603050405020304" pitchFamily="18" charset="0"/>
                <a:cs typeface="Times New Roman" panose="02020603050405020304" pitchFamily="18" charset="0"/>
              </a:rPr>
              <a:t>mixed </a:t>
            </a:r>
            <a:r>
              <a:rPr sz="3200" dirty="0">
                <a:latin typeface="Times New Roman" panose="02020603050405020304" pitchFamily="18" charset="0"/>
                <a:cs typeface="Times New Roman" panose="02020603050405020304" pitchFamily="18" charset="0"/>
              </a:rPr>
              <a:t>with dry  </a:t>
            </a:r>
            <a:r>
              <a:rPr sz="3200" spc="-5" dirty="0">
                <a:latin typeface="Times New Roman" panose="02020603050405020304" pitchFamily="18" charset="0"/>
                <a:cs typeface="Times New Roman" panose="02020603050405020304" pitchFamily="18" charset="0"/>
              </a:rPr>
              <a:t>roughage </a:t>
            </a:r>
            <a:r>
              <a:rPr sz="3200" dirty="0">
                <a:latin typeface="Times New Roman" panose="02020603050405020304" pitchFamily="18" charset="0"/>
                <a:cs typeface="Times New Roman" panose="02020603050405020304" pitchFamily="18" charset="0"/>
              </a:rPr>
              <a:t>or </a:t>
            </a:r>
            <a:r>
              <a:rPr sz="3200" spc="-20" dirty="0">
                <a:latin typeface="Times New Roman" panose="02020603050405020304" pitchFamily="18" charset="0"/>
                <a:cs typeface="Times New Roman" panose="02020603050405020304" pitchFamily="18" charset="0"/>
              </a:rPr>
              <a:t>concentrate</a:t>
            </a:r>
            <a:r>
              <a:rPr sz="3200" spc="-114"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mixture.</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940041" cy="4023360"/>
          </a:xfrm>
        </p:spPr>
        <p:txBody>
          <a:bodyPr>
            <a:noAutofit/>
          </a:bodyPr>
          <a:lstStyle/>
          <a:p>
            <a:pPr algn="just">
              <a:buFont typeface="Wingdings" pitchFamily="2" charset="2"/>
              <a:buChar char="v"/>
            </a:pPr>
            <a:r>
              <a:rPr lang="en-US" dirty="0">
                <a:solidFill>
                  <a:schemeClr val="tx1"/>
                </a:solidFill>
                <a:latin typeface="Arial Black" pitchFamily="34" charset="0"/>
              </a:rPr>
              <a:t>The first use of ground grain for animal feed was recorded as early as in year 1813.</a:t>
            </a:r>
          </a:p>
          <a:p>
            <a:pPr algn="just">
              <a:buFont typeface="Wingdings" pitchFamily="2" charset="2"/>
              <a:buChar char="v"/>
            </a:pPr>
            <a:r>
              <a:rPr lang="en-US" dirty="0">
                <a:solidFill>
                  <a:schemeClr val="tx1"/>
                </a:solidFill>
                <a:latin typeface="Arial Black" pitchFamily="34" charset="0"/>
              </a:rPr>
              <a:t>Oats were traditionally used for animals feeds (equine), as they are cheap to grow and has much less use in human food compare to wheat.</a:t>
            </a:r>
          </a:p>
          <a:p>
            <a:pPr algn="just">
              <a:buFont typeface="Wingdings" pitchFamily="2" charset="2"/>
              <a:buChar char="v"/>
            </a:pPr>
            <a:r>
              <a:rPr lang="en-US" dirty="0">
                <a:solidFill>
                  <a:schemeClr val="tx1"/>
                </a:solidFill>
                <a:latin typeface="Arial Black" pitchFamily="34" charset="0"/>
              </a:rPr>
              <a:t>The concurrent increase in the milling waste that was being dumped into water sources quickly gained negative attention.</a:t>
            </a:r>
          </a:p>
          <a:p>
            <a:pPr algn="just">
              <a:buFont typeface="Wingdings" pitchFamily="2" charset="2"/>
              <a:buChar char="v"/>
            </a:pPr>
            <a:r>
              <a:rPr lang="en-US" dirty="0">
                <a:solidFill>
                  <a:schemeClr val="tx1"/>
                </a:solidFill>
                <a:latin typeface="Arial Black" pitchFamily="34" charset="0"/>
              </a:rPr>
              <a:t>There was an immediate need to redirect by-products from human food production to avoid waste build-up.</a:t>
            </a:r>
          </a:p>
          <a:p>
            <a:pPr algn="just">
              <a:buFont typeface="Wingdings" pitchFamily="2" charset="2"/>
              <a:buChar char="v"/>
            </a:pPr>
            <a:r>
              <a:rPr lang="en-US" dirty="0">
                <a:solidFill>
                  <a:schemeClr val="tx1"/>
                </a:solidFill>
                <a:latin typeface="Arial Black" pitchFamily="34" charset="0"/>
              </a:rPr>
              <a:t>When chemical analysis of such grain by-products proved their nutritional value, the commercialization of the modern feed industry was initiated.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122" name="Picture 2" descr="What Are Whole Grain Oats? (with pictures)"/>
          <p:cNvPicPr>
            <a:picLocks noChangeAspect="1" noChangeArrowheads="1"/>
          </p:cNvPicPr>
          <p:nvPr/>
        </p:nvPicPr>
        <p:blipFill>
          <a:blip r:embed="rId2"/>
          <a:srcRect/>
          <a:stretch>
            <a:fillRect/>
          </a:stretch>
        </p:blipFill>
        <p:spPr bwMode="auto">
          <a:xfrm>
            <a:off x="3048000" y="0"/>
            <a:ext cx="2941052"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6" name="Content Placeholder 2"/>
          <p:cNvSpPr>
            <a:spLocks noGrp="1"/>
          </p:cNvSpPr>
          <p:nvPr>
            <p:ph idx="1"/>
          </p:nvPr>
        </p:nvSpPr>
        <p:spPr>
          <a:xfrm>
            <a:off x="2057400" y="1845734"/>
            <a:ext cx="6705600" cy="4023360"/>
          </a:xfrm>
        </p:spPr>
        <p:txBody>
          <a:bodyPr>
            <a:noAutofit/>
          </a:bodyPr>
          <a:lstStyle/>
          <a:p>
            <a:pPr algn="just">
              <a:buFont typeface="Wingdings" pitchFamily="2" charset="2"/>
              <a:buChar char="v"/>
            </a:pPr>
            <a:r>
              <a:rPr lang="en-US" dirty="0">
                <a:solidFill>
                  <a:schemeClr val="tx1"/>
                </a:solidFill>
                <a:latin typeface="Arial Black" pitchFamily="34" charset="0"/>
              </a:rPr>
              <a:t>The first commercial formulated feeds arose in the early 1800s when horse and mules supplied the main form of transportation and energy to drive agricultural equipments. </a:t>
            </a:r>
          </a:p>
          <a:p>
            <a:pPr algn="just">
              <a:buFont typeface="Wingdings" pitchFamily="2" charset="2"/>
              <a:buChar char="v"/>
            </a:pPr>
            <a:r>
              <a:rPr lang="en-US" dirty="0">
                <a:solidFill>
                  <a:schemeClr val="tx1"/>
                </a:solidFill>
                <a:latin typeface="Arial Black" pitchFamily="34" charset="0"/>
              </a:rPr>
              <a:t>Manufacturing formulated feeds based on the first feed standards started in the late 1800s (1870, first batch mixed feed, Massachusetts, USA).</a:t>
            </a:r>
          </a:p>
          <a:p>
            <a:pPr algn="just">
              <a:buFont typeface="Wingdings" pitchFamily="2" charset="2"/>
              <a:buChar char="v"/>
            </a:pPr>
            <a:r>
              <a:rPr lang="en-US" dirty="0">
                <a:solidFill>
                  <a:schemeClr val="tx1"/>
                </a:solidFill>
                <a:latin typeface="Arial Black" pitchFamily="34" charset="0"/>
              </a:rPr>
              <a:t>In 1875, Mr. John </a:t>
            </a:r>
            <a:r>
              <a:rPr lang="en-US" dirty="0" err="1">
                <a:solidFill>
                  <a:schemeClr val="tx1"/>
                </a:solidFill>
                <a:latin typeface="Arial Black" pitchFamily="34" charset="0"/>
              </a:rPr>
              <a:t>Barwell</a:t>
            </a:r>
            <a:r>
              <a:rPr lang="en-US" dirty="0">
                <a:solidFill>
                  <a:schemeClr val="tx1"/>
                </a:solidFill>
                <a:latin typeface="Arial Black" pitchFamily="34" charset="0"/>
              </a:rPr>
              <a:t> initiated the production of a calf meal at Blatchford of Waukegan, Illinois, USA.</a:t>
            </a:r>
          </a:p>
          <a:p>
            <a:pPr algn="just">
              <a:buFont typeface="Wingdings" pitchFamily="2" charset="2"/>
              <a:buChar char="v"/>
            </a:pPr>
            <a:r>
              <a:rPr lang="en-US" dirty="0">
                <a:solidFill>
                  <a:schemeClr val="tx1"/>
                </a:solidFill>
                <a:latin typeface="Arial Black" pitchFamily="34" charset="0"/>
              </a:rPr>
              <a:t> In 1900 the first hammer mill was used, followed by horizontal batch mixer in 1909. </a:t>
            </a:r>
          </a:p>
          <a:p>
            <a:pPr algn="just">
              <a:buFont typeface="Wingdings" pitchFamily="2" charset="2"/>
              <a:buChar char="v"/>
            </a:pPr>
            <a:endParaRPr lang="en-US" dirty="0">
              <a:solidFill>
                <a:schemeClr val="tx1"/>
              </a:solidFill>
              <a:latin typeface="Arial Black" pitchFamily="34" charset="0"/>
            </a:endParaRPr>
          </a:p>
          <a:p>
            <a:pPr algn="just">
              <a:buFont typeface="Wingdings" pitchFamily="2" charset="2"/>
              <a:buChar char="v"/>
            </a:pPr>
            <a:endParaRPr lang="en-US" dirty="0">
              <a:solidFill>
                <a:schemeClr val="tx1"/>
              </a:solidFill>
              <a:latin typeface="Arial Black" pitchFamily="34" charset="0"/>
            </a:endParaRPr>
          </a:p>
        </p:txBody>
      </p:sp>
      <p:pic>
        <p:nvPicPr>
          <p:cNvPr id="4098" name="Picture 2" descr="Premium Horse Feeds - Triple Crown Nutrition - Triple Crown Feed"/>
          <p:cNvPicPr>
            <a:picLocks noChangeAspect="1" noChangeArrowheads="1"/>
          </p:cNvPicPr>
          <p:nvPr/>
        </p:nvPicPr>
        <p:blipFill>
          <a:blip r:embed="rId2"/>
          <a:srcRect/>
          <a:stretch>
            <a:fillRect/>
          </a:stretch>
        </p:blipFill>
        <p:spPr bwMode="auto">
          <a:xfrm>
            <a:off x="0" y="1752600"/>
            <a:ext cx="2122899" cy="4267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Content Placeholder 2"/>
          <p:cNvSpPr>
            <a:spLocks noGrp="1"/>
          </p:cNvSpPr>
          <p:nvPr>
            <p:ph idx="1"/>
          </p:nvPr>
        </p:nvSpPr>
        <p:spPr>
          <a:xfrm>
            <a:off x="822959" y="1845734"/>
            <a:ext cx="7940041" cy="4023360"/>
          </a:xfrm>
        </p:spPr>
        <p:txBody>
          <a:bodyPr>
            <a:noAutofit/>
          </a:bodyPr>
          <a:lstStyle/>
          <a:p>
            <a:pPr algn="just">
              <a:buFont typeface="Wingdings" pitchFamily="2" charset="2"/>
              <a:buChar char="v"/>
            </a:pPr>
            <a:r>
              <a:rPr lang="en-US" dirty="0">
                <a:solidFill>
                  <a:schemeClr val="tx1"/>
                </a:solidFill>
                <a:latin typeface="Arial Black" pitchFamily="34" charset="0"/>
              </a:rPr>
              <a:t>Association of American Feed Control Officials (AAFCO) and American Feed Manufacturers Association (AFMA) were established in 1909.</a:t>
            </a:r>
          </a:p>
          <a:p>
            <a:pPr algn="just">
              <a:buFont typeface="Wingdings" pitchFamily="2" charset="2"/>
              <a:buChar char="v"/>
            </a:pPr>
            <a:r>
              <a:rPr lang="en-US" dirty="0">
                <a:solidFill>
                  <a:schemeClr val="tx1"/>
                </a:solidFill>
                <a:latin typeface="Arial Black" pitchFamily="34" charset="0"/>
              </a:rPr>
              <a:t>Name of AFMA was changed into American Feed Industry Association (AFIA) in 1985. </a:t>
            </a:r>
          </a:p>
          <a:p>
            <a:pPr algn="just">
              <a:buFont typeface="Wingdings" pitchFamily="2" charset="2"/>
              <a:buChar char="v"/>
            </a:pPr>
            <a:r>
              <a:rPr lang="en-US" dirty="0">
                <a:solidFill>
                  <a:schemeClr val="tx1"/>
                </a:solidFill>
                <a:latin typeface="Arial Black" pitchFamily="34" charset="0"/>
              </a:rPr>
              <a:t> Linear programming (least-cost feed formulation, a mathematical procedure) was developed by George B. </a:t>
            </a:r>
            <a:r>
              <a:rPr lang="en-US" dirty="0" err="1">
                <a:solidFill>
                  <a:schemeClr val="tx1"/>
                </a:solidFill>
                <a:latin typeface="Arial Black" pitchFamily="34" charset="0"/>
              </a:rPr>
              <a:t>Dantzig</a:t>
            </a:r>
            <a:r>
              <a:rPr lang="en-US" dirty="0">
                <a:solidFill>
                  <a:schemeClr val="tx1"/>
                </a:solidFill>
                <a:latin typeface="Arial Black" pitchFamily="34" charset="0"/>
              </a:rPr>
              <a:t> in 1947 at USDA.</a:t>
            </a:r>
          </a:p>
          <a:p>
            <a:pPr algn="just">
              <a:buFont typeface="Wingdings" pitchFamily="2" charset="2"/>
              <a:buChar char="v"/>
            </a:pPr>
            <a:r>
              <a:rPr lang="en-US" dirty="0">
                <a:solidFill>
                  <a:schemeClr val="tx1"/>
                </a:solidFill>
                <a:latin typeface="Arial Black" pitchFamily="34" charset="0"/>
              </a:rPr>
              <a:t>Feed Production School (FPS) was established in 1950 in USA to work up definitions of feed terminology used by manufacturers. </a:t>
            </a:r>
          </a:p>
          <a:p>
            <a:pPr algn="just">
              <a:buFont typeface="Wingdings" pitchFamily="2" charset="2"/>
              <a:buChar char="v"/>
            </a:pPr>
            <a:endParaRPr lang="en-US" dirty="0">
              <a:solidFill>
                <a:schemeClr val="tx1"/>
              </a:solidFill>
              <a:latin typeface="Arial Black" pitchFamily="34" charset="0"/>
            </a:endParaRPr>
          </a:p>
          <a:p>
            <a:pPr algn="just">
              <a:buFont typeface="Wingdings" pitchFamily="2" charset="2"/>
              <a:buChar char="v"/>
            </a:pPr>
            <a:endParaRPr lang="en-US" dirty="0">
              <a:solidFill>
                <a:schemeClr val="tx1"/>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Content Placeholder 2"/>
          <p:cNvSpPr>
            <a:spLocks noGrp="1"/>
          </p:cNvSpPr>
          <p:nvPr>
            <p:ph idx="1"/>
          </p:nvPr>
        </p:nvSpPr>
        <p:spPr>
          <a:xfrm>
            <a:off x="609601" y="1845734"/>
            <a:ext cx="8153400" cy="4023360"/>
          </a:xfrm>
        </p:spPr>
        <p:txBody>
          <a:bodyPr>
            <a:noAutofit/>
          </a:bodyPr>
          <a:lstStyle/>
          <a:p>
            <a:pPr algn="just">
              <a:buFont typeface="Wingdings" pitchFamily="2" charset="2"/>
              <a:buChar char="v"/>
            </a:pPr>
            <a:r>
              <a:rPr lang="en-US" dirty="0">
                <a:solidFill>
                  <a:schemeClr val="tx1"/>
                </a:solidFill>
                <a:latin typeface="Arial Black" pitchFamily="34" charset="0"/>
              </a:rPr>
              <a:t>Feed industry come into existence in India in 1961 with the establishment of a feed plant in Ludhiana, Punjab.</a:t>
            </a:r>
          </a:p>
          <a:p>
            <a:pPr algn="just">
              <a:buFont typeface="Wingdings" pitchFamily="2" charset="2"/>
              <a:buChar char="v"/>
            </a:pPr>
            <a:r>
              <a:rPr lang="en-US" dirty="0">
                <a:solidFill>
                  <a:schemeClr val="tx1"/>
                </a:solidFill>
                <a:latin typeface="Arial Black" pitchFamily="34" charset="0"/>
              </a:rPr>
              <a:t>Compound Livestock Feed Manufacturers Association (CLFMA) was established on 8</a:t>
            </a:r>
            <a:r>
              <a:rPr lang="en-US" baseline="30000" dirty="0">
                <a:solidFill>
                  <a:schemeClr val="tx1"/>
                </a:solidFill>
                <a:latin typeface="Arial Black" pitchFamily="34" charset="0"/>
              </a:rPr>
              <a:t>th</a:t>
            </a:r>
            <a:r>
              <a:rPr lang="en-US" dirty="0">
                <a:solidFill>
                  <a:schemeClr val="tx1"/>
                </a:solidFill>
                <a:latin typeface="Arial Black" pitchFamily="34" charset="0"/>
              </a:rPr>
              <a:t> June 1967 (with head quarters at Mumbai).</a:t>
            </a:r>
          </a:p>
          <a:p>
            <a:pPr algn="just">
              <a:buFont typeface="Wingdings" pitchFamily="2" charset="2"/>
              <a:buChar char="v"/>
            </a:pPr>
            <a:r>
              <a:rPr lang="en-US" dirty="0">
                <a:solidFill>
                  <a:schemeClr val="tx1"/>
                </a:solidFill>
                <a:latin typeface="Arial Black" pitchFamily="34" charset="0"/>
              </a:rPr>
              <a:t>It is the sole national representative body of compound animal feed manufacturers in India (with more than 250 members in the public, private and cooperative sectors).</a:t>
            </a:r>
          </a:p>
          <a:p>
            <a:pPr algn="just">
              <a:buFont typeface="Wingdings" pitchFamily="2" charset="2"/>
              <a:buChar char="v"/>
            </a:pPr>
            <a:r>
              <a:rPr lang="en-US" dirty="0">
                <a:solidFill>
                  <a:schemeClr val="tx1"/>
                </a:solidFill>
                <a:latin typeface="Arial Black" pitchFamily="34" charset="0"/>
              </a:rPr>
              <a:t>CLFMA has been publishing a bi-monthly “LIVESTOCK &amp; FEED TRENDS”.</a:t>
            </a:r>
          </a:p>
          <a:p>
            <a:pPr algn="just">
              <a:buFont typeface="Wingdings" pitchFamily="2" charset="2"/>
              <a:buChar char="v"/>
            </a:pPr>
            <a:r>
              <a:rPr lang="en-US" dirty="0">
                <a:solidFill>
                  <a:schemeClr val="tx1"/>
                </a:solidFill>
                <a:latin typeface="Arial Black" pitchFamily="34" charset="0"/>
              </a:rPr>
              <a:t>Presently there are &gt;31,000 feed mills globally and &gt;800 in India </a:t>
            </a:r>
          </a:p>
          <a:p>
            <a:pPr algn="just">
              <a:buFont typeface="Wingdings" pitchFamily="2" charset="2"/>
              <a:buChar char="v"/>
            </a:pPr>
            <a:endParaRPr lang="en-US" dirty="0">
              <a:solidFill>
                <a:schemeClr val="tx1"/>
              </a:solidFill>
              <a:latin typeface="Arial Black" pitchFamily="34" charset="0"/>
            </a:endParaRPr>
          </a:p>
        </p:txBody>
      </p:sp>
      <p:pic>
        <p:nvPicPr>
          <p:cNvPr id="2050" name="Picture 2" descr="CLFMA Of India"/>
          <p:cNvPicPr>
            <a:picLocks noChangeAspect="1" noChangeArrowheads="1"/>
          </p:cNvPicPr>
          <p:nvPr/>
        </p:nvPicPr>
        <p:blipFill>
          <a:blip r:embed="rId2"/>
          <a:srcRect/>
          <a:stretch>
            <a:fillRect/>
          </a:stretch>
        </p:blipFill>
        <p:spPr bwMode="auto">
          <a:xfrm>
            <a:off x="3276600" y="76199"/>
            <a:ext cx="2438400" cy="1600201"/>
          </a:xfrm>
          <a:prstGeom prst="rect">
            <a:avLst/>
          </a:prstGeom>
          <a:noFill/>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10792637</TotalTime>
  <Words>2887</Words>
  <Application>Microsoft Office PowerPoint</Application>
  <PresentationFormat>On-screen Show (4:3)</PresentationFormat>
  <Paragraphs>281</Paragraphs>
  <Slides>57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Arial Black</vt:lpstr>
      <vt:lpstr>Calibri</vt:lpstr>
      <vt:lpstr>Calibri Light</vt:lpstr>
      <vt:lpstr>Carlito</vt:lpstr>
      <vt:lpstr>Lato</vt:lpstr>
      <vt:lpstr>Times New Roman</vt:lpstr>
      <vt:lpstr>Titillium Web</vt:lpstr>
      <vt:lpstr>Wingdings</vt:lpstr>
      <vt:lpstr>Retrospect</vt:lpstr>
      <vt:lpstr>PowerPoint Presentation</vt:lpstr>
      <vt:lpstr>Animal Feed Market</vt:lpstr>
      <vt:lpstr>PowerPoint Presentation</vt:lpstr>
      <vt:lpstr>PowerPoint Presentation</vt:lpstr>
      <vt:lpstr>Development of feed market</vt:lpstr>
      <vt:lpstr>PowerPoint Presentation</vt:lpstr>
      <vt:lpstr>PowerPoint Presentation</vt:lpstr>
      <vt:lpstr>PowerPoint Presentation</vt:lpstr>
      <vt:lpstr>PowerPoint Presentation</vt:lpstr>
      <vt:lpstr>PowerPoint Presentation</vt:lpstr>
      <vt:lpstr>Competitive Landscape</vt:lpstr>
      <vt:lpstr>Feed Technology </vt:lpstr>
      <vt:lpstr>The Association of American Feed Control Officials (AAFCO) definitions</vt:lpstr>
      <vt:lpstr>Processing of feeds and forages </vt:lpstr>
      <vt:lpstr>Particle size reduction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Dry processing methods 1. Grinding</vt:lpstr>
      <vt:lpstr>Hammer mill</vt:lpstr>
      <vt:lpstr>Expressing particle size of grounded material</vt:lpstr>
      <vt:lpstr>Advantages</vt:lpstr>
      <vt:lpstr>PowerPoint Presentation</vt:lpstr>
      <vt:lpstr>Disadvantages</vt:lpstr>
      <vt:lpstr>2-Dry rolling</vt:lpstr>
      <vt:lpstr>3-Popping or puffing</vt:lpstr>
      <vt:lpstr>  4-Micronizing</vt:lpstr>
      <vt:lpstr>PowerPoint Presentation</vt:lpstr>
      <vt:lpstr>5-Roasting</vt:lpstr>
      <vt:lpstr>PowerPoint Presentation</vt:lpstr>
      <vt:lpstr>6-Extruding</vt:lpstr>
      <vt:lpstr>PowerPoint Presentation</vt:lpstr>
      <vt:lpstr>B-Wet processing method  1-Soaking</vt:lpstr>
      <vt:lpstr>2-Steam rolling</vt:lpstr>
      <vt:lpstr>PowerPoint Presentation</vt:lpstr>
      <vt:lpstr>3-Steam processing and flaking</vt:lpstr>
      <vt:lpstr>4-Pressure cooking</vt:lpstr>
      <vt:lpstr>5-Exploding</vt:lpstr>
      <vt:lpstr>6-Reconstitution</vt:lpstr>
      <vt:lpstr>7-Pelleting</vt:lpstr>
      <vt:lpstr>PowerPoint Presentation</vt:lpstr>
      <vt:lpstr>Advantages of pelleting</vt:lpstr>
      <vt:lpstr>Disadvantages of pelleting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Feed technology</dc:title>
  <dc:creator>DELL</dc:creator>
  <cp:lastModifiedBy>Muneendra Kumar</cp:lastModifiedBy>
  <cp:revision>231</cp:revision>
  <dcterms:created xsi:type="dcterms:W3CDTF">2006-08-16T00:00:00Z</dcterms:created>
  <dcterms:modified xsi:type="dcterms:W3CDTF">2023-01-10T12:20:10Z</dcterms:modified>
</cp:coreProperties>
</file>