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52" r:id="rId2"/>
    <p:sldId id="353" r:id="rId3"/>
    <p:sldId id="355" r:id="rId4"/>
    <p:sldId id="369" r:id="rId5"/>
    <p:sldId id="371" r:id="rId6"/>
    <p:sldId id="274" r:id="rId7"/>
    <p:sldId id="277" r:id="rId8"/>
    <p:sldId id="276" r:id="rId9"/>
    <p:sldId id="278" r:id="rId10"/>
    <p:sldId id="275" r:id="rId11"/>
    <p:sldId id="280" r:id="rId12"/>
    <p:sldId id="281" r:id="rId13"/>
    <p:sldId id="356" r:id="rId14"/>
    <p:sldId id="364" r:id="rId15"/>
    <p:sldId id="374" r:id="rId16"/>
    <p:sldId id="365" r:id="rId17"/>
    <p:sldId id="367" r:id="rId18"/>
    <p:sldId id="368" r:id="rId19"/>
    <p:sldId id="357" r:id="rId20"/>
    <p:sldId id="375" r:id="rId21"/>
    <p:sldId id="359" r:id="rId22"/>
    <p:sldId id="376" r:id="rId23"/>
    <p:sldId id="377" r:id="rId24"/>
    <p:sldId id="378" r:id="rId25"/>
    <p:sldId id="379" r:id="rId26"/>
    <p:sldId id="382" r:id="rId27"/>
    <p:sldId id="383" r:id="rId28"/>
    <p:sldId id="385" r:id="rId29"/>
    <p:sldId id="372" r:id="rId30"/>
    <p:sldId id="373" r:id="rId31"/>
    <p:sldId id="284" r:id="rId32"/>
    <p:sldId id="391" r:id="rId33"/>
    <p:sldId id="388" r:id="rId34"/>
    <p:sldId id="392" r:id="rId35"/>
    <p:sldId id="394" r:id="rId36"/>
    <p:sldId id="395" r:id="rId37"/>
    <p:sldId id="396" r:id="rId38"/>
    <p:sldId id="397" r:id="rId39"/>
    <p:sldId id="389" r:id="rId40"/>
    <p:sldId id="398" r:id="rId41"/>
    <p:sldId id="390" r:id="rId42"/>
    <p:sldId id="286" r:id="rId43"/>
    <p:sldId id="35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p:cViewPr varScale="1">
        <p:scale>
          <a:sx n="107" d="100"/>
          <a:sy n="107" d="100"/>
        </p:scale>
        <p:origin x="193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34F43-F4FB-4173-96F4-DE375B89203D}" type="datetimeFigureOut">
              <a:rPr lang="en-IN" smtClean="0"/>
              <a:pPr/>
              <a:t>02-02-2022</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A9105-7CD8-420A-B5A4-F9C3197A1262}" type="slidenum">
              <a:rPr lang="en-IN" smtClean="0"/>
              <a:pPr/>
              <a:t>‹#›</a:t>
            </a:fld>
            <a:endParaRPr lang="en-IN"/>
          </a:p>
        </p:txBody>
      </p:sp>
    </p:spTree>
    <p:extLst>
      <p:ext uri="{BB962C8B-B14F-4D97-AF65-F5344CB8AC3E}">
        <p14:creationId xmlns:p14="http://schemas.microsoft.com/office/powerpoint/2010/main" val="335709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32193A-76BE-425E-8C4C-50C747325B13}"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CA9105-7CD8-420A-B5A4-F9C3197A1262}" type="slidenum">
              <a:rPr lang="en-IN" smtClean="0"/>
              <a:pPr/>
              <a:t>14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34976"/>
            <a:ext cx="6858001" cy="593824"/>
          </a:xfrm>
        </p:spPr>
        <p:txBody>
          <a:bodyPr rtlCol="0">
            <a:noAutofit/>
          </a:bodyPr>
          <a:lstStyle/>
          <a:p>
            <a:pPr fontAlgn="auto">
              <a:spcAft>
                <a:spcPts val="0"/>
              </a:spcAft>
              <a:defRPr/>
            </a:pPr>
            <a:r>
              <a:rPr lang="en-GB" sz="8800" b="1" dirty="0">
                <a:solidFill>
                  <a:srgbClr val="FFFFFF"/>
                </a:solidFill>
                <a:latin typeface="Times New Roman" pitchFamily="18" charset="0"/>
                <a:cs typeface="Times New Roman" pitchFamily="18" charset="0"/>
              </a:rPr>
              <a:t>Welcome</a:t>
            </a:r>
          </a:p>
        </p:txBody>
      </p:sp>
      <p:sp>
        <p:nvSpPr>
          <p:cNvPr id="4" name="Rectangle 3"/>
          <p:cNvSpPr/>
          <p:nvPr/>
        </p:nvSpPr>
        <p:spPr>
          <a:xfrm>
            <a:off x="0" y="6629400"/>
            <a:ext cx="396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p:cNvSpPr/>
          <p:nvPr/>
        </p:nvSpPr>
        <p:spPr>
          <a:xfrm>
            <a:off x="0" y="0"/>
            <a:ext cx="396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5">
            <a:extLst>
              <a:ext uri="{FF2B5EF4-FFF2-40B4-BE49-F238E27FC236}">
                <a16:creationId xmlns:a16="http://schemas.microsoft.com/office/drawing/2014/main" id="{8743B6E5-244F-4B09-89B0-32BA6696C910}"/>
              </a:ext>
            </a:extLst>
          </p:cNvPr>
          <p:cNvPicPr>
            <a:picLocks noChangeAspect="1"/>
          </p:cNvPicPr>
          <p:nvPr/>
        </p:nvPicPr>
        <p:blipFill>
          <a:blip r:embed="rId2"/>
          <a:stretch>
            <a:fillRect/>
          </a:stretch>
        </p:blipFill>
        <p:spPr>
          <a:xfrm>
            <a:off x="0" y="244288"/>
            <a:ext cx="8636000" cy="647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Image result for silage bailes"/>
          <p:cNvPicPr>
            <a:picLocks noChangeAspect="1" noChangeArrowheads="1"/>
          </p:cNvPicPr>
          <p:nvPr/>
        </p:nvPicPr>
        <p:blipFill>
          <a:blip r:embed="rId2" cstate="print"/>
          <a:srcRect/>
          <a:stretch>
            <a:fillRect/>
          </a:stretch>
        </p:blipFill>
        <p:spPr bwMode="auto">
          <a:xfrm>
            <a:off x="1980584" y="1066800"/>
            <a:ext cx="5293894" cy="3962400"/>
          </a:xfrm>
          <a:prstGeom prst="rect">
            <a:avLst/>
          </a:prstGeom>
          <a:ln>
            <a:noFill/>
          </a:ln>
          <a:effectLst>
            <a:outerShdw blurRad="292100" dist="139700" dir="2700000" algn="tl" rotWithShape="0">
              <a:srgbClr val="333333">
                <a:alpha val="65000"/>
              </a:srgbClr>
            </a:outerShdw>
          </a:effectLst>
        </p:spPr>
      </p:pic>
      <p:pic>
        <p:nvPicPr>
          <p:cNvPr id="38920" name="Picture 8" descr="Image result for silage bailes"/>
          <p:cNvPicPr>
            <a:picLocks noChangeAspect="1" noChangeArrowheads="1"/>
          </p:cNvPicPr>
          <p:nvPr/>
        </p:nvPicPr>
        <p:blipFill>
          <a:blip r:embed="rId3" cstate="print"/>
          <a:srcRect/>
          <a:stretch>
            <a:fillRect/>
          </a:stretch>
        </p:blipFill>
        <p:spPr bwMode="auto">
          <a:xfrm>
            <a:off x="5410200" y="3810000"/>
            <a:ext cx="2844800" cy="21336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743200" y="5181600"/>
            <a:ext cx="2286000"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IN"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Silage bale</a:t>
            </a:r>
          </a:p>
        </p:txBody>
      </p:sp>
    </p:spTree>
    <p:extLst>
      <p:ext uri="{BB962C8B-B14F-4D97-AF65-F5344CB8AC3E}">
        <p14:creationId xmlns:p14="http://schemas.microsoft.com/office/powerpoint/2010/main" val="2346763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I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Silage preparation at LFC, DUVASU, Mathura</a:t>
            </a:r>
          </a:p>
        </p:txBody>
      </p:sp>
      <p:pic>
        <p:nvPicPr>
          <p:cNvPr id="3074" name="Picture 2" descr="G:\ashwani\IMG_20180810_103306223.jpg"/>
          <p:cNvPicPr>
            <a:picLocks noChangeAspect="1" noChangeArrowheads="1"/>
          </p:cNvPicPr>
          <p:nvPr/>
        </p:nvPicPr>
        <p:blipFill>
          <a:blip r:embed="rId2" cstate="print"/>
          <a:srcRect/>
          <a:stretch>
            <a:fillRect/>
          </a:stretch>
        </p:blipFill>
        <p:spPr bwMode="auto">
          <a:xfrm>
            <a:off x="685800" y="1066800"/>
            <a:ext cx="3860800" cy="2590800"/>
          </a:xfrm>
          <a:prstGeom prst="rect">
            <a:avLst/>
          </a:prstGeom>
          <a:ln>
            <a:noFill/>
          </a:ln>
          <a:effectLst>
            <a:outerShdw blurRad="292100" dist="139700" dir="2700000" algn="tl" rotWithShape="0">
              <a:srgbClr val="333333">
                <a:alpha val="65000"/>
              </a:srgbClr>
            </a:outerShdw>
          </a:effectLst>
        </p:spPr>
      </p:pic>
      <p:pic>
        <p:nvPicPr>
          <p:cNvPr id="1026" name="Picture 2" descr="G:\ASH\IMG-20181010-WA0006 (1).jpg"/>
          <p:cNvPicPr>
            <a:picLocks noChangeAspect="1" noChangeArrowheads="1"/>
          </p:cNvPicPr>
          <p:nvPr/>
        </p:nvPicPr>
        <p:blipFill>
          <a:blip r:embed="rId3" cstate="print"/>
          <a:srcRect/>
          <a:stretch>
            <a:fillRect/>
          </a:stretch>
        </p:blipFill>
        <p:spPr bwMode="auto">
          <a:xfrm>
            <a:off x="4876800" y="3886200"/>
            <a:ext cx="3810000" cy="2590800"/>
          </a:xfrm>
          <a:prstGeom prst="rect">
            <a:avLst/>
          </a:prstGeom>
          <a:ln>
            <a:noFill/>
          </a:ln>
          <a:effectLst>
            <a:outerShdw blurRad="292100" dist="139700" dir="2700000" algn="tl" rotWithShape="0">
              <a:srgbClr val="333333">
                <a:alpha val="65000"/>
              </a:srgbClr>
            </a:outerShdw>
          </a:effectLst>
        </p:spPr>
      </p:pic>
      <p:pic>
        <p:nvPicPr>
          <p:cNvPr id="1028" name="Picture 4" descr="G:\ASH\IMG-20190510-WA0042.jpg"/>
          <p:cNvPicPr>
            <a:picLocks noChangeAspect="1" noChangeArrowheads="1"/>
          </p:cNvPicPr>
          <p:nvPr/>
        </p:nvPicPr>
        <p:blipFill>
          <a:blip r:embed="rId4" cstate="print"/>
          <a:srcRect/>
          <a:stretch>
            <a:fillRect/>
          </a:stretch>
        </p:blipFill>
        <p:spPr bwMode="auto">
          <a:xfrm>
            <a:off x="685800" y="3962400"/>
            <a:ext cx="3886200" cy="2514600"/>
          </a:xfrm>
          <a:prstGeom prst="rect">
            <a:avLst/>
          </a:prstGeom>
          <a:ln>
            <a:noFill/>
          </a:ln>
          <a:effectLst>
            <a:outerShdw blurRad="292100" dist="139700" dir="2700000" algn="tl" rotWithShape="0">
              <a:srgbClr val="333333">
                <a:alpha val="65000"/>
              </a:srgbClr>
            </a:outerShdw>
          </a:effectLst>
        </p:spPr>
      </p:pic>
      <p:pic>
        <p:nvPicPr>
          <p:cNvPr id="1029" name="Picture 5" descr="H:\ashwani\IMG_20180812_111910524.jpg"/>
          <p:cNvPicPr>
            <a:picLocks noChangeAspect="1" noChangeArrowheads="1"/>
          </p:cNvPicPr>
          <p:nvPr/>
        </p:nvPicPr>
        <p:blipFill>
          <a:blip r:embed="rId5" cstate="print"/>
          <a:srcRect/>
          <a:stretch>
            <a:fillRect/>
          </a:stretch>
        </p:blipFill>
        <p:spPr bwMode="auto">
          <a:xfrm>
            <a:off x="4876800" y="1066800"/>
            <a:ext cx="3810000"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8456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ASH\IMG-20190510-WA0001.jpg"/>
          <p:cNvPicPr>
            <a:picLocks noChangeAspect="1" noChangeArrowheads="1"/>
          </p:cNvPicPr>
          <p:nvPr/>
        </p:nvPicPr>
        <p:blipFill>
          <a:blip r:embed="rId2" cstate="print"/>
          <a:srcRect/>
          <a:stretch>
            <a:fillRect/>
          </a:stretch>
        </p:blipFill>
        <p:spPr bwMode="auto">
          <a:xfrm>
            <a:off x="4572000" y="152400"/>
            <a:ext cx="4061235" cy="2971800"/>
          </a:xfrm>
          <a:prstGeom prst="rect">
            <a:avLst/>
          </a:prstGeom>
          <a:ln>
            <a:noFill/>
          </a:ln>
          <a:effectLst>
            <a:outerShdw blurRad="292100" dist="139700" dir="2700000" algn="tl" rotWithShape="0">
              <a:srgbClr val="333333">
                <a:alpha val="65000"/>
              </a:srgbClr>
            </a:outerShdw>
          </a:effectLst>
        </p:spPr>
      </p:pic>
      <p:pic>
        <p:nvPicPr>
          <p:cNvPr id="7" name="Picture 5" descr="C:\Users\Dr. Vivek\Desktop\Reaserch photos\silage making\IMG_20180914_135020315.jpg"/>
          <p:cNvPicPr>
            <a:picLocks noChangeAspect="1" noChangeArrowheads="1"/>
          </p:cNvPicPr>
          <p:nvPr/>
        </p:nvPicPr>
        <p:blipFill>
          <a:blip r:embed="rId3" cstate="print"/>
          <a:srcRect/>
          <a:stretch>
            <a:fillRect/>
          </a:stretch>
        </p:blipFill>
        <p:spPr bwMode="auto">
          <a:xfrm>
            <a:off x="228600" y="228600"/>
            <a:ext cx="4038600" cy="2819400"/>
          </a:xfrm>
          <a:prstGeom prst="rect">
            <a:avLst/>
          </a:prstGeom>
          <a:ln>
            <a:noFill/>
          </a:ln>
          <a:effectLst>
            <a:outerShdw blurRad="292100" dist="139700" dir="2700000" algn="tl" rotWithShape="0">
              <a:srgbClr val="333333">
                <a:alpha val="65000"/>
              </a:srgbClr>
            </a:outerShdw>
          </a:effectLst>
        </p:spPr>
      </p:pic>
      <p:pic>
        <p:nvPicPr>
          <p:cNvPr id="8" name="Picture 7" descr="C:\Users\Dr. Vivek\Desktop\Reaserch photos\silage making\IMG-20180914-WA0014.jpg"/>
          <p:cNvPicPr>
            <a:picLocks noChangeAspect="1" noChangeArrowheads="1"/>
          </p:cNvPicPr>
          <p:nvPr/>
        </p:nvPicPr>
        <p:blipFill>
          <a:blip r:embed="rId4" cstate="print"/>
          <a:srcRect/>
          <a:stretch>
            <a:fillRect/>
          </a:stretch>
        </p:blipFill>
        <p:spPr bwMode="auto">
          <a:xfrm>
            <a:off x="1524000" y="3352800"/>
            <a:ext cx="5562600" cy="3276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441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3" descr="Silage">
            <a:extLst>
              <a:ext uri="{FF2B5EF4-FFF2-40B4-BE49-F238E27FC236}">
                <a16:creationId xmlns:a16="http://schemas.microsoft.com/office/drawing/2014/main" id="{355C0719-E984-4146-AFFE-5ECEC02AE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710" y="762000"/>
            <a:ext cx="7133689" cy="53558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24200" y="152400"/>
            <a:ext cx="2262158" cy="646331"/>
          </a:xfrm>
          <a:prstGeom prst="rect">
            <a:avLst/>
          </a:prstGeom>
        </p:spPr>
        <p:txBody>
          <a:bodyPr wrap="none">
            <a:spAutoFit/>
          </a:bodyPr>
          <a:lstStyle/>
          <a:p>
            <a:r>
              <a:rPr lang="en-US" sz="3600" b="1" dirty="0">
                <a:solidFill>
                  <a:srgbClr val="FF0000"/>
                </a:solidFill>
                <a:latin typeface="Times New Roman" panose="02020603050405020304" pitchFamily="18" charset="0"/>
                <a:cs typeface="Times New Roman" panose="02020603050405020304" pitchFamily="18" charset="0"/>
              </a:rPr>
              <a:t>2. Ensiling</a:t>
            </a:r>
            <a:endParaRPr lang="en-US" sz="3600" dirty="0">
              <a:solidFill>
                <a:srgbClr val="FF0000"/>
              </a:solidFill>
            </a:endParaRPr>
          </a:p>
        </p:txBody>
      </p:sp>
      <p:pic>
        <p:nvPicPr>
          <p:cNvPr id="1025" name="Picture 1">
            <a:extLst>
              <a:ext uri="{FF2B5EF4-FFF2-40B4-BE49-F238E27FC236}">
                <a16:creationId xmlns:a16="http://schemas.microsoft.com/office/drawing/2014/main" id="{51CEB07E-6167-49AA-8EF9-1F77E01FE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95636EA-AC37-4441-B3E2-8E9AF146C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BC7F6A2-D61D-4A3B-BC4B-04DCD08CD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E43872C-B898-44FE-A07B-26C649582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A2589D76-FC2B-4E23-86B0-5F97B3EB9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8CF5503-972C-4CD7-B98D-50743440B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8AAB587A-3E5D-4813-A3D5-C5F8A6D9C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BEA1E4A-A874-44E7-95F0-6E774B0BF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E9150C62-17D7-40FD-A7A1-C37B62A5A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E500B6C-FD88-42D6-BF56-D3D38A499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EF7DCFD1-1B97-4A76-A727-1CCBAE1D1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525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5A3B-3E11-4234-980A-EE4EBBDF4B47}"/>
              </a:ext>
            </a:extLst>
          </p:cNvPr>
          <p:cNvSpPr>
            <a:spLocks noGrp="1"/>
          </p:cNvSpPr>
          <p:nvPr>
            <p:ph type="title"/>
          </p:nvPr>
        </p:nvSpPr>
        <p:spPr>
          <a:xfrm>
            <a:off x="457200" y="152400"/>
            <a:ext cx="8229600" cy="1143000"/>
          </a:xfrm>
        </p:spPr>
        <p:txBody>
          <a:bodyPr>
            <a:normAutofit/>
          </a:bodyPr>
          <a:lstStyle/>
          <a:p>
            <a:r>
              <a:rPr lang="en-IN" sz="2800" b="1" dirty="0">
                <a:solidFill>
                  <a:srgbClr val="C00000"/>
                </a:solidFill>
                <a:latin typeface="Times New Roman" panose="02020603050405020304" pitchFamily="18" charset="0"/>
                <a:cs typeface="Times New Roman" panose="02020603050405020304" pitchFamily="18" charset="0"/>
              </a:rPr>
              <a:t>Crop suitable for silage making</a:t>
            </a:r>
          </a:p>
        </p:txBody>
      </p:sp>
      <p:sp>
        <p:nvSpPr>
          <p:cNvPr id="3" name="Content Placeholder 2">
            <a:extLst>
              <a:ext uri="{FF2B5EF4-FFF2-40B4-BE49-F238E27FC236}">
                <a16:creationId xmlns:a16="http://schemas.microsoft.com/office/drawing/2014/main" id="{69549E8C-31D0-45DE-A0DA-07E784124832}"/>
              </a:ext>
            </a:extLst>
          </p:cNvPr>
          <p:cNvSpPr>
            <a:spLocks noGrp="1"/>
          </p:cNvSpPr>
          <p:nvPr>
            <p:ph idx="1"/>
          </p:nvPr>
        </p:nvSpPr>
        <p:spPr>
          <a:xfrm>
            <a:off x="457200" y="1295400"/>
            <a:ext cx="8229600" cy="4953000"/>
          </a:xfrm>
        </p:spPr>
        <p:style>
          <a:lnRef idx="2">
            <a:schemeClr val="accent3"/>
          </a:lnRef>
          <a:fillRef idx="1">
            <a:schemeClr val="lt1"/>
          </a:fillRef>
          <a:effectRef idx="0">
            <a:schemeClr val="accent3"/>
          </a:effectRef>
          <a:fontRef idx="minor">
            <a:schemeClr val="dk1"/>
          </a:fontRef>
        </p:style>
        <p:txBody>
          <a:bodyPr>
            <a:noAutofit/>
          </a:bodyPr>
          <a:lstStyle/>
          <a:p>
            <a:pPr lvl="0">
              <a:buFont typeface="Wingdings" pitchFamily="2" charset="2"/>
              <a:buChar char="Ø"/>
            </a:pPr>
            <a:r>
              <a:rPr lang="en-US" sz="2400" dirty="0">
                <a:latin typeface="Times New Roman" pitchFamily="18" charset="0"/>
                <a:cs typeface="Times New Roman" pitchFamily="18" charset="0"/>
              </a:rPr>
              <a:t>Crops rich in soluble sugars/ carbohydrates content like maize, Sorghum (Jowar) and Pearl millet (Bajra) are most suitable for silage making.</a:t>
            </a:r>
          </a:p>
          <a:p>
            <a:pPr lvl="0" algn="just">
              <a:spcBef>
                <a:spcPts val="0"/>
              </a:spcBef>
              <a:buFont typeface="Wingdings" pitchFamily="2" charset="2"/>
              <a:buChar char="Ø"/>
            </a:pPr>
            <a:r>
              <a:rPr lang="en-US" sz="2400" dirty="0">
                <a:latin typeface="Times New Roman" pitchFamily="18" charset="0"/>
                <a:cs typeface="Times New Roman" pitchFamily="18" charset="0"/>
              </a:rPr>
              <a:t>Crop used for silage making should have dry matter 30-35% (moisture &gt; 65%).</a:t>
            </a:r>
          </a:p>
          <a:p>
            <a:pPr algn="just">
              <a:spcBef>
                <a:spcPts val="0"/>
              </a:spcBef>
              <a:buFont typeface="Wingdings" pitchFamily="2" charset="2"/>
              <a:buChar char="Ø"/>
            </a:pPr>
            <a:r>
              <a:rPr lang="en-US" sz="2400" dirty="0">
                <a:latin typeface="Times New Roman" pitchFamily="18" charset="0"/>
                <a:cs typeface="Times New Roman" pitchFamily="18" charset="0"/>
              </a:rPr>
              <a:t>Crops having less soluble sugars can also be used for ensilage by addition of 3-3.5% soluble sugar like molasses.</a:t>
            </a:r>
          </a:p>
          <a:p>
            <a:pPr algn="just">
              <a:spcBef>
                <a:spcPts val="0"/>
              </a:spcBef>
              <a:buFont typeface="Wingdings" pitchFamily="2" charset="2"/>
              <a:buChar char="Ø"/>
            </a:pPr>
            <a:r>
              <a:rPr lang="en-US" sz="2400" b="0" i="0" u="none" strike="noStrike" baseline="0" dirty="0">
                <a:solidFill>
                  <a:schemeClr val="tx1"/>
                </a:solidFill>
                <a:latin typeface="Times New Roman" pitchFamily="18" charset="0"/>
                <a:cs typeface="Times New Roman" pitchFamily="18" charset="0"/>
              </a:rPr>
              <a:t>Avoid legumes having low sugar and high protein contents, which </a:t>
            </a:r>
            <a:r>
              <a:rPr lang="en-US" sz="2400" b="0" i="0" u="none" strike="noStrike" baseline="0" dirty="0" err="1">
                <a:solidFill>
                  <a:schemeClr val="tx1"/>
                </a:solidFill>
                <a:latin typeface="Times New Roman" pitchFamily="18" charset="0"/>
                <a:cs typeface="Times New Roman" pitchFamily="18" charset="0"/>
              </a:rPr>
              <a:t>favours</a:t>
            </a:r>
            <a:r>
              <a:rPr lang="en-US" sz="2400" b="0" i="0" u="none" strike="noStrike" baseline="0" dirty="0">
                <a:solidFill>
                  <a:schemeClr val="tx1"/>
                </a:solidFill>
                <a:latin typeface="Times New Roman" pitchFamily="18" charset="0"/>
                <a:cs typeface="Times New Roman" pitchFamily="18" charset="0"/>
              </a:rPr>
              <a:t> the growth of the undesirable bacteria. Otherwise, mixed </a:t>
            </a:r>
            <a:r>
              <a:rPr lang="en-US" sz="2400" dirty="0">
                <a:latin typeface="Times New Roman" pitchFamily="18" charset="0"/>
                <a:cs typeface="Times New Roman" pitchFamily="18" charset="0"/>
              </a:rPr>
              <a:t>grasses or cereal fodder and legumes in ratio of 3:1</a:t>
            </a:r>
            <a:r>
              <a:rPr lang="en-IN" sz="2400" b="0" i="0" u="none" strike="noStrike" baseline="0" dirty="0">
                <a:solidFill>
                  <a:schemeClr val="tx1"/>
                </a:solidFill>
                <a:latin typeface="Times New Roman" pitchFamily="18" charset="0"/>
                <a:cs typeface="Times New Roman" pitchFamily="18" charset="0"/>
              </a:rPr>
              <a:t>.</a:t>
            </a:r>
          </a:p>
          <a:p>
            <a:pPr algn="just">
              <a:spcBef>
                <a:spcPts val="0"/>
              </a:spcBef>
              <a:buFont typeface="Wingdings" pitchFamily="2" charset="2"/>
              <a:buChar char="Ø"/>
            </a:pPr>
            <a:r>
              <a:rPr lang="en-US" sz="2400" b="0" i="0" u="none" strike="noStrike" baseline="0" dirty="0">
                <a:solidFill>
                  <a:schemeClr val="tx1"/>
                </a:solidFill>
                <a:latin typeface="Times New Roman" pitchFamily="18" charset="0"/>
                <a:cs typeface="Times New Roman" pitchFamily="18" charset="0"/>
              </a:rPr>
              <a:t>Do not cut immature crops for silage making as they have </a:t>
            </a:r>
            <a:r>
              <a:rPr lang="en-IN" sz="2400" b="0" i="0" u="none" strike="noStrike" baseline="0" dirty="0">
                <a:solidFill>
                  <a:schemeClr val="tx1"/>
                </a:solidFill>
                <a:latin typeface="Times New Roman" pitchFamily="18" charset="0"/>
                <a:cs typeface="Times New Roman" pitchFamily="18" charset="0"/>
              </a:rPr>
              <a:t>high protein and’ low sugar contents.</a:t>
            </a:r>
          </a:p>
        </p:txBody>
      </p:sp>
    </p:spTree>
    <p:extLst>
      <p:ext uri="{BB962C8B-B14F-4D97-AF65-F5344CB8AC3E}">
        <p14:creationId xmlns:p14="http://schemas.microsoft.com/office/powerpoint/2010/main" val="240299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49E8C-31D0-45DE-A0DA-07E784124832}"/>
              </a:ext>
            </a:extLst>
          </p:cNvPr>
          <p:cNvSpPr>
            <a:spLocks noGrp="1"/>
          </p:cNvSpPr>
          <p:nvPr>
            <p:ph idx="1"/>
          </p:nvPr>
        </p:nvSpPr>
        <p:spPr>
          <a:xfrm>
            <a:off x="457200" y="1524000"/>
            <a:ext cx="8229600" cy="3657600"/>
          </a:xfrm>
        </p:spPr>
        <p:style>
          <a:lnRef idx="2">
            <a:schemeClr val="accent3"/>
          </a:lnRef>
          <a:fillRef idx="1">
            <a:schemeClr val="lt1"/>
          </a:fillRef>
          <a:effectRef idx="0">
            <a:schemeClr val="accent3"/>
          </a:effectRef>
          <a:fontRef idx="minor">
            <a:schemeClr val="dk1"/>
          </a:fontRef>
        </p:style>
        <p:txBody>
          <a:bodyPr>
            <a:noAutofit/>
          </a:bodyPr>
          <a:lstStyle/>
          <a:p>
            <a:pPr algn="just">
              <a:spcBef>
                <a:spcPts val="0"/>
              </a:spcBef>
              <a:buFont typeface="Wingdings" pitchFamily="2" charset="2"/>
              <a:buChar char="Ø"/>
            </a:pPr>
            <a:r>
              <a:rPr lang="en-US" sz="2400" b="0" i="0" u="none" strike="noStrike" baseline="0" dirty="0">
                <a:solidFill>
                  <a:schemeClr val="tx1"/>
                </a:solidFill>
                <a:latin typeface="Times New Roman" panose="02020603050405020304" pitchFamily="18" charset="0"/>
              </a:rPr>
              <a:t>Crops may be cut late in the day as sugar content increases during hours of </a:t>
            </a:r>
            <a:r>
              <a:rPr lang="en-IN" sz="2400" b="0" i="0" u="none" strike="noStrike" baseline="0" dirty="0">
                <a:solidFill>
                  <a:schemeClr val="tx1"/>
                </a:solidFill>
                <a:latin typeface="Times New Roman" panose="02020603050405020304" pitchFamily="18" charset="0"/>
              </a:rPr>
              <a:t>sunlight.</a:t>
            </a:r>
          </a:p>
          <a:p>
            <a:pPr algn="just">
              <a:spcBef>
                <a:spcPts val="0"/>
              </a:spcBef>
              <a:buFont typeface="Wingdings" pitchFamily="2" charset="2"/>
              <a:buChar char="Ø"/>
            </a:pPr>
            <a:r>
              <a:rPr lang="en-US" sz="2400" b="0" i="0" u="none" strike="noStrike" baseline="0" dirty="0">
                <a:solidFill>
                  <a:schemeClr val="tx1"/>
                </a:solidFill>
                <a:latin typeface="Times New Roman" panose="02020603050405020304" pitchFamily="18" charset="0"/>
              </a:rPr>
              <a:t>For crops deficient in sugar, add molasses as uniformly as possible before </a:t>
            </a:r>
            <a:r>
              <a:rPr lang="en-IN" sz="2400" b="0" i="0" u="none" strike="noStrike" baseline="0" dirty="0">
                <a:solidFill>
                  <a:schemeClr val="tx1"/>
                </a:solidFill>
                <a:latin typeface="Times New Roman" panose="02020603050405020304" pitchFamily="18" charset="0"/>
              </a:rPr>
              <a:t>ensiling.</a:t>
            </a:r>
          </a:p>
          <a:p>
            <a:pPr algn="just">
              <a:spcBef>
                <a:spcPts val="0"/>
              </a:spcBef>
              <a:buFont typeface="Wingdings" pitchFamily="2" charset="2"/>
              <a:buChar char="Ø"/>
            </a:pPr>
            <a:r>
              <a:rPr lang="en-IN" sz="2400" dirty="0">
                <a:solidFill>
                  <a:schemeClr val="tx1"/>
                </a:solidFill>
                <a:latin typeface="Times New Roman" panose="02020603050405020304" pitchFamily="18" charset="0"/>
              </a:rPr>
              <a:t>A</a:t>
            </a:r>
            <a:r>
              <a:rPr lang="en-US" sz="2400" b="0" i="0" u="none" strike="noStrike" baseline="0" dirty="0">
                <a:solidFill>
                  <a:schemeClr val="tx1"/>
                </a:solidFill>
                <a:latin typeface="Times New Roman" panose="02020603050405020304" pitchFamily="18" charset="0"/>
              </a:rPr>
              <a:t>void cutting crops when soaked in rain or dew. If necessary, wilt the crop in the field before transporting to the silo.</a:t>
            </a:r>
          </a:p>
          <a:p>
            <a:pPr algn="just">
              <a:spcBef>
                <a:spcPts val="0"/>
              </a:spcBef>
              <a:buFont typeface="Wingdings" pitchFamily="2" charset="2"/>
              <a:buChar char="Ø"/>
            </a:pPr>
            <a:r>
              <a:rPr lang="en-US" sz="2400" b="0" i="0" u="none" strike="noStrike" baseline="0" dirty="0">
                <a:solidFill>
                  <a:schemeClr val="tx1"/>
                </a:solidFill>
                <a:latin typeface="Times New Roman" panose="02020603050405020304" pitchFamily="18" charset="0"/>
              </a:rPr>
              <a:t>Consolidate and rapidly seal the silo as the oxidation of sugars can </a:t>
            </a:r>
            <a:r>
              <a:rPr lang="en-IN" sz="2400" b="0" i="0" u="none" strike="noStrike" baseline="0" dirty="0">
                <a:solidFill>
                  <a:schemeClr val="tx1"/>
                </a:solidFill>
                <a:latin typeface="Times New Roman" panose="02020603050405020304" pitchFamily="18" charset="0"/>
              </a:rPr>
              <a:t>produce water.</a:t>
            </a:r>
          </a:p>
          <a:p>
            <a:pPr algn="just">
              <a:spcBef>
                <a:spcPts val="0"/>
              </a:spcBef>
              <a:buFont typeface="Wingdings" pitchFamily="2" charset="2"/>
              <a:buChar char="Ø"/>
            </a:pPr>
            <a:r>
              <a:rPr lang="en-US" sz="2400" b="0" i="0" u="none" strike="noStrike" baseline="0" dirty="0">
                <a:solidFill>
                  <a:schemeClr val="tx1"/>
                </a:solidFill>
                <a:latin typeface="Times New Roman" panose="02020603050405020304" pitchFamily="18" charset="0"/>
              </a:rPr>
              <a:t>Prevent seepage of rain water inside the silos.</a:t>
            </a:r>
            <a:endParaRPr lang="en-I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2998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5A3B-3E11-4234-980A-EE4EBBDF4B47}"/>
              </a:ext>
            </a:extLst>
          </p:cNvPr>
          <p:cNvSpPr>
            <a:spLocks noGrp="1"/>
          </p:cNvSpPr>
          <p:nvPr>
            <p:ph type="title"/>
          </p:nvPr>
        </p:nvSpPr>
        <p:spPr>
          <a:xfrm>
            <a:off x="497541" y="838200"/>
            <a:ext cx="8229600" cy="1143000"/>
          </a:xfrm>
        </p:spPr>
        <p:txBody>
          <a:bodyPr>
            <a:normAutofit/>
          </a:bodyPr>
          <a:lstStyle/>
          <a:p>
            <a:r>
              <a:rPr lang="en-IN" sz="2800" b="1" dirty="0">
                <a:solidFill>
                  <a:srgbClr val="C00000"/>
                </a:solidFill>
                <a:latin typeface="Times New Roman" panose="02020603050405020304" pitchFamily="18" charset="0"/>
                <a:cs typeface="Times New Roman" panose="02020603050405020304" pitchFamily="18" charset="0"/>
              </a:rPr>
              <a:t>Fodder harvesting stage</a:t>
            </a:r>
          </a:p>
        </p:txBody>
      </p:sp>
      <p:sp>
        <p:nvSpPr>
          <p:cNvPr id="3" name="Content Placeholder 2">
            <a:extLst>
              <a:ext uri="{FF2B5EF4-FFF2-40B4-BE49-F238E27FC236}">
                <a16:creationId xmlns:a16="http://schemas.microsoft.com/office/drawing/2014/main" id="{69549E8C-31D0-45DE-A0DA-07E784124832}"/>
              </a:ext>
            </a:extLst>
          </p:cNvPr>
          <p:cNvSpPr>
            <a:spLocks noGrp="1"/>
          </p:cNvSpPr>
          <p:nvPr>
            <p:ph idx="1"/>
          </p:nvPr>
        </p:nvSpPr>
        <p:spPr>
          <a:xfrm>
            <a:off x="484094" y="2286000"/>
            <a:ext cx="8229600" cy="2895600"/>
          </a:xfrm>
        </p:spPr>
        <p:style>
          <a:lnRef idx="2">
            <a:schemeClr val="accent3"/>
          </a:lnRef>
          <a:fillRef idx="1">
            <a:schemeClr val="lt1"/>
          </a:fillRef>
          <a:effectRef idx="0">
            <a:schemeClr val="accent3"/>
          </a:effectRef>
          <a:fontRef idx="minor">
            <a:schemeClr val="dk1"/>
          </a:fontRef>
        </p:style>
        <p:txBody>
          <a:bodyPr>
            <a:noAutofit/>
          </a:bodyPr>
          <a:lstStyle/>
          <a:p>
            <a:pPr algn="just">
              <a:spcBef>
                <a:spcPts val="0"/>
              </a:spcBef>
              <a:buFont typeface="Wingdings" panose="05000000000000000000" pitchFamily="2" charset="2"/>
              <a:buChar char="v"/>
            </a:pPr>
            <a:r>
              <a:rPr lang="en-US" sz="2400" b="0" i="0" u="none" strike="noStrike" baseline="0" dirty="0">
                <a:solidFill>
                  <a:schemeClr val="tx1"/>
                </a:solidFill>
                <a:latin typeface="Times New Roman" panose="02020603050405020304" pitchFamily="18" charset="0"/>
              </a:rPr>
              <a:t>The silage quality is influenced by dry matter (30-35%) and soluble sugar content (8-10%). All these factors are responsible for the development of lactic acid and other organic acids, which act as preservative.</a:t>
            </a:r>
          </a:p>
          <a:p>
            <a:pPr algn="just">
              <a:spcBef>
                <a:spcPts val="0"/>
              </a:spcBef>
              <a:buFont typeface="Wingdings" panose="05000000000000000000" pitchFamily="2" charset="2"/>
              <a:buChar char="v"/>
            </a:pPr>
            <a:r>
              <a:rPr lang="en-US" sz="2400" b="0" i="0" u="none" strike="noStrike" baseline="0" dirty="0">
                <a:solidFill>
                  <a:schemeClr val="tx1"/>
                </a:solidFill>
                <a:latin typeface="Times New Roman" panose="02020603050405020304" pitchFamily="18" charset="0"/>
              </a:rPr>
              <a:t>Harvesting the crop at 50% flowering to milk or dough stage can make good quality silage of crops like maize, sorghum and pearl millet.</a:t>
            </a:r>
          </a:p>
          <a:p>
            <a:pPr algn="just">
              <a:spcBef>
                <a:spcPts val="0"/>
              </a:spcBef>
              <a:buFont typeface="+mj-lt"/>
              <a:buAutoNum type="arabicPeriod"/>
            </a:pPr>
            <a:endParaRPr lang="en-I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00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5A3B-3E11-4234-980A-EE4EBBDF4B47}"/>
              </a:ext>
            </a:extLst>
          </p:cNvPr>
          <p:cNvSpPr>
            <a:spLocks noGrp="1"/>
          </p:cNvSpPr>
          <p:nvPr>
            <p:ph type="title"/>
          </p:nvPr>
        </p:nvSpPr>
        <p:spPr>
          <a:xfrm>
            <a:off x="497541" y="76200"/>
            <a:ext cx="8229600" cy="1143000"/>
          </a:xfrm>
        </p:spPr>
        <p:txBody>
          <a:bodyPr>
            <a:normAutofit/>
          </a:bodyPr>
          <a:lstStyle/>
          <a:p>
            <a:r>
              <a:rPr lang="en-IN" sz="2800" b="1" dirty="0">
                <a:solidFill>
                  <a:srgbClr val="C00000"/>
                </a:solidFill>
                <a:latin typeface="Times New Roman" panose="02020603050405020304" pitchFamily="18" charset="0"/>
                <a:cs typeface="Times New Roman" panose="02020603050405020304" pitchFamily="18" charset="0"/>
              </a:rPr>
              <a:t>Process of silage making (Ensiling)</a:t>
            </a:r>
          </a:p>
        </p:txBody>
      </p:sp>
      <p:sp>
        <p:nvSpPr>
          <p:cNvPr id="3" name="Content Placeholder 2">
            <a:extLst>
              <a:ext uri="{FF2B5EF4-FFF2-40B4-BE49-F238E27FC236}">
                <a16:creationId xmlns:a16="http://schemas.microsoft.com/office/drawing/2014/main" id="{69549E8C-31D0-45DE-A0DA-07E784124832}"/>
              </a:ext>
            </a:extLst>
          </p:cNvPr>
          <p:cNvSpPr>
            <a:spLocks noGrp="1"/>
          </p:cNvSpPr>
          <p:nvPr>
            <p:ph idx="1"/>
          </p:nvPr>
        </p:nvSpPr>
        <p:spPr>
          <a:xfrm>
            <a:off x="484094" y="990600"/>
            <a:ext cx="8229600" cy="5257800"/>
          </a:xfrm>
        </p:spPr>
        <p:style>
          <a:lnRef idx="2">
            <a:schemeClr val="accent3"/>
          </a:lnRef>
          <a:fillRef idx="1">
            <a:schemeClr val="lt1"/>
          </a:fillRef>
          <a:effectRef idx="0">
            <a:schemeClr val="accent3"/>
          </a:effectRef>
          <a:fontRef idx="minor">
            <a:schemeClr val="dk1"/>
          </a:fontRef>
        </p:style>
        <p:txBody>
          <a:bodyPr>
            <a:noAutofit/>
          </a:bodyPr>
          <a:lstStyle/>
          <a:p>
            <a:pPr algn="just">
              <a:buFont typeface="+mj-lt"/>
              <a:buAutoNum type="arabicPeriod"/>
            </a:pPr>
            <a:r>
              <a:rPr lang="en-US" sz="2200" b="0" i="0" u="none" strike="noStrike" baseline="0" dirty="0">
                <a:solidFill>
                  <a:schemeClr val="tx1"/>
                </a:solidFill>
                <a:latin typeface="Times New Roman" pitchFamily="18" charset="0"/>
                <a:cs typeface="Times New Roman" pitchFamily="18" charset="0"/>
              </a:rPr>
              <a:t>The fodder crops to be used for silage making should be harvested or wilted in field to attain a moisture level of 65-70% (30-35% DM). </a:t>
            </a:r>
          </a:p>
          <a:p>
            <a:pPr algn="just">
              <a:buFont typeface="+mj-lt"/>
              <a:buAutoNum type="arabicPeriod"/>
            </a:pPr>
            <a:r>
              <a:rPr lang="en-US" sz="2200" b="0" i="0" u="none" strike="noStrike" baseline="0" dirty="0">
                <a:solidFill>
                  <a:schemeClr val="tx1"/>
                </a:solidFill>
                <a:latin typeface="Times New Roman" pitchFamily="18" charset="0"/>
                <a:cs typeface="Times New Roman" pitchFamily="18" charset="0"/>
              </a:rPr>
              <a:t>Harvested fodder can be ensiled as such or chopped. But the silage crops are usually chopped into fairly small pieces (2.5-5 cm). Chopping facilitates good packaging of fodder and handling of silage thereafter.</a:t>
            </a:r>
          </a:p>
          <a:p>
            <a:pPr algn="just">
              <a:buFont typeface="+mj-lt"/>
              <a:buAutoNum type="arabicPeriod"/>
            </a:pPr>
            <a:r>
              <a:rPr lang="en-US" sz="2200" b="0" i="0" u="none" strike="noStrike" baseline="0" dirty="0">
                <a:solidFill>
                  <a:schemeClr val="tx1"/>
                </a:solidFill>
                <a:latin typeface="Times New Roman" pitchFamily="18" charset="0"/>
                <a:cs typeface="Times New Roman" pitchFamily="18" charset="0"/>
              </a:rPr>
              <a:t>The chopped fodder are compactly packed inside the silo and sealed off from the outer atmosphere.</a:t>
            </a:r>
          </a:p>
          <a:p>
            <a:pPr algn="just">
              <a:buFont typeface="+mj-lt"/>
              <a:buAutoNum type="arabicPeriod"/>
            </a:pPr>
            <a:r>
              <a:rPr lang="en-US" sz="2200" b="0" i="0" u="none" strike="noStrike" baseline="0" dirty="0">
                <a:solidFill>
                  <a:schemeClr val="tx1"/>
                </a:solidFill>
                <a:latin typeface="Times New Roman" pitchFamily="18" charset="0"/>
                <a:cs typeface="Times New Roman" pitchFamily="18" charset="0"/>
              </a:rPr>
              <a:t>Ensure even distribution of chopped fodder in the silo. Press (trample) the chopped material either by feet or with a tractor or bullocks as per the size of silo to exclude air as much as possible. </a:t>
            </a:r>
          </a:p>
          <a:p>
            <a:pPr algn="just">
              <a:buFont typeface="+mj-lt"/>
              <a:buAutoNum type="arabicPeriod"/>
            </a:pPr>
            <a:r>
              <a:rPr lang="en-US" sz="2200" b="0" i="0" u="none" strike="noStrike" baseline="0" dirty="0">
                <a:solidFill>
                  <a:schemeClr val="tx1"/>
                </a:solidFill>
                <a:latin typeface="Times New Roman" pitchFamily="18" charset="0"/>
                <a:cs typeface="Times New Roman" pitchFamily="18" charset="0"/>
              </a:rPr>
              <a:t>Pack the fodder up to 1 meter (3-4 fts) at the top of silo or above ground </a:t>
            </a:r>
            <a:r>
              <a:rPr lang="en-IN" sz="2200" b="0" i="0" u="none" strike="noStrike" baseline="0" dirty="0">
                <a:solidFill>
                  <a:schemeClr val="tx1"/>
                </a:solidFill>
                <a:latin typeface="Times New Roman" pitchFamily="18" charset="0"/>
                <a:cs typeface="Times New Roman" pitchFamily="18" charset="0"/>
              </a:rPr>
              <a:t>level of pit. </a:t>
            </a:r>
            <a:r>
              <a:rPr lang="en-US" sz="2200" b="0" i="0" u="none" strike="noStrike" baseline="0" dirty="0">
                <a:solidFill>
                  <a:schemeClr val="tx1"/>
                </a:solidFill>
                <a:latin typeface="Times New Roman" pitchFamily="18" charset="0"/>
                <a:cs typeface="Times New Roman" pitchFamily="18" charset="0"/>
              </a:rPr>
              <a:t>Every </a:t>
            </a:r>
            <a:r>
              <a:rPr lang="en-US" sz="2200" b="0" u="none" strike="noStrike" baseline="0" dirty="0">
                <a:solidFill>
                  <a:schemeClr val="tx1"/>
                </a:solidFill>
                <a:latin typeface="Times New Roman" pitchFamily="18" charset="0"/>
                <a:cs typeface="Times New Roman" pitchFamily="18" charset="0"/>
              </a:rPr>
              <a:t>half meter </a:t>
            </a:r>
            <a:r>
              <a:rPr lang="en-US" sz="2200" b="0" i="0" u="none" strike="noStrike" baseline="0" dirty="0">
                <a:solidFill>
                  <a:schemeClr val="tx1"/>
                </a:solidFill>
                <a:latin typeface="Times New Roman" pitchFamily="18" charset="0"/>
                <a:cs typeface="Times New Roman" pitchFamily="18" charset="0"/>
              </a:rPr>
              <a:t>thick layer of chaffed fodder is to be regularly pressed</a:t>
            </a:r>
            <a:r>
              <a:rPr lang="en-IN" sz="2200" b="0" i="0" u="none" strike="noStrike" baseline="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559161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C8EE33-51F6-4D77-8B4F-1C70FB1DCF5C}"/>
              </a:ext>
            </a:extLst>
          </p:cNvPr>
          <p:cNvSpPr txBox="1"/>
          <p:nvPr/>
        </p:nvSpPr>
        <p:spPr>
          <a:xfrm>
            <a:off x="495300" y="533400"/>
            <a:ext cx="8343900" cy="589392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spcBef>
                <a:spcPts val="600"/>
              </a:spcBef>
            </a:pPr>
            <a:r>
              <a:rPr lang="en-US" sz="2200" b="0" i="0" u="none" strike="noStrike" baseline="0" dirty="0">
                <a:solidFill>
                  <a:schemeClr val="tx1"/>
                </a:solidFill>
                <a:latin typeface="Times New Roman" panose="02020603050405020304" pitchFamily="18" charset="0"/>
              </a:rPr>
              <a:t>6. Cover the fodder with 14-15 cm thick layer of wheat </a:t>
            </a:r>
            <a:r>
              <a:rPr lang="en-US" sz="2200" dirty="0">
                <a:solidFill>
                  <a:schemeClr val="tx1"/>
                </a:solidFill>
                <a:latin typeface="Times New Roman" panose="02020603050405020304" pitchFamily="18" charset="0"/>
              </a:rPr>
              <a:t>straw</a:t>
            </a:r>
            <a:r>
              <a:rPr lang="en-US" sz="2200" b="0" i="0" u="none" strike="noStrike" baseline="0" dirty="0">
                <a:solidFill>
                  <a:schemeClr val="tx1"/>
                </a:solidFill>
                <a:latin typeface="Times New Roman" panose="02020603050405020304" pitchFamily="18" charset="0"/>
              </a:rPr>
              <a:t>/paddy straw from all sides. Put mud on it and finally plaster it to seal the material preventing the entry of air and water. See that the silo is </a:t>
            </a:r>
            <a:r>
              <a:rPr lang="en-IN" sz="2200" b="0" i="0" u="none" strike="noStrike" baseline="0" dirty="0">
                <a:solidFill>
                  <a:schemeClr val="tx1"/>
                </a:solidFill>
                <a:latin typeface="Times New Roman" panose="02020603050405020304" pitchFamily="18" charset="0"/>
              </a:rPr>
              <a:t>completely air tight.</a:t>
            </a:r>
          </a:p>
          <a:p>
            <a:pPr algn="just">
              <a:spcBef>
                <a:spcPts val="600"/>
              </a:spcBef>
            </a:pPr>
            <a:r>
              <a:rPr lang="en-US" sz="2200" b="0" i="0" u="none" strike="noStrike" baseline="0" dirty="0">
                <a:solidFill>
                  <a:schemeClr val="tx1"/>
                </a:solidFill>
                <a:latin typeface="Times New Roman" panose="02020603050405020304" pitchFamily="18" charset="0"/>
              </a:rPr>
              <a:t>7. Alternatively, a plastic sheet may also be used to cover the packed fodder. Edge of the sheet may be sealed by mud plastering.</a:t>
            </a:r>
          </a:p>
          <a:p>
            <a:pPr algn="just">
              <a:spcBef>
                <a:spcPts val="600"/>
              </a:spcBef>
            </a:pPr>
            <a:r>
              <a:rPr lang="en-US" sz="2200" dirty="0">
                <a:solidFill>
                  <a:schemeClr val="tx1"/>
                </a:solidFill>
                <a:latin typeface="Times New Roman" panose="02020603050405020304" pitchFamily="18" charset="0"/>
                <a:cs typeface="Times New Roman" panose="02020603050405020304" pitchFamily="18" charset="0"/>
              </a:rPr>
              <a:t>8. Keep occasional watch and if there is any crack or hole plug it immediately. Silage would be ready within 4-6 weeks/45 days/2 months. </a:t>
            </a:r>
          </a:p>
          <a:p>
            <a:pPr algn="just">
              <a:spcBef>
                <a:spcPts val="600"/>
              </a:spcBef>
            </a:pPr>
            <a:r>
              <a:rPr lang="en-US" sz="2200" dirty="0">
                <a:solidFill>
                  <a:schemeClr val="tx1"/>
                </a:solidFill>
                <a:latin typeface="Times New Roman" panose="02020603050405020304" pitchFamily="18" charset="0"/>
                <a:cs typeface="Times New Roman" panose="02020603050405020304" pitchFamily="18" charset="0"/>
              </a:rPr>
              <a:t>9. Ground shelled corn, cane molasses, limestone, urea and various commercial preparations are sometimes added to reduce fermentation losses. </a:t>
            </a:r>
          </a:p>
          <a:p>
            <a:pPr algn="just">
              <a:spcBef>
                <a:spcPts val="600"/>
              </a:spcBef>
            </a:pPr>
            <a:r>
              <a:rPr lang="en-US" sz="2200" dirty="0">
                <a:solidFill>
                  <a:schemeClr val="tx1"/>
                </a:solidFill>
                <a:latin typeface="Times New Roman" panose="02020603050405020304" pitchFamily="18" charset="0"/>
                <a:cs typeface="Times New Roman" panose="02020603050405020304" pitchFamily="18" charset="0"/>
              </a:rPr>
              <a:t>10. Salt and urea are added @ 0.5 and 1%, respectively to cereals and grasses to improve their palatability and nitrogen content. In grass silage, molasses are added at 3.0-3.5% to improve the sugar content.</a:t>
            </a:r>
          </a:p>
          <a:p>
            <a:pPr algn="just">
              <a:spcBef>
                <a:spcPts val="600"/>
              </a:spcBef>
            </a:pPr>
            <a:r>
              <a:rPr lang="en-US" sz="2200" dirty="0">
                <a:solidFill>
                  <a:schemeClr val="tx1"/>
                </a:solidFill>
                <a:latin typeface="Times New Roman" panose="02020603050405020304" pitchFamily="18" charset="0"/>
                <a:cs typeface="Times New Roman" panose="02020603050405020304" pitchFamily="18" charset="0"/>
              </a:rPr>
              <a:t>11. Open the silo pit from one end only and take out the required quantity, while the remaining silage is kept covered.</a:t>
            </a:r>
            <a:endParaRPr lang="en-IN"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240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ilage">
            <a:extLst>
              <a:ext uri="{FF2B5EF4-FFF2-40B4-BE49-F238E27FC236}">
                <a16:creationId xmlns:a16="http://schemas.microsoft.com/office/drawing/2014/main" id="{E1E84B76-D449-487A-A35C-96DB0930A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620000" cy="57209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10A6A4-9613-480A-860C-18DB5F80096F}"/>
              </a:ext>
            </a:extLst>
          </p:cNvPr>
          <p:cNvSpPr txBox="1"/>
          <p:nvPr/>
        </p:nvSpPr>
        <p:spPr>
          <a:xfrm>
            <a:off x="2667000" y="424190"/>
            <a:ext cx="3810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Lecture 2.</a:t>
            </a:r>
            <a:endParaRPr lang="en-IN"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E2084DE-11D9-430B-B77B-811555A3CC61}"/>
              </a:ext>
            </a:extLst>
          </p:cNvPr>
          <p:cNvSpPr txBox="1"/>
          <p:nvPr/>
        </p:nvSpPr>
        <p:spPr>
          <a:xfrm>
            <a:off x="7162800" y="6415737"/>
            <a:ext cx="1752600" cy="307777"/>
          </a:xfrm>
          <a:prstGeom prst="rect">
            <a:avLst/>
          </a:prstGeom>
          <a:noFill/>
        </p:spPr>
        <p:txBody>
          <a:bodyPr wrap="square" rtlCol="0">
            <a:spAutoFit/>
          </a:bodyPr>
          <a:lstStyle/>
          <a:p>
            <a:r>
              <a:rPr lang="en-IN" sz="1400" dirty="0">
                <a:latin typeface="Times New Roman" panose="02020603050405020304" pitchFamily="18" charset="0"/>
                <a:cs typeface="Times New Roman" panose="02020603050405020304" pitchFamily="18" charset="0"/>
              </a:rPr>
              <a:t>February 1, 2022</a:t>
            </a:r>
          </a:p>
        </p:txBody>
      </p:sp>
    </p:spTree>
    <p:extLst>
      <p:ext uri="{BB962C8B-B14F-4D97-AF65-F5344CB8AC3E}">
        <p14:creationId xmlns:p14="http://schemas.microsoft.com/office/powerpoint/2010/main" val="268690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081E5A-F7F0-4E53-B767-8775B4FF6301}"/>
              </a:ext>
            </a:extLst>
          </p:cNvPr>
          <p:cNvPicPr>
            <a:picLocks noChangeAspect="1"/>
          </p:cNvPicPr>
          <p:nvPr/>
        </p:nvPicPr>
        <p:blipFill>
          <a:blip r:embed="rId3" cstate="print"/>
          <a:stretch>
            <a:fillRect/>
          </a:stretch>
        </p:blipFill>
        <p:spPr>
          <a:xfrm>
            <a:off x="0" y="304800"/>
            <a:ext cx="1478018" cy="1478018"/>
          </a:xfrm>
          <a:prstGeom prst="rect">
            <a:avLst/>
          </a:prstGeom>
        </p:spPr>
      </p:pic>
      <p:sp>
        <p:nvSpPr>
          <p:cNvPr id="7" name="Text Box 2">
            <a:extLst>
              <a:ext uri="{FF2B5EF4-FFF2-40B4-BE49-F238E27FC236}">
                <a16:creationId xmlns:a16="http://schemas.microsoft.com/office/drawing/2014/main" id="{93884907-B91D-443E-87AA-DEC07B739777}"/>
              </a:ext>
            </a:extLst>
          </p:cNvPr>
          <p:cNvSpPr txBox="1">
            <a:spLocks noChangeArrowheads="1"/>
          </p:cNvSpPr>
          <p:nvPr/>
        </p:nvSpPr>
        <p:spPr bwMode="auto">
          <a:xfrm>
            <a:off x="1363277" y="4495800"/>
            <a:ext cx="6790123" cy="800100"/>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ct val="0"/>
              </a:spcAft>
            </a:pPr>
            <a:r>
              <a:rPr lang="en-IN"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College of Veterinary Science &amp; Animal Husbandry</a:t>
            </a:r>
          </a:p>
          <a:p>
            <a:pPr algn="ctr" defTabSz="685800" fontAlgn="base">
              <a:spcBef>
                <a:spcPct val="0"/>
              </a:spcBef>
              <a:spcAft>
                <a:spcPct val="0"/>
              </a:spcAft>
            </a:pPr>
            <a:r>
              <a:rPr lang="en-IN"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U.P. Pt. Deen Dayal Upadhyaya Pashu Chikitsa Vigyan</a:t>
            </a:r>
          </a:p>
          <a:p>
            <a:pPr algn="ctr" defTabSz="685800" fontAlgn="base">
              <a:spcBef>
                <a:spcPct val="0"/>
              </a:spcBef>
              <a:spcAft>
                <a:spcPct val="0"/>
              </a:spcAft>
            </a:pPr>
            <a:r>
              <a:rPr lang="en-IN"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Vishwavidyalaya Evam Go-Anusandhan Sansthan</a:t>
            </a:r>
          </a:p>
          <a:p>
            <a:pPr algn="ctr" defTabSz="685800" fontAlgn="base">
              <a:spcBef>
                <a:spcPct val="0"/>
              </a:spcBef>
              <a:spcAft>
                <a:spcPts val="750"/>
              </a:spcAft>
            </a:pPr>
            <a:r>
              <a:rPr lang="en-IN"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(DUVASU), Mathura - 281001 (U.P.)</a:t>
            </a:r>
            <a:endParaRPr lang="en-US"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3D9E47AF-53A6-4D64-A702-2E503DFC162F}"/>
              </a:ext>
            </a:extLst>
          </p:cNvPr>
          <p:cNvSpPr/>
          <p:nvPr/>
        </p:nvSpPr>
        <p:spPr>
          <a:xfrm>
            <a:off x="3751160" y="5574268"/>
            <a:ext cx="2195858" cy="369332"/>
          </a:xfrm>
          <a:prstGeom prst="rect">
            <a:avLst/>
          </a:prstGeom>
        </p:spPr>
        <p:txBody>
          <a:bodyPr wrap="none">
            <a:spAutoFit/>
          </a:bodyPr>
          <a:lstStyle/>
          <a:p>
            <a:pPr algn="ctr"/>
            <a:r>
              <a:rPr lang="en-IN" i="1" u="sng" dirty="0">
                <a:solidFill>
                  <a:srgbClr val="002060"/>
                </a:solidFill>
                <a:latin typeface="Times New Roman" pitchFamily="18" charset="0"/>
                <a:cs typeface="Times New Roman" pitchFamily="18" charset="0"/>
              </a:rPr>
              <a:t>www.upvetuniv.edu.in</a:t>
            </a:r>
          </a:p>
        </p:txBody>
      </p:sp>
      <p:pic>
        <p:nvPicPr>
          <p:cNvPr id="9" name="Picture 8" descr="New Picture"/>
          <p:cNvPicPr/>
          <p:nvPr/>
        </p:nvPicPr>
        <p:blipFill>
          <a:blip r:embed="rId4" cstate="print"/>
          <a:srcRect/>
          <a:stretch>
            <a:fillRect/>
          </a:stretch>
        </p:blipFill>
        <p:spPr bwMode="auto">
          <a:xfrm>
            <a:off x="7476796" y="304800"/>
            <a:ext cx="1667204" cy="1454369"/>
          </a:xfrm>
          <a:prstGeom prst="rect">
            <a:avLst/>
          </a:prstGeom>
          <a:noFill/>
          <a:ln w="9525">
            <a:noFill/>
            <a:miter lim="800000"/>
            <a:headEnd/>
            <a:tailEnd/>
          </a:ln>
        </p:spPr>
      </p:pic>
      <p:sp>
        <p:nvSpPr>
          <p:cNvPr id="11" name="Subtitle 2">
            <a:extLst>
              <a:ext uri="{FF2B5EF4-FFF2-40B4-BE49-F238E27FC236}">
                <a16:creationId xmlns:a16="http://schemas.microsoft.com/office/drawing/2014/main" id="{64147684-C2A0-4377-9515-7EF7DF03E290}"/>
              </a:ext>
            </a:extLst>
          </p:cNvPr>
          <p:cNvSpPr txBox="1">
            <a:spLocks/>
          </p:cNvSpPr>
          <p:nvPr/>
        </p:nvSpPr>
        <p:spPr>
          <a:xfrm>
            <a:off x="2590800" y="2152175"/>
            <a:ext cx="3886200" cy="104822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pPr algn="ctr">
              <a:spcBef>
                <a:spcPts val="0"/>
              </a:spcBef>
            </a:pPr>
            <a:r>
              <a:rPr lang="en-US" sz="2000" dirty="0">
                <a:solidFill>
                  <a:srgbClr val="FF0000"/>
                </a:solidFill>
                <a:latin typeface="Times New Roman" pitchFamily="18" charset="0"/>
                <a:cs typeface="Times New Roman" pitchFamily="18" charset="0"/>
              </a:rPr>
              <a:t>Dr. Muneendra Kumar</a:t>
            </a:r>
          </a:p>
          <a:p>
            <a:pPr algn="ctr">
              <a:spcBef>
                <a:spcPts val="0"/>
              </a:spcBef>
            </a:pPr>
            <a:r>
              <a:rPr lang="en-US" sz="2000" dirty="0">
                <a:solidFill>
                  <a:srgbClr val="FF0000"/>
                </a:solidFill>
                <a:latin typeface="Times New Roman" pitchFamily="18" charset="0"/>
                <a:cs typeface="Times New Roman" pitchFamily="18" charset="0"/>
              </a:rPr>
              <a:t>Assistant Professor</a:t>
            </a:r>
          </a:p>
          <a:p>
            <a:pPr algn="ctr">
              <a:spcBef>
                <a:spcPts val="0"/>
              </a:spcBef>
            </a:pPr>
            <a:r>
              <a:rPr lang="en-US" sz="2000" dirty="0">
                <a:solidFill>
                  <a:srgbClr val="FF0000"/>
                </a:solidFill>
                <a:latin typeface="Times New Roman" pitchFamily="18" charset="0"/>
                <a:cs typeface="Times New Roman" pitchFamily="18" charset="0"/>
              </a:rPr>
              <a:t>Department of Animal Nutrition</a:t>
            </a:r>
            <a:endParaRPr lang="en-IN" sz="2000" dirty="0">
              <a:solidFill>
                <a:srgbClr val="FF0000"/>
              </a:solidFill>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lstStyle/>
          <a:p>
            <a:r>
              <a:rPr lang="en-US" dirty="0"/>
              <a:t>January 31, 2022                   </a:t>
            </a:r>
            <a:fld id="{B6F15528-21DE-4FAA-801E-634DDDAF4B2B}" type="slidenum">
              <a:rPr lang="en-US" smtClean="0"/>
              <a:pPr/>
              <a:t>2</a:t>
            </a:fld>
            <a:endParaRPr lang="en-US" dirty="0"/>
          </a:p>
        </p:txBody>
      </p:sp>
      <p:sp>
        <p:nvSpPr>
          <p:cNvPr id="13" name="Rectangle 12">
            <a:extLst>
              <a:ext uri="{FF2B5EF4-FFF2-40B4-BE49-F238E27FC236}">
                <a16:creationId xmlns:a16="http://schemas.microsoft.com/office/drawing/2014/main" id="{FAA9968B-BEE7-4A21-86F1-A49AB640881B}"/>
              </a:ext>
            </a:extLst>
          </p:cNvPr>
          <p:cNvSpPr/>
          <p:nvPr/>
        </p:nvSpPr>
        <p:spPr>
          <a:xfrm>
            <a:off x="3124200" y="3657600"/>
            <a:ext cx="2906565" cy="400110"/>
          </a:xfrm>
          <a:prstGeom prst="rect">
            <a:avLst/>
          </a:prstGeom>
        </p:spPr>
        <p:txBody>
          <a:bodyPr wrap="none">
            <a:spAutoFit/>
          </a:bodyPr>
          <a:lstStyle/>
          <a:p>
            <a:pPr algn="ctr"/>
            <a:r>
              <a:rPr lang="en-IN" sz="2000" i="1" u="sng" dirty="0">
                <a:solidFill>
                  <a:srgbClr val="00B050"/>
                </a:solidFill>
                <a:latin typeface="Times New Roman" pitchFamily="18" charset="0"/>
                <a:cs typeface="Times New Roman" pitchFamily="18" charset="0"/>
              </a:rPr>
              <a:t>muneendra82@gmail.com</a:t>
            </a:r>
          </a:p>
        </p:txBody>
      </p:sp>
      <p:graphicFrame>
        <p:nvGraphicFramePr>
          <p:cNvPr id="3" name="Table 2">
            <a:extLst>
              <a:ext uri="{FF2B5EF4-FFF2-40B4-BE49-F238E27FC236}">
                <a16:creationId xmlns:a16="http://schemas.microsoft.com/office/drawing/2014/main" id="{C8A1EDBB-4554-4F4B-B6F8-7AB599B738CB}"/>
              </a:ext>
            </a:extLst>
          </p:cNvPr>
          <p:cNvGraphicFramePr>
            <a:graphicFrameLocks noGrp="1"/>
          </p:cNvGraphicFramePr>
          <p:nvPr>
            <p:extLst>
              <p:ext uri="{D42A27DB-BD31-4B8C-83A1-F6EECF244321}">
                <p14:modId xmlns:p14="http://schemas.microsoft.com/office/powerpoint/2010/main" val="1324511000"/>
              </p:ext>
            </p:extLst>
          </p:nvPr>
        </p:nvGraphicFramePr>
        <p:xfrm>
          <a:off x="1524000" y="685800"/>
          <a:ext cx="5941060" cy="731520"/>
        </p:xfrm>
        <a:graphic>
          <a:graphicData uri="http://schemas.openxmlformats.org/drawingml/2006/table">
            <a:tbl>
              <a:tblPr firstRow="1" firstCol="1" bandRow="1">
                <a:tableStyleId>{5C22544A-7EE6-4342-B048-85BDC9FD1C3A}</a:tableStyleId>
              </a:tblPr>
              <a:tblGrid>
                <a:gridCol w="1350645">
                  <a:extLst>
                    <a:ext uri="{9D8B030D-6E8A-4147-A177-3AD203B41FA5}">
                      <a16:colId xmlns:a16="http://schemas.microsoft.com/office/drawing/2014/main" val="3530265411"/>
                    </a:ext>
                  </a:extLst>
                </a:gridCol>
                <a:gridCol w="4590415">
                  <a:extLst>
                    <a:ext uri="{9D8B030D-6E8A-4147-A177-3AD203B41FA5}">
                      <a16:colId xmlns:a16="http://schemas.microsoft.com/office/drawing/2014/main" val="3719321819"/>
                    </a:ext>
                  </a:extLst>
                </a:gridCol>
              </a:tblGrid>
              <a:tr h="270510">
                <a:tc>
                  <a:txBody>
                    <a:bodyPr/>
                    <a:lstStyle/>
                    <a:p>
                      <a:pPr algn="ctr">
                        <a:lnSpc>
                          <a:spcPct val="115000"/>
                        </a:lnSpc>
                        <a:spcAft>
                          <a:spcPts val="1000"/>
                        </a:spcAft>
                        <a:tabLst>
                          <a:tab pos="247650" algn="l"/>
                        </a:tabLst>
                      </a:pPr>
                      <a:r>
                        <a:rPr lang="en-US" sz="18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L</a:t>
                      </a:r>
                      <a:r>
                        <a:rPr lang="en-IN" sz="18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ecture 1.</a:t>
                      </a:r>
                    </a:p>
                  </a:txBody>
                  <a:tcPr marL="68580" marR="68580" marT="0" marB="0"/>
                </a:tc>
                <a:tc>
                  <a:txBody>
                    <a:bodyPr/>
                    <a:lstStyle/>
                    <a:p>
                      <a:pPr algn="ctr">
                        <a:lnSpc>
                          <a:spcPct val="100000"/>
                        </a:lnSpc>
                      </a:pPr>
                      <a:r>
                        <a:rPr lang="en-US" altLang="en-US" sz="2400" dirty="0">
                          <a:latin typeface="Times New Roman" panose="02020603050405020304" pitchFamily="18" charset="0"/>
                          <a:cs typeface="Times New Roman" panose="02020603050405020304" pitchFamily="18" charset="0"/>
                        </a:rPr>
                        <a:t>Fodder Conservation: Silage and Hay Making</a:t>
                      </a:r>
                      <a:endParaRPr lang="en-US" sz="2400" kern="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4854054"/>
                  </a:ext>
                </a:extLst>
              </a:tr>
            </a:tbl>
          </a:graphicData>
        </a:graphic>
      </p:graphicFrame>
    </p:spTree>
    <p:extLst>
      <p:ext uri="{BB962C8B-B14F-4D97-AF65-F5344CB8AC3E}">
        <p14:creationId xmlns:p14="http://schemas.microsoft.com/office/powerpoint/2010/main" val="4188107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6" name="Text Box 28"/>
          <p:cNvSpPr txBox="1">
            <a:spLocks noChangeArrowheads="1"/>
          </p:cNvSpPr>
          <p:nvPr/>
        </p:nvSpPr>
        <p:spPr bwMode="auto">
          <a:xfrm>
            <a:off x="1714500" y="585788"/>
            <a:ext cx="25146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Chopped fodder (30-35% DM)</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155" name="Text Box 27"/>
          <p:cNvSpPr txBox="1">
            <a:spLocks noChangeArrowheads="1"/>
          </p:cNvSpPr>
          <p:nvPr/>
        </p:nvSpPr>
        <p:spPr bwMode="auto">
          <a:xfrm>
            <a:off x="1143000" y="1155700"/>
            <a:ext cx="5943600" cy="27305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Silo</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154" name="Text Box 26"/>
          <p:cNvSpPr txBox="1">
            <a:spLocks noChangeArrowheads="1"/>
          </p:cNvSpPr>
          <p:nvPr/>
        </p:nvSpPr>
        <p:spPr bwMode="auto">
          <a:xfrm>
            <a:off x="2628900" y="2171700"/>
            <a:ext cx="1333500"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Aerobic bacteria</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Enzymes, yeast and </a:t>
            </a:r>
            <a:r>
              <a:rPr kumimoji="0" lang="en-US"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moulds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8153" name="Line 25"/>
          <p:cNvSpPr>
            <a:spLocks noChangeShapeType="1"/>
          </p:cNvSpPr>
          <p:nvPr/>
        </p:nvSpPr>
        <p:spPr bwMode="auto">
          <a:xfrm>
            <a:off x="2857500" y="800100"/>
            <a:ext cx="0" cy="6858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8152" name="Oval 24"/>
          <p:cNvSpPr>
            <a:spLocks noChangeArrowheads="1"/>
          </p:cNvSpPr>
          <p:nvPr/>
        </p:nvSpPr>
        <p:spPr bwMode="auto">
          <a:xfrm>
            <a:off x="2171700" y="2971800"/>
            <a:ext cx="457200" cy="4572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ea typeface="Times New Roman" pitchFamily="18" charset="0"/>
                <a:cs typeface="Arial" pitchFamily="34" charset="0"/>
              </a:rPr>
              <a:t>O</a:t>
            </a:r>
            <a:r>
              <a:rPr kumimoji="0" lang="en-US" sz="1200" b="1" i="0" u="none" strike="noStrike" cap="none" normalizeH="0" baseline="-3000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151" name="Line 23"/>
          <p:cNvSpPr>
            <a:spLocks noChangeShapeType="1"/>
          </p:cNvSpPr>
          <p:nvPr/>
        </p:nvSpPr>
        <p:spPr bwMode="auto">
          <a:xfrm flipV="1">
            <a:off x="2400300" y="2514600"/>
            <a:ext cx="228600" cy="4572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50" name="Line 22"/>
          <p:cNvSpPr>
            <a:spLocks noChangeShapeType="1"/>
          </p:cNvSpPr>
          <p:nvPr/>
        </p:nvSpPr>
        <p:spPr bwMode="auto">
          <a:xfrm flipH="1" flipV="1">
            <a:off x="2400300" y="1943100"/>
            <a:ext cx="228600" cy="5715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8149" name="Oval 21"/>
          <p:cNvSpPr>
            <a:spLocks noChangeArrowheads="1"/>
          </p:cNvSpPr>
          <p:nvPr/>
        </p:nvSpPr>
        <p:spPr bwMode="auto">
          <a:xfrm>
            <a:off x="1943100" y="1600200"/>
            <a:ext cx="685800" cy="3429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ea typeface="Times New Roman" pitchFamily="18" charset="0"/>
                <a:cs typeface="Arial" pitchFamily="34" charset="0"/>
              </a:rPr>
              <a:t>CO</a:t>
            </a:r>
            <a:r>
              <a:rPr kumimoji="0" lang="en-US" sz="1200" b="1" i="0" u="none" strike="noStrike" cap="none" normalizeH="0" baseline="-3000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148" name="Text Box 20"/>
          <p:cNvSpPr txBox="1">
            <a:spLocks noChangeArrowheads="1"/>
          </p:cNvSpPr>
          <p:nvPr/>
        </p:nvSpPr>
        <p:spPr bwMode="auto">
          <a:xfrm>
            <a:off x="1447800" y="2286000"/>
            <a:ext cx="9525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Plant</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Respiration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147" name="Line 19"/>
          <p:cNvSpPr>
            <a:spLocks noChangeShapeType="1"/>
          </p:cNvSpPr>
          <p:nvPr/>
        </p:nvSpPr>
        <p:spPr bwMode="auto">
          <a:xfrm>
            <a:off x="2628900" y="1714500"/>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8146" name="Line 18"/>
          <p:cNvSpPr>
            <a:spLocks noChangeShapeType="1"/>
          </p:cNvSpPr>
          <p:nvPr/>
        </p:nvSpPr>
        <p:spPr bwMode="auto">
          <a:xfrm flipV="1">
            <a:off x="3200400" y="1371600"/>
            <a:ext cx="0" cy="45720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8145" name="Rectangle 17"/>
          <p:cNvSpPr>
            <a:spLocks noChangeArrowheads="1"/>
          </p:cNvSpPr>
          <p:nvPr/>
        </p:nvSpPr>
        <p:spPr bwMode="auto">
          <a:xfrm>
            <a:off x="3400425" y="1371600"/>
            <a:ext cx="10287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Temp.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(27-38 </a:t>
            </a:r>
            <a:r>
              <a:rPr kumimoji="0" lang="en-US" sz="1200" b="0" i="0" u="none" strike="noStrike" cap="none" normalizeH="0" baseline="30000">
                <a:ln>
                  <a:noFill/>
                </a:ln>
                <a:solidFill>
                  <a:schemeClr val="tx1"/>
                </a:solidFill>
                <a:effectLst/>
                <a:latin typeface="Arial" pitchFamily="34" charset="0"/>
                <a:ea typeface="Times New Roman" pitchFamily="18" charset="0"/>
                <a:cs typeface="Arial" pitchFamily="34" charset="0"/>
              </a:rPr>
              <a:t>0</a:t>
            </a: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C)</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144" name="Line 16"/>
          <p:cNvSpPr>
            <a:spLocks noChangeShapeType="1"/>
          </p:cNvSpPr>
          <p:nvPr/>
        </p:nvSpPr>
        <p:spPr bwMode="auto">
          <a:xfrm>
            <a:off x="4457700" y="1600200"/>
            <a:ext cx="0" cy="5715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8143" name="Line 15"/>
          <p:cNvSpPr>
            <a:spLocks noChangeShapeType="1"/>
          </p:cNvSpPr>
          <p:nvPr/>
        </p:nvSpPr>
        <p:spPr bwMode="auto">
          <a:xfrm flipV="1">
            <a:off x="4457700" y="1371600"/>
            <a:ext cx="342900" cy="2286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42" name="Text Box 14"/>
          <p:cNvSpPr txBox="1">
            <a:spLocks noChangeArrowheads="1"/>
          </p:cNvSpPr>
          <p:nvPr/>
        </p:nvSpPr>
        <p:spPr bwMode="auto">
          <a:xfrm>
            <a:off x="4686300" y="1600200"/>
            <a:ext cx="12573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Activate lactic acid bacteria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141" name="Oval 13"/>
          <p:cNvSpPr>
            <a:spLocks noChangeArrowheads="1"/>
          </p:cNvSpPr>
          <p:nvPr/>
        </p:nvSpPr>
        <p:spPr bwMode="auto">
          <a:xfrm>
            <a:off x="4800600" y="1171574"/>
            <a:ext cx="838200" cy="3524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ea typeface="Times New Roman" pitchFamily="18" charset="0"/>
                <a:cs typeface="Arial" pitchFamily="34" charset="0"/>
              </a:rPr>
              <a:t>CHO</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140" name="Oval 12"/>
          <p:cNvSpPr>
            <a:spLocks noChangeArrowheads="1"/>
          </p:cNvSpPr>
          <p:nvPr/>
        </p:nvSpPr>
        <p:spPr bwMode="auto">
          <a:xfrm>
            <a:off x="1714500" y="2971800"/>
            <a:ext cx="342900" cy="114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39" name="Oval 11"/>
          <p:cNvSpPr>
            <a:spLocks noChangeArrowheads="1"/>
          </p:cNvSpPr>
          <p:nvPr/>
        </p:nvSpPr>
        <p:spPr bwMode="auto">
          <a:xfrm>
            <a:off x="1714500" y="3314700"/>
            <a:ext cx="342900" cy="114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38" name="Oval 10"/>
          <p:cNvSpPr>
            <a:spLocks noChangeArrowheads="1"/>
          </p:cNvSpPr>
          <p:nvPr/>
        </p:nvSpPr>
        <p:spPr bwMode="auto">
          <a:xfrm>
            <a:off x="2171700" y="3543300"/>
            <a:ext cx="342900" cy="114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37" name="Oval 9"/>
          <p:cNvSpPr>
            <a:spLocks noChangeArrowheads="1"/>
          </p:cNvSpPr>
          <p:nvPr/>
        </p:nvSpPr>
        <p:spPr bwMode="auto">
          <a:xfrm>
            <a:off x="2743200" y="3200400"/>
            <a:ext cx="342900" cy="114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36" name="Oval 8"/>
          <p:cNvSpPr>
            <a:spLocks noChangeArrowheads="1"/>
          </p:cNvSpPr>
          <p:nvPr/>
        </p:nvSpPr>
        <p:spPr bwMode="auto">
          <a:xfrm>
            <a:off x="1714500" y="1485900"/>
            <a:ext cx="342900" cy="114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35" name="Oval 7"/>
          <p:cNvSpPr>
            <a:spLocks noChangeArrowheads="1"/>
          </p:cNvSpPr>
          <p:nvPr/>
        </p:nvSpPr>
        <p:spPr bwMode="auto">
          <a:xfrm>
            <a:off x="1600200" y="1943100"/>
            <a:ext cx="342900" cy="114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34" name="Oval 6"/>
          <p:cNvSpPr>
            <a:spLocks noChangeArrowheads="1"/>
          </p:cNvSpPr>
          <p:nvPr/>
        </p:nvSpPr>
        <p:spPr bwMode="auto">
          <a:xfrm>
            <a:off x="2286000" y="1371600"/>
            <a:ext cx="342900" cy="114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33" name="Line 5"/>
          <p:cNvSpPr>
            <a:spLocks noChangeShapeType="1"/>
          </p:cNvSpPr>
          <p:nvPr/>
        </p:nvSpPr>
        <p:spPr bwMode="auto">
          <a:xfrm>
            <a:off x="5029200" y="2171700"/>
            <a:ext cx="0" cy="342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8132" name="Text Box 4"/>
          <p:cNvSpPr txBox="1">
            <a:spLocks noChangeArrowheads="1"/>
          </p:cNvSpPr>
          <p:nvPr/>
        </p:nvSpPr>
        <p:spPr bwMode="auto">
          <a:xfrm>
            <a:off x="4000500" y="2286000"/>
            <a:ext cx="9144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Lactic acid</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131" name="Oval 3"/>
          <p:cNvSpPr>
            <a:spLocks noChangeArrowheads="1"/>
          </p:cNvSpPr>
          <p:nvPr/>
        </p:nvSpPr>
        <p:spPr bwMode="auto">
          <a:xfrm>
            <a:off x="5143500" y="2171700"/>
            <a:ext cx="914400" cy="4572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pH= 4.0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130" name="Line 2"/>
          <p:cNvSpPr>
            <a:spLocks noChangeShapeType="1"/>
          </p:cNvSpPr>
          <p:nvPr/>
        </p:nvSpPr>
        <p:spPr bwMode="auto">
          <a:xfrm>
            <a:off x="4457700" y="2514600"/>
            <a:ext cx="0" cy="5715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8129" name="Text Box 1"/>
          <p:cNvSpPr txBox="1">
            <a:spLocks noChangeArrowheads="1"/>
          </p:cNvSpPr>
          <p:nvPr/>
        </p:nvSpPr>
        <p:spPr bwMode="auto">
          <a:xfrm>
            <a:off x="3771900" y="3200400"/>
            <a:ext cx="14859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Inhibit butyric acid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 producing bacteria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157" name="Rectangle 29"/>
          <p:cNvSpPr>
            <a:spLocks noChangeArrowheads="1"/>
          </p:cNvSpPr>
          <p:nvPr/>
        </p:nvSpPr>
        <p:spPr bwMode="auto">
          <a:xfrm>
            <a:off x="2514600" y="4497288"/>
            <a:ext cx="3177472" cy="4001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0000"/>
                </a:solidFill>
                <a:effectLst/>
                <a:latin typeface="Arial" pitchFamily="34" charset="0"/>
                <a:ea typeface="Times New Roman" pitchFamily="18" charset="0"/>
                <a:cs typeface="Arial" pitchFamily="34" charset="0"/>
              </a:rPr>
              <a:t>Changes during ensiling</a:t>
            </a:r>
            <a:endParaRPr kumimoji="0" lang="en-US" sz="2000" b="0" i="0" u="none" strike="noStrike" cap="none" normalizeH="0" baseline="0" dirty="0">
              <a:ln>
                <a:noFill/>
              </a:ln>
              <a:solidFill>
                <a:srgbClr val="FF0000"/>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8229600" cy="2743199"/>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colour</a:t>
            </a:r>
            <a:r>
              <a:rPr lang="en-US" sz="2400" dirty="0">
                <a:latin typeface="Times New Roman" pitchFamily="18" charset="0"/>
                <a:cs typeface="Times New Roman" pitchFamily="18" charset="0"/>
              </a:rPr>
              <a:t> of good silage tend to y</a:t>
            </a:r>
            <a:r>
              <a:rPr lang="en-US" sz="2400" dirty="0">
                <a:solidFill>
                  <a:srgbClr val="FF0000"/>
                </a:solidFill>
                <a:latin typeface="Times New Roman" pitchFamily="18" charset="0"/>
                <a:cs typeface="Times New Roman" pitchFamily="18" charset="0"/>
              </a:rPr>
              <a:t>ellowish or brownish green or golden in </a:t>
            </a:r>
            <a:r>
              <a:rPr lang="en-US" sz="2400" dirty="0" err="1">
                <a:solidFill>
                  <a:srgbClr val="FF0000"/>
                </a:solidFill>
                <a:latin typeface="Times New Roman" pitchFamily="18" charset="0"/>
                <a:cs typeface="Times New Roman" pitchFamily="18" charset="0"/>
              </a:rPr>
              <a:t>colour</a:t>
            </a:r>
            <a:r>
              <a:rPr lang="en-US" sz="2400" dirty="0">
                <a:solidFill>
                  <a:srgbClr val="FF0000"/>
                </a:solidFill>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This is due to conversion of chlorophyll into brown magnesium free </a:t>
            </a:r>
            <a:r>
              <a:rPr lang="en-US" sz="2400" dirty="0" err="1">
                <a:solidFill>
                  <a:srgbClr val="FF0000"/>
                </a:solidFill>
                <a:latin typeface="Times New Roman" pitchFamily="18" charset="0"/>
                <a:cs typeface="Times New Roman" pitchFamily="18" charset="0"/>
              </a:rPr>
              <a:t>phaeophytin</a:t>
            </a:r>
            <a:r>
              <a:rPr lang="en-US" sz="2400" dirty="0">
                <a:solidFill>
                  <a:srgbClr val="FF0000"/>
                </a:solidFill>
                <a:latin typeface="Times New Roman" pitchFamily="18" charset="0"/>
                <a:cs typeface="Times New Roman" pitchFamily="18" charset="0"/>
              </a:rPr>
              <a:t> pigment</a:t>
            </a:r>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High temp. during fermentation produced brown or black </a:t>
            </a:r>
            <a:r>
              <a:rPr lang="en-US" sz="2400" dirty="0" err="1">
                <a:latin typeface="Times New Roman" pitchFamily="18" charset="0"/>
                <a:cs typeface="Times New Roman" pitchFamily="18" charset="0"/>
              </a:rPr>
              <a:t>colour</a:t>
            </a:r>
            <a:r>
              <a:rPr lang="en-US" sz="2400" dirty="0">
                <a:latin typeface="Times New Roman" pitchFamily="18" charset="0"/>
                <a:cs typeface="Times New Roman" pitchFamily="18" charset="0"/>
              </a:rPr>
              <a:t> or dark brown </a:t>
            </a:r>
            <a:r>
              <a:rPr lang="en-US" sz="2400" dirty="0" err="1">
                <a:latin typeface="Times New Roman" pitchFamily="18" charset="0"/>
                <a:cs typeface="Times New Roman" pitchFamily="18" charset="0"/>
              </a:rPr>
              <a:t>colour</a:t>
            </a:r>
            <a:r>
              <a:rPr lang="en-US" sz="2400" dirty="0">
                <a:latin typeface="Times New Roman" pitchFamily="18" charset="0"/>
                <a:cs typeface="Times New Roman" pitchFamily="18" charset="0"/>
              </a:rPr>
              <a:t> silage.</a:t>
            </a:r>
          </a:p>
          <a:p>
            <a:pPr algn="just"/>
            <a:endParaRPr lang="en-US" sz="2400" dirty="0">
              <a:latin typeface="Times New Roman" pitchFamily="18" charset="0"/>
              <a:cs typeface="Times New Roman" pitchFamily="18" charset="0"/>
            </a:endParaRPr>
          </a:p>
        </p:txBody>
      </p:sp>
      <p:sp>
        <p:nvSpPr>
          <p:cNvPr id="5" name="Rectangle 4"/>
          <p:cNvSpPr/>
          <p:nvPr/>
        </p:nvSpPr>
        <p:spPr>
          <a:xfrm>
            <a:off x="2498724" y="590104"/>
            <a:ext cx="3749675" cy="584775"/>
          </a:xfrm>
          <a:prstGeom prst="rect">
            <a:avLst/>
          </a:prstGeom>
        </p:spPr>
        <p:txBody>
          <a:bodyPr wrap="square">
            <a:spAutoFit/>
          </a:bodyPr>
          <a:lstStyle/>
          <a:p>
            <a:pPr marL="342900" lvl="0" indent="-342900" algn="ctr">
              <a:spcBef>
                <a:spcPct val="20000"/>
              </a:spcBef>
            </a:pPr>
            <a:r>
              <a:rPr lang="en-US" sz="3200" b="1" u="sng" dirty="0">
                <a:solidFill>
                  <a:srgbClr val="FF0000"/>
                </a:solidFill>
                <a:latin typeface="Times New Roman" pitchFamily="18" charset="0"/>
                <a:cs typeface="Times New Roman" pitchFamily="18" charset="0"/>
              </a:rPr>
              <a:t>Colour of silage</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57290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200" b="1" u="sng" dirty="0">
                <a:solidFill>
                  <a:srgbClr val="FF0000"/>
                </a:solidFill>
                <a:latin typeface="Times New Roman" pitchFamily="18" charset="0"/>
                <a:cs typeface="Times New Roman" pitchFamily="18" charset="0"/>
              </a:rPr>
              <a:t>A.I.V. method of silage making</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209800"/>
            <a:ext cx="8229600" cy="190500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800" dirty="0">
                <a:latin typeface="Times New Roman" pitchFamily="18" charset="0"/>
                <a:cs typeface="Times New Roman" pitchFamily="18" charset="0"/>
              </a:rPr>
              <a:t>This method was developed by Professor A.I. Virtanen in 1925 in Finland. In this method he recommended to add equal amount of (2N) H</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SO</a:t>
            </a:r>
            <a:r>
              <a:rPr lang="en-US" sz="2800" baseline="-25000" dirty="0">
                <a:latin typeface="Times New Roman" pitchFamily="18" charset="0"/>
                <a:cs typeface="Times New Roman" pitchFamily="18" charset="0"/>
              </a:rPr>
              <a:t>4</a:t>
            </a:r>
            <a:r>
              <a:rPr lang="en-US" sz="2800" dirty="0">
                <a:latin typeface="Times New Roman" pitchFamily="18" charset="0"/>
                <a:cs typeface="Times New Roman" pitchFamily="18" charset="0"/>
              </a:rPr>
              <a:t> and HCL which acts as preservative.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2800" b="1" dirty="0">
                <a:solidFill>
                  <a:srgbClr val="FF0000"/>
                </a:solidFill>
                <a:latin typeface="Times New Roman" pitchFamily="18" charset="0"/>
                <a:cs typeface="Times New Roman" pitchFamily="18" charset="0"/>
              </a:rPr>
              <a:t>Classification of silage on the basis of their quality </a:t>
            </a:r>
            <a:r>
              <a:rPr lang="en-US" sz="2400" dirty="0">
                <a:solidFill>
                  <a:srgbClr val="00B050"/>
                </a:solidFill>
                <a:latin typeface="Times New Roman" pitchFamily="18" charset="0"/>
                <a:cs typeface="Times New Roman" pitchFamily="18" charset="0"/>
              </a:rPr>
              <a:t>(</a:t>
            </a:r>
            <a:r>
              <a:rPr lang="en-US" sz="2400" dirty="0" err="1">
                <a:solidFill>
                  <a:srgbClr val="00B050"/>
                </a:solidFill>
                <a:latin typeface="Times New Roman" pitchFamily="18" charset="0"/>
                <a:cs typeface="Times New Roman" pitchFamily="18" charset="0"/>
              </a:rPr>
              <a:t>Shephered</a:t>
            </a:r>
            <a:r>
              <a:rPr lang="en-US" sz="2400" dirty="0">
                <a:solidFill>
                  <a:srgbClr val="00B050"/>
                </a:solidFill>
                <a:latin typeface="Times New Roman" pitchFamily="18" charset="0"/>
                <a:cs typeface="Times New Roman" pitchFamily="18" charset="0"/>
              </a:rPr>
              <a:t> et al., 1948)</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286000"/>
            <a:ext cx="8229600" cy="2971800"/>
          </a:xfrm>
        </p:spPr>
        <p:style>
          <a:lnRef idx="2">
            <a:schemeClr val="accent1"/>
          </a:lnRef>
          <a:fillRef idx="1">
            <a:schemeClr val="lt1"/>
          </a:fillRef>
          <a:effectRef idx="0">
            <a:schemeClr val="accent1"/>
          </a:effectRef>
          <a:fontRef idx="minor">
            <a:schemeClr val="dk1"/>
          </a:fontRef>
        </p:style>
        <p:txBody>
          <a:bodyPr>
            <a:normAutofit/>
          </a:bodyPr>
          <a:lstStyle/>
          <a:p>
            <a:pPr lvl="0" algn="just"/>
            <a:r>
              <a:rPr lang="en-US" sz="2400" b="1" dirty="0">
                <a:solidFill>
                  <a:srgbClr val="C00000"/>
                </a:solidFill>
                <a:latin typeface="Times New Roman" pitchFamily="18" charset="0"/>
                <a:cs typeface="Times New Roman" pitchFamily="18" charset="0"/>
              </a:rPr>
              <a:t>Very good silage: </a:t>
            </a:r>
            <a:r>
              <a:rPr lang="en-US" sz="2400" dirty="0">
                <a:latin typeface="Times New Roman" pitchFamily="18" charset="0"/>
                <a:cs typeface="Times New Roman" pitchFamily="18" charset="0"/>
              </a:rPr>
              <a:t>pH = 3.5-4.2, </a:t>
            </a:r>
            <a:r>
              <a:rPr lang="en-US" sz="2400" dirty="0" err="1">
                <a:latin typeface="Times New Roman" pitchFamily="18" charset="0"/>
                <a:cs typeface="Times New Roman" pitchFamily="18" charset="0"/>
              </a:rPr>
              <a:t>ammoniacal</a:t>
            </a:r>
            <a:r>
              <a:rPr lang="en-US" sz="2400" dirty="0">
                <a:latin typeface="Times New Roman" pitchFamily="18" charset="0"/>
                <a:cs typeface="Times New Roman" pitchFamily="18" charset="0"/>
              </a:rPr>
              <a:t> nitrogen less than 10% of total nitrogen, lactic acid content= 1-2%, having acidic taste and free from butyric acid, moulds and sliminess.</a:t>
            </a:r>
          </a:p>
          <a:p>
            <a:pPr lvl="0" algn="just"/>
            <a:r>
              <a:rPr lang="en-US" sz="2400" b="1" dirty="0">
                <a:solidFill>
                  <a:srgbClr val="C00000"/>
                </a:solidFill>
                <a:latin typeface="Times New Roman" pitchFamily="18" charset="0"/>
                <a:cs typeface="Times New Roman" pitchFamily="18" charset="0"/>
              </a:rPr>
              <a:t>Good silage: </a:t>
            </a:r>
            <a:r>
              <a:rPr lang="en-US" sz="2400" dirty="0">
                <a:latin typeface="Times New Roman" pitchFamily="18" charset="0"/>
                <a:cs typeface="Times New Roman" pitchFamily="18" charset="0"/>
              </a:rPr>
              <a:t>pH = 4.2-4.5,</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ammoniacal</a:t>
            </a:r>
            <a:r>
              <a:rPr lang="en-US" sz="2400" dirty="0">
                <a:latin typeface="Times New Roman" pitchFamily="18" charset="0"/>
                <a:cs typeface="Times New Roman" pitchFamily="18" charset="0"/>
              </a:rPr>
              <a:t> nitrogen= 10-15% of total nitrogen, butyric acid less than 0.2% with acidic taste.</a:t>
            </a:r>
          </a:p>
          <a:p>
            <a:pPr lvl="0" algn="just"/>
            <a:r>
              <a:rPr lang="en-US" sz="2400" b="1" dirty="0">
                <a:solidFill>
                  <a:srgbClr val="C00000"/>
                </a:solidFill>
                <a:latin typeface="Times New Roman" pitchFamily="18" charset="0"/>
                <a:cs typeface="Times New Roman" pitchFamily="18" charset="0"/>
              </a:rPr>
              <a:t>Fair Silage: </a:t>
            </a:r>
            <a:r>
              <a:rPr lang="en-US" sz="2400" dirty="0">
                <a:latin typeface="Times New Roman" pitchFamily="18" charset="0"/>
                <a:cs typeface="Times New Roman" pitchFamily="18" charset="0"/>
              </a:rPr>
              <a:t>pH= 4.8 or more, </a:t>
            </a:r>
            <a:r>
              <a:rPr lang="en-US" sz="2400" dirty="0" err="1">
                <a:latin typeface="Times New Roman" pitchFamily="18" charset="0"/>
                <a:cs typeface="Times New Roman" pitchFamily="18" charset="0"/>
              </a:rPr>
              <a:t>ammoniacal</a:t>
            </a:r>
            <a:r>
              <a:rPr lang="en-US" sz="2400" dirty="0">
                <a:latin typeface="Times New Roman" pitchFamily="18" charset="0"/>
                <a:cs typeface="Times New Roman" pitchFamily="18" charset="0"/>
              </a:rPr>
              <a:t> nitrogen= 20% of total nitrogen with some butyric acid and moulds.</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a:bodyPr>
          <a:lstStyle/>
          <a:p>
            <a:r>
              <a:rPr lang="en-US" sz="3200" b="1" dirty="0">
                <a:solidFill>
                  <a:srgbClr val="C00000"/>
                </a:solidFill>
                <a:latin typeface="Times New Roman" pitchFamily="18" charset="0"/>
                <a:cs typeface="Times New Roman" pitchFamily="18" charset="0"/>
              </a:rPr>
              <a:t>Losses during silage making</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2667000"/>
            <a:ext cx="8229600" cy="144780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800" dirty="0">
                <a:latin typeface="Times New Roman" pitchFamily="18" charset="0"/>
                <a:cs typeface="Times New Roman" pitchFamily="18" charset="0"/>
              </a:rPr>
              <a:t>Silage can greatly influence losses of </a:t>
            </a:r>
            <a:r>
              <a:rPr lang="en-US" sz="2800" dirty="0" err="1">
                <a:latin typeface="Times New Roman" pitchFamily="18" charset="0"/>
                <a:cs typeface="Times New Roman" pitchFamily="18" charset="0"/>
              </a:rPr>
              <a:t>oxidizable</a:t>
            </a:r>
            <a:r>
              <a:rPr lang="en-US" sz="2800" dirty="0">
                <a:latin typeface="Times New Roman" pitchFamily="18" charset="0"/>
                <a:cs typeface="Times New Roman" pitchFamily="18" charset="0"/>
              </a:rPr>
              <a:t> vitamins like carotene, vitamin C or ascorbic acid. A part of minerals also leached out and lost.</a:t>
            </a:r>
          </a:p>
          <a:p>
            <a:pPr algn="just"/>
            <a:endParaRPr lang="en-US" sz="28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676400"/>
          </a:xfrm>
        </p:spPr>
        <p:style>
          <a:lnRef idx="2">
            <a:schemeClr val="accent1"/>
          </a:lnRef>
          <a:fillRef idx="1">
            <a:schemeClr val="lt1"/>
          </a:fillRef>
          <a:effectRef idx="0">
            <a:schemeClr val="accent1"/>
          </a:effectRef>
          <a:fontRef idx="minor">
            <a:schemeClr val="dk1"/>
          </a:fontRef>
        </p:style>
        <p:txBody>
          <a:bodyPr>
            <a:noAutofit/>
          </a:bodyPr>
          <a:lstStyle/>
          <a:p>
            <a:pPr lvl="0" algn="just"/>
            <a:r>
              <a:rPr lang="en-US" sz="2400" dirty="0">
                <a:latin typeface="Times New Roman" pitchFamily="18" charset="0"/>
                <a:cs typeface="Times New Roman" pitchFamily="18" charset="0"/>
              </a:rPr>
              <a:t>When the grasses and legumes meant for hay are ensiled, the term </a:t>
            </a:r>
            <a:r>
              <a:rPr lang="en-US" sz="2400" dirty="0" err="1">
                <a:latin typeface="Times New Roman" pitchFamily="18" charset="0"/>
                <a:cs typeface="Times New Roman" pitchFamily="18" charset="0"/>
              </a:rPr>
              <a:t>haylage</a:t>
            </a:r>
            <a:r>
              <a:rPr lang="en-US" sz="2400" dirty="0">
                <a:latin typeface="Times New Roman" pitchFamily="18" charset="0"/>
                <a:cs typeface="Times New Roman" pitchFamily="18" charset="0"/>
              </a:rPr>
              <a:t> is used. The DM content of </a:t>
            </a:r>
            <a:r>
              <a:rPr lang="en-US" sz="2400" dirty="0" err="1">
                <a:latin typeface="Times New Roman" pitchFamily="18" charset="0"/>
                <a:cs typeface="Times New Roman" pitchFamily="18" charset="0"/>
              </a:rPr>
              <a:t>haylage</a:t>
            </a:r>
            <a:r>
              <a:rPr lang="en-US" sz="2400" dirty="0">
                <a:latin typeface="Times New Roman" pitchFamily="18" charset="0"/>
                <a:cs typeface="Times New Roman" pitchFamily="18" charset="0"/>
              </a:rPr>
              <a:t>  is 40-45%. </a:t>
            </a:r>
          </a:p>
          <a:p>
            <a:pPr lvl="0" algn="just"/>
            <a:r>
              <a:rPr lang="en-US" sz="2400" dirty="0">
                <a:latin typeface="Times New Roman" pitchFamily="18" charset="0"/>
                <a:cs typeface="Times New Roman" pitchFamily="18" charset="0"/>
              </a:rPr>
              <a:t>In this method 1 kg urea and 1.5 kg min. mix. Dissolved in 20 kg of water and mixed with 97.5 kg chaffed material.</a:t>
            </a:r>
          </a:p>
        </p:txBody>
      </p:sp>
      <p:sp>
        <p:nvSpPr>
          <p:cNvPr id="4" name="Rectangle 3"/>
          <p:cNvSpPr/>
          <p:nvPr/>
        </p:nvSpPr>
        <p:spPr>
          <a:xfrm>
            <a:off x="3429000" y="762000"/>
            <a:ext cx="1620957" cy="584775"/>
          </a:xfrm>
          <a:prstGeom prst="rect">
            <a:avLst/>
          </a:prstGeom>
        </p:spPr>
        <p:txBody>
          <a:bodyPr wrap="none">
            <a:spAutoFit/>
          </a:bodyPr>
          <a:lstStyle/>
          <a:p>
            <a:pPr marL="342900" lvl="0" indent="-342900">
              <a:spcBef>
                <a:spcPct val="20000"/>
              </a:spcBef>
            </a:pPr>
            <a:r>
              <a:rPr lang="en-US" sz="3200" b="1" u="sng" dirty="0" err="1">
                <a:solidFill>
                  <a:srgbClr val="C00000"/>
                </a:solidFill>
                <a:latin typeface="Times New Roman" pitchFamily="18" charset="0"/>
                <a:cs typeface="Times New Roman" pitchFamily="18" charset="0"/>
              </a:rPr>
              <a:t>Haylage</a:t>
            </a:r>
            <a:endParaRPr lang="en-US" sz="3200" dirty="0">
              <a:solidFill>
                <a:srgbClr val="C00000"/>
              </a:solidFill>
              <a:latin typeface="Times New Roman" pitchFamily="18" charset="0"/>
              <a:cs typeface="Times New Roman" pitchFamily="18" charset="0"/>
            </a:endParaRPr>
          </a:p>
        </p:txBody>
      </p:sp>
      <p:sp>
        <p:nvSpPr>
          <p:cNvPr id="5" name="Rectangle 4"/>
          <p:cNvSpPr/>
          <p:nvPr/>
        </p:nvSpPr>
        <p:spPr>
          <a:xfrm>
            <a:off x="533400" y="4114800"/>
            <a:ext cx="81534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Font typeface="Arial" pitchFamily="34" charset="0"/>
              <a:buChar char="•"/>
            </a:pPr>
            <a:r>
              <a:rPr lang="en-US" sz="2400" dirty="0">
                <a:latin typeface="Times New Roman" pitchFamily="18" charset="0"/>
                <a:cs typeface="Times New Roman" pitchFamily="18" charset="0"/>
              </a:rPr>
              <a:t>Anaerobically fermented animal waste containing other feed ingredients (poultry dropping, poultry letter, swine excreta and bovine dung) with the help of lactic acid producing bacteria. </a:t>
            </a:r>
          </a:p>
        </p:txBody>
      </p:sp>
      <p:sp>
        <p:nvSpPr>
          <p:cNvPr id="6" name="Rectangle 5"/>
          <p:cNvSpPr/>
          <p:nvPr/>
        </p:nvSpPr>
        <p:spPr>
          <a:xfrm>
            <a:off x="3733800" y="3429000"/>
            <a:ext cx="1739002" cy="523220"/>
          </a:xfrm>
          <a:prstGeom prst="rect">
            <a:avLst/>
          </a:prstGeom>
        </p:spPr>
        <p:txBody>
          <a:bodyPr wrap="none">
            <a:spAutoFit/>
          </a:bodyPr>
          <a:lstStyle/>
          <a:p>
            <a:pPr lvl="0" algn="just"/>
            <a:r>
              <a:rPr lang="en-US" sz="2800" b="1" u="sng" dirty="0" err="1">
                <a:solidFill>
                  <a:srgbClr val="C00000"/>
                </a:solidFill>
                <a:latin typeface="Times New Roman" pitchFamily="18" charset="0"/>
                <a:cs typeface="Times New Roman" pitchFamily="18" charset="0"/>
              </a:rPr>
              <a:t>Wastelage</a:t>
            </a:r>
            <a:endParaRPr lang="en-US" sz="2800" dirty="0">
              <a:solidFill>
                <a:srgbClr val="C0000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latin typeface="Times New Roman" pitchFamily="18" charset="0"/>
                <a:cs typeface="Times New Roman" pitchFamily="18" charset="0"/>
              </a:rPr>
              <a:t>Important points</a:t>
            </a:r>
          </a:p>
        </p:txBody>
      </p:sp>
      <p:sp>
        <p:nvSpPr>
          <p:cNvPr id="3" name="Content Placeholder 2"/>
          <p:cNvSpPr>
            <a:spLocks noGrp="1"/>
          </p:cNvSpPr>
          <p:nvPr>
            <p:ph idx="1"/>
          </p:nvPr>
        </p:nvSpPr>
        <p:spPr>
          <a:xfrm>
            <a:off x="457200" y="1600201"/>
            <a:ext cx="8229600" cy="3962400"/>
          </a:xfrm>
        </p:spPr>
        <p:style>
          <a:lnRef idx="2">
            <a:schemeClr val="accent1"/>
          </a:lnRef>
          <a:fillRef idx="1">
            <a:schemeClr val="lt1"/>
          </a:fillRef>
          <a:effectRef idx="0">
            <a:schemeClr val="accent1"/>
          </a:effectRef>
          <a:fontRef idx="minor">
            <a:schemeClr val="dk1"/>
          </a:fontRef>
        </p:style>
        <p:txBody>
          <a:bodyPr>
            <a:noAutofit/>
          </a:bodyPr>
          <a:lstStyle/>
          <a:p>
            <a:pPr lvl="0" algn="just">
              <a:spcBef>
                <a:spcPts val="0"/>
              </a:spcBef>
              <a:buFont typeface="Wingdings" pitchFamily="2" charset="2"/>
              <a:buChar char="ü"/>
            </a:pPr>
            <a:r>
              <a:rPr lang="en-US" sz="2200" dirty="0">
                <a:latin typeface="Times New Roman" pitchFamily="18" charset="0"/>
                <a:cs typeface="Times New Roman" pitchFamily="18" charset="0"/>
              </a:rPr>
              <a:t>The best silage is moist to the touch, soft but not slimy and cut at right stage with dry matter 30 to 35%. </a:t>
            </a:r>
          </a:p>
          <a:p>
            <a:pPr lvl="0" algn="just">
              <a:spcBef>
                <a:spcPts val="0"/>
              </a:spcBef>
              <a:buFont typeface="Wingdings" pitchFamily="2" charset="2"/>
              <a:buChar char="ü"/>
            </a:pPr>
            <a:r>
              <a:rPr lang="en-US" sz="2200" dirty="0">
                <a:latin typeface="Times New Roman" pitchFamily="18" charset="0"/>
                <a:cs typeface="Times New Roman" pitchFamily="18" charset="0"/>
              </a:rPr>
              <a:t>Low pH of silage discourages the activities of undesirable microorganism such as clostridia, </a:t>
            </a:r>
            <a:r>
              <a:rPr lang="en-US" sz="2200" dirty="0" err="1">
                <a:latin typeface="Times New Roman" pitchFamily="18" charset="0"/>
                <a:cs typeface="Times New Roman" pitchFamily="18" charset="0"/>
              </a:rPr>
              <a:t>enterobacteria</a:t>
            </a:r>
            <a:r>
              <a:rPr lang="en-US" sz="2200" dirty="0">
                <a:latin typeface="Times New Roman" pitchFamily="18" charset="0"/>
                <a:cs typeface="Times New Roman" pitchFamily="18" charset="0"/>
              </a:rPr>
              <a:t>, which produced objectionable fermentation products.</a:t>
            </a:r>
          </a:p>
          <a:p>
            <a:pPr lvl="0" algn="just">
              <a:spcBef>
                <a:spcPts val="0"/>
              </a:spcBef>
              <a:buFont typeface="Wingdings" pitchFamily="2" charset="2"/>
              <a:buChar char="ü"/>
            </a:pPr>
            <a:r>
              <a:rPr lang="en-US" sz="2200" dirty="0">
                <a:latin typeface="Times New Roman" pitchFamily="18" charset="0"/>
                <a:cs typeface="Times New Roman" pitchFamily="18" charset="0"/>
              </a:rPr>
              <a:t>Legumes are difficult to ensiled due to high buffering capacity.</a:t>
            </a:r>
          </a:p>
          <a:p>
            <a:pPr lvl="0" algn="just">
              <a:spcBef>
                <a:spcPts val="0"/>
              </a:spcBef>
              <a:buFont typeface="Wingdings" pitchFamily="2" charset="2"/>
              <a:buChar char="ü"/>
            </a:pPr>
            <a:r>
              <a:rPr lang="en-US" sz="2200" dirty="0">
                <a:latin typeface="Times New Roman" pitchFamily="18" charset="0"/>
                <a:cs typeface="Times New Roman" pitchFamily="18" charset="0"/>
              </a:rPr>
              <a:t>Lactic acid producing bacteria are facultative anaerobes (able to grow in the presence or absence of oxygen).</a:t>
            </a:r>
          </a:p>
          <a:p>
            <a:pPr lvl="0" algn="just">
              <a:spcBef>
                <a:spcPts val="0"/>
              </a:spcBef>
              <a:buFont typeface="Wingdings" pitchFamily="2" charset="2"/>
              <a:buChar char="ü"/>
            </a:pPr>
            <a:r>
              <a:rPr lang="en-US" sz="2200" dirty="0">
                <a:latin typeface="Times New Roman" pitchFamily="18" charset="0"/>
                <a:cs typeface="Times New Roman" pitchFamily="18" charset="0"/>
              </a:rPr>
              <a:t>Lactic acid producing bacteria are classified into homofermentative (Lactobacillus plantarum, </a:t>
            </a:r>
            <a:r>
              <a:rPr lang="en-US" sz="2200" dirty="0" err="1">
                <a:latin typeface="Times New Roman" pitchFamily="18" charset="0"/>
                <a:cs typeface="Times New Roman" pitchFamily="18" charset="0"/>
              </a:rPr>
              <a:t>Pediococcus</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pentosacus</a:t>
            </a:r>
            <a:r>
              <a:rPr lang="en-US" sz="2200" dirty="0">
                <a:latin typeface="Times New Roman" pitchFamily="18" charset="0"/>
                <a:cs typeface="Times New Roman" pitchFamily="18" charset="0"/>
              </a:rPr>
              <a:t>, E. </a:t>
            </a:r>
            <a:r>
              <a:rPr lang="en-US" sz="2200" dirty="0" err="1">
                <a:latin typeface="Times New Roman" pitchFamily="18" charset="0"/>
                <a:cs typeface="Times New Roman" pitchFamily="18" charset="0"/>
              </a:rPr>
              <a:t>faecalis</a:t>
            </a:r>
            <a:r>
              <a:rPr lang="en-US" sz="2200" dirty="0">
                <a:latin typeface="Times New Roman" pitchFamily="18" charset="0"/>
                <a:cs typeface="Times New Roman" pitchFamily="18" charset="0"/>
              </a:rPr>
              <a:t>) and </a:t>
            </a:r>
            <a:r>
              <a:rPr lang="en-US" sz="2200" dirty="0" err="1">
                <a:latin typeface="Times New Roman" pitchFamily="18" charset="0"/>
                <a:cs typeface="Times New Roman" pitchFamily="18" charset="0"/>
              </a:rPr>
              <a:t>heterofermentative</a:t>
            </a:r>
            <a:r>
              <a:rPr lang="en-US" sz="2200" dirty="0">
                <a:latin typeface="Times New Roman" pitchFamily="18" charset="0"/>
                <a:cs typeface="Times New Roman" pitchFamily="18" charset="0"/>
              </a:rPr>
              <a:t> bacteria (L. </a:t>
            </a:r>
            <a:r>
              <a:rPr lang="en-US" sz="2200" dirty="0" err="1">
                <a:latin typeface="Times New Roman" pitchFamily="18" charset="0"/>
                <a:cs typeface="Times New Roman" pitchFamily="18" charset="0"/>
              </a:rPr>
              <a:t>brevis</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Leuconostoc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mesenteroides</a:t>
            </a:r>
            <a:r>
              <a:rPr lang="en-US" sz="2200" dirty="0">
                <a:latin typeface="Times New Roman" pitchFamily="18" charset="0"/>
                <a:cs typeface="Times New Roman" pitchFamily="18" charset="0"/>
              </a:rPr>
              <a:t>).</a:t>
            </a:r>
          </a:p>
          <a:p>
            <a:pPr>
              <a:buNone/>
            </a:pPr>
            <a:endParaRPr lang="en-US" sz="22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9FB4F5E4-E0AF-495D-B995-6C6E43164599}"/>
              </a:ext>
            </a:extLst>
          </p:cNvPr>
          <p:cNvSpPr txBox="1"/>
          <p:nvPr/>
        </p:nvSpPr>
        <p:spPr>
          <a:xfrm>
            <a:off x="2514600" y="118969"/>
            <a:ext cx="3810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Lecture 3.</a:t>
            </a:r>
            <a:endParaRPr lang="en-IN"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3FDE495-7DF0-47D3-A253-79424344F1E5}"/>
              </a:ext>
            </a:extLst>
          </p:cNvPr>
          <p:cNvSpPr txBox="1"/>
          <p:nvPr/>
        </p:nvSpPr>
        <p:spPr>
          <a:xfrm>
            <a:off x="7162800" y="6415737"/>
            <a:ext cx="1752600" cy="307777"/>
          </a:xfrm>
          <a:prstGeom prst="rect">
            <a:avLst/>
          </a:prstGeom>
          <a:noFill/>
        </p:spPr>
        <p:txBody>
          <a:bodyPr wrap="square" rtlCol="0">
            <a:spAutoFit/>
          </a:bodyPr>
          <a:lstStyle/>
          <a:p>
            <a:r>
              <a:rPr lang="en-IN" sz="1400" dirty="0">
                <a:latin typeface="Times New Roman" panose="02020603050405020304" pitchFamily="18" charset="0"/>
                <a:cs typeface="Times New Roman" panose="02020603050405020304" pitchFamily="18" charset="0"/>
              </a:rPr>
              <a:t>February 2, 2022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886200"/>
          </a:xfrm>
        </p:spPr>
        <p:style>
          <a:lnRef idx="2">
            <a:schemeClr val="accent1"/>
          </a:lnRef>
          <a:fillRef idx="1">
            <a:schemeClr val="lt1"/>
          </a:fillRef>
          <a:effectRef idx="0">
            <a:schemeClr val="accent1"/>
          </a:effectRef>
          <a:fontRef idx="minor">
            <a:schemeClr val="dk1"/>
          </a:fontRef>
        </p:style>
        <p:txBody>
          <a:bodyPr>
            <a:normAutofit/>
          </a:bodyPr>
          <a:lstStyle/>
          <a:p>
            <a:pPr lvl="0" algn="just">
              <a:spcBef>
                <a:spcPts val="0"/>
              </a:spcBef>
              <a:buFont typeface="Wingdings" pitchFamily="2" charset="2"/>
              <a:buChar char="ü"/>
            </a:pPr>
            <a:r>
              <a:rPr lang="en-US" sz="2200" dirty="0">
                <a:latin typeface="Times New Roman" pitchFamily="18" charset="0"/>
                <a:cs typeface="Times New Roman" pitchFamily="18" charset="0"/>
              </a:rPr>
              <a:t>Increased </a:t>
            </a:r>
            <a:r>
              <a:rPr lang="en-US" sz="2200" dirty="0" err="1">
                <a:latin typeface="Times New Roman" pitchFamily="18" charset="0"/>
                <a:cs typeface="Times New Roman" pitchFamily="18" charset="0"/>
              </a:rPr>
              <a:t>clostridial</a:t>
            </a:r>
            <a:r>
              <a:rPr lang="en-US" sz="2200" dirty="0">
                <a:latin typeface="Times New Roman" pitchFamily="18" charset="0"/>
                <a:cs typeface="Times New Roman" pitchFamily="18" charset="0"/>
              </a:rPr>
              <a:t> number in silage indicates contamination of silage by soil and polluted water. </a:t>
            </a:r>
          </a:p>
          <a:p>
            <a:pPr lvl="0" algn="just">
              <a:spcBef>
                <a:spcPts val="0"/>
              </a:spcBef>
              <a:buFont typeface="Wingdings" pitchFamily="2" charset="2"/>
              <a:buChar char="ü"/>
            </a:pPr>
            <a:r>
              <a:rPr lang="en-US" sz="2200" dirty="0">
                <a:latin typeface="Times New Roman" pitchFamily="18" charset="0"/>
                <a:cs typeface="Times New Roman" pitchFamily="18" charset="0"/>
              </a:rPr>
              <a:t>Clostridia produced acetic acid, butyric acids, amines and ammonia and grow best at 7.0-7.4 pH, where as </a:t>
            </a:r>
            <a:r>
              <a:rPr lang="en-US" sz="2200" dirty="0" err="1">
                <a:latin typeface="Times New Roman" pitchFamily="18" charset="0"/>
                <a:cs typeface="Times New Roman" pitchFamily="18" charset="0"/>
              </a:rPr>
              <a:t>enterobacteria</a:t>
            </a:r>
            <a:r>
              <a:rPr lang="en-US" sz="2200" dirty="0">
                <a:latin typeface="Times New Roman" pitchFamily="18" charset="0"/>
                <a:cs typeface="Times New Roman" pitchFamily="18" charset="0"/>
              </a:rPr>
              <a:t> produced acetic acid, ethanol and hydrogen and grow best at 7.0 </a:t>
            </a:r>
            <a:r>
              <a:rPr lang="en-US" sz="2200" dirty="0" err="1">
                <a:latin typeface="Times New Roman" pitchFamily="18" charset="0"/>
                <a:cs typeface="Times New Roman" pitchFamily="18" charset="0"/>
              </a:rPr>
              <a:t>pH.</a:t>
            </a:r>
            <a:endParaRPr lang="en-US" sz="2200" dirty="0">
              <a:latin typeface="Times New Roman" pitchFamily="18" charset="0"/>
              <a:cs typeface="Times New Roman" pitchFamily="18" charset="0"/>
            </a:endParaRPr>
          </a:p>
          <a:p>
            <a:pPr lvl="0" algn="just">
              <a:spcBef>
                <a:spcPts val="0"/>
              </a:spcBef>
              <a:buFont typeface="Wingdings" pitchFamily="2" charset="2"/>
              <a:buChar char="ü"/>
            </a:pPr>
            <a:r>
              <a:rPr lang="en-US" sz="2200" dirty="0">
                <a:latin typeface="Times New Roman" pitchFamily="18" charset="0"/>
                <a:cs typeface="Times New Roman" pitchFamily="18" charset="0"/>
              </a:rPr>
              <a:t>DM losses 1-2% when wilting is for 24 hour. 6% after 5 days and 10% after 8 days of wilting.</a:t>
            </a:r>
          </a:p>
          <a:p>
            <a:pPr lvl="0" algn="just">
              <a:spcBef>
                <a:spcPts val="0"/>
              </a:spcBef>
              <a:buFont typeface="Wingdings" pitchFamily="2" charset="2"/>
              <a:buChar char="ü"/>
            </a:pPr>
            <a:r>
              <a:rPr lang="en-US" sz="2200" dirty="0">
                <a:latin typeface="Times New Roman" pitchFamily="18" charset="0"/>
                <a:cs typeface="Times New Roman" pitchFamily="18" charset="0"/>
              </a:rPr>
              <a:t>Nutritive value of silage depends upon species and stage of harvested crop and changes during ensiling process.</a:t>
            </a:r>
          </a:p>
          <a:p>
            <a:pPr lvl="0" algn="just">
              <a:spcBef>
                <a:spcPts val="0"/>
              </a:spcBef>
              <a:buFont typeface="Wingdings" pitchFamily="2" charset="2"/>
              <a:buChar char="ü"/>
            </a:pPr>
            <a:r>
              <a:rPr lang="en-US" sz="2200" dirty="0">
                <a:latin typeface="Times New Roman" pitchFamily="18" charset="0"/>
                <a:cs typeface="Times New Roman" pitchFamily="18" charset="0"/>
              </a:rPr>
              <a:t>The pits are dug 2.4 to 3.0 meter deep and one cubic meter of space of silo is required for 400 kg fodder.</a:t>
            </a:r>
            <a:endParaRPr lang="en-US"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2438399"/>
          </a:xfrm>
        </p:spPr>
        <p:style>
          <a:lnRef idx="2">
            <a:schemeClr val="accent1"/>
          </a:lnRef>
          <a:fillRef idx="1">
            <a:schemeClr val="lt1"/>
          </a:fillRef>
          <a:effectRef idx="0">
            <a:schemeClr val="accent1"/>
          </a:effectRef>
          <a:fontRef idx="minor">
            <a:schemeClr val="dk1"/>
          </a:fontRef>
        </p:style>
        <p:txBody>
          <a:bodyPr>
            <a:noAutofit/>
          </a:bodyPr>
          <a:lstStyle/>
          <a:p>
            <a:pPr lvl="0" algn="just"/>
            <a:r>
              <a:rPr lang="en-US" sz="2200" dirty="0">
                <a:latin typeface="Times New Roman" pitchFamily="18" charset="0"/>
                <a:cs typeface="Times New Roman" pitchFamily="18" charset="0"/>
              </a:rPr>
              <a:t>Silo-fillers disease is an illness of farm workers that is caused by inhalation of the n</a:t>
            </a:r>
            <a:r>
              <a:rPr lang="fr-FR" sz="2200" dirty="0" err="1">
                <a:latin typeface="Times New Roman" pitchFamily="18" charset="0"/>
                <a:cs typeface="Times New Roman" pitchFamily="18" charset="0"/>
              </a:rPr>
              <a:t>itrogen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dioxide</a:t>
            </a:r>
            <a:r>
              <a:rPr lang="fr-FR" sz="2200" dirty="0">
                <a:latin typeface="Times New Roman" pitchFamily="18" charset="0"/>
                <a:cs typeface="Times New Roman" pitchFamily="18" charset="0"/>
              </a:rPr>
              <a:t> (NO</a:t>
            </a:r>
            <a:r>
              <a:rPr lang="fr-FR" sz="1600" dirty="0">
                <a:latin typeface="Times New Roman" pitchFamily="18" charset="0"/>
                <a:cs typeface="Times New Roman" pitchFamily="18" charset="0"/>
              </a:rPr>
              <a:t>2</a:t>
            </a:r>
            <a:r>
              <a:rPr lang="fr-FR" sz="2200" dirty="0">
                <a:latin typeface="Times New Roman" pitchFamily="18" charset="0"/>
                <a:cs typeface="Times New Roman" pitchFamily="18" charset="0"/>
              </a:rPr>
              <a:t>).</a:t>
            </a:r>
          </a:p>
          <a:p>
            <a:pPr lvl="0" algn="just"/>
            <a:r>
              <a:rPr lang="en-US" sz="2200" dirty="0">
                <a:latin typeface="Times New Roman" pitchFamily="18" charset="0"/>
                <a:cs typeface="Times New Roman" pitchFamily="18" charset="0"/>
              </a:rPr>
              <a:t>Silage disease (sheep) in animal caused due to excess feeding of silage contaminated with </a:t>
            </a:r>
            <a:r>
              <a:rPr lang="en-US" sz="2200" i="1" dirty="0" err="1">
                <a:latin typeface="Times New Roman" pitchFamily="18" charset="0"/>
                <a:cs typeface="Times New Roman" pitchFamily="18" charset="0"/>
              </a:rPr>
              <a:t>Listeria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monocytogene</a:t>
            </a:r>
            <a:r>
              <a:rPr lang="en-US" sz="2200" dirty="0">
                <a:latin typeface="Times New Roman" pitchFamily="18" charset="0"/>
                <a:cs typeface="Times New Roman" pitchFamily="18" charset="0"/>
              </a:rPr>
              <a:t>.</a:t>
            </a:r>
          </a:p>
          <a:p>
            <a:pPr lvl="0" algn="just"/>
            <a:r>
              <a:rPr lang="en-US" sz="2200" dirty="0">
                <a:latin typeface="Times New Roman" pitchFamily="18" charset="0"/>
                <a:cs typeface="Times New Roman" pitchFamily="18" charset="0"/>
              </a:rPr>
              <a:t>Should not feed silage at the time of milking.</a:t>
            </a:r>
          </a:p>
          <a:p>
            <a:pPr lvl="0" algn="just"/>
            <a:r>
              <a:rPr lang="en-US" sz="2200" dirty="0">
                <a:latin typeface="Times New Roman" pitchFamily="18" charset="0"/>
                <a:cs typeface="Times New Roman" pitchFamily="18" charset="0"/>
              </a:rPr>
              <a:t>Feed silage @ 4kg/100 kg body weight.</a:t>
            </a:r>
          </a:p>
          <a:p>
            <a:pPr lvl="0" algn="just"/>
            <a:endParaRPr lang="en-US" sz="22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5A3B-3E11-4234-980A-EE4EBBDF4B47}"/>
              </a:ext>
            </a:extLst>
          </p:cNvPr>
          <p:cNvSpPr>
            <a:spLocks noGrp="1"/>
          </p:cNvSpPr>
          <p:nvPr>
            <p:ph type="title"/>
          </p:nvPr>
        </p:nvSpPr>
        <p:spPr>
          <a:xfrm>
            <a:off x="457200" y="304800"/>
            <a:ext cx="8229600" cy="1143000"/>
          </a:xfrm>
        </p:spPr>
        <p:txBody>
          <a:bodyPr>
            <a:normAutofit/>
          </a:bodyPr>
          <a:lstStyle/>
          <a:p>
            <a:r>
              <a:rPr lang="en-IN" sz="2800" b="1" dirty="0">
                <a:solidFill>
                  <a:srgbClr val="C00000"/>
                </a:solidFill>
                <a:latin typeface="Times New Roman" panose="02020603050405020304" pitchFamily="18" charset="0"/>
                <a:cs typeface="Times New Roman" panose="02020603050405020304" pitchFamily="18" charset="0"/>
              </a:rPr>
              <a:t>Advantages of Silage Making</a:t>
            </a:r>
          </a:p>
        </p:txBody>
      </p:sp>
      <p:sp>
        <p:nvSpPr>
          <p:cNvPr id="3" name="Content Placeholder 2">
            <a:extLst>
              <a:ext uri="{FF2B5EF4-FFF2-40B4-BE49-F238E27FC236}">
                <a16:creationId xmlns:a16="http://schemas.microsoft.com/office/drawing/2014/main" id="{69549E8C-31D0-45DE-A0DA-07E784124832}"/>
              </a:ext>
            </a:extLst>
          </p:cNvPr>
          <p:cNvSpPr>
            <a:spLocks noGrp="1"/>
          </p:cNvSpPr>
          <p:nvPr>
            <p:ph idx="1"/>
          </p:nvPr>
        </p:nvSpPr>
        <p:spPr>
          <a:xfrm>
            <a:off x="457200" y="1600200"/>
            <a:ext cx="8229600" cy="4114799"/>
          </a:xfrm>
        </p:spPr>
        <p:style>
          <a:lnRef idx="2">
            <a:schemeClr val="accent3"/>
          </a:lnRef>
          <a:fillRef idx="1">
            <a:schemeClr val="lt1"/>
          </a:fillRef>
          <a:effectRef idx="0">
            <a:schemeClr val="accent3"/>
          </a:effectRef>
          <a:fontRef idx="minor">
            <a:schemeClr val="dk1"/>
          </a:fontRef>
        </p:style>
        <p:txBody>
          <a:bodyPr>
            <a:noAutofit/>
          </a:bodyPr>
          <a:lstStyle/>
          <a:p>
            <a:pPr algn="just">
              <a:spcBef>
                <a:spcPts val="0"/>
              </a:spcBef>
              <a:buFont typeface="+mj-lt"/>
              <a:buAutoNum type="arabicPeriod"/>
            </a:pPr>
            <a:r>
              <a:rPr lang="en-US" sz="2200" b="0" i="0" u="none" strike="noStrike" baseline="0" dirty="0">
                <a:latin typeface="Times New Roman" panose="02020603050405020304" pitchFamily="18" charset="0"/>
                <a:cs typeface="Times New Roman" panose="02020603050405020304" pitchFamily="18" charset="0"/>
              </a:rPr>
              <a:t>The ensiling process is the only means by which the entire forage plant can be preserved in a succulent form.</a:t>
            </a:r>
          </a:p>
          <a:p>
            <a:pPr algn="just">
              <a:spcBef>
                <a:spcPts val="0"/>
              </a:spcBef>
              <a:buFont typeface="+mj-lt"/>
              <a:buAutoNum type="arabicPeriod"/>
            </a:pPr>
            <a:r>
              <a:rPr lang="en-US" sz="2200" b="0" i="0" u="none" strike="noStrike" baseline="0" dirty="0">
                <a:latin typeface="Times New Roman" panose="02020603050405020304" pitchFamily="18" charset="0"/>
                <a:cs typeface="Times New Roman" panose="02020603050405020304" pitchFamily="18" charset="0"/>
              </a:rPr>
              <a:t>The crops can be harvested and stored at the time of its development when it has the maximum nutritive value.</a:t>
            </a:r>
          </a:p>
          <a:p>
            <a:pPr algn="just">
              <a:spcBef>
                <a:spcPts val="0"/>
              </a:spcBef>
              <a:buFont typeface="+mj-lt"/>
              <a:buAutoNum type="arabicPeriod"/>
            </a:pPr>
            <a:r>
              <a:rPr lang="en-US" sz="2200" b="0" i="0" u="none" strike="noStrike" baseline="0" dirty="0">
                <a:latin typeface="Times New Roman" panose="02020603050405020304" pitchFamily="18" charset="0"/>
                <a:cs typeface="Times New Roman" panose="02020603050405020304" pitchFamily="18" charset="0"/>
              </a:rPr>
              <a:t>Silage retains higher proportions of nutrients than hay because losses due to shattering and leaching! bleaching are minimized.</a:t>
            </a:r>
          </a:p>
          <a:p>
            <a:pPr algn="just">
              <a:spcBef>
                <a:spcPts val="0"/>
              </a:spcBef>
              <a:buFont typeface="+mj-lt"/>
              <a:buAutoNum type="arabicPeriod"/>
            </a:pPr>
            <a:r>
              <a:rPr lang="en-US" sz="2200" b="0" i="0" u="none" strike="noStrike" baseline="0" dirty="0">
                <a:latin typeface="Times New Roman" panose="02020603050405020304" pitchFamily="18" charset="0"/>
                <a:cs typeface="Times New Roman" panose="02020603050405020304" pitchFamily="18" charset="0"/>
              </a:rPr>
              <a:t>Silage preserves 85% of feed energy. Hay under best conditions preserves only 80% and under poor conditions 50-60%.</a:t>
            </a:r>
          </a:p>
          <a:p>
            <a:pPr algn="just">
              <a:spcBef>
                <a:spcPts val="0"/>
              </a:spcBef>
              <a:buFont typeface="+mj-lt"/>
              <a:buAutoNum type="arabicPeriod"/>
            </a:pPr>
            <a:r>
              <a:rPr lang="en-US" sz="2200" b="0" i="0" u="none" strike="noStrike" baseline="0" dirty="0">
                <a:latin typeface="Times New Roman" panose="02020603050405020304" pitchFamily="18" charset="0"/>
                <a:cs typeface="Times New Roman" panose="02020603050405020304" pitchFamily="18" charset="0"/>
              </a:rPr>
              <a:t>Silage can be made from thick stem crops those are not suitable for hay </a:t>
            </a:r>
            <a:r>
              <a:rPr lang="en-IN" sz="2200" b="0" i="0" u="none" strike="noStrike" baseline="0" dirty="0">
                <a:latin typeface="Times New Roman" panose="02020603050405020304" pitchFamily="18" charset="0"/>
                <a:cs typeface="Times New Roman" panose="02020603050405020304" pitchFamily="18" charset="0"/>
              </a:rPr>
              <a:t>making.</a:t>
            </a:r>
          </a:p>
          <a:p>
            <a:pPr algn="just">
              <a:spcBef>
                <a:spcPts val="0"/>
              </a:spcBef>
              <a:buFont typeface="+mj-lt"/>
              <a:buAutoNum type="arabicPeriod"/>
            </a:pPr>
            <a:r>
              <a:rPr lang="en-US" sz="2200" b="0" i="0" u="none" strike="noStrike" baseline="0" dirty="0">
                <a:latin typeface="Times New Roman" panose="02020603050405020304" pitchFamily="18" charset="0"/>
                <a:cs typeface="Times New Roman" panose="02020603050405020304" pitchFamily="18" charset="0"/>
              </a:rPr>
              <a:t>Silage can be made in almost any kind of weather.</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88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26C9-83C4-48B1-B4F6-F24E08731A87}"/>
              </a:ext>
            </a:extLst>
          </p:cNvPr>
          <p:cNvSpPr>
            <a:spLocks noGrp="1"/>
          </p:cNvSpPr>
          <p:nvPr>
            <p:ph type="title"/>
          </p:nvPr>
        </p:nvSpPr>
        <p:spPr/>
        <p:txBody>
          <a:bodyPr>
            <a:normAutofit/>
          </a:bodyPr>
          <a:lstStyle/>
          <a:p>
            <a:r>
              <a:rPr lang="en-IN" sz="2800" b="1" dirty="0">
                <a:solidFill>
                  <a:srgbClr val="C00000"/>
                </a:solidFill>
                <a:latin typeface="Times New Roman" panose="02020603050405020304" pitchFamily="18" charset="0"/>
                <a:cs typeface="Times New Roman" panose="02020603050405020304" pitchFamily="18" charset="0"/>
              </a:rPr>
              <a:t>Significance of fodder conservation/preservation</a:t>
            </a:r>
          </a:p>
        </p:txBody>
      </p:sp>
      <p:sp>
        <p:nvSpPr>
          <p:cNvPr id="3" name="Content Placeholder 2">
            <a:extLst>
              <a:ext uri="{FF2B5EF4-FFF2-40B4-BE49-F238E27FC236}">
                <a16:creationId xmlns:a16="http://schemas.microsoft.com/office/drawing/2014/main" id="{D590C83B-C69F-4A8B-8635-5E4B7AED5E79}"/>
              </a:ext>
            </a:extLst>
          </p:cNvPr>
          <p:cNvSpPr>
            <a:spLocks noGrp="1"/>
          </p:cNvSpPr>
          <p:nvPr>
            <p:ph idx="1"/>
          </p:nvPr>
        </p:nvSpPr>
        <p:spPr>
          <a:xfrm>
            <a:off x="457200" y="1295400"/>
            <a:ext cx="8229600" cy="4800600"/>
          </a:xfrm>
        </p:spPr>
        <p:style>
          <a:lnRef idx="2">
            <a:schemeClr val="accent3"/>
          </a:lnRef>
          <a:fillRef idx="1">
            <a:schemeClr val="lt1"/>
          </a:fillRef>
          <a:effectRef idx="0">
            <a:schemeClr val="accent3"/>
          </a:effectRef>
          <a:fontRef idx="minor">
            <a:schemeClr val="dk1"/>
          </a:fontRef>
        </p:style>
        <p:txBody>
          <a:bodyPr>
            <a:noAutofit/>
          </a:bodyPr>
          <a:lstStyle/>
          <a:p>
            <a:pPr algn="just">
              <a:buFont typeface="Wingdings" panose="05000000000000000000" pitchFamily="2" charset="2"/>
              <a:buChar char="v"/>
            </a:pPr>
            <a:r>
              <a:rPr lang="en-US" sz="2000" b="0" i="0" u="none" strike="noStrike" baseline="0" dirty="0">
                <a:latin typeface="Times New Roman" panose="02020603050405020304" pitchFamily="18" charset="0"/>
              </a:rPr>
              <a:t>Climatic factors play an important role in acute scarcity of green fodders on one hand and surplus green fodder availability on the other.</a:t>
            </a:r>
          </a:p>
          <a:p>
            <a:pPr algn="just">
              <a:buFont typeface="Wingdings" panose="05000000000000000000" pitchFamily="2" charset="2"/>
              <a:buChar char="v"/>
            </a:pPr>
            <a:r>
              <a:rPr lang="en-IN" sz="2000" b="0" i="0" u="none" strike="noStrike" baseline="0" dirty="0">
                <a:latin typeface="Times New Roman" panose="02020603050405020304" pitchFamily="18" charset="0"/>
              </a:rPr>
              <a:t>The surplus green fodder </a:t>
            </a:r>
            <a:r>
              <a:rPr lang="en-US" sz="2000" b="0" i="0" u="none" strike="noStrike" baseline="0" dirty="0">
                <a:latin typeface="Times New Roman" panose="02020603050405020304" pitchFamily="18" charset="0"/>
              </a:rPr>
              <a:t>is available during July-October and December-April followed by an acute scarcity period between mid October to mid December and mid April to mid July. </a:t>
            </a:r>
          </a:p>
          <a:p>
            <a:pPr algn="just">
              <a:buFont typeface="Wingdings" panose="05000000000000000000" pitchFamily="2" charset="2"/>
              <a:buChar char="v"/>
            </a:pPr>
            <a:r>
              <a:rPr lang="en-US" sz="2000" b="0" i="0" u="none" strike="noStrike" baseline="0" dirty="0">
                <a:latin typeface="Times New Roman" panose="02020603050405020304" pitchFamily="18" charset="0"/>
              </a:rPr>
              <a:t>Thus, it becomes imperative to conserve the surplus green fodder at appropriate time so that they can be used during lean periods.</a:t>
            </a:r>
          </a:p>
          <a:p>
            <a:pPr algn="just">
              <a:buFont typeface="Wingdings" panose="05000000000000000000" pitchFamily="2" charset="2"/>
              <a:buChar char="v"/>
            </a:pPr>
            <a:r>
              <a:rPr lang="en-US" sz="2000" b="0" i="0" u="none" strike="noStrike" baseline="0" dirty="0">
                <a:latin typeface="Times New Roman" panose="02020603050405020304" pitchFamily="18" charset="0"/>
              </a:rPr>
              <a:t>Unless such measures are taken, it is not feasible to sustain and economize livestock production during the lean periods. </a:t>
            </a:r>
          </a:p>
          <a:p>
            <a:pPr algn="just">
              <a:buFont typeface="Wingdings" panose="05000000000000000000" pitchFamily="2" charset="2"/>
              <a:buChar char="v"/>
            </a:pPr>
            <a:r>
              <a:rPr lang="en-US" sz="2000" b="0" i="0" u="none" strike="noStrike" baseline="0" dirty="0">
                <a:latin typeface="Times New Roman" panose="02020603050405020304" pitchFamily="18" charset="0"/>
              </a:rPr>
              <a:t>Preservation of fodder without much loss of nutrients is the main aim of conservation. </a:t>
            </a:r>
          </a:p>
          <a:p>
            <a:pPr algn="just">
              <a:buFont typeface="Wingdings" panose="05000000000000000000" pitchFamily="2" charset="2"/>
              <a:buChar char="v"/>
            </a:pPr>
            <a:r>
              <a:rPr lang="en-US" sz="2000" b="0" i="0" u="none" strike="noStrike" baseline="0" dirty="0">
                <a:latin typeface="Times New Roman" panose="02020603050405020304" pitchFamily="18" charset="0"/>
              </a:rPr>
              <a:t>Fodder is cut before maturity ensuring optimum availability of nutrients. </a:t>
            </a:r>
          </a:p>
          <a:p>
            <a:pPr algn="just">
              <a:buFont typeface="Wingdings" panose="05000000000000000000" pitchFamily="2" charset="2"/>
              <a:buChar char="v"/>
            </a:pPr>
            <a:r>
              <a:rPr lang="en-US" sz="2000" b="0" i="0" u="none" strike="noStrike" baseline="0" dirty="0">
                <a:latin typeface="Times New Roman" panose="02020603050405020304" pitchFamily="18" charset="0"/>
              </a:rPr>
              <a:t>Fodder could be preserved in airtight chambers by anaerobic fermentation (Silage making) and by drying (Hay making).</a:t>
            </a:r>
          </a:p>
        </p:txBody>
      </p:sp>
    </p:spTree>
    <p:extLst>
      <p:ext uri="{BB962C8B-B14F-4D97-AF65-F5344CB8AC3E}">
        <p14:creationId xmlns:p14="http://schemas.microsoft.com/office/powerpoint/2010/main" val="3877736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A98EC4-242E-4454-83D0-8780FFCC5FAC}"/>
              </a:ext>
            </a:extLst>
          </p:cNvPr>
          <p:cNvSpPr>
            <a:spLocks noGrp="1"/>
          </p:cNvSpPr>
          <p:nvPr>
            <p:ph idx="1"/>
          </p:nvPr>
        </p:nvSpPr>
        <p:spPr>
          <a:xfrm>
            <a:off x="457200" y="1600200"/>
            <a:ext cx="8229600" cy="3200399"/>
          </a:xfrm>
        </p:spPr>
        <p:style>
          <a:lnRef idx="2">
            <a:schemeClr val="accent3"/>
          </a:lnRef>
          <a:fillRef idx="1">
            <a:schemeClr val="lt1"/>
          </a:fillRef>
          <a:effectRef idx="0">
            <a:schemeClr val="accent3"/>
          </a:effectRef>
          <a:fontRef idx="minor">
            <a:schemeClr val="dk1"/>
          </a:fontRef>
        </p:style>
        <p:txBody>
          <a:bodyPr>
            <a:noAutofit/>
          </a:bodyPr>
          <a:lstStyle/>
          <a:p>
            <a:pPr marL="0" indent="0" algn="just">
              <a:spcBef>
                <a:spcPts val="0"/>
              </a:spcBef>
              <a:buNone/>
            </a:pPr>
            <a:r>
              <a:rPr lang="en-US" sz="2200" dirty="0">
                <a:latin typeface="Times New Roman" panose="02020603050405020304" pitchFamily="18" charset="0"/>
                <a:cs typeface="Times New Roman" panose="02020603050405020304" pitchFamily="18" charset="0"/>
              </a:rPr>
              <a:t>7. </a:t>
            </a:r>
            <a:r>
              <a:rPr lang="en-US" sz="2200" b="0" i="0" u="none" strike="noStrike" baseline="0" dirty="0">
                <a:latin typeface="Times New Roman" panose="02020603050405020304" pitchFamily="18" charset="0"/>
                <a:cs typeface="Times New Roman" panose="02020603050405020304" pitchFamily="18" charset="0"/>
              </a:rPr>
              <a:t>Silage crops have more yield than other hay-crop.</a:t>
            </a:r>
          </a:p>
          <a:p>
            <a:pPr marL="0" indent="0" algn="just">
              <a:spcBef>
                <a:spcPts val="0"/>
              </a:spcBef>
              <a:buNone/>
            </a:pPr>
            <a:r>
              <a:rPr lang="en-US" sz="2200" b="0" i="0" u="none" strike="noStrike" baseline="0" dirty="0">
                <a:latin typeface="Times New Roman" panose="02020603050405020304" pitchFamily="18" charset="0"/>
                <a:cs typeface="Times New Roman" panose="02020603050405020304" pitchFamily="18" charset="0"/>
              </a:rPr>
              <a:t>8. Silage requires less storage space than hay.</a:t>
            </a:r>
          </a:p>
          <a:p>
            <a:pPr marL="0" indent="0" algn="just">
              <a:spcBef>
                <a:spcPts val="0"/>
              </a:spcBef>
              <a:buNone/>
            </a:pPr>
            <a:r>
              <a:rPr lang="en-US" sz="2200" b="0" i="0" u="none" strike="noStrike" baseline="0" dirty="0">
                <a:latin typeface="Times New Roman" panose="02020603050405020304" pitchFamily="18" charset="0"/>
                <a:cs typeface="Times New Roman" panose="02020603050405020304" pitchFamily="18" charset="0"/>
              </a:rPr>
              <a:t>9. Silage is more palatable, digestible and slightly laxative.</a:t>
            </a:r>
          </a:p>
          <a:p>
            <a:pPr marL="0" indent="0" algn="just">
              <a:spcBef>
                <a:spcPts val="0"/>
              </a:spcBef>
              <a:buNone/>
            </a:pPr>
            <a:r>
              <a:rPr lang="en-US" sz="2200" b="0" i="0" u="none" strike="noStrike" baseline="0" dirty="0">
                <a:latin typeface="Times New Roman" panose="02020603050405020304" pitchFamily="18" charset="0"/>
                <a:cs typeface="Times New Roman" panose="02020603050405020304" pitchFamily="18" charset="0"/>
              </a:rPr>
              <a:t>10. No wastage in feeding, as cobs, shucks and coarser stems are eaten.</a:t>
            </a:r>
          </a:p>
          <a:p>
            <a:pPr marL="0" indent="0" algn="just">
              <a:spcBef>
                <a:spcPts val="0"/>
              </a:spcBef>
              <a:buNone/>
            </a:pPr>
            <a:r>
              <a:rPr lang="en-US" sz="2200" b="0" i="0" u="none" strike="noStrike" baseline="0" dirty="0">
                <a:latin typeface="Times New Roman" panose="02020603050405020304" pitchFamily="18" charset="0"/>
                <a:cs typeface="Times New Roman" panose="02020603050405020304" pitchFamily="18" charset="0"/>
              </a:rPr>
              <a:t>11. Silage is a better source of protein and carotene.</a:t>
            </a:r>
          </a:p>
          <a:p>
            <a:pPr marL="0" indent="0" algn="just">
              <a:spcBef>
                <a:spcPts val="0"/>
              </a:spcBef>
              <a:buNone/>
            </a:pPr>
            <a:r>
              <a:rPr lang="en-US" sz="2200" b="0" i="0" u="none" strike="noStrike" baseline="0" dirty="0">
                <a:latin typeface="Times New Roman" panose="02020603050405020304" pitchFamily="18" charset="0"/>
                <a:cs typeface="Times New Roman" panose="02020603050405020304" pitchFamily="18" charset="0"/>
              </a:rPr>
              <a:t>12. Weeds can also be utilized along with main fodder crop.</a:t>
            </a:r>
          </a:p>
          <a:p>
            <a:pPr marL="0" indent="0" algn="just">
              <a:spcBef>
                <a:spcPts val="0"/>
              </a:spcBef>
              <a:buNone/>
            </a:pPr>
            <a:r>
              <a:rPr lang="en-US" sz="2200" b="0" i="0" u="none" strike="noStrike" baseline="0" dirty="0">
                <a:latin typeface="Times New Roman" panose="02020603050405020304" pitchFamily="18" charset="0"/>
                <a:cs typeface="Times New Roman" panose="02020603050405020304" pitchFamily="18" charset="0"/>
              </a:rPr>
              <a:t>13. Nutritive value of ensiled forage could be increased by adding suitable </a:t>
            </a:r>
            <a:r>
              <a:rPr lang="en-IN" sz="2200" b="0" i="0" u="none" strike="noStrike" baseline="0" dirty="0">
                <a:latin typeface="Times New Roman" panose="02020603050405020304" pitchFamily="18" charset="0"/>
                <a:cs typeface="Times New Roman" panose="02020603050405020304" pitchFamily="18" charset="0"/>
              </a:rPr>
              <a:t>additive.</a:t>
            </a:r>
          </a:p>
          <a:p>
            <a:pPr marL="0" indent="0" algn="just">
              <a:spcBef>
                <a:spcPts val="0"/>
              </a:spcBef>
              <a:buNone/>
            </a:pPr>
            <a:r>
              <a:rPr lang="en-US" sz="2200" dirty="0">
                <a:latin typeface="Times New Roman" panose="02020603050405020304" pitchFamily="18" charset="0"/>
                <a:cs typeface="Times New Roman" panose="02020603050405020304" pitchFamily="18" charset="0"/>
              </a:rPr>
              <a:t>14. Less fire hazard with silage compared to hay and other dry crops.</a:t>
            </a:r>
          </a:p>
          <a:p>
            <a:endParaRPr lang="en-IN" sz="2200" dirty="0"/>
          </a:p>
        </p:txBody>
      </p:sp>
    </p:spTree>
    <p:extLst>
      <p:ext uri="{BB962C8B-B14F-4D97-AF65-F5344CB8AC3E}">
        <p14:creationId xmlns:p14="http://schemas.microsoft.com/office/powerpoint/2010/main" val="4094935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3505200" cy="639762"/>
          </a:xfrm>
        </p:spPr>
        <p:txBody>
          <a:bodyPr>
            <a:normAutofit fontScale="90000"/>
          </a:bodyPr>
          <a:lstStyle/>
          <a:p>
            <a:r>
              <a:rPr lang="en-I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Hay making</a:t>
            </a:r>
          </a:p>
        </p:txBody>
      </p:sp>
      <p:sp>
        <p:nvSpPr>
          <p:cNvPr id="3" name="Content Placeholder 2"/>
          <p:cNvSpPr>
            <a:spLocks noGrp="1"/>
          </p:cNvSpPr>
          <p:nvPr>
            <p:ph idx="1"/>
          </p:nvPr>
        </p:nvSpPr>
        <p:spPr>
          <a:xfrm>
            <a:off x="609600" y="2949353"/>
            <a:ext cx="7848600" cy="1600200"/>
          </a:xfrm>
        </p:spPr>
        <p:style>
          <a:lnRef idx="2">
            <a:schemeClr val="accent2"/>
          </a:lnRef>
          <a:fillRef idx="1">
            <a:schemeClr val="lt1"/>
          </a:fillRef>
          <a:effectRef idx="0">
            <a:schemeClr val="accent2"/>
          </a:effectRef>
          <a:fontRef idx="minor">
            <a:schemeClr val="dk1"/>
          </a:fontRef>
        </p:style>
        <p:txBody>
          <a:bodyPr>
            <a:normAutofit/>
          </a:bodyPr>
          <a:lstStyle/>
          <a:p>
            <a:pPr algn="just">
              <a:buFont typeface="Wingdings" panose="05000000000000000000" pitchFamily="2" charset="2"/>
              <a:buChar char="v"/>
            </a:pPr>
            <a:r>
              <a:rPr lang="en-IN" sz="2200" b="1" dirty="0">
                <a:solidFill>
                  <a:srgbClr val="FF0000"/>
                </a:solidFill>
                <a:latin typeface="Times New Roman" pitchFamily="18" charset="0"/>
                <a:cs typeface="Times New Roman" pitchFamily="18" charset="0"/>
              </a:rPr>
              <a:t> Crops with thin stems and more leaves are better suited for hay making as they dry faster than those with thick stem and small leaves. These may include: oats, berseem, lucerne , cow pea, etc.</a:t>
            </a:r>
          </a:p>
        </p:txBody>
      </p:sp>
      <p:sp>
        <p:nvSpPr>
          <p:cNvPr id="4" name="Rectangle 3"/>
          <p:cNvSpPr/>
          <p:nvPr/>
        </p:nvSpPr>
        <p:spPr>
          <a:xfrm>
            <a:off x="609600" y="1295400"/>
            <a:ext cx="7696200" cy="14465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IN" sz="2200" b="1" dirty="0">
                <a:solidFill>
                  <a:srgbClr val="7030A0"/>
                </a:solidFill>
                <a:latin typeface="Times New Roman" pitchFamily="18" charset="0"/>
                <a:cs typeface="Times New Roman" pitchFamily="18" charset="0"/>
              </a:rPr>
              <a:t>“Hay making is the process of turning green, perishable forage into a product that can be safely stored and easily transported without danger of spoilage, while keeping nutrient loss to a minimum’</a:t>
            </a:r>
          </a:p>
        </p:txBody>
      </p:sp>
      <p:pic>
        <p:nvPicPr>
          <p:cNvPr id="1026" name="Picture 2" descr="The Seven Deadly Sins of Haymaking | Horse Journals">
            <a:extLst>
              <a:ext uri="{FF2B5EF4-FFF2-40B4-BE49-F238E27FC236}">
                <a16:creationId xmlns:a16="http://schemas.microsoft.com/office/drawing/2014/main" id="{C3F07036-EE57-4A12-A2BC-7A3CFD0D68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675094"/>
            <a:ext cx="2693894" cy="20816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king hay the old-fashioned way | Stuff.co.nz">
            <a:extLst>
              <a:ext uri="{FF2B5EF4-FFF2-40B4-BE49-F238E27FC236}">
                <a16:creationId xmlns:a16="http://schemas.microsoft.com/office/drawing/2014/main" id="{9314C35F-2643-4121-B987-C7902E39C9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971" y="4648200"/>
            <a:ext cx="3055229" cy="2108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mall-Scale Dairy Farming Manual">
            <a:extLst>
              <a:ext uri="{FF2B5EF4-FFF2-40B4-BE49-F238E27FC236}">
                <a16:creationId xmlns:a16="http://schemas.microsoft.com/office/drawing/2014/main" id="{408BEBDD-5212-43A9-B5EC-FDD02CEC1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7" y="762000"/>
            <a:ext cx="740092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480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C928A8-613A-49A2-ACD0-1AF8ED28B5BD}"/>
              </a:ext>
            </a:extLst>
          </p:cNvPr>
          <p:cNvSpPr>
            <a:spLocks noGrp="1"/>
          </p:cNvSpPr>
          <p:nvPr>
            <p:ph idx="1"/>
          </p:nvPr>
        </p:nvSpPr>
        <p:spPr>
          <a:xfrm>
            <a:off x="457200" y="1600201"/>
            <a:ext cx="8229600" cy="3810000"/>
          </a:xfrm>
        </p:spPr>
        <p:style>
          <a:lnRef idx="2">
            <a:schemeClr val="accent1"/>
          </a:lnRef>
          <a:fillRef idx="1">
            <a:schemeClr val="lt1"/>
          </a:fillRef>
          <a:effectRef idx="0">
            <a:schemeClr val="accent1"/>
          </a:effectRef>
          <a:fontRef idx="minor">
            <a:schemeClr val="dk1"/>
          </a:fontRef>
        </p:style>
        <p:txBody>
          <a:bodyPr>
            <a:normAutofit/>
          </a:bodyPr>
          <a:lstStyle/>
          <a:p>
            <a:pPr algn="just">
              <a:buFont typeface="Wingdings" panose="05000000000000000000" pitchFamily="2" charset="2"/>
              <a:buChar char="v"/>
            </a:pPr>
            <a:r>
              <a:rPr lang="en-US" sz="2000" dirty="0">
                <a:effectLst/>
                <a:latin typeface="Times New Roman" panose="02020603050405020304" pitchFamily="18" charset="0"/>
                <a:ea typeface="Times New Roman" panose="02020603050405020304" pitchFamily="18" charset="0"/>
              </a:rPr>
              <a:t>The aim of hay making is to reduce the moisture content of green crop to a level low enough to inhibit the action of plant and microbial enzymes.</a:t>
            </a:r>
            <a:endParaRPr lang="en-IN" sz="20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95300" algn="l"/>
              </a:tabLst>
            </a:pPr>
            <a:r>
              <a:rPr lang="en-US" sz="2000" dirty="0">
                <a:effectLst/>
                <a:latin typeface="Times New Roman" panose="02020603050405020304" pitchFamily="18" charset="0"/>
                <a:ea typeface="Times New Roman" panose="02020603050405020304" pitchFamily="18" charset="0"/>
              </a:rPr>
              <a:t>The moisture content of hay should not be more than 12-14%.</a:t>
            </a:r>
            <a:endParaRPr lang="en-IN" sz="20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95300" algn="l"/>
              </a:tabLst>
            </a:pPr>
            <a:r>
              <a:rPr lang="en-US" sz="2000" dirty="0">
                <a:effectLst/>
                <a:latin typeface="Times New Roman" panose="02020603050405020304" pitchFamily="18" charset="0"/>
                <a:ea typeface="Times New Roman" panose="02020603050405020304" pitchFamily="18" charset="0"/>
              </a:rPr>
              <a:t>Thin stemmed grasses, leguminous and hollow stemmed crops are suitable for hay making (like- Cowpea, Berseem, Lucerne, Oats </a:t>
            </a:r>
            <a:r>
              <a:rPr lang="en-US" sz="2000" dirty="0" err="1">
                <a:effectLst/>
                <a:latin typeface="Times New Roman" panose="02020603050405020304" pitchFamily="18" charset="0"/>
                <a:ea typeface="Times New Roman" panose="02020603050405020304" pitchFamily="18" charset="0"/>
              </a:rPr>
              <a:t>etc</a:t>
            </a:r>
            <a:r>
              <a:rPr lang="en-US" sz="2000" dirty="0">
                <a:effectLst/>
                <a:latin typeface="Times New Roman" panose="02020603050405020304" pitchFamily="18" charset="0"/>
                <a:ea typeface="Times New Roman" panose="02020603050405020304" pitchFamily="18" charset="0"/>
              </a:rPr>
              <a:t>).</a:t>
            </a:r>
            <a:endParaRPr lang="en-IN" sz="20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95300" algn="l"/>
              </a:tabLst>
            </a:pPr>
            <a:r>
              <a:rPr lang="en-US" sz="2000" dirty="0">
                <a:solidFill>
                  <a:srgbClr val="000000"/>
                </a:solidFill>
                <a:effectLst/>
                <a:latin typeface="Times New Roman" panose="02020603050405020304" pitchFamily="18" charset="0"/>
                <a:ea typeface="Times New Roman" panose="02020603050405020304" pitchFamily="18" charset="0"/>
              </a:rPr>
              <a:t>Leguminous fodder crops (e.g. Cow pea, Lucerne, </a:t>
            </a:r>
            <a:r>
              <a:rPr lang="en-US" sz="2000" dirty="0" err="1">
                <a:solidFill>
                  <a:srgbClr val="000000"/>
                </a:solidFill>
                <a:effectLst/>
                <a:latin typeface="Times New Roman" panose="02020603050405020304" pitchFamily="18" charset="0"/>
                <a:ea typeface="Times New Roman" panose="02020603050405020304" pitchFamily="18" charset="0"/>
              </a:rPr>
              <a:t>etc</a:t>
            </a:r>
            <a:r>
              <a:rPr lang="en-US" sz="2000" dirty="0">
                <a:solidFill>
                  <a:srgbClr val="000000"/>
                </a:solidFill>
                <a:effectLst/>
                <a:latin typeface="Times New Roman" panose="02020603050405020304" pitchFamily="18" charset="0"/>
                <a:ea typeface="Times New Roman" panose="02020603050405020304" pitchFamily="18" charset="0"/>
              </a:rPr>
              <a:t>) should be harvested at the flower initiation stage or when crown buds start to grow, while grasses and similar fodder crops should be harvested at the pre-flowering stage. At this stage, the crop has maximum nutrients and green matter.</a:t>
            </a:r>
          </a:p>
          <a:p>
            <a:pPr marL="342900" lvl="0" indent="-342900" algn="just">
              <a:buFont typeface="Wingdings" panose="05000000000000000000" pitchFamily="2" charset="2"/>
              <a:buChar char=""/>
              <a:tabLst>
                <a:tab pos="495300" algn="l"/>
              </a:tabLst>
            </a:pPr>
            <a:r>
              <a:rPr lang="en-US" sz="2000" dirty="0">
                <a:solidFill>
                  <a:srgbClr val="000000"/>
                </a:solidFill>
                <a:latin typeface="Times New Roman" panose="02020603050405020304" pitchFamily="18" charset="0"/>
                <a:ea typeface="Times New Roman" panose="02020603050405020304" pitchFamily="18" charset="0"/>
              </a:rPr>
              <a:t>Best time of fodder harvesting in case of cereal fodder in the milk stage while in legumes at the time of tender pod formation.</a:t>
            </a:r>
            <a:endParaRPr lang="en-IN" sz="20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v"/>
            </a:pPr>
            <a:endParaRPr lang="en-IN" sz="2000" dirty="0"/>
          </a:p>
        </p:txBody>
      </p:sp>
    </p:spTree>
    <p:extLst>
      <p:ext uri="{BB962C8B-B14F-4D97-AF65-F5344CB8AC3E}">
        <p14:creationId xmlns:p14="http://schemas.microsoft.com/office/powerpoint/2010/main" val="1119913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85B7-9385-4E85-9EE1-5402BCAFA4C0}"/>
              </a:ext>
            </a:extLst>
          </p:cNvPr>
          <p:cNvSpPr>
            <a:spLocks noGrp="1"/>
          </p:cNvSpPr>
          <p:nvPr>
            <p:ph type="title"/>
          </p:nvPr>
        </p:nvSpPr>
        <p:spPr/>
        <p:txBody>
          <a:bodyPr>
            <a:normAutofit/>
          </a:bodyPr>
          <a:lstStyle/>
          <a:p>
            <a:r>
              <a:rPr lang="en-IN" sz="2800" b="1" dirty="0">
                <a:solidFill>
                  <a:srgbClr val="FF0000"/>
                </a:solidFill>
                <a:latin typeface="Times New Roman" panose="02020603050405020304" pitchFamily="18" charset="0"/>
                <a:cs typeface="Times New Roman" panose="02020603050405020304" pitchFamily="18" charset="0"/>
              </a:rPr>
              <a:t>Methods of hay making</a:t>
            </a:r>
          </a:p>
        </p:txBody>
      </p:sp>
      <p:sp>
        <p:nvSpPr>
          <p:cNvPr id="9" name="Content Placeholder 2">
            <a:extLst>
              <a:ext uri="{FF2B5EF4-FFF2-40B4-BE49-F238E27FC236}">
                <a16:creationId xmlns:a16="http://schemas.microsoft.com/office/drawing/2014/main" id="{FBC5E326-2460-4974-9767-4AB0EB846EA2}"/>
              </a:ext>
            </a:extLst>
          </p:cNvPr>
          <p:cNvSpPr>
            <a:spLocks noGrp="1"/>
          </p:cNvSpPr>
          <p:nvPr>
            <p:ph idx="1"/>
          </p:nvPr>
        </p:nvSpPr>
        <p:spPr>
          <a:xfrm>
            <a:off x="762000" y="2209800"/>
            <a:ext cx="4267200" cy="533399"/>
          </a:xfrm>
        </p:spPr>
        <p:style>
          <a:lnRef idx="2">
            <a:schemeClr val="accent1"/>
          </a:lnRef>
          <a:fillRef idx="1">
            <a:schemeClr val="lt1"/>
          </a:fillRef>
          <a:effectRef idx="0">
            <a:schemeClr val="accent1"/>
          </a:effectRef>
          <a:fontRef idx="minor">
            <a:schemeClr val="dk1"/>
          </a:fontRef>
        </p:style>
        <p:txBody>
          <a:bodyPr>
            <a:normAutofit/>
          </a:bodyPr>
          <a:lstStyle/>
          <a:p>
            <a:pPr marL="514350" indent="-514350">
              <a:buAutoNum type="arabicPeriod"/>
            </a:pPr>
            <a:r>
              <a:rPr lang="en-IN" sz="2800" dirty="0">
                <a:latin typeface="Times New Roman" panose="02020603050405020304" pitchFamily="18" charset="0"/>
                <a:cs typeface="Times New Roman" panose="02020603050405020304" pitchFamily="18" charset="0"/>
              </a:rPr>
              <a:t>Field curing</a:t>
            </a:r>
          </a:p>
        </p:txBody>
      </p:sp>
      <p:sp>
        <p:nvSpPr>
          <p:cNvPr id="10" name="Content Placeholder 2">
            <a:extLst>
              <a:ext uri="{FF2B5EF4-FFF2-40B4-BE49-F238E27FC236}">
                <a16:creationId xmlns:a16="http://schemas.microsoft.com/office/drawing/2014/main" id="{6C0C93EF-B433-4CCF-BAD4-C55586A5A558}"/>
              </a:ext>
            </a:extLst>
          </p:cNvPr>
          <p:cNvSpPr txBox="1">
            <a:spLocks/>
          </p:cNvSpPr>
          <p:nvPr/>
        </p:nvSpPr>
        <p:spPr>
          <a:xfrm>
            <a:off x="762000" y="3018678"/>
            <a:ext cx="4267200" cy="53339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IN" sz="2800" dirty="0">
                <a:latin typeface="Times New Roman" panose="02020603050405020304" pitchFamily="18" charset="0"/>
                <a:cs typeface="Times New Roman" panose="02020603050405020304" pitchFamily="18" charset="0"/>
              </a:rPr>
              <a:t>2. Mow curing (barn drying)</a:t>
            </a:r>
          </a:p>
        </p:txBody>
      </p:sp>
      <p:sp>
        <p:nvSpPr>
          <p:cNvPr id="11" name="Content Placeholder 2">
            <a:extLst>
              <a:ext uri="{FF2B5EF4-FFF2-40B4-BE49-F238E27FC236}">
                <a16:creationId xmlns:a16="http://schemas.microsoft.com/office/drawing/2014/main" id="{5254FD81-D225-4731-9593-2EB306C18DC3}"/>
              </a:ext>
            </a:extLst>
          </p:cNvPr>
          <p:cNvSpPr txBox="1">
            <a:spLocks/>
          </p:cNvSpPr>
          <p:nvPr/>
        </p:nvSpPr>
        <p:spPr>
          <a:xfrm>
            <a:off x="762000" y="3810840"/>
            <a:ext cx="4267200" cy="53339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IN" sz="2800" dirty="0">
                <a:latin typeface="Times New Roman" panose="02020603050405020304" pitchFamily="18" charset="0"/>
                <a:cs typeface="Times New Roman" panose="02020603050405020304" pitchFamily="18" charset="0"/>
              </a:rPr>
              <a:t>3. Artificial drying</a:t>
            </a:r>
          </a:p>
        </p:txBody>
      </p:sp>
    </p:spTree>
    <p:extLst>
      <p:ext uri="{BB962C8B-B14F-4D97-AF65-F5344CB8AC3E}">
        <p14:creationId xmlns:p14="http://schemas.microsoft.com/office/powerpoint/2010/main" val="512005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85B7-9385-4E85-9EE1-5402BCAFA4C0}"/>
              </a:ext>
            </a:extLst>
          </p:cNvPr>
          <p:cNvSpPr>
            <a:spLocks noGrp="1"/>
          </p:cNvSpPr>
          <p:nvPr>
            <p:ph type="title"/>
          </p:nvPr>
        </p:nvSpPr>
        <p:spPr/>
        <p:txBody>
          <a:bodyPr>
            <a:normAutofit/>
          </a:bodyPr>
          <a:lstStyle/>
          <a:p>
            <a:r>
              <a:rPr lang="en-IN" sz="2800" b="1" dirty="0">
                <a:solidFill>
                  <a:srgbClr val="FF0000"/>
                </a:solidFill>
                <a:latin typeface="Times New Roman" panose="02020603050405020304" pitchFamily="18" charset="0"/>
                <a:cs typeface="Times New Roman" panose="02020603050405020304" pitchFamily="18" charset="0"/>
              </a:rPr>
              <a:t>1. Field curing</a:t>
            </a:r>
            <a:br>
              <a:rPr lang="en-IN" sz="2800" b="1" dirty="0">
                <a:solidFill>
                  <a:srgbClr val="FF0000"/>
                </a:solidFill>
                <a:latin typeface="Times New Roman" panose="02020603050405020304" pitchFamily="18" charset="0"/>
                <a:cs typeface="Times New Roman" panose="02020603050405020304" pitchFamily="18" charset="0"/>
              </a:rPr>
            </a:br>
            <a:r>
              <a:rPr lang="en-IN" sz="2800" b="1" dirty="0">
                <a:solidFill>
                  <a:srgbClr val="FF0000"/>
                </a:solidFill>
                <a:latin typeface="Times New Roman" panose="02020603050405020304" pitchFamily="18" charset="0"/>
                <a:cs typeface="Times New Roman" panose="02020603050405020304" pitchFamily="18" charset="0"/>
              </a:rPr>
              <a:t>Steps in field curing</a:t>
            </a:r>
          </a:p>
        </p:txBody>
      </p:sp>
      <p:sp>
        <p:nvSpPr>
          <p:cNvPr id="3" name="Content Placeholder 2">
            <a:extLst>
              <a:ext uri="{FF2B5EF4-FFF2-40B4-BE49-F238E27FC236}">
                <a16:creationId xmlns:a16="http://schemas.microsoft.com/office/drawing/2014/main" id="{C32ED065-697E-458C-93F2-7D393CB35F30}"/>
              </a:ext>
            </a:extLst>
          </p:cNvPr>
          <p:cNvSpPr>
            <a:spLocks noGrp="1"/>
          </p:cNvSpPr>
          <p:nvPr>
            <p:ph idx="1"/>
          </p:nvPr>
        </p:nvSpPr>
        <p:spPr>
          <a:xfrm>
            <a:off x="457200" y="1600201"/>
            <a:ext cx="8229600" cy="434340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514350" indent="-514350">
              <a:buAutoNum type="arabicPeriod"/>
            </a:pPr>
            <a:r>
              <a:rPr lang="en-IN" sz="2800" b="1" dirty="0">
                <a:solidFill>
                  <a:srgbClr val="FF0000"/>
                </a:solidFill>
                <a:latin typeface="Times New Roman" panose="02020603050405020304" pitchFamily="18" charset="0"/>
                <a:cs typeface="Times New Roman" panose="02020603050405020304" pitchFamily="18" charset="0"/>
              </a:rPr>
              <a:t>Cutting the crop: </a:t>
            </a:r>
            <a:r>
              <a:rPr lang="en-IN" sz="2800" dirty="0">
                <a:latin typeface="Times New Roman" panose="02020603050405020304" pitchFamily="18" charset="0"/>
                <a:cs typeface="Times New Roman" panose="02020603050405020304" pitchFamily="18" charset="0"/>
              </a:rPr>
              <a:t>Preferably cut crops in the same direction.</a:t>
            </a:r>
          </a:p>
          <a:p>
            <a:pPr marL="514350" indent="-514350">
              <a:buAutoNum type="arabicPeriod"/>
            </a:pPr>
            <a:r>
              <a:rPr lang="en-IN" sz="2800" b="1" dirty="0">
                <a:solidFill>
                  <a:srgbClr val="FF0000"/>
                </a:solidFill>
                <a:latin typeface="Times New Roman" panose="02020603050405020304" pitchFamily="18" charset="0"/>
                <a:cs typeface="Times New Roman" panose="02020603050405020304" pitchFamily="18" charset="0"/>
              </a:rPr>
              <a:t>Swath curing: </a:t>
            </a:r>
          </a:p>
          <a:p>
            <a:pPr>
              <a:buFont typeface="Wingdings" panose="05000000000000000000" pitchFamily="2" charset="2"/>
              <a:buChar char="Ø"/>
            </a:pPr>
            <a:r>
              <a:rPr lang="en-IN" sz="2800" dirty="0">
                <a:latin typeface="Times New Roman" panose="02020603050405020304" pitchFamily="18" charset="0"/>
                <a:cs typeface="Times New Roman" panose="02020603050405020304" pitchFamily="18" charset="0"/>
              </a:rPr>
              <a:t>Hay is dried very fast in the swath than windrow.</a:t>
            </a:r>
          </a:p>
          <a:p>
            <a:pPr>
              <a:buFont typeface="Wingdings" panose="05000000000000000000" pitchFamily="2" charset="2"/>
              <a:buChar char="Ø"/>
            </a:pPr>
            <a:r>
              <a:rPr lang="en-IN" sz="2800" dirty="0">
                <a:latin typeface="Times New Roman" panose="02020603050405020304" pitchFamily="18" charset="0"/>
                <a:cs typeface="Times New Roman" panose="02020603050405020304" pitchFamily="18" charset="0"/>
              </a:rPr>
              <a:t>After certain degree of drying there is shattering and bleaching of leaves.</a:t>
            </a:r>
          </a:p>
          <a:p>
            <a:pPr>
              <a:buFont typeface="Wingdings" panose="05000000000000000000" pitchFamily="2" charset="2"/>
              <a:buChar char="Ø"/>
            </a:pPr>
            <a:r>
              <a:rPr lang="en-IN" sz="2800" dirty="0">
                <a:latin typeface="Times New Roman" panose="02020603050405020304" pitchFamily="18" charset="0"/>
                <a:cs typeface="Times New Roman" panose="02020603050405020304" pitchFamily="18" charset="0"/>
              </a:rPr>
              <a:t>Forage left to cure in swath until it is wilted sufficiently (upto 40% moisture content remaining) to avoid shattering and bleaching.</a:t>
            </a:r>
          </a:p>
          <a:p>
            <a:pPr marL="0" indent="0">
              <a:buNone/>
            </a:pPr>
            <a:r>
              <a:rPr lang="en-IN" sz="2800" b="1" dirty="0">
                <a:solidFill>
                  <a:srgbClr val="FF0000"/>
                </a:solidFill>
                <a:latin typeface="Times New Roman" panose="02020603050405020304" pitchFamily="18" charset="0"/>
                <a:cs typeface="Times New Roman" panose="02020603050405020304" pitchFamily="18" charset="0"/>
              </a:rPr>
              <a:t>3. Raking: </a:t>
            </a:r>
          </a:p>
          <a:p>
            <a:pPr>
              <a:buFont typeface="Wingdings" panose="05000000000000000000" pitchFamily="2" charset="2"/>
              <a:buChar char="Ø"/>
            </a:pPr>
            <a:r>
              <a:rPr lang="en-IN" sz="2800" dirty="0">
                <a:latin typeface="Times New Roman" panose="02020603050405020304" pitchFamily="18" charset="0"/>
                <a:cs typeface="Times New Roman" panose="02020603050405020304" pitchFamily="18" charset="0"/>
              </a:rPr>
              <a:t>After wilting of fodder as swath, it is rolled into small loose fluffy cylindrical bundles known as windrow. </a:t>
            </a:r>
          </a:p>
          <a:p>
            <a:pPr>
              <a:buFont typeface="Wingdings" panose="05000000000000000000" pitchFamily="2" charset="2"/>
              <a:buChar char="Ø"/>
            </a:pPr>
            <a:r>
              <a:rPr lang="en-IN" sz="2800" dirty="0">
                <a:latin typeface="Times New Roman" panose="02020603050405020304" pitchFamily="18" charset="0"/>
                <a:cs typeface="Times New Roman" panose="02020603050405020304" pitchFamily="18" charset="0"/>
              </a:rPr>
              <a:t>It is better to do raking in the morning as dew make hay a little more tough and prevent shattering of leaves.</a:t>
            </a:r>
          </a:p>
        </p:txBody>
      </p:sp>
    </p:spTree>
    <p:extLst>
      <p:ext uri="{BB962C8B-B14F-4D97-AF65-F5344CB8AC3E}">
        <p14:creationId xmlns:p14="http://schemas.microsoft.com/office/powerpoint/2010/main" val="3759844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2ED065-697E-458C-93F2-7D393CB35F30}"/>
              </a:ext>
            </a:extLst>
          </p:cNvPr>
          <p:cNvSpPr>
            <a:spLocks noGrp="1"/>
          </p:cNvSpPr>
          <p:nvPr>
            <p:ph idx="1"/>
          </p:nvPr>
        </p:nvSpPr>
        <p:spPr>
          <a:xfrm>
            <a:off x="533400" y="1371600"/>
            <a:ext cx="8229600" cy="259080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IN" sz="2400" b="1" dirty="0">
                <a:solidFill>
                  <a:srgbClr val="FF0000"/>
                </a:solidFill>
                <a:latin typeface="Times New Roman" panose="02020603050405020304" pitchFamily="18" charset="0"/>
                <a:cs typeface="Times New Roman" panose="02020603050405020304" pitchFamily="18" charset="0"/>
              </a:rPr>
              <a:t>4. Cocking:</a:t>
            </a:r>
          </a:p>
          <a:p>
            <a:pPr>
              <a:buFont typeface="Wingdings" panose="05000000000000000000" pitchFamily="2" charset="2"/>
              <a:buChar char="Ø"/>
            </a:pPr>
            <a:r>
              <a:rPr lang="en-IN" sz="2400" dirty="0">
                <a:solidFill>
                  <a:schemeClr val="tx1"/>
                </a:solidFill>
                <a:latin typeface="Times New Roman" panose="02020603050405020304" pitchFamily="18" charset="0"/>
                <a:cs typeface="Times New Roman" panose="02020603050405020304" pitchFamily="18" charset="0"/>
              </a:rPr>
              <a:t>This is the process of making bigger heaps after hay has been cured partially in windrow.</a:t>
            </a:r>
          </a:p>
          <a:p>
            <a:pPr>
              <a:buFont typeface="Wingdings" panose="05000000000000000000" pitchFamily="2" charset="2"/>
              <a:buChar char="Ø"/>
            </a:pPr>
            <a:r>
              <a:rPr lang="en-IN" sz="2400" dirty="0">
                <a:solidFill>
                  <a:schemeClr val="tx1"/>
                </a:solidFill>
                <a:latin typeface="Times New Roman" panose="02020603050405020304" pitchFamily="18" charset="0"/>
                <a:cs typeface="Times New Roman" panose="02020603050405020304" pitchFamily="18" charset="0"/>
              </a:rPr>
              <a:t>Cocks were protected with rain caps where rain is expected.</a:t>
            </a:r>
          </a:p>
          <a:p>
            <a:pPr marL="0" indent="0">
              <a:buNone/>
            </a:pPr>
            <a:r>
              <a:rPr lang="en-IN" sz="2400" b="1" dirty="0">
                <a:solidFill>
                  <a:srgbClr val="FF0000"/>
                </a:solidFill>
                <a:latin typeface="Times New Roman" panose="02020603050405020304" pitchFamily="18" charset="0"/>
                <a:cs typeface="Times New Roman" panose="02020603050405020304" pitchFamily="18" charset="0"/>
              </a:rPr>
              <a:t>5. Bailing and storing:</a:t>
            </a:r>
          </a:p>
          <a:p>
            <a:pPr>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Bale hay with the help of automatic baler.</a:t>
            </a:r>
          </a:p>
        </p:txBody>
      </p:sp>
    </p:spTree>
    <p:extLst>
      <p:ext uri="{BB962C8B-B14F-4D97-AF65-F5344CB8AC3E}">
        <p14:creationId xmlns:p14="http://schemas.microsoft.com/office/powerpoint/2010/main" val="3804068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85B7-9385-4E85-9EE1-5402BCAFA4C0}"/>
              </a:ext>
            </a:extLst>
          </p:cNvPr>
          <p:cNvSpPr>
            <a:spLocks noGrp="1"/>
          </p:cNvSpPr>
          <p:nvPr>
            <p:ph type="title"/>
          </p:nvPr>
        </p:nvSpPr>
        <p:spPr/>
        <p:txBody>
          <a:bodyPr>
            <a:normAutofit/>
          </a:bodyPr>
          <a:lstStyle/>
          <a:p>
            <a:r>
              <a:rPr lang="en-IN" sz="2800" b="1" dirty="0">
                <a:solidFill>
                  <a:srgbClr val="FF0000"/>
                </a:solidFill>
                <a:latin typeface="Times New Roman" panose="02020603050405020304" pitchFamily="18" charset="0"/>
                <a:cs typeface="Times New Roman" panose="02020603050405020304" pitchFamily="18" charset="0"/>
              </a:rPr>
              <a:t>2. Mow curing or barn drying</a:t>
            </a:r>
          </a:p>
        </p:txBody>
      </p:sp>
      <p:sp>
        <p:nvSpPr>
          <p:cNvPr id="3" name="Content Placeholder 2">
            <a:extLst>
              <a:ext uri="{FF2B5EF4-FFF2-40B4-BE49-F238E27FC236}">
                <a16:creationId xmlns:a16="http://schemas.microsoft.com/office/drawing/2014/main" id="{C32ED065-697E-458C-93F2-7D393CB35F30}"/>
              </a:ext>
            </a:extLst>
          </p:cNvPr>
          <p:cNvSpPr>
            <a:spLocks noGrp="1"/>
          </p:cNvSpPr>
          <p:nvPr>
            <p:ph idx="1"/>
          </p:nvPr>
        </p:nvSpPr>
        <p:spPr>
          <a:xfrm>
            <a:off x="457200" y="1371600"/>
            <a:ext cx="8229600" cy="4648200"/>
          </a:xfrm>
        </p:spPr>
        <p:style>
          <a:lnRef idx="2">
            <a:schemeClr val="accent1"/>
          </a:lnRef>
          <a:fillRef idx="1">
            <a:schemeClr val="lt1"/>
          </a:fillRef>
          <a:effectRef idx="0">
            <a:schemeClr val="accent1"/>
          </a:effectRef>
          <a:fontRef idx="minor">
            <a:schemeClr val="dk1"/>
          </a:fontRef>
        </p:style>
        <p:txBody>
          <a:bodyPr>
            <a:noAutofit/>
          </a:bodyPr>
          <a:lstStyle/>
          <a:p>
            <a:pPr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This refers to the practice of curing partially dried hay inside the barn in mows.</a:t>
            </a:r>
          </a:p>
          <a:p>
            <a:pPr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Heated or unheated air is blow to the mows until moisture is reduced to 20-25%.</a:t>
            </a:r>
          </a:p>
          <a:p>
            <a:pPr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Swath curing is completed in the field itself until moisture content reach to 40%.</a:t>
            </a:r>
          </a:p>
          <a:p>
            <a:pPr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It taken to the barn and placed on the mows.</a:t>
            </a:r>
          </a:p>
          <a:p>
            <a:pPr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It takes 7-14 days on the mows with unheated air while less time with heated air to cure the hay fully. </a:t>
            </a:r>
          </a:p>
          <a:p>
            <a:pPr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Hay produced by mow curing will be greener and leafier and of a higher quality than field cured hay. </a:t>
            </a:r>
          </a:p>
        </p:txBody>
      </p:sp>
    </p:spTree>
    <p:extLst>
      <p:ext uri="{BB962C8B-B14F-4D97-AF65-F5344CB8AC3E}">
        <p14:creationId xmlns:p14="http://schemas.microsoft.com/office/powerpoint/2010/main" val="2383204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85B7-9385-4E85-9EE1-5402BCAFA4C0}"/>
              </a:ext>
            </a:extLst>
          </p:cNvPr>
          <p:cNvSpPr>
            <a:spLocks noGrp="1"/>
          </p:cNvSpPr>
          <p:nvPr>
            <p:ph type="title"/>
          </p:nvPr>
        </p:nvSpPr>
        <p:spPr>
          <a:xfrm>
            <a:off x="457200" y="381000"/>
            <a:ext cx="8229600" cy="1143000"/>
          </a:xfrm>
        </p:spPr>
        <p:txBody>
          <a:bodyPr>
            <a:normAutofit/>
          </a:bodyPr>
          <a:lstStyle/>
          <a:p>
            <a:r>
              <a:rPr lang="en-IN" sz="2800" b="1" dirty="0">
                <a:solidFill>
                  <a:srgbClr val="FF0000"/>
                </a:solidFill>
                <a:latin typeface="Times New Roman" panose="02020603050405020304" pitchFamily="18" charset="0"/>
                <a:cs typeface="Times New Roman" panose="02020603050405020304" pitchFamily="18" charset="0"/>
              </a:rPr>
              <a:t>3. Artificial drying</a:t>
            </a:r>
          </a:p>
        </p:txBody>
      </p:sp>
      <p:sp>
        <p:nvSpPr>
          <p:cNvPr id="3" name="Content Placeholder 2">
            <a:extLst>
              <a:ext uri="{FF2B5EF4-FFF2-40B4-BE49-F238E27FC236}">
                <a16:creationId xmlns:a16="http://schemas.microsoft.com/office/drawing/2014/main" id="{C32ED065-697E-458C-93F2-7D393CB35F30}"/>
              </a:ext>
            </a:extLst>
          </p:cNvPr>
          <p:cNvSpPr>
            <a:spLocks noGrp="1"/>
          </p:cNvSpPr>
          <p:nvPr>
            <p:ph idx="1"/>
          </p:nvPr>
        </p:nvSpPr>
        <p:spPr>
          <a:xfrm>
            <a:off x="457200" y="1676400"/>
            <a:ext cx="8229600" cy="2895600"/>
          </a:xfrm>
        </p:spPr>
        <p:style>
          <a:lnRef idx="2">
            <a:schemeClr val="accent1"/>
          </a:lnRef>
          <a:fillRef idx="1">
            <a:schemeClr val="lt1"/>
          </a:fillRef>
          <a:effectRef idx="0">
            <a:schemeClr val="accent1"/>
          </a:effectRef>
          <a:fontRef idx="minor">
            <a:schemeClr val="dk1"/>
          </a:fontRef>
        </p:style>
        <p:txBody>
          <a:bodyPr>
            <a:noAutofit/>
          </a:bodyPr>
          <a:lstStyle/>
          <a:p>
            <a:pPr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In this method, freshly cut or wilted chopped fodder will be dried in artificial driers (600-1500 degree Fahrenheit for 3-5 min.).</a:t>
            </a:r>
          </a:p>
          <a:p>
            <a:pPr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This is limited to large commercial operations where alfalfa leaf meal us mainly as vitamin supplement in poultry and swine are produced.</a:t>
            </a:r>
          </a:p>
          <a:p>
            <a:pPr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Such hay is consistently of superior quality but costly.</a:t>
            </a:r>
          </a:p>
        </p:txBody>
      </p:sp>
    </p:spTree>
    <p:extLst>
      <p:ext uri="{BB962C8B-B14F-4D97-AF65-F5344CB8AC3E}">
        <p14:creationId xmlns:p14="http://schemas.microsoft.com/office/powerpoint/2010/main" val="4085129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07D213-30FE-4579-AB41-E0AE1F7DEFA8}"/>
              </a:ext>
            </a:extLst>
          </p:cNvPr>
          <p:cNvSpPr>
            <a:spLocks noGrp="1"/>
          </p:cNvSpPr>
          <p:nvPr>
            <p:ph idx="1"/>
          </p:nvPr>
        </p:nvSpPr>
        <p:spPr>
          <a:xfrm>
            <a:off x="466165" y="1447800"/>
            <a:ext cx="8229600" cy="4800600"/>
          </a:xfrm>
        </p:spPr>
        <p:style>
          <a:lnRef idx="2">
            <a:schemeClr val="accent1"/>
          </a:lnRef>
          <a:fillRef idx="1">
            <a:schemeClr val="lt1"/>
          </a:fillRef>
          <a:effectRef idx="0">
            <a:schemeClr val="accent1"/>
          </a:effectRef>
          <a:fontRef idx="minor">
            <a:schemeClr val="dk1"/>
          </a:fontRef>
        </p:style>
        <p:txBody>
          <a:bodyPr>
            <a:noAutofit/>
          </a:bodyPr>
          <a:lstStyle/>
          <a:p>
            <a:pPr marL="57150" indent="0" algn="just">
              <a:spcBef>
                <a:spcPts val="0"/>
              </a:spcBef>
              <a:buNone/>
              <a:tabLst>
                <a:tab pos="914400" algn="l"/>
              </a:tabLst>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Shattering of leaves:</a:t>
            </a:r>
          </a:p>
          <a:p>
            <a:pPr algn="just">
              <a:spcBef>
                <a:spcPts val="0"/>
              </a:spcBef>
              <a:buFont typeface="Wingdings" panose="05000000000000000000" pitchFamily="2" charset="2"/>
              <a:buChar char="ü"/>
              <a:tabLst>
                <a:tab pos="914400" algn="l"/>
              </a:tabLst>
            </a:pP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leaves are much richer in digestible nutrients than stem hence losses by shattering decreased nutritive value of hay. </a:t>
            </a:r>
          </a:p>
          <a:p>
            <a:pPr algn="just">
              <a:spcBef>
                <a:spcPts val="0"/>
              </a:spcBef>
              <a:buFont typeface="Wingdings" panose="05000000000000000000" pitchFamily="2" charset="2"/>
              <a:buChar char="ü"/>
              <a:tabLst>
                <a:tab pos="914400" algn="l"/>
              </a:tabLst>
            </a:pP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Hay should newer be over dried or handled during warm period of the day (preferably done in morning hours).</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r>
              <a:rPr lang="en-IN" sz="2000" b="1" dirty="0">
                <a:solidFill>
                  <a:schemeClr val="tx1"/>
                </a:solidFill>
                <a:latin typeface="Times New Roman" panose="02020603050405020304" pitchFamily="18" charset="0"/>
                <a:cs typeface="Times New Roman" panose="02020603050405020304" pitchFamily="18" charset="0"/>
              </a:rPr>
              <a:t> </a:t>
            </a:r>
            <a:r>
              <a:rPr lang="en-IN" sz="2000" b="1" dirty="0">
                <a:solidFill>
                  <a:srgbClr val="FF0000"/>
                </a:solidFill>
                <a:latin typeface="Times New Roman" panose="02020603050405020304" pitchFamily="18" charset="0"/>
                <a:cs typeface="Times New Roman" panose="02020603050405020304" pitchFamily="18" charset="0"/>
              </a:rPr>
              <a:t>2. Losses due to bleaching (oxidation):</a:t>
            </a:r>
          </a:p>
          <a:p>
            <a:pPr>
              <a:spcBef>
                <a:spcPts val="0"/>
              </a:spcBef>
              <a:buFont typeface="Wingdings" panose="05000000000000000000" pitchFamily="2" charset="2"/>
              <a:buChar char="ü"/>
            </a:pPr>
            <a:r>
              <a:rPr lang="en-IN" sz="2000" dirty="0">
                <a:solidFill>
                  <a:schemeClr val="tx1"/>
                </a:solidFill>
                <a:latin typeface="Times New Roman" panose="02020603050405020304" pitchFamily="18" charset="0"/>
                <a:cs typeface="Times New Roman" panose="02020603050405020304" pitchFamily="18" charset="0"/>
              </a:rPr>
              <a:t>Much of the greener colour containing carotene is bleached.</a:t>
            </a:r>
          </a:p>
          <a:p>
            <a:pPr>
              <a:spcBef>
                <a:spcPts val="0"/>
              </a:spcBef>
              <a:buFont typeface="Wingdings" panose="05000000000000000000" pitchFamily="2" charset="2"/>
              <a:buChar char="ü"/>
            </a:pPr>
            <a:r>
              <a:rPr lang="en-IN" sz="2000" dirty="0">
                <a:solidFill>
                  <a:schemeClr val="tx1"/>
                </a:solidFill>
                <a:latin typeface="Times New Roman" panose="02020603050405020304" pitchFamily="18" charset="0"/>
                <a:cs typeface="Times New Roman" panose="02020603050405020304" pitchFamily="18" charset="0"/>
              </a:rPr>
              <a:t>Sun cured hays are rich in vitamin D</a:t>
            </a:r>
            <a:r>
              <a:rPr lang="en-IN" sz="1600" dirty="0">
                <a:solidFill>
                  <a:schemeClr val="tx1"/>
                </a:solidFill>
                <a:latin typeface="Times New Roman" panose="02020603050405020304" pitchFamily="18" charset="0"/>
                <a:cs typeface="Times New Roman" panose="02020603050405020304" pitchFamily="18" charset="0"/>
              </a:rPr>
              <a:t>2</a:t>
            </a:r>
            <a:r>
              <a:rPr lang="en-IN" sz="2000" dirty="0">
                <a:solidFill>
                  <a:schemeClr val="tx1"/>
                </a:solidFill>
                <a:latin typeface="Times New Roman" panose="02020603050405020304" pitchFamily="18" charset="0"/>
                <a:cs typeface="Times New Roman" panose="02020603050405020304" pitchFamily="18" charset="0"/>
              </a:rPr>
              <a:t>.</a:t>
            </a:r>
          </a:p>
          <a:p>
            <a:pPr marL="0" indent="0">
              <a:spcBef>
                <a:spcPts val="0"/>
              </a:spcBef>
              <a:buNone/>
            </a:pPr>
            <a:r>
              <a:rPr lang="en-IN" sz="2000" b="1" dirty="0">
                <a:solidFill>
                  <a:schemeClr val="tx1"/>
                </a:solidFill>
                <a:latin typeface="Times New Roman" panose="02020603050405020304" pitchFamily="18" charset="0"/>
                <a:cs typeface="Times New Roman" panose="02020603050405020304" pitchFamily="18" charset="0"/>
              </a:rPr>
              <a:t> </a:t>
            </a:r>
            <a:r>
              <a:rPr lang="en-IN" sz="2000" b="1" dirty="0">
                <a:solidFill>
                  <a:srgbClr val="FF0000"/>
                </a:solidFill>
                <a:latin typeface="Times New Roman" panose="02020603050405020304" pitchFamily="18" charset="0"/>
                <a:cs typeface="Times New Roman" panose="02020603050405020304" pitchFamily="18" charset="0"/>
              </a:rPr>
              <a:t>3. Losses due to leaching:</a:t>
            </a:r>
          </a:p>
          <a:p>
            <a:pPr>
              <a:spcBef>
                <a:spcPts val="0"/>
              </a:spcBef>
              <a:buFont typeface="Wingdings" panose="05000000000000000000" pitchFamily="2" charset="2"/>
              <a:buChar char="ü"/>
            </a:pPr>
            <a:r>
              <a:rPr lang="en-IN" sz="2000" dirty="0">
                <a:solidFill>
                  <a:schemeClr val="tx1"/>
                </a:solidFill>
                <a:latin typeface="Times New Roman" panose="02020603050405020304" pitchFamily="18" charset="0"/>
                <a:cs typeface="Times New Roman" panose="02020603050405020304" pitchFamily="18" charset="0"/>
              </a:rPr>
              <a:t>If cured hay is exposed to heavy and prolonged rain, sever nutrients losses may occur due to leaching.</a:t>
            </a:r>
          </a:p>
          <a:p>
            <a:pPr>
              <a:spcBef>
                <a:spcPts val="0"/>
              </a:spcBef>
              <a:buFont typeface="Wingdings" panose="05000000000000000000" pitchFamily="2" charset="2"/>
              <a:buChar char="ü"/>
            </a:pPr>
            <a:r>
              <a:rPr lang="en-IN" sz="2000" dirty="0">
                <a:solidFill>
                  <a:schemeClr val="tx1"/>
                </a:solidFill>
                <a:latin typeface="Times New Roman" panose="02020603050405020304" pitchFamily="18" charset="0"/>
                <a:cs typeface="Times New Roman" panose="02020603050405020304" pitchFamily="18" charset="0"/>
              </a:rPr>
              <a:t>Leaching causes loss of protein, soluble carbohydrate and other soluble nutrients and minerals. </a:t>
            </a:r>
          </a:p>
          <a:p>
            <a:pPr marL="0" indent="0">
              <a:spcBef>
                <a:spcPts val="0"/>
              </a:spcBef>
              <a:buNone/>
            </a:pPr>
            <a:r>
              <a:rPr lang="en-US" sz="2000" b="1" dirty="0">
                <a:solidFill>
                  <a:srgbClr val="FF0000"/>
                </a:solidFill>
                <a:effectLst/>
                <a:latin typeface="Times New Roman" panose="02020603050405020304" pitchFamily="18" charset="0"/>
                <a:ea typeface="Times New Roman" panose="02020603050405020304" pitchFamily="18" charset="0"/>
              </a:rPr>
              <a:t>4. Losses due to fermentation:</a:t>
            </a:r>
          </a:p>
          <a:p>
            <a:pPr>
              <a:spcBef>
                <a:spcPts val="0"/>
              </a:spcBef>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rPr>
              <a:t> Protein is hydrolyzed to amino acids which will lost if there is heavy rain. </a:t>
            </a:r>
            <a:endParaRPr lang="en-IN" sz="20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ü"/>
            </a:pPr>
            <a:endParaRPr lang="en-IN" sz="2000"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1564C25-B77C-4AE2-943E-74B6F9A5436C}"/>
              </a:ext>
            </a:extLst>
          </p:cNvPr>
          <p:cNvSpPr txBox="1"/>
          <p:nvPr/>
        </p:nvSpPr>
        <p:spPr>
          <a:xfrm>
            <a:off x="457200" y="609600"/>
            <a:ext cx="82296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tabLst>
                <a:tab pos="457200" algn="l"/>
              </a:tabLst>
            </a:pPr>
            <a:r>
              <a:rPr lang="en-US" sz="2800" b="1" dirty="0">
                <a:solidFill>
                  <a:srgbClr val="FF0000"/>
                </a:solidFill>
                <a:effectLst/>
                <a:latin typeface="Times New Roman" panose="02020603050405020304" pitchFamily="18" charset="0"/>
                <a:ea typeface="Times New Roman" panose="02020603050405020304" pitchFamily="18" charset="0"/>
              </a:rPr>
              <a:t>Losses of nutrients during hay making</a:t>
            </a:r>
            <a:endParaRPr lang="en-IN" sz="28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410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F08C-DA20-44A3-957B-A7FC6CA381F7}"/>
              </a:ext>
            </a:extLst>
          </p:cNvPr>
          <p:cNvSpPr>
            <a:spLocks noGrp="1"/>
          </p:cNvSpPr>
          <p:nvPr>
            <p:ph type="title"/>
          </p:nvPr>
        </p:nvSpPr>
        <p:spPr>
          <a:xfrm>
            <a:off x="381000" y="228600"/>
            <a:ext cx="8229600" cy="1143000"/>
          </a:xfrm>
        </p:spPr>
        <p:txBody>
          <a:bodyPr>
            <a:normAutofit/>
          </a:bodyPr>
          <a:lstStyle/>
          <a:p>
            <a:r>
              <a:rPr lang="en-IN" sz="2400" b="1" i="0" u="none" strike="noStrike" baseline="0" dirty="0">
                <a:solidFill>
                  <a:srgbClr val="C00000"/>
                </a:solidFill>
                <a:latin typeface="Times New Roman" panose="02020603050405020304" pitchFamily="18" charset="0"/>
              </a:rPr>
              <a:t>SILAGE MAKING OR PICKLE GRASS ?</a:t>
            </a:r>
            <a:endParaRPr lang="en-IN" sz="2400" dirty="0">
              <a:solidFill>
                <a:srgbClr val="C00000"/>
              </a:solidFill>
            </a:endParaRPr>
          </a:p>
        </p:txBody>
      </p:sp>
      <p:pic>
        <p:nvPicPr>
          <p:cNvPr id="5122" name="Picture 2" descr="Punjab Corn Silage, Packaging Type: Bales, Pack Size: 500 Kg, Rs 6.2 /kg |  ID: 20279722455">
            <a:extLst>
              <a:ext uri="{FF2B5EF4-FFF2-40B4-BE49-F238E27FC236}">
                <a16:creationId xmlns:a16="http://schemas.microsoft.com/office/drawing/2014/main" id="{9828BE3D-A0E6-42FA-8E52-DAB8A893F2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00" b="12566"/>
          <a:stretch/>
        </p:blipFill>
        <p:spPr bwMode="auto">
          <a:xfrm>
            <a:off x="2811224" y="4343400"/>
            <a:ext cx="3284776"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57200" y="1600201"/>
            <a:ext cx="8229600" cy="2438400"/>
          </a:xfrm>
        </p:spPr>
        <p:txBody>
          <a:bodyPr>
            <a:normAutofit/>
          </a:bodyPr>
          <a:lstStyle/>
          <a:p>
            <a:pPr algn="just">
              <a:buFont typeface="Wingdings" pitchFamily="2" charset="2"/>
              <a:buChar char="v"/>
            </a:pPr>
            <a:r>
              <a:rPr lang="en-US" sz="2400" dirty="0">
                <a:latin typeface="Times New Roman" pitchFamily="18" charset="0"/>
                <a:cs typeface="Times New Roman" pitchFamily="18" charset="0"/>
              </a:rPr>
              <a:t>Silage is the material produced by the controlled anaerobic fermentation of a crop of high moisture content. </a:t>
            </a:r>
          </a:p>
          <a:p>
            <a:pPr algn="just">
              <a:buFont typeface="Wingdings" pitchFamily="2" charset="2"/>
              <a:buChar char="v"/>
            </a:pPr>
            <a:r>
              <a:rPr lang="en-US" sz="2400" dirty="0">
                <a:latin typeface="Times New Roman" pitchFamily="18" charset="0"/>
                <a:cs typeface="Times New Roman" pitchFamily="18" charset="0"/>
              </a:rPr>
              <a:t>Silage is the green succulent roughage preserved more or less in its original condition, with a minimum deterioration and minimum loss in respect of various nutritive constituents of fodder. ”</a:t>
            </a:r>
          </a:p>
        </p:txBody>
      </p:sp>
    </p:spTree>
    <p:extLst>
      <p:ext uri="{BB962C8B-B14F-4D97-AF65-F5344CB8AC3E}">
        <p14:creationId xmlns:p14="http://schemas.microsoft.com/office/powerpoint/2010/main" val="1921298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564C25-B77C-4AE2-943E-74B6F9A5436C}"/>
              </a:ext>
            </a:extLst>
          </p:cNvPr>
          <p:cNvSpPr txBox="1"/>
          <p:nvPr/>
        </p:nvSpPr>
        <p:spPr>
          <a:xfrm>
            <a:off x="990600" y="1143000"/>
            <a:ext cx="71628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tabLst>
                <a:tab pos="457200" algn="l"/>
              </a:tabLst>
            </a:pPr>
            <a:r>
              <a:rPr lang="en-US" sz="2800" b="1" dirty="0">
                <a:solidFill>
                  <a:srgbClr val="FF0000"/>
                </a:solidFill>
                <a:effectLst/>
                <a:latin typeface="Times New Roman" panose="02020603050405020304" pitchFamily="18" charset="0"/>
                <a:ea typeface="Times New Roman" panose="02020603050405020304" pitchFamily="18" charset="0"/>
              </a:rPr>
              <a:t>Total losses in hay making</a:t>
            </a:r>
            <a:endParaRPr lang="en-IN" sz="2800" b="1"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6" name="Table 6">
            <a:extLst>
              <a:ext uri="{FF2B5EF4-FFF2-40B4-BE49-F238E27FC236}">
                <a16:creationId xmlns:a16="http://schemas.microsoft.com/office/drawing/2014/main" id="{FE016E3F-A6C8-407E-AA29-31AA316A81F8}"/>
              </a:ext>
            </a:extLst>
          </p:cNvPr>
          <p:cNvGraphicFramePr>
            <a:graphicFrameLocks noGrp="1"/>
          </p:cNvGraphicFramePr>
          <p:nvPr>
            <p:extLst>
              <p:ext uri="{D42A27DB-BD31-4B8C-83A1-F6EECF244321}">
                <p14:modId xmlns:p14="http://schemas.microsoft.com/office/powerpoint/2010/main" val="1090185541"/>
              </p:ext>
            </p:extLst>
          </p:nvPr>
        </p:nvGraphicFramePr>
        <p:xfrm>
          <a:off x="685800" y="2118381"/>
          <a:ext cx="7772400" cy="2651760"/>
        </p:xfrm>
        <a:graphic>
          <a:graphicData uri="http://schemas.openxmlformats.org/drawingml/2006/table">
            <a:tbl>
              <a:tblPr firstRow="1" bandRow="1">
                <a:tableStyleId>{5940675A-B579-460E-94D1-54222C63F5DA}</a:tableStyleId>
              </a:tblPr>
              <a:tblGrid>
                <a:gridCol w="1447800">
                  <a:extLst>
                    <a:ext uri="{9D8B030D-6E8A-4147-A177-3AD203B41FA5}">
                      <a16:colId xmlns:a16="http://schemas.microsoft.com/office/drawing/2014/main" val="1945427230"/>
                    </a:ext>
                  </a:extLst>
                </a:gridCol>
                <a:gridCol w="2209800">
                  <a:extLst>
                    <a:ext uri="{9D8B030D-6E8A-4147-A177-3AD203B41FA5}">
                      <a16:colId xmlns:a16="http://schemas.microsoft.com/office/drawing/2014/main" val="119342508"/>
                    </a:ext>
                  </a:extLst>
                </a:gridCol>
                <a:gridCol w="4114800">
                  <a:extLst>
                    <a:ext uri="{9D8B030D-6E8A-4147-A177-3AD203B41FA5}">
                      <a16:colId xmlns:a16="http://schemas.microsoft.com/office/drawing/2014/main" val="3416010194"/>
                    </a:ext>
                  </a:extLst>
                </a:gridCol>
              </a:tblGrid>
              <a:tr h="414867">
                <a:tc>
                  <a:txBody>
                    <a:bodyPr/>
                    <a:lstStyle/>
                    <a:p>
                      <a:pPr algn="ctr"/>
                      <a:r>
                        <a:rPr lang="en-IN" sz="2400" b="1" dirty="0">
                          <a:solidFill>
                            <a:srgbClr val="FF0000"/>
                          </a:solidFill>
                          <a:latin typeface="Times New Roman" panose="02020603050405020304" pitchFamily="18" charset="0"/>
                          <a:cs typeface="Times New Roman" panose="02020603050405020304" pitchFamily="18" charset="0"/>
                        </a:rPr>
                        <a:t>Sl. No.</a:t>
                      </a:r>
                    </a:p>
                  </a:txBody>
                  <a:tcPr/>
                </a:tc>
                <a:tc>
                  <a:txBody>
                    <a:bodyPr/>
                    <a:lstStyle/>
                    <a:p>
                      <a:pPr algn="ctr"/>
                      <a:r>
                        <a:rPr lang="en-IN" sz="2400" b="1" dirty="0">
                          <a:solidFill>
                            <a:srgbClr val="FF0000"/>
                          </a:solidFill>
                          <a:latin typeface="Times New Roman" panose="02020603050405020304" pitchFamily="18" charset="0"/>
                          <a:cs typeface="Times New Roman" panose="02020603050405020304" pitchFamily="18" charset="0"/>
                        </a:rPr>
                        <a:t>Nutrient losses</a:t>
                      </a:r>
                    </a:p>
                  </a:txBody>
                  <a:tcPr/>
                </a:tc>
                <a:tc>
                  <a:txBody>
                    <a:bodyPr/>
                    <a:lstStyle/>
                    <a:p>
                      <a:pPr algn="ctr"/>
                      <a:r>
                        <a:rPr lang="en-IN" sz="2400" b="1" dirty="0">
                          <a:solidFill>
                            <a:srgbClr val="FF0000"/>
                          </a:solidFill>
                          <a:latin typeface="Times New Roman" panose="02020603050405020304" pitchFamily="18" charset="0"/>
                          <a:cs typeface="Times New Roman" panose="02020603050405020304" pitchFamily="18" charset="0"/>
                        </a:rPr>
                        <a:t>% of total losses </a:t>
                      </a:r>
                    </a:p>
                  </a:txBody>
                  <a:tcPr/>
                </a:tc>
                <a:extLst>
                  <a:ext uri="{0D108BD9-81ED-4DB2-BD59-A6C34878D82A}">
                    <a16:rowId xmlns:a16="http://schemas.microsoft.com/office/drawing/2014/main" val="2078005882"/>
                  </a:ext>
                </a:extLst>
              </a:tr>
              <a:tr h="414867">
                <a:tc>
                  <a:txBody>
                    <a:bodyPr/>
                    <a:lstStyle/>
                    <a:p>
                      <a:pPr algn="ctr"/>
                      <a:r>
                        <a:rPr lang="en-IN" sz="2400" dirty="0">
                          <a:latin typeface="Times New Roman" panose="02020603050405020304" pitchFamily="18" charset="0"/>
                          <a:cs typeface="Times New Roman" panose="02020603050405020304" pitchFamily="18" charset="0"/>
                        </a:rPr>
                        <a:t>1.</a:t>
                      </a:r>
                    </a:p>
                  </a:txBody>
                  <a:tcPr/>
                </a:tc>
                <a:tc>
                  <a:txBody>
                    <a:bodyPr/>
                    <a:lstStyle/>
                    <a:p>
                      <a:pPr algn="ctr"/>
                      <a:r>
                        <a:rPr lang="en-IN" sz="2400" dirty="0">
                          <a:latin typeface="Times New Roman" panose="02020603050405020304" pitchFamily="18" charset="0"/>
                          <a:cs typeface="Times New Roman" panose="02020603050405020304" pitchFamily="18" charset="0"/>
                        </a:rPr>
                        <a:t>DM</a:t>
                      </a:r>
                    </a:p>
                  </a:txBody>
                  <a:tcPr/>
                </a:tc>
                <a:tc>
                  <a:txBody>
                    <a:bodyPr/>
                    <a:lstStyle/>
                    <a:p>
                      <a:pPr algn="ctr"/>
                      <a:r>
                        <a:rPr lang="en-IN" sz="2400" dirty="0">
                          <a:latin typeface="Times New Roman" panose="02020603050405020304" pitchFamily="18" charset="0"/>
                          <a:cs typeface="Times New Roman" panose="02020603050405020304" pitchFamily="18" charset="0"/>
                        </a:rPr>
                        <a:t>20-30% (legumes)</a:t>
                      </a:r>
                    </a:p>
                    <a:p>
                      <a:pPr algn="ctr"/>
                      <a:r>
                        <a:rPr lang="en-IN" sz="2400" dirty="0">
                          <a:latin typeface="Times New Roman" panose="02020603050405020304" pitchFamily="18" charset="0"/>
                          <a:cs typeface="Times New Roman" panose="02020603050405020304" pitchFamily="18" charset="0"/>
                        </a:rPr>
                        <a:t>10-15% (grasses/non-legumes)</a:t>
                      </a:r>
                    </a:p>
                  </a:txBody>
                  <a:tcPr/>
                </a:tc>
                <a:extLst>
                  <a:ext uri="{0D108BD9-81ED-4DB2-BD59-A6C34878D82A}">
                    <a16:rowId xmlns:a16="http://schemas.microsoft.com/office/drawing/2014/main" val="1631954468"/>
                  </a:ext>
                </a:extLst>
              </a:tr>
              <a:tr h="414867">
                <a:tc>
                  <a:txBody>
                    <a:bodyPr/>
                    <a:lstStyle/>
                    <a:p>
                      <a:pPr algn="ctr"/>
                      <a:r>
                        <a:rPr lang="en-IN" sz="2400" dirty="0">
                          <a:latin typeface="Times New Roman" panose="02020603050405020304" pitchFamily="18" charset="0"/>
                          <a:cs typeface="Times New Roman" panose="02020603050405020304" pitchFamily="18" charset="0"/>
                        </a:rPr>
                        <a:t>2.</a:t>
                      </a:r>
                    </a:p>
                  </a:txBody>
                  <a:tcPr/>
                </a:tc>
                <a:tc>
                  <a:txBody>
                    <a:bodyPr/>
                    <a:lstStyle/>
                    <a:p>
                      <a:pPr algn="ctr"/>
                      <a:r>
                        <a:rPr lang="en-IN" sz="2400" dirty="0">
                          <a:latin typeface="Times New Roman" panose="02020603050405020304" pitchFamily="18" charset="0"/>
                          <a:cs typeface="Times New Roman" panose="02020603050405020304" pitchFamily="18" charset="0"/>
                        </a:rPr>
                        <a:t>Protein</a:t>
                      </a:r>
                    </a:p>
                  </a:txBody>
                  <a:tcPr/>
                </a:tc>
                <a:tc>
                  <a:txBody>
                    <a:bodyPr/>
                    <a:lstStyle/>
                    <a:p>
                      <a:pPr algn="ctr"/>
                      <a:r>
                        <a:rPr lang="en-IN" sz="2400" dirty="0">
                          <a:latin typeface="Times New Roman" panose="02020603050405020304" pitchFamily="18" charset="0"/>
                          <a:cs typeface="Times New Roman" panose="02020603050405020304" pitchFamily="18" charset="0"/>
                        </a:rPr>
                        <a:t>28%</a:t>
                      </a:r>
                    </a:p>
                  </a:txBody>
                  <a:tcPr/>
                </a:tc>
                <a:extLst>
                  <a:ext uri="{0D108BD9-81ED-4DB2-BD59-A6C34878D82A}">
                    <a16:rowId xmlns:a16="http://schemas.microsoft.com/office/drawing/2014/main" val="2484267891"/>
                  </a:ext>
                </a:extLst>
              </a:tr>
              <a:tr h="414867">
                <a:tc>
                  <a:txBody>
                    <a:bodyPr/>
                    <a:lstStyle/>
                    <a:p>
                      <a:pPr algn="ctr"/>
                      <a:r>
                        <a:rPr lang="en-IN" sz="2400" dirty="0">
                          <a:latin typeface="Times New Roman" panose="02020603050405020304" pitchFamily="18" charset="0"/>
                          <a:cs typeface="Times New Roman" panose="02020603050405020304" pitchFamily="18" charset="0"/>
                        </a:rPr>
                        <a:t>3.</a:t>
                      </a:r>
                    </a:p>
                  </a:txBody>
                  <a:tcPr/>
                </a:tc>
                <a:tc>
                  <a:txBody>
                    <a:bodyPr/>
                    <a:lstStyle/>
                    <a:p>
                      <a:pPr algn="ctr"/>
                      <a:r>
                        <a:rPr lang="en-IN" sz="2400" dirty="0">
                          <a:latin typeface="Times New Roman" panose="02020603050405020304" pitchFamily="18" charset="0"/>
                          <a:cs typeface="Times New Roman" panose="02020603050405020304" pitchFamily="18" charset="0"/>
                        </a:rPr>
                        <a:t>Carotene</a:t>
                      </a:r>
                    </a:p>
                  </a:txBody>
                  <a:tcPr/>
                </a:tc>
                <a:tc>
                  <a:txBody>
                    <a:bodyPr/>
                    <a:lstStyle/>
                    <a:p>
                      <a:pPr algn="ctr"/>
                      <a:r>
                        <a:rPr lang="en-IN" sz="2400" dirty="0">
                          <a:latin typeface="Times New Roman" panose="02020603050405020304" pitchFamily="18" charset="0"/>
                          <a:cs typeface="Times New Roman" panose="02020603050405020304" pitchFamily="18" charset="0"/>
                        </a:rPr>
                        <a:t>90%</a:t>
                      </a:r>
                    </a:p>
                  </a:txBody>
                  <a:tcPr/>
                </a:tc>
                <a:extLst>
                  <a:ext uri="{0D108BD9-81ED-4DB2-BD59-A6C34878D82A}">
                    <a16:rowId xmlns:a16="http://schemas.microsoft.com/office/drawing/2014/main" val="4010295085"/>
                  </a:ext>
                </a:extLst>
              </a:tr>
              <a:tr h="414867">
                <a:tc>
                  <a:txBody>
                    <a:bodyPr/>
                    <a:lstStyle/>
                    <a:p>
                      <a:pPr algn="ctr"/>
                      <a:r>
                        <a:rPr lang="en-IN" sz="2400" dirty="0">
                          <a:latin typeface="Times New Roman" panose="02020603050405020304" pitchFamily="18" charset="0"/>
                          <a:cs typeface="Times New Roman" panose="02020603050405020304" pitchFamily="18" charset="0"/>
                        </a:rPr>
                        <a:t>4.</a:t>
                      </a:r>
                    </a:p>
                  </a:txBody>
                  <a:tcPr/>
                </a:tc>
                <a:tc>
                  <a:txBody>
                    <a:bodyPr/>
                    <a:lstStyle/>
                    <a:p>
                      <a:pPr algn="ctr"/>
                      <a:r>
                        <a:rPr lang="en-IN" sz="2400" dirty="0">
                          <a:latin typeface="Times New Roman" panose="02020603050405020304" pitchFamily="18" charset="0"/>
                          <a:cs typeface="Times New Roman" panose="02020603050405020304" pitchFamily="18" charset="0"/>
                        </a:rPr>
                        <a:t>Energy</a:t>
                      </a:r>
                    </a:p>
                  </a:txBody>
                  <a:tcPr/>
                </a:tc>
                <a:tc>
                  <a:txBody>
                    <a:bodyPr/>
                    <a:lstStyle/>
                    <a:p>
                      <a:pPr algn="ctr"/>
                      <a:r>
                        <a:rPr lang="en-IN" sz="2400" dirty="0">
                          <a:latin typeface="Times New Roman" panose="02020603050405020304" pitchFamily="18" charset="0"/>
                          <a:cs typeface="Times New Roman" panose="02020603050405020304" pitchFamily="18" charset="0"/>
                        </a:rPr>
                        <a:t>25%</a:t>
                      </a:r>
                    </a:p>
                  </a:txBody>
                  <a:tcPr/>
                </a:tc>
                <a:extLst>
                  <a:ext uri="{0D108BD9-81ED-4DB2-BD59-A6C34878D82A}">
                    <a16:rowId xmlns:a16="http://schemas.microsoft.com/office/drawing/2014/main" val="3919145503"/>
                  </a:ext>
                </a:extLst>
              </a:tr>
            </a:tbl>
          </a:graphicData>
        </a:graphic>
      </p:graphicFrame>
    </p:spTree>
    <p:extLst>
      <p:ext uri="{BB962C8B-B14F-4D97-AF65-F5344CB8AC3E}">
        <p14:creationId xmlns:p14="http://schemas.microsoft.com/office/powerpoint/2010/main" val="3049215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D4495C-77CA-4D80-9E85-4105D795977F}"/>
              </a:ext>
            </a:extLst>
          </p:cNvPr>
          <p:cNvSpPr>
            <a:spLocks noGrp="1"/>
          </p:cNvSpPr>
          <p:nvPr>
            <p:ph idx="1"/>
          </p:nvPr>
        </p:nvSpPr>
        <p:spPr>
          <a:xfrm>
            <a:off x="457200" y="609600"/>
            <a:ext cx="8229600" cy="5486400"/>
          </a:xfrm>
        </p:spPr>
        <p:style>
          <a:lnRef idx="2">
            <a:schemeClr val="accent1"/>
          </a:lnRef>
          <a:fillRef idx="1">
            <a:schemeClr val="lt1"/>
          </a:fillRef>
          <a:effectRef idx="0">
            <a:schemeClr val="accent1"/>
          </a:effectRef>
          <a:fontRef idx="minor">
            <a:schemeClr val="dk1"/>
          </a:fontRef>
        </p:style>
        <p:txBody>
          <a:bodyPr>
            <a:noAutofit/>
          </a:bodyPr>
          <a:lstStyle/>
          <a:p>
            <a:pPr marL="342900" lvl="0" indent="-342900" algn="just">
              <a:buFont typeface="Wingdings" panose="05000000000000000000" pitchFamily="2" charset="2"/>
              <a:buChar char=""/>
              <a:tabLst>
                <a:tab pos="457200" algn="l"/>
              </a:tabLst>
            </a:pPr>
            <a:r>
              <a:rPr lang="en-US" sz="2200" dirty="0">
                <a:effectLst/>
                <a:latin typeface="Times New Roman" panose="02020603050405020304" pitchFamily="18" charset="0"/>
                <a:ea typeface="Times New Roman" panose="02020603050405020304" pitchFamily="18" charset="0"/>
              </a:rPr>
              <a:t>Sun dried hays are rich in Vitamin D (ergocalciferol, Vit. D</a:t>
            </a:r>
            <a:r>
              <a:rPr lang="en-US" sz="2200" baseline="-25000" dirty="0">
                <a:effectLst/>
                <a:latin typeface="Times New Roman" panose="02020603050405020304" pitchFamily="18" charset="0"/>
                <a:ea typeface="Times New Roman" panose="02020603050405020304" pitchFamily="18" charset="0"/>
              </a:rPr>
              <a:t>2</a:t>
            </a:r>
            <a:r>
              <a:rPr lang="en-US" sz="2200" dirty="0">
                <a:effectLst/>
                <a:latin typeface="Times New Roman" panose="02020603050405020304" pitchFamily="18" charset="0"/>
                <a:ea typeface="Times New Roman" panose="02020603050405020304" pitchFamily="18" charset="0"/>
              </a:rPr>
              <a:t>) content than original crop.</a:t>
            </a:r>
            <a:endParaRPr lang="en-IN" sz="22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US" sz="2200" dirty="0">
                <a:effectLst/>
                <a:latin typeface="Times New Roman" panose="02020603050405020304" pitchFamily="18" charset="0"/>
                <a:ea typeface="Times New Roman" panose="02020603050405020304" pitchFamily="18" charset="0"/>
              </a:rPr>
              <a:t>Drying during bad weather conditions leads to bacterial fermentation and such hay may also contains actinomycetes which leads to farmer’s lung disease.</a:t>
            </a:r>
            <a:endParaRPr lang="en-IN" sz="22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US" sz="2200" dirty="0">
                <a:effectLst/>
                <a:latin typeface="Times New Roman" panose="02020603050405020304" pitchFamily="18" charset="0"/>
                <a:ea typeface="Times New Roman" panose="02020603050405020304" pitchFamily="18" charset="0"/>
              </a:rPr>
              <a:t>Storage of high moisture legumes for hay making results into excess fermentation and heat production which leads to browning of material and such type of hay is known as brown hay or mow burnt hay.</a:t>
            </a:r>
            <a:endParaRPr lang="en-IN" sz="22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US" sz="2200" dirty="0">
                <a:effectLst/>
                <a:latin typeface="Times New Roman" panose="02020603050405020304" pitchFamily="18" charset="0"/>
                <a:ea typeface="Times New Roman" panose="02020603050405020304" pitchFamily="18" charset="0"/>
              </a:rPr>
              <a:t>Brown </a:t>
            </a:r>
            <a:r>
              <a:rPr lang="en-US" sz="2200" dirty="0" err="1">
                <a:effectLst/>
                <a:latin typeface="Times New Roman" panose="02020603050405020304" pitchFamily="18" charset="0"/>
                <a:ea typeface="Times New Roman" panose="02020603050405020304" pitchFamily="18" charset="0"/>
              </a:rPr>
              <a:t>colour</a:t>
            </a:r>
            <a:r>
              <a:rPr lang="en-US" sz="2200" dirty="0">
                <a:effectLst/>
                <a:latin typeface="Times New Roman" panose="02020603050405020304" pitchFamily="18" charset="0"/>
                <a:ea typeface="Times New Roman" panose="02020603050405020304" pitchFamily="18" charset="0"/>
              </a:rPr>
              <a:t> or dark brown </a:t>
            </a:r>
            <a:r>
              <a:rPr lang="en-US" sz="2200" dirty="0" err="1">
                <a:effectLst/>
                <a:latin typeface="Times New Roman" panose="02020603050405020304" pitchFamily="18" charset="0"/>
                <a:ea typeface="Times New Roman" panose="02020603050405020304" pitchFamily="18" charset="0"/>
              </a:rPr>
              <a:t>colour</a:t>
            </a:r>
            <a:r>
              <a:rPr lang="en-US" sz="2200" dirty="0">
                <a:effectLst/>
                <a:latin typeface="Times New Roman" panose="02020603050405020304" pitchFamily="18" charset="0"/>
                <a:ea typeface="Times New Roman" panose="02020603050405020304" pitchFamily="18" charset="0"/>
              </a:rPr>
              <a:t> of hay is attributed mainly due to Maillard type reactions. </a:t>
            </a:r>
            <a:endParaRPr lang="en-IN" sz="22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US" sz="2200" dirty="0">
                <a:effectLst/>
                <a:latin typeface="Times New Roman" panose="02020603050405020304" pitchFamily="18" charset="0"/>
                <a:ea typeface="Times New Roman" panose="02020603050405020304" pitchFamily="18" charset="0"/>
              </a:rPr>
              <a:t>The amino acid lysine is particularly susceptible to Maillard type reactions. </a:t>
            </a:r>
            <a:endParaRPr lang="en-IN" sz="22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US" sz="2200" dirty="0">
                <a:effectLst/>
                <a:latin typeface="Times New Roman" panose="02020603050405020304" pitchFamily="18" charset="0"/>
                <a:ea typeface="Times New Roman" panose="02020603050405020304" pitchFamily="18" charset="0"/>
              </a:rPr>
              <a:t>Nutritive value of hay is generally lower as compare to silage and losses during conservation is high in hay making.</a:t>
            </a:r>
            <a:endParaRPr lang="en-IN" sz="2200" dirty="0">
              <a:effectLst/>
              <a:latin typeface="Times New Roman" panose="02020603050405020304" pitchFamily="18" charset="0"/>
              <a:ea typeface="Times New Roman" panose="02020603050405020304" pitchFamily="18" charset="0"/>
            </a:endParaRPr>
          </a:p>
          <a:p>
            <a:endParaRPr lang="en-IN" sz="2200" dirty="0"/>
          </a:p>
        </p:txBody>
      </p:sp>
    </p:spTree>
    <p:extLst>
      <p:ext uri="{BB962C8B-B14F-4D97-AF65-F5344CB8AC3E}">
        <p14:creationId xmlns:p14="http://schemas.microsoft.com/office/powerpoint/2010/main" val="3698456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495800"/>
          </a:xfrm>
        </p:spPr>
        <p:style>
          <a:lnRef idx="2">
            <a:schemeClr val="accent2"/>
          </a:lnRef>
          <a:fillRef idx="1">
            <a:schemeClr val="lt1"/>
          </a:fillRef>
          <a:effectRef idx="0">
            <a:schemeClr val="accent2"/>
          </a:effectRef>
          <a:fontRef idx="minor">
            <a:schemeClr val="dk1"/>
          </a:fontRef>
        </p:style>
        <p:txBody>
          <a:bodyPr>
            <a:noAutofit/>
          </a:bodyPr>
          <a:lstStyle/>
          <a:p>
            <a:pPr algn="just">
              <a:buFont typeface="Wingdings" pitchFamily="2" charset="2"/>
              <a:buChar char="v"/>
            </a:pPr>
            <a:r>
              <a:rPr lang="en-IN" sz="2200" dirty="0">
                <a:latin typeface="Times New Roman" pitchFamily="18" charset="0"/>
                <a:cs typeface="Times New Roman" pitchFamily="18" charset="0"/>
              </a:rPr>
              <a:t>If hay is dried in a moist environment (during heavy rains season), mould may grow on the hay. These moulds can be extremely toxic to animals as well as the people handling it. </a:t>
            </a:r>
          </a:p>
          <a:p>
            <a:pPr algn="just">
              <a:buFont typeface="Wingdings" pitchFamily="2" charset="2"/>
              <a:buChar char="v"/>
            </a:pPr>
            <a:r>
              <a:rPr lang="en-IN" sz="2200" dirty="0">
                <a:latin typeface="Times New Roman" pitchFamily="18" charset="0"/>
                <a:cs typeface="Times New Roman" pitchFamily="18" charset="0"/>
              </a:rPr>
              <a:t>In such cases it is advisable to wait till the end of the rainy season before cutting the forage. This may lead to lower nutritional content in the hay, but this is better than toxic hay. </a:t>
            </a:r>
          </a:p>
          <a:p>
            <a:pPr algn="just">
              <a:buFont typeface="Wingdings" pitchFamily="2" charset="2"/>
              <a:buChar char="v"/>
            </a:pPr>
            <a:r>
              <a:rPr lang="en-IN" sz="2200" dirty="0">
                <a:latin typeface="Times New Roman" pitchFamily="18" charset="0"/>
                <a:cs typeface="Times New Roman" pitchFamily="18" charset="0"/>
              </a:rPr>
              <a:t>On the other hand, drying the hay too fast may lead to shattering of the delicate parts of the plant, causing a subsequent loss of nutrients. </a:t>
            </a:r>
          </a:p>
          <a:p>
            <a:pPr algn="just">
              <a:buFont typeface="Wingdings" pitchFamily="2" charset="2"/>
              <a:buChar char="v"/>
            </a:pPr>
            <a:r>
              <a:rPr lang="en-IN" sz="2200" dirty="0">
                <a:latin typeface="Times New Roman" pitchFamily="18" charset="0"/>
                <a:cs typeface="Times New Roman" pitchFamily="18" charset="0"/>
              </a:rPr>
              <a:t>Although artificial drying produces hay of good quality, it is expensive, but can be attempted on a community basis in areas where there is a need. </a:t>
            </a:r>
          </a:p>
          <a:p>
            <a:pPr algn="just"/>
            <a:endParaRPr lang="en-IN" sz="2200" dirty="0">
              <a:latin typeface="Times New Roman" pitchFamily="18" charset="0"/>
              <a:cs typeface="Times New Roman" pitchFamily="18" charset="0"/>
            </a:endParaRPr>
          </a:p>
        </p:txBody>
      </p:sp>
      <p:sp>
        <p:nvSpPr>
          <p:cNvPr id="4" name="Rectangle 3"/>
          <p:cNvSpPr/>
          <p:nvPr/>
        </p:nvSpPr>
        <p:spPr>
          <a:xfrm>
            <a:off x="1824038" y="405825"/>
            <a:ext cx="5186362" cy="584775"/>
          </a:xfrm>
          <a:prstGeom prst="rect">
            <a:avLst/>
          </a:prstGeom>
        </p:spPr>
        <p:txBody>
          <a:bodyPr wrap="square">
            <a:spAutoFit/>
          </a:bodyPr>
          <a:lstStyle/>
          <a:p>
            <a:pPr marL="342900" lvl="0" indent="-342900" algn="ctr">
              <a:spcBef>
                <a:spcPct val="20000"/>
              </a:spcBef>
            </a:pPr>
            <a:r>
              <a:rPr lang="en-I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Problems with hay making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723" y="1158776"/>
            <a:ext cx="6858001" cy="593824"/>
          </a:xfrm>
        </p:spPr>
        <p:txBody>
          <a:bodyPr rtlCol="0">
            <a:noAutofit/>
          </a:bodyPr>
          <a:lstStyle/>
          <a:p>
            <a:pPr fontAlgn="auto">
              <a:spcAft>
                <a:spcPts val="0"/>
              </a:spcAft>
              <a:defRPr/>
            </a:pPr>
            <a:r>
              <a:rPr lang="en-GB" sz="8800" b="1" dirty="0">
                <a:latin typeface="Times New Roman" pitchFamily="18" charset="0"/>
                <a:cs typeface="Times New Roman" pitchFamily="18" charset="0"/>
              </a:rPr>
              <a:t>Thank you</a:t>
            </a:r>
          </a:p>
        </p:txBody>
      </p:sp>
      <p:sp>
        <p:nvSpPr>
          <p:cNvPr id="3" name="Rectangle 2"/>
          <p:cNvSpPr/>
          <p:nvPr/>
        </p:nvSpPr>
        <p:spPr>
          <a:xfrm>
            <a:off x="0" y="6629400"/>
            <a:ext cx="9144000" cy="2286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2286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5A3B-3E11-4234-980A-EE4EBBDF4B47}"/>
              </a:ext>
            </a:extLst>
          </p:cNvPr>
          <p:cNvSpPr>
            <a:spLocks noGrp="1"/>
          </p:cNvSpPr>
          <p:nvPr>
            <p:ph type="title"/>
          </p:nvPr>
        </p:nvSpPr>
        <p:spPr>
          <a:xfrm>
            <a:off x="304800" y="304800"/>
            <a:ext cx="8229600" cy="1143000"/>
          </a:xfrm>
        </p:spPr>
        <p:txBody>
          <a:bodyPr>
            <a:normAutofit/>
          </a:bodyPr>
          <a:lstStyle/>
          <a:p>
            <a:r>
              <a:rPr lang="en-IN" sz="2800" b="1" dirty="0">
                <a:solidFill>
                  <a:srgbClr val="C00000"/>
                </a:solidFill>
                <a:latin typeface="Times New Roman" panose="02020603050405020304" pitchFamily="18" charset="0"/>
                <a:cs typeface="Times New Roman" panose="02020603050405020304" pitchFamily="18" charset="0"/>
              </a:rPr>
              <a:t>Terminology</a:t>
            </a:r>
          </a:p>
        </p:txBody>
      </p:sp>
      <p:sp>
        <p:nvSpPr>
          <p:cNvPr id="3" name="Content Placeholder 2">
            <a:extLst>
              <a:ext uri="{FF2B5EF4-FFF2-40B4-BE49-F238E27FC236}">
                <a16:creationId xmlns:a16="http://schemas.microsoft.com/office/drawing/2014/main" id="{69549E8C-31D0-45DE-A0DA-07E784124832}"/>
              </a:ext>
            </a:extLst>
          </p:cNvPr>
          <p:cNvSpPr>
            <a:spLocks noGrp="1"/>
          </p:cNvSpPr>
          <p:nvPr>
            <p:ph idx="1"/>
          </p:nvPr>
        </p:nvSpPr>
        <p:spPr>
          <a:xfrm>
            <a:off x="457200" y="1447800"/>
            <a:ext cx="8229600" cy="1295400"/>
          </a:xfrm>
        </p:spPr>
        <p:style>
          <a:lnRef idx="2">
            <a:schemeClr val="accent3"/>
          </a:lnRef>
          <a:fillRef idx="1">
            <a:schemeClr val="lt1"/>
          </a:fillRef>
          <a:effectRef idx="0">
            <a:schemeClr val="accent3"/>
          </a:effectRef>
          <a:fontRef idx="minor">
            <a:schemeClr val="dk1"/>
          </a:fontRef>
        </p:style>
        <p:txBody>
          <a:bodyPr>
            <a:noAutofit/>
          </a:bodyPr>
          <a:lstStyle/>
          <a:p>
            <a:pPr algn="just">
              <a:spcBef>
                <a:spcPts val="0"/>
              </a:spcBef>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1. Silo: </a:t>
            </a:r>
            <a:r>
              <a:rPr lang="en-US" sz="2400" dirty="0">
                <a:latin typeface="Times New Roman" panose="02020603050405020304" pitchFamily="18" charset="0"/>
                <a:cs typeface="Times New Roman" panose="02020603050405020304" pitchFamily="18" charset="0"/>
              </a:rPr>
              <a:t>Silo is the air tight container in which silage is made.</a:t>
            </a:r>
            <a:r>
              <a:rPr lang="en-US" sz="2400" b="1" dirty="0">
                <a:latin typeface="Times New Roman" panose="02020603050405020304" pitchFamily="18" charset="0"/>
                <a:cs typeface="Times New Roman" panose="02020603050405020304" pitchFamily="18" charset="0"/>
              </a:rPr>
              <a:t> </a:t>
            </a:r>
          </a:p>
          <a:p>
            <a:pPr algn="just">
              <a:spcBef>
                <a:spcPts val="0"/>
              </a:spcBef>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2. Ensiling/ensilage: </a:t>
            </a:r>
            <a:r>
              <a:rPr lang="en-US" sz="2400" dirty="0">
                <a:latin typeface="Times New Roman" panose="02020603050405020304" pitchFamily="18" charset="0"/>
                <a:cs typeface="Times New Roman" panose="02020603050405020304" pitchFamily="18" charset="0"/>
              </a:rPr>
              <a:t>The process of conserving green fodder as silage is called ensilage. </a:t>
            </a:r>
          </a:p>
        </p:txBody>
      </p:sp>
      <p:sp>
        <p:nvSpPr>
          <p:cNvPr id="4" name="Content Placeholder 2">
            <a:extLst>
              <a:ext uri="{FF2B5EF4-FFF2-40B4-BE49-F238E27FC236}">
                <a16:creationId xmlns:a16="http://schemas.microsoft.com/office/drawing/2014/main" id="{C3EFF32E-EBB3-471A-9831-1FE2901A3BAE}"/>
              </a:ext>
            </a:extLst>
          </p:cNvPr>
          <p:cNvSpPr txBox="1">
            <a:spLocks/>
          </p:cNvSpPr>
          <p:nvPr/>
        </p:nvSpPr>
        <p:spPr>
          <a:xfrm>
            <a:off x="571500" y="4419600"/>
            <a:ext cx="8001000" cy="1524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 very large number of different types of silos are in existence.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These vary from massive concrete structures with complete equipment to simple plastic bags.</a:t>
            </a: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3277043" y="3442447"/>
            <a:ext cx="2285114" cy="523220"/>
          </a:xfrm>
          <a:prstGeom prst="rect">
            <a:avLst/>
          </a:prstGeom>
        </p:spPr>
        <p:txBody>
          <a:bodyPr wrap="none">
            <a:spAutoFit/>
          </a:bodyPr>
          <a:lstStyle/>
          <a:p>
            <a:pPr algn="ctr"/>
            <a:r>
              <a:rPr lang="en-IN"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1. Type of silo</a:t>
            </a:r>
          </a:p>
        </p:txBody>
      </p:sp>
    </p:spTree>
    <p:extLst>
      <p:ext uri="{BB962C8B-B14F-4D97-AF65-F5344CB8AC3E}">
        <p14:creationId xmlns:p14="http://schemas.microsoft.com/office/powerpoint/2010/main" val="134080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result for type of silo for silage bunker"/>
          <p:cNvPicPr>
            <a:picLocks noChangeAspect="1" noChangeArrowheads="1"/>
          </p:cNvPicPr>
          <p:nvPr/>
        </p:nvPicPr>
        <p:blipFill>
          <a:blip r:embed="rId2" cstate="print"/>
          <a:srcRect/>
          <a:stretch>
            <a:fillRect/>
          </a:stretch>
        </p:blipFill>
        <p:spPr bwMode="auto">
          <a:xfrm>
            <a:off x="228600" y="3886200"/>
            <a:ext cx="5181600" cy="2532608"/>
          </a:xfrm>
          <a:prstGeom prst="rect">
            <a:avLst/>
          </a:prstGeom>
          <a:ln>
            <a:noFill/>
          </a:ln>
          <a:effectLst>
            <a:outerShdw blurRad="292100" dist="139700" dir="2700000" algn="tl" rotWithShape="0">
              <a:srgbClr val="333333">
                <a:alpha val="65000"/>
              </a:srgbClr>
            </a:outerShdw>
          </a:effectLst>
        </p:spPr>
      </p:pic>
      <p:pic>
        <p:nvPicPr>
          <p:cNvPr id="37894" name="Picture 6" descr="Related image"/>
          <p:cNvPicPr>
            <a:picLocks noChangeAspect="1" noChangeArrowheads="1"/>
          </p:cNvPicPr>
          <p:nvPr/>
        </p:nvPicPr>
        <p:blipFill>
          <a:blip r:embed="rId3" cstate="print"/>
          <a:srcRect/>
          <a:stretch>
            <a:fillRect/>
          </a:stretch>
        </p:blipFill>
        <p:spPr bwMode="auto">
          <a:xfrm>
            <a:off x="228600" y="914400"/>
            <a:ext cx="5181600" cy="27051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819400" y="304800"/>
            <a:ext cx="1943096" cy="523220"/>
          </a:xfrm>
          <a:prstGeom prst="rect">
            <a:avLst/>
          </a:prstGeom>
        </p:spPr>
        <p:txBody>
          <a:bodyPr wrap="none">
            <a:spAutoFit/>
          </a:bodyPr>
          <a:lstStyle/>
          <a:p>
            <a:pPr algn="ctr"/>
            <a:r>
              <a:rPr lang="en-IN"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Bunker silo</a:t>
            </a:r>
          </a:p>
        </p:txBody>
      </p:sp>
      <p:pic>
        <p:nvPicPr>
          <p:cNvPr id="37897" name="Picture 9"/>
          <p:cNvPicPr>
            <a:picLocks noChangeAspect="1" noChangeArrowheads="1"/>
          </p:cNvPicPr>
          <p:nvPr/>
        </p:nvPicPr>
        <p:blipFill>
          <a:blip r:embed="rId4" cstate="print"/>
          <a:srcRect/>
          <a:stretch>
            <a:fillRect/>
          </a:stretch>
        </p:blipFill>
        <p:spPr bwMode="auto">
          <a:xfrm>
            <a:off x="5562601" y="990600"/>
            <a:ext cx="3429000" cy="5334000"/>
          </a:xfrm>
          <a:prstGeom prst="rect">
            <a:avLst/>
          </a:prstGeom>
          <a:noFill/>
          <a:ln w="9525">
            <a:noFill/>
            <a:miter lim="800000"/>
            <a:headEnd/>
            <a:tailEnd/>
          </a:ln>
        </p:spPr>
      </p:pic>
      <p:sp>
        <p:nvSpPr>
          <p:cNvPr id="14" name="TextBox 13"/>
          <p:cNvSpPr txBox="1"/>
          <p:nvPr/>
        </p:nvSpPr>
        <p:spPr>
          <a:xfrm>
            <a:off x="6858000" y="1905000"/>
            <a:ext cx="838200" cy="338554"/>
          </a:xfrm>
          <a:prstGeom prst="rect">
            <a:avLst/>
          </a:prstGeom>
          <a:noFill/>
        </p:spPr>
        <p:txBody>
          <a:bodyPr wrap="square" rtlCol="0">
            <a:spAutoFit/>
          </a:bodyPr>
          <a:lstStyle/>
          <a:p>
            <a:pPr algn="ctr"/>
            <a:r>
              <a:rPr lang="en-IN" sz="1600" dirty="0"/>
              <a:t>Tones</a:t>
            </a:r>
          </a:p>
        </p:txBody>
      </p:sp>
      <p:sp>
        <p:nvSpPr>
          <p:cNvPr id="15" name="TextBox 14"/>
          <p:cNvSpPr txBox="1"/>
          <p:nvPr/>
        </p:nvSpPr>
        <p:spPr>
          <a:xfrm>
            <a:off x="8001000" y="1981200"/>
            <a:ext cx="838200" cy="338554"/>
          </a:xfrm>
          <a:prstGeom prst="rect">
            <a:avLst/>
          </a:prstGeom>
          <a:noFill/>
        </p:spPr>
        <p:txBody>
          <a:bodyPr wrap="square" rtlCol="0">
            <a:spAutoFit/>
          </a:bodyPr>
          <a:lstStyle/>
          <a:p>
            <a:pPr algn="ctr"/>
            <a:r>
              <a:rPr lang="en-IN" sz="1600" dirty="0"/>
              <a:t>Tones</a:t>
            </a:r>
          </a:p>
        </p:txBody>
      </p:sp>
    </p:spTree>
    <p:extLst>
      <p:ext uri="{BB962C8B-B14F-4D97-AF65-F5344CB8AC3E}">
        <p14:creationId xmlns:p14="http://schemas.microsoft.com/office/powerpoint/2010/main" val="97776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tower silage"/>
          <p:cNvPicPr>
            <a:picLocks noChangeAspect="1" noChangeArrowheads="1"/>
          </p:cNvPicPr>
          <p:nvPr/>
        </p:nvPicPr>
        <p:blipFill>
          <a:blip r:embed="rId2" cstate="print"/>
          <a:srcRect/>
          <a:stretch>
            <a:fillRect/>
          </a:stretch>
        </p:blipFill>
        <p:spPr bwMode="auto">
          <a:xfrm>
            <a:off x="990600" y="1219200"/>
            <a:ext cx="6810375" cy="517207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276600" y="381000"/>
            <a:ext cx="1981200"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IN"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Tower silo</a:t>
            </a:r>
          </a:p>
        </p:txBody>
      </p:sp>
    </p:spTree>
    <p:extLst>
      <p:ext uri="{BB962C8B-B14F-4D97-AF65-F5344CB8AC3E}">
        <p14:creationId xmlns:p14="http://schemas.microsoft.com/office/powerpoint/2010/main" val="215046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Image result for tube silo"/>
          <p:cNvPicPr>
            <a:picLocks noChangeAspect="1" noChangeArrowheads="1"/>
          </p:cNvPicPr>
          <p:nvPr/>
        </p:nvPicPr>
        <p:blipFill>
          <a:blip r:embed="rId2" cstate="print"/>
          <a:srcRect/>
          <a:stretch>
            <a:fillRect/>
          </a:stretch>
        </p:blipFill>
        <p:spPr bwMode="auto">
          <a:xfrm>
            <a:off x="3765176" y="152400"/>
            <a:ext cx="3810000" cy="3810000"/>
          </a:xfrm>
          <a:prstGeom prst="rect">
            <a:avLst/>
          </a:prstGeom>
          <a:ln>
            <a:noFill/>
          </a:ln>
          <a:effectLst>
            <a:outerShdw blurRad="292100" dist="139700" dir="2700000" algn="tl" rotWithShape="0">
              <a:srgbClr val="333333">
                <a:alpha val="65000"/>
              </a:srgbClr>
            </a:outerShdw>
          </a:effectLst>
        </p:spPr>
      </p:pic>
      <p:pic>
        <p:nvPicPr>
          <p:cNvPr id="40966" name="Picture 6" descr="Image result for tube silo"/>
          <p:cNvPicPr>
            <a:picLocks noChangeAspect="1" noChangeArrowheads="1"/>
          </p:cNvPicPr>
          <p:nvPr/>
        </p:nvPicPr>
        <p:blipFill>
          <a:blip r:embed="rId3" cstate="print"/>
          <a:srcRect/>
          <a:stretch>
            <a:fillRect/>
          </a:stretch>
        </p:blipFill>
        <p:spPr bwMode="auto">
          <a:xfrm>
            <a:off x="1842247" y="4185224"/>
            <a:ext cx="5715000" cy="2400301"/>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447800" y="1472625"/>
            <a:ext cx="1981200"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IN"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Tube silo</a:t>
            </a:r>
          </a:p>
        </p:txBody>
      </p:sp>
    </p:spTree>
    <p:extLst>
      <p:ext uri="{BB962C8B-B14F-4D97-AF65-F5344CB8AC3E}">
        <p14:creationId xmlns:p14="http://schemas.microsoft.com/office/powerpoint/2010/main" val="1588407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Image result for drum silage"/>
          <p:cNvPicPr>
            <a:picLocks noChangeAspect="1" noChangeArrowheads="1"/>
          </p:cNvPicPr>
          <p:nvPr/>
        </p:nvPicPr>
        <p:blipFill>
          <a:blip r:embed="rId2" cstate="print"/>
          <a:srcRect/>
          <a:stretch>
            <a:fillRect/>
          </a:stretch>
        </p:blipFill>
        <p:spPr bwMode="auto">
          <a:xfrm>
            <a:off x="4876800" y="457200"/>
            <a:ext cx="3352800" cy="2511989"/>
          </a:xfrm>
          <a:prstGeom prst="rect">
            <a:avLst/>
          </a:prstGeom>
          <a:ln>
            <a:noFill/>
          </a:ln>
          <a:effectLst>
            <a:outerShdw blurRad="292100" dist="139700" dir="2700000" algn="tl" rotWithShape="0">
              <a:srgbClr val="333333">
                <a:alpha val="65000"/>
              </a:srgbClr>
            </a:outerShdw>
          </a:effectLst>
        </p:spPr>
      </p:pic>
      <p:pic>
        <p:nvPicPr>
          <p:cNvPr id="43014" name="Picture 6" descr="Image result for drum silage"/>
          <p:cNvPicPr>
            <a:picLocks noChangeAspect="1" noChangeArrowheads="1"/>
          </p:cNvPicPr>
          <p:nvPr/>
        </p:nvPicPr>
        <p:blipFill>
          <a:blip r:embed="rId3" cstate="print"/>
          <a:srcRect/>
          <a:stretch>
            <a:fillRect/>
          </a:stretch>
        </p:blipFill>
        <p:spPr bwMode="auto">
          <a:xfrm>
            <a:off x="1828800" y="152400"/>
            <a:ext cx="2971800" cy="2971800"/>
          </a:xfrm>
          <a:prstGeom prst="rect">
            <a:avLst/>
          </a:prstGeom>
          <a:noFill/>
        </p:spPr>
      </p:pic>
      <p:sp>
        <p:nvSpPr>
          <p:cNvPr id="7" name="TextBox 6"/>
          <p:cNvSpPr txBox="1"/>
          <p:nvPr/>
        </p:nvSpPr>
        <p:spPr>
          <a:xfrm>
            <a:off x="0" y="1600200"/>
            <a:ext cx="1981200"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IN"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Drum silo</a:t>
            </a:r>
          </a:p>
        </p:txBody>
      </p:sp>
      <p:pic>
        <p:nvPicPr>
          <p:cNvPr id="43016" name="Picture 8" descr="Image result for bag silage"/>
          <p:cNvPicPr>
            <a:picLocks noChangeAspect="1" noChangeArrowheads="1"/>
          </p:cNvPicPr>
          <p:nvPr/>
        </p:nvPicPr>
        <p:blipFill>
          <a:blip r:embed="rId4" cstate="print"/>
          <a:srcRect/>
          <a:stretch>
            <a:fillRect/>
          </a:stretch>
        </p:blipFill>
        <p:spPr bwMode="auto">
          <a:xfrm>
            <a:off x="1524000" y="2971800"/>
            <a:ext cx="3124200" cy="3124200"/>
          </a:xfrm>
          <a:prstGeom prst="rect">
            <a:avLst/>
          </a:prstGeom>
          <a:noFill/>
        </p:spPr>
      </p:pic>
      <p:sp>
        <p:nvSpPr>
          <p:cNvPr id="9" name="TextBox 8"/>
          <p:cNvSpPr txBox="1"/>
          <p:nvPr/>
        </p:nvSpPr>
        <p:spPr>
          <a:xfrm>
            <a:off x="152400" y="4267200"/>
            <a:ext cx="1981200"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IN"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Bag silo</a:t>
            </a:r>
          </a:p>
        </p:txBody>
      </p:sp>
      <p:sp>
        <p:nvSpPr>
          <p:cNvPr id="43018" name="AutoShape 10" descr="Image result for polythene bag sil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3020" name="AutoShape 12" descr="Image result for polythene bag sil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3022" name="AutoShape 14" descr="Image result for polythene bag sil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3024" name="Picture 16" descr="Silage stored in polythene bags."/>
          <p:cNvPicPr>
            <a:picLocks noChangeAspect="1" noChangeArrowheads="1"/>
          </p:cNvPicPr>
          <p:nvPr/>
        </p:nvPicPr>
        <p:blipFill>
          <a:blip r:embed="rId5" cstate="print"/>
          <a:srcRect/>
          <a:stretch>
            <a:fillRect/>
          </a:stretch>
        </p:blipFill>
        <p:spPr bwMode="auto">
          <a:xfrm>
            <a:off x="4953000" y="3429000"/>
            <a:ext cx="3429000"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3347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2935</Words>
  <Application>Microsoft Office PowerPoint</Application>
  <PresentationFormat>On-screen Show (4:3)</PresentationFormat>
  <Paragraphs>214</Paragraphs>
  <Slides>43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Times New Roman</vt:lpstr>
      <vt:lpstr>Wingdings</vt:lpstr>
      <vt:lpstr>Office Theme</vt:lpstr>
      <vt:lpstr>Welcome</vt:lpstr>
      <vt:lpstr>PowerPoint Presentation</vt:lpstr>
      <vt:lpstr>Significance of fodder conservation/preservation</vt:lpstr>
      <vt:lpstr>SILAGE MAKING OR PICKLE GRASS ?</vt:lpstr>
      <vt:lpstr>Terminology</vt:lpstr>
      <vt:lpstr>PowerPoint Presentation</vt:lpstr>
      <vt:lpstr>PowerPoint Presentation</vt:lpstr>
      <vt:lpstr>PowerPoint Presentation</vt:lpstr>
      <vt:lpstr>PowerPoint Presentation</vt:lpstr>
      <vt:lpstr>PowerPoint Presentation</vt:lpstr>
      <vt:lpstr>Silage preparation at LFC, DUVASU, Mathura</vt:lpstr>
      <vt:lpstr>PowerPoint Presentation</vt:lpstr>
      <vt:lpstr>PowerPoint Presentation</vt:lpstr>
      <vt:lpstr>Crop suitable for silage making</vt:lpstr>
      <vt:lpstr>PowerPoint Presentation</vt:lpstr>
      <vt:lpstr>Fodder harvesting stage</vt:lpstr>
      <vt:lpstr>Process of silage making (Ensiling)</vt:lpstr>
      <vt:lpstr>PowerPoint Presentation</vt:lpstr>
      <vt:lpstr>PowerPoint Presentation</vt:lpstr>
      <vt:lpstr>PowerPoint Presentation</vt:lpstr>
      <vt:lpstr>PowerPoint Presentation</vt:lpstr>
      <vt:lpstr>A.I.V. method of silage making</vt:lpstr>
      <vt:lpstr>Classification of silage on the basis of their quality (Shephered et al., 1948) </vt:lpstr>
      <vt:lpstr>Losses during silage making</vt:lpstr>
      <vt:lpstr>PowerPoint Presentation</vt:lpstr>
      <vt:lpstr>Important points</vt:lpstr>
      <vt:lpstr>PowerPoint Presentation</vt:lpstr>
      <vt:lpstr>PowerPoint Presentation</vt:lpstr>
      <vt:lpstr>Advantages of Silage Making</vt:lpstr>
      <vt:lpstr>PowerPoint Presentation</vt:lpstr>
      <vt:lpstr>Hay making</vt:lpstr>
      <vt:lpstr>PowerPoint Presentation</vt:lpstr>
      <vt:lpstr>PowerPoint Presentation</vt:lpstr>
      <vt:lpstr>Methods of hay making</vt:lpstr>
      <vt:lpstr>1. Field curing Steps in field curing</vt:lpstr>
      <vt:lpstr>PowerPoint Presentation</vt:lpstr>
      <vt:lpstr>2. Mow curing or barn drying</vt:lpstr>
      <vt:lpstr>3. Artificial drying</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SIPL</dc:creator>
  <cp:lastModifiedBy>Muneendra Kumar</cp:lastModifiedBy>
  <cp:revision>22</cp:revision>
  <dcterms:created xsi:type="dcterms:W3CDTF">2006-08-16T00:00:00Z</dcterms:created>
  <dcterms:modified xsi:type="dcterms:W3CDTF">2022-02-02T04:39:23Z</dcterms:modified>
</cp:coreProperties>
</file>