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sldIdLst>
    <p:sldId id="256" r:id="rId2"/>
    <p:sldId id="257" r:id="rId3"/>
    <p:sldId id="304" r:id="rId4"/>
    <p:sldId id="305" r:id="rId5"/>
    <p:sldId id="306" r:id="rId6"/>
    <p:sldId id="307" r:id="rId7"/>
    <p:sldId id="308"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7/13/2023</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B6F15528-21DE-4FAA-801E-634DDDAF4B2B}"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7/13/2023</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7/13/2023</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1D8BD707-D9CF-40AE-B4C6-C98DA3205C09}" type="datetimeFigureOut">
              <a:rPr lang="en-US" smtClean="0"/>
              <a:pPr/>
              <a:t>7/13/2023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7/13/2023</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6F15528-21DE-4FAA-801E-634DDDAF4B2B}"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7/13/2023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1D8BD707-D9CF-40AE-B4C6-C98DA3205C09}" type="datetimeFigureOut">
              <a:rPr lang="en-US" smtClean="0"/>
              <a:pPr/>
              <a:t>7/13/2023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7/13/2023</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1D8BD707-D9CF-40AE-B4C6-C98DA3205C09}" type="datetimeFigureOut">
              <a:rPr lang="en-US" smtClean="0"/>
              <a:pPr/>
              <a:t>7/13/2023</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1D8BD707-D9CF-40AE-B4C6-C98DA3205C09}" type="datetimeFigureOut">
              <a:rPr lang="en-US" smtClean="0"/>
              <a:pPr/>
              <a:t>7/13/2023</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6F15528-21DE-4FAA-801E-634DDDAF4B2B}"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2819400"/>
          </a:xfrm>
        </p:spPr>
        <p:txBody>
          <a:bodyPr>
            <a:normAutofit/>
          </a:bodyPr>
          <a:lstStyle/>
          <a:p>
            <a:r>
              <a:rPr lang="en-US" b="1" dirty="0" smtClean="0"/>
              <a:t>Introduction </a:t>
            </a:r>
            <a:br>
              <a:rPr lang="en-US" b="1" dirty="0" smtClean="0"/>
            </a:br>
            <a:r>
              <a:rPr lang="en-US" b="1" dirty="0" smtClean="0"/>
              <a:t>to  </a:t>
            </a:r>
            <a:br>
              <a:rPr lang="en-US" b="1" dirty="0" smtClean="0"/>
            </a:br>
            <a:r>
              <a:rPr lang="en-US" b="1" dirty="0" smtClean="0"/>
              <a:t>Pharmacology</a:t>
            </a:r>
            <a:endParaRPr 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85000" lnSpcReduction="10000"/>
          </a:bodyPr>
          <a:lstStyle/>
          <a:p>
            <a:pPr algn="just"/>
            <a:r>
              <a:rPr lang="en-US" b="1" dirty="0" smtClean="0"/>
              <a:t>Hippocrates </a:t>
            </a:r>
            <a:r>
              <a:rPr lang="en-US" dirty="0" smtClean="0"/>
              <a:t>(460 – 375 BC), a Greek physician and a great teacher of medicine advocated little use of drugs, maintained very high ethical standards of practice (“Above all, do no harm”) and attempted to treat diseases based on four elements of nature i.e. </a:t>
            </a:r>
            <a:r>
              <a:rPr lang="en-US" dirty="0" smtClean="0">
                <a:solidFill>
                  <a:srgbClr val="FF0000"/>
                </a:solidFill>
              </a:rPr>
              <a:t>water, fire, air and earth</a:t>
            </a:r>
            <a:r>
              <a:rPr lang="en-US" dirty="0" smtClean="0"/>
              <a:t>. </a:t>
            </a:r>
          </a:p>
          <a:p>
            <a:pPr algn="just"/>
            <a:endParaRPr lang="en-US" dirty="0" smtClean="0"/>
          </a:p>
          <a:p>
            <a:pPr algn="just"/>
            <a:r>
              <a:rPr lang="en-US" dirty="0" smtClean="0"/>
              <a:t>Combination of these elements gave rise to four </a:t>
            </a:r>
            <a:r>
              <a:rPr lang="en-US" dirty="0" err="1" smtClean="0"/>
              <a:t>humours</a:t>
            </a:r>
            <a:r>
              <a:rPr lang="en-US" dirty="0" smtClean="0"/>
              <a:t> of the body related to a scale of life from most alive to dead. They are – Blood (Sanguine temperament), Phlegm (Phlegmatic), Yellow Bile or Urine (Bilious) and Black Bile (Melancholic). Treatment consisted of attempting to balance these </a:t>
            </a:r>
            <a:r>
              <a:rPr lang="en-US" dirty="0" err="1" smtClean="0"/>
              <a:t>humours</a:t>
            </a:r>
            <a:r>
              <a:rPr lang="en-US" dirty="0" smtClean="0"/>
              <a:t> by replenishment of deficiencies or removing excesses. Thus arose the practices of bleeding, purging and sweating</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77500" lnSpcReduction="20000"/>
          </a:bodyPr>
          <a:lstStyle/>
          <a:p>
            <a:pPr lvl="0" algn="just"/>
            <a:r>
              <a:rPr lang="en-US" b="1" dirty="0" smtClean="0"/>
              <a:t>Aristotle </a:t>
            </a:r>
            <a:r>
              <a:rPr lang="en-US" dirty="0" smtClean="0"/>
              <a:t>(384 – 322 BC) gave scientific basis for medicine who recorded numerous observations on animals. </a:t>
            </a:r>
          </a:p>
          <a:p>
            <a:pPr lvl="0" algn="just"/>
            <a:endParaRPr lang="en-US" dirty="0" smtClean="0"/>
          </a:p>
          <a:p>
            <a:pPr lvl="0" algn="just"/>
            <a:r>
              <a:rPr lang="en-US" b="1" dirty="0" smtClean="0"/>
              <a:t>Theophrastus </a:t>
            </a:r>
            <a:r>
              <a:rPr lang="en-US" dirty="0" smtClean="0"/>
              <a:t>(380 – 287 BC), a pupil of Aristotle, classified systematically medicinal herbs on the basis of their individual characteristics rather than their recommended use in treatment. </a:t>
            </a:r>
          </a:p>
          <a:p>
            <a:pPr lvl="0" algn="just"/>
            <a:endParaRPr lang="en-US" dirty="0" smtClean="0"/>
          </a:p>
          <a:p>
            <a:pPr algn="just"/>
            <a:r>
              <a:rPr lang="en-US" b="1" dirty="0" err="1" smtClean="0"/>
              <a:t>Dioscorides</a:t>
            </a:r>
            <a:r>
              <a:rPr lang="en-US" b="1" dirty="0" smtClean="0"/>
              <a:t> </a:t>
            </a:r>
            <a:r>
              <a:rPr lang="en-US" dirty="0" smtClean="0"/>
              <a:t>(77), a surgeon, compiled and improved the work of Theophrastus and wrote the </a:t>
            </a:r>
            <a:r>
              <a:rPr lang="en-US" b="1" dirty="0" smtClean="0"/>
              <a:t>First </a:t>
            </a:r>
            <a:r>
              <a:rPr lang="en-US" b="1" dirty="0" err="1" smtClean="0"/>
              <a:t>Materia</a:t>
            </a:r>
            <a:r>
              <a:rPr lang="en-US" b="1" dirty="0" smtClean="0"/>
              <a:t> </a:t>
            </a:r>
            <a:r>
              <a:rPr lang="en-US" b="1" dirty="0" err="1" smtClean="0"/>
              <a:t>Medica</a:t>
            </a:r>
            <a:r>
              <a:rPr lang="en-US" b="1" dirty="0" smtClean="0"/>
              <a:t> </a:t>
            </a:r>
            <a:r>
              <a:rPr lang="en-US" dirty="0" smtClean="0"/>
              <a:t>which consisted of </a:t>
            </a:r>
            <a:r>
              <a:rPr lang="en-US" b="1" dirty="0" smtClean="0"/>
              <a:t>6 volumes </a:t>
            </a:r>
            <a:r>
              <a:rPr lang="en-US" dirty="0" smtClean="0"/>
              <a:t>and described </a:t>
            </a:r>
            <a:r>
              <a:rPr lang="en-US" dirty="0" smtClean="0">
                <a:solidFill>
                  <a:srgbClr val="FF0000"/>
                </a:solidFill>
              </a:rPr>
              <a:t>600 plants</a:t>
            </a:r>
            <a:r>
              <a:rPr lang="en-US" dirty="0" smtClean="0"/>
              <a:t>. Drugs were discussed from the standpoint of name, source, identification, test for adulteration, preparation of dosage form, what it would do and for what conditions it would be used</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77500" lnSpcReduction="20000"/>
          </a:bodyPr>
          <a:lstStyle/>
          <a:p>
            <a:pPr lvl="0" algn="just"/>
            <a:r>
              <a:rPr lang="en-US" dirty="0" smtClean="0"/>
              <a:t>Persian writer, </a:t>
            </a:r>
            <a:r>
              <a:rPr lang="en-US" b="1" dirty="0" smtClean="0"/>
              <a:t>Geber </a:t>
            </a:r>
            <a:r>
              <a:rPr lang="en-US" b="1" dirty="0" err="1" smtClean="0"/>
              <a:t>Ibn</a:t>
            </a:r>
            <a:r>
              <a:rPr lang="en-US" b="1" dirty="0" smtClean="0"/>
              <a:t> </a:t>
            </a:r>
            <a:r>
              <a:rPr lang="en-US" b="1" dirty="0" err="1" smtClean="0"/>
              <a:t>Hajar</a:t>
            </a:r>
            <a:r>
              <a:rPr lang="en-US" b="1" dirty="0" smtClean="0"/>
              <a:t> </a:t>
            </a:r>
            <a:r>
              <a:rPr lang="en-US" dirty="0" smtClean="0"/>
              <a:t>(702 - 765) classified drugs and poisons of his time and stated that difference between a drug and a poison was just a matter of dosage. Any drug can be toxic if given in large enough amounts. </a:t>
            </a:r>
          </a:p>
          <a:p>
            <a:pPr lvl="0" algn="just"/>
            <a:endParaRPr lang="en-US" dirty="0" smtClean="0"/>
          </a:p>
          <a:p>
            <a:pPr lvl="0" algn="just"/>
            <a:r>
              <a:rPr lang="en-US" dirty="0" smtClean="0"/>
              <a:t>The spirit of enquiry was reestablished in Europe during Renaissance. A German person </a:t>
            </a:r>
            <a:r>
              <a:rPr lang="en-US" b="1" dirty="0" err="1" smtClean="0"/>
              <a:t>Valerius</a:t>
            </a:r>
            <a:r>
              <a:rPr lang="en-US" b="1" dirty="0" smtClean="0"/>
              <a:t> </a:t>
            </a:r>
            <a:r>
              <a:rPr lang="en-US" b="1" dirty="0" err="1" smtClean="0"/>
              <a:t>Cordus</a:t>
            </a:r>
            <a:r>
              <a:rPr lang="en-US" b="1" dirty="0" smtClean="0"/>
              <a:t> </a:t>
            </a:r>
            <a:r>
              <a:rPr lang="en-US" dirty="0" smtClean="0"/>
              <a:t>(1514 - 1544) compiled </a:t>
            </a:r>
            <a:r>
              <a:rPr lang="en-US" b="1" dirty="0" smtClean="0"/>
              <a:t>First Pharmacopoeia</a:t>
            </a:r>
            <a:r>
              <a:rPr lang="en-US" dirty="0" smtClean="0"/>
              <a:t>. </a:t>
            </a:r>
          </a:p>
          <a:p>
            <a:pPr lvl="0" algn="just"/>
            <a:endParaRPr lang="en-US" dirty="0" smtClean="0"/>
          </a:p>
          <a:p>
            <a:pPr lvl="0" algn="just"/>
            <a:r>
              <a:rPr lang="en-US" dirty="0" smtClean="0"/>
              <a:t>During 17th and 18th centuries, drug trade flourished and medical experimentation began. Drugs like cinchona (Quinine), coffee, tea, cocoa (</a:t>
            </a:r>
            <a:r>
              <a:rPr lang="en-US" dirty="0" err="1" smtClean="0"/>
              <a:t>methylxanthines</a:t>
            </a:r>
            <a:r>
              <a:rPr lang="en-US" dirty="0" smtClean="0"/>
              <a:t>), curare, digitalis and a variety of alkaloids were discovered. </a:t>
            </a:r>
          </a:p>
          <a:p>
            <a:pPr lvl="0" algn="just"/>
            <a:endParaRPr lang="en-US" dirty="0" smtClean="0"/>
          </a:p>
          <a:p>
            <a:pPr lvl="0" algn="just"/>
            <a:r>
              <a:rPr lang="en-US" b="1" dirty="0" smtClean="0"/>
              <a:t>William Withering </a:t>
            </a:r>
            <a:r>
              <a:rPr lang="en-US" dirty="0" smtClean="0"/>
              <a:t>(1741 - 1799) worked on digitalis in the treatment of dropsy (due to congestive heart failure, CHF). </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01752" y="1527048"/>
            <a:ext cx="8503920" cy="5102352"/>
          </a:xfrm>
        </p:spPr>
        <p:txBody>
          <a:bodyPr>
            <a:normAutofit fontScale="70000" lnSpcReduction="20000"/>
          </a:bodyPr>
          <a:lstStyle/>
          <a:p>
            <a:pPr lvl="0" algn="just"/>
            <a:r>
              <a:rPr lang="en-US" b="1" dirty="0" smtClean="0"/>
              <a:t>Edward Jenner </a:t>
            </a:r>
            <a:r>
              <a:rPr lang="en-US" dirty="0" smtClean="0"/>
              <a:t>(1749 - 1823) gave principle of prophylactic immunization against small pox and first described anaphylaxis. </a:t>
            </a:r>
          </a:p>
          <a:p>
            <a:pPr lvl="0" algn="just"/>
            <a:endParaRPr lang="en-US" dirty="0" smtClean="0"/>
          </a:p>
          <a:p>
            <a:pPr lvl="0" algn="just"/>
            <a:r>
              <a:rPr lang="en-US" b="1" dirty="0" smtClean="0"/>
              <a:t>William Harvey </a:t>
            </a:r>
            <a:r>
              <a:rPr lang="en-US" dirty="0" smtClean="0"/>
              <a:t>(1578 - 1657) discovered circulation of blood and indicated that drugs were distributed to various body parts via blood. </a:t>
            </a:r>
          </a:p>
          <a:p>
            <a:pPr lvl="0" algn="just"/>
            <a:endParaRPr lang="en-US" dirty="0" smtClean="0"/>
          </a:p>
          <a:p>
            <a:pPr lvl="0" algn="just"/>
            <a:r>
              <a:rPr lang="en-US" b="1" dirty="0" smtClean="0"/>
              <a:t>Christopher Wren </a:t>
            </a:r>
            <a:r>
              <a:rPr lang="en-US" dirty="0" smtClean="0"/>
              <a:t>(1632 - 1723) made first intravenous injection in a dog. </a:t>
            </a:r>
          </a:p>
          <a:p>
            <a:pPr lvl="0" algn="just"/>
            <a:endParaRPr lang="en-US" dirty="0" smtClean="0"/>
          </a:p>
          <a:p>
            <a:pPr lvl="0" algn="just"/>
            <a:r>
              <a:rPr lang="en-US" b="1" dirty="0" smtClean="0"/>
              <a:t>Alexander Wood </a:t>
            </a:r>
            <a:r>
              <a:rPr lang="en-US" dirty="0" smtClean="0"/>
              <a:t>(1817 - 1884) devised hypodermic syringe and needle. </a:t>
            </a:r>
          </a:p>
          <a:p>
            <a:pPr lvl="0" algn="just"/>
            <a:endParaRPr lang="en-US" dirty="0" smtClean="0"/>
          </a:p>
          <a:p>
            <a:pPr lvl="0" algn="just"/>
            <a:r>
              <a:rPr lang="en-US" b="1" dirty="0" smtClean="0"/>
              <a:t>Friedrich </a:t>
            </a:r>
            <a:r>
              <a:rPr lang="en-US" b="1" dirty="0" err="1" smtClean="0"/>
              <a:t>Surtner</a:t>
            </a:r>
            <a:r>
              <a:rPr lang="en-US" b="1" dirty="0" smtClean="0"/>
              <a:t> </a:t>
            </a:r>
            <a:r>
              <a:rPr lang="en-US" dirty="0" smtClean="0"/>
              <a:t>(1783 - 1841) isolated morphine from opium and named it after the Roman God of sleep, “Morpheus”. </a:t>
            </a:r>
          </a:p>
          <a:p>
            <a:pPr lvl="0" algn="just"/>
            <a:endParaRPr lang="en-US" dirty="0" smtClean="0"/>
          </a:p>
          <a:p>
            <a:pPr algn="just"/>
            <a:r>
              <a:rPr lang="en-US" b="1" dirty="0" smtClean="0"/>
              <a:t>Claude Bernard </a:t>
            </a:r>
            <a:r>
              <a:rPr lang="en-US" dirty="0" smtClean="0"/>
              <a:t>(1813 - 1878) and </a:t>
            </a:r>
            <a:r>
              <a:rPr lang="en-US" b="1" dirty="0" smtClean="0"/>
              <a:t>James Blake </a:t>
            </a:r>
            <a:r>
              <a:rPr lang="en-US" dirty="0" smtClean="0"/>
              <a:t>(1814 - 1893) established the foundations of modern pharmacology. They worked on dose response relationship, drug disposition in the body, mechanism of action of drugs and structure activity relationship (SAR).</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01752" y="1527048"/>
            <a:ext cx="8503920" cy="5178552"/>
          </a:xfrm>
        </p:spPr>
        <p:txBody>
          <a:bodyPr>
            <a:normAutofit fontScale="85000" lnSpcReduction="20000"/>
          </a:bodyPr>
          <a:lstStyle/>
          <a:p>
            <a:pPr lvl="0" algn="just"/>
            <a:r>
              <a:rPr lang="en-US" b="1" dirty="0" smtClean="0"/>
              <a:t>Rudolph </a:t>
            </a:r>
            <a:r>
              <a:rPr lang="en-US" b="1" dirty="0" err="1" smtClean="0"/>
              <a:t>Buchheim</a:t>
            </a:r>
            <a:r>
              <a:rPr lang="en-US" b="1" dirty="0" smtClean="0"/>
              <a:t> </a:t>
            </a:r>
            <a:r>
              <a:rPr lang="en-US" dirty="0" smtClean="0"/>
              <a:t>(1820 - 1879) established the first laboratory for pharmacology at University of </a:t>
            </a:r>
            <a:r>
              <a:rPr lang="en-US" dirty="0" err="1" smtClean="0"/>
              <a:t>Dorpat</a:t>
            </a:r>
            <a:r>
              <a:rPr lang="en-US" dirty="0" smtClean="0"/>
              <a:t>, Estonia. </a:t>
            </a:r>
          </a:p>
          <a:p>
            <a:pPr lvl="0" algn="just"/>
            <a:endParaRPr lang="en-US" dirty="0" smtClean="0"/>
          </a:p>
          <a:p>
            <a:pPr lvl="0" algn="just"/>
            <a:r>
              <a:rPr lang="en-US" b="1" dirty="0" smtClean="0"/>
              <a:t>John J. Abel </a:t>
            </a:r>
            <a:r>
              <a:rPr lang="en-US" dirty="0" smtClean="0"/>
              <a:t>(1857 - 1938) who is regarded as the Father of Pharmacology in USA, established Departments of Pharmacology at University of Michigan and at John Hopkins University. He also founded reputed journals like Journal of Biological Chemistry and Journal of Pharmacology and Experimental Therapeutics. </a:t>
            </a:r>
          </a:p>
          <a:p>
            <a:pPr lvl="0" algn="just"/>
            <a:endParaRPr lang="en-US" dirty="0" smtClean="0"/>
          </a:p>
          <a:p>
            <a:pPr algn="just"/>
            <a:r>
              <a:rPr lang="en-US" dirty="0" smtClean="0"/>
              <a:t>During 20th Century, the science of Pharmacology flourished in the medical and pharmacy schools, and focus of leadership shifted from Europe to USA (due to two world wars and emergence of USA as industrial power). The science of Pharmacology developed exponentially thereafter due to emergence of Organic Chemistry</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
        <p:nvSpPr>
          <p:cNvPr id="205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049" name="Group 1"/>
          <p:cNvGrpSpPr>
            <a:grpSpLocks/>
          </p:cNvGrpSpPr>
          <p:nvPr/>
        </p:nvGrpSpPr>
        <p:grpSpPr bwMode="auto">
          <a:xfrm>
            <a:off x="0" y="0"/>
            <a:ext cx="9144143" cy="6858000"/>
            <a:chOff x="0" y="0"/>
            <a:chExt cx="8692" cy="6670"/>
          </a:xfrm>
        </p:grpSpPr>
        <p:pic>
          <p:nvPicPr>
            <p:cNvPr id="2053" name="Picture 5"/>
            <p:cNvPicPr>
              <a:picLocks noChangeAspect="1" noChangeArrowheads="1"/>
            </p:cNvPicPr>
            <p:nvPr/>
          </p:nvPicPr>
          <p:blipFill>
            <a:blip r:embed="rId2"/>
            <a:srcRect/>
            <a:stretch>
              <a:fillRect/>
            </a:stretch>
          </p:blipFill>
          <p:spPr bwMode="auto">
            <a:xfrm>
              <a:off x="0" y="148"/>
              <a:ext cx="8692" cy="6522"/>
            </a:xfrm>
            <a:prstGeom prst="rect">
              <a:avLst/>
            </a:prstGeom>
            <a:noFill/>
          </p:spPr>
        </p:pic>
        <p:sp>
          <p:nvSpPr>
            <p:cNvPr id="2052" name="AutoShape 4"/>
            <p:cNvSpPr>
              <a:spLocks/>
            </p:cNvSpPr>
            <p:nvPr/>
          </p:nvSpPr>
          <p:spPr bwMode="auto">
            <a:xfrm>
              <a:off x="0" y="0"/>
              <a:ext cx="8547" cy="6670"/>
            </a:xfrm>
            <a:custGeom>
              <a:avLst/>
              <a:gdLst/>
              <a:ahLst/>
              <a:cxnLst>
                <a:cxn ang="0">
                  <a:pos x="8546" y="6670"/>
                </a:cxn>
                <a:cxn ang="0">
                  <a:pos x="0" y="6670"/>
                </a:cxn>
                <a:cxn ang="0">
                  <a:pos x="0" y="0"/>
                </a:cxn>
                <a:cxn ang="0">
                  <a:pos x="8546" y="0"/>
                </a:cxn>
                <a:cxn ang="0">
                  <a:pos x="8546" y="7"/>
                </a:cxn>
                <a:cxn ang="0">
                  <a:pos x="14" y="7"/>
                </a:cxn>
                <a:cxn ang="0">
                  <a:pos x="7" y="14"/>
                </a:cxn>
                <a:cxn ang="0">
                  <a:pos x="14" y="14"/>
                </a:cxn>
                <a:cxn ang="0">
                  <a:pos x="14" y="6655"/>
                </a:cxn>
                <a:cxn ang="0">
                  <a:pos x="7" y="6655"/>
                </a:cxn>
                <a:cxn ang="0">
                  <a:pos x="14" y="6662"/>
                </a:cxn>
                <a:cxn ang="0">
                  <a:pos x="8546" y="6662"/>
                </a:cxn>
                <a:cxn ang="0">
                  <a:pos x="8546" y="6670"/>
                </a:cxn>
                <a:cxn ang="0">
                  <a:pos x="14" y="14"/>
                </a:cxn>
                <a:cxn ang="0">
                  <a:pos x="7" y="14"/>
                </a:cxn>
                <a:cxn ang="0">
                  <a:pos x="14" y="7"/>
                </a:cxn>
                <a:cxn ang="0">
                  <a:pos x="14" y="14"/>
                </a:cxn>
                <a:cxn ang="0">
                  <a:pos x="8532" y="14"/>
                </a:cxn>
                <a:cxn ang="0">
                  <a:pos x="14" y="14"/>
                </a:cxn>
                <a:cxn ang="0">
                  <a:pos x="14" y="7"/>
                </a:cxn>
                <a:cxn ang="0">
                  <a:pos x="8532" y="7"/>
                </a:cxn>
                <a:cxn ang="0">
                  <a:pos x="8532" y="14"/>
                </a:cxn>
                <a:cxn ang="0">
                  <a:pos x="8532" y="6662"/>
                </a:cxn>
                <a:cxn ang="0">
                  <a:pos x="8532" y="7"/>
                </a:cxn>
                <a:cxn ang="0">
                  <a:pos x="8539" y="14"/>
                </a:cxn>
                <a:cxn ang="0">
                  <a:pos x="8546" y="14"/>
                </a:cxn>
                <a:cxn ang="0">
                  <a:pos x="8546" y="6655"/>
                </a:cxn>
                <a:cxn ang="0">
                  <a:pos x="8539" y="6655"/>
                </a:cxn>
                <a:cxn ang="0">
                  <a:pos x="8532" y="6662"/>
                </a:cxn>
                <a:cxn ang="0">
                  <a:pos x="8546" y="14"/>
                </a:cxn>
                <a:cxn ang="0">
                  <a:pos x="8539" y="14"/>
                </a:cxn>
                <a:cxn ang="0">
                  <a:pos x="8532" y="7"/>
                </a:cxn>
                <a:cxn ang="0">
                  <a:pos x="8546" y="7"/>
                </a:cxn>
                <a:cxn ang="0">
                  <a:pos x="8546" y="14"/>
                </a:cxn>
                <a:cxn ang="0">
                  <a:pos x="14" y="6662"/>
                </a:cxn>
                <a:cxn ang="0">
                  <a:pos x="7" y="6655"/>
                </a:cxn>
                <a:cxn ang="0">
                  <a:pos x="14" y="6655"/>
                </a:cxn>
                <a:cxn ang="0">
                  <a:pos x="14" y="6662"/>
                </a:cxn>
                <a:cxn ang="0">
                  <a:pos x="8532" y="6662"/>
                </a:cxn>
                <a:cxn ang="0">
                  <a:pos x="14" y="6662"/>
                </a:cxn>
                <a:cxn ang="0">
                  <a:pos x="14" y="6655"/>
                </a:cxn>
                <a:cxn ang="0">
                  <a:pos x="8532" y="6655"/>
                </a:cxn>
                <a:cxn ang="0">
                  <a:pos x="8532" y="6662"/>
                </a:cxn>
                <a:cxn ang="0">
                  <a:pos x="8546" y="6662"/>
                </a:cxn>
                <a:cxn ang="0">
                  <a:pos x="8532" y="6662"/>
                </a:cxn>
                <a:cxn ang="0">
                  <a:pos x="8539" y="6655"/>
                </a:cxn>
                <a:cxn ang="0">
                  <a:pos x="8546" y="6655"/>
                </a:cxn>
                <a:cxn ang="0">
                  <a:pos x="8546" y="6662"/>
                </a:cxn>
              </a:cxnLst>
              <a:rect l="0" t="0" r="r" b="b"/>
              <a:pathLst>
                <a:path w="8547" h="6670">
                  <a:moveTo>
                    <a:pt x="8546" y="6670"/>
                  </a:moveTo>
                  <a:lnTo>
                    <a:pt x="0" y="6670"/>
                  </a:lnTo>
                  <a:lnTo>
                    <a:pt x="0" y="0"/>
                  </a:lnTo>
                  <a:lnTo>
                    <a:pt x="8546" y="0"/>
                  </a:lnTo>
                  <a:lnTo>
                    <a:pt x="8546" y="7"/>
                  </a:lnTo>
                  <a:lnTo>
                    <a:pt x="14" y="7"/>
                  </a:lnTo>
                  <a:lnTo>
                    <a:pt x="7" y="14"/>
                  </a:lnTo>
                  <a:lnTo>
                    <a:pt x="14" y="14"/>
                  </a:lnTo>
                  <a:lnTo>
                    <a:pt x="14" y="6655"/>
                  </a:lnTo>
                  <a:lnTo>
                    <a:pt x="7" y="6655"/>
                  </a:lnTo>
                  <a:lnTo>
                    <a:pt x="14" y="6662"/>
                  </a:lnTo>
                  <a:lnTo>
                    <a:pt x="8546" y="6662"/>
                  </a:lnTo>
                  <a:lnTo>
                    <a:pt x="8546" y="6670"/>
                  </a:lnTo>
                  <a:close/>
                  <a:moveTo>
                    <a:pt x="14" y="14"/>
                  </a:moveTo>
                  <a:lnTo>
                    <a:pt x="7" y="14"/>
                  </a:lnTo>
                  <a:lnTo>
                    <a:pt x="14" y="7"/>
                  </a:lnTo>
                  <a:lnTo>
                    <a:pt x="14" y="14"/>
                  </a:lnTo>
                  <a:close/>
                  <a:moveTo>
                    <a:pt x="8532" y="14"/>
                  </a:moveTo>
                  <a:lnTo>
                    <a:pt x="14" y="14"/>
                  </a:lnTo>
                  <a:lnTo>
                    <a:pt x="14" y="7"/>
                  </a:lnTo>
                  <a:lnTo>
                    <a:pt x="8532" y="7"/>
                  </a:lnTo>
                  <a:lnTo>
                    <a:pt x="8532" y="14"/>
                  </a:lnTo>
                  <a:close/>
                  <a:moveTo>
                    <a:pt x="8532" y="6662"/>
                  </a:moveTo>
                  <a:lnTo>
                    <a:pt x="8532" y="7"/>
                  </a:lnTo>
                  <a:lnTo>
                    <a:pt x="8539" y="14"/>
                  </a:lnTo>
                  <a:lnTo>
                    <a:pt x="8546" y="14"/>
                  </a:lnTo>
                  <a:lnTo>
                    <a:pt x="8546" y="6655"/>
                  </a:lnTo>
                  <a:lnTo>
                    <a:pt x="8539" y="6655"/>
                  </a:lnTo>
                  <a:lnTo>
                    <a:pt x="8532" y="6662"/>
                  </a:lnTo>
                  <a:close/>
                  <a:moveTo>
                    <a:pt x="8546" y="14"/>
                  </a:moveTo>
                  <a:lnTo>
                    <a:pt x="8539" y="14"/>
                  </a:lnTo>
                  <a:lnTo>
                    <a:pt x="8532" y="7"/>
                  </a:lnTo>
                  <a:lnTo>
                    <a:pt x="8546" y="7"/>
                  </a:lnTo>
                  <a:lnTo>
                    <a:pt x="8546" y="14"/>
                  </a:lnTo>
                  <a:close/>
                  <a:moveTo>
                    <a:pt x="14" y="6662"/>
                  </a:moveTo>
                  <a:lnTo>
                    <a:pt x="7" y="6655"/>
                  </a:lnTo>
                  <a:lnTo>
                    <a:pt x="14" y="6655"/>
                  </a:lnTo>
                  <a:lnTo>
                    <a:pt x="14" y="6662"/>
                  </a:lnTo>
                  <a:close/>
                  <a:moveTo>
                    <a:pt x="8532" y="6662"/>
                  </a:moveTo>
                  <a:lnTo>
                    <a:pt x="14" y="6662"/>
                  </a:lnTo>
                  <a:lnTo>
                    <a:pt x="14" y="6655"/>
                  </a:lnTo>
                  <a:lnTo>
                    <a:pt x="8532" y="6655"/>
                  </a:lnTo>
                  <a:lnTo>
                    <a:pt x="8532" y="6662"/>
                  </a:lnTo>
                  <a:close/>
                  <a:moveTo>
                    <a:pt x="8546" y="6662"/>
                  </a:moveTo>
                  <a:lnTo>
                    <a:pt x="8532" y="6662"/>
                  </a:lnTo>
                  <a:lnTo>
                    <a:pt x="8539" y="6655"/>
                  </a:lnTo>
                  <a:lnTo>
                    <a:pt x="8546" y="6655"/>
                  </a:lnTo>
                  <a:lnTo>
                    <a:pt x="8546" y="6662"/>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1" name="Text Box 3"/>
            <p:cNvSpPr txBox="1">
              <a:spLocks noChangeArrowheads="1"/>
            </p:cNvSpPr>
            <p:nvPr/>
          </p:nvSpPr>
          <p:spPr bwMode="auto">
            <a:xfrm>
              <a:off x="11" y="12"/>
              <a:ext cx="85" cy="60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Microsoft Sans Serif" pitchFamily="34" charset="0"/>
                  <a:cs typeface="Arial" pitchFamily="34" charset="0"/>
                </a:rPr>
                <a:t>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Microsoft Sans Serif" pitchFamily="34" charset="0"/>
                  <a:cs typeface="Arial" pitchFamily="34" charset="0"/>
                </a:rPr>
                <a:t>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Microsoft Sans Serif" pitchFamily="34" charset="0"/>
                  <a:cs typeface="Arial" pitchFamily="34" charset="0"/>
                </a:rPr>
                <a:t>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Microsoft Sans Serif" pitchFamily="34" charset="0"/>
                  <a:cs typeface="Arial" pitchFamily="34" charset="0"/>
                </a:rPr>
                <a:t>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Microsoft Sans Serif" pitchFamily="34" charset="0"/>
                  <a:cs typeface="Arial" pitchFamily="34" charset="0"/>
                </a:rPr>
                <a:t>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Microsoft Sans Serif" pitchFamily="34" charset="0"/>
                  <a:cs typeface="Arial" pitchFamily="34" charset="0"/>
                </a:rPr>
                <a:t>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Microsoft Sans Serif" pitchFamily="34" charset="0"/>
                  <a:cs typeface="Arial" pitchFamily="34" charset="0"/>
                </a:rPr>
                <a:t>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Microsoft Sans Serif" pitchFamily="34" charset="0"/>
                  <a:cs typeface="Arial" pitchFamily="34" charset="0"/>
                </a:rPr>
                <a:t>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Microsoft Sans Serif" pitchFamily="34" charset="0"/>
                  <a:cs typeface="Arial" pitchFamily="34" charset="0"/>
                </a:rPr>
                <a:t>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Microsoft Sans Serif" pitchFamily="34" charset="0"/>
                  <a:cs typeface="Arial" pitchFamily="34" charset="0"/>
                </a:rPr>
                <a:t>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Microsoft Sans Serif" pitchFamily="34" charset="0"/>
                  <a:cs typeface="Arial" pitchFamily="34" charset="0"/>
                </a:rPr>
                <a:t>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Microsoft Sans Serif" pitchFamily="34" charset="0"/>
                  <a:cs typeface="Arial" pitchFamily="34" charset="0"/>
                </a:rPr>
                <a:t>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Microsoft Sans Serif" pitchFamily="34" charset="0"/>
                  <a:cs typeface="Arial" pitchFamily="34" charset="0"/>
                </a:rPr>
                <a:t>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Microsoft Sans Serif" pitchFamily="34" charset="0"/>
                  <a:cs typeface="Arial" pitchFamily="34" charset="0"/>
                </a:rPr>
                <a:t>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Microsoft Sans Serif" pitchFamily="34" charset="0"/>
                  <a:cs typeface="Arial" pitchFamily="34" charset="0"/>
                </a:rPr>
                <a:t>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Microsoft Sans Serif" pitchFamily="34" charset="0"/>
                  <a:cs typeface="Arial" pitchFamily="34" charset="0"/>
                </a:rPr>
                <a:t>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Microsoft Sans Serif" pitchFamily="34" charset="0"/>
                  <a:cs typeface="Arial" pitchFamily="34" charset="0"/>
                </a:rPr>
                <a:t>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Microsoft Sans Serif" pitchFamily="34" charset="0"/>
                  <a:cs typeface="Arial" pitchFamily="34" charset="0"/>
                </a:rPr>
                <a:t>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Microsoft Sans Serif" pitchFamily="34" charset="0"/>
                  <a:cs typeface="Arial" pitchFamily="34" charset="0"/>
                </a:rPr>
                <a:t>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Microsoft Sans Serif" pitchFamily="34" charset="0"/>
                  <a:cs typeface="Arial" pitchFamily="34" charset="0"/>
                </a:rPr>
                <a:t>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Microsoft Sans Serif" pitchFamily="34" charset="0"/>
                  <a:cs typeface="Arial" pitchFamily="34" charset="0"/>
                </a:rPr>
                <a:t>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Microsoft Sans Serif"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0" name="Text Box 2"/>
            <p:cNvSpPr txBox="1">
              <a:spLocks noChangeArrowheads="1"/>
            </p:cNvSpPr>
            <p:nvPr/>
          </p:nvSpPr>
          <p:spPr bwMode="auto">
            <a:xfrm>
              <a:off x="148" y="6312"/>
              <a:ext cx="4339" cy="2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smtClean="0">
                  <a:ln>
                    <a:noFill/>
                  </a:ln>
                  <a:solidFill>
                    <a:schemeClr val="tx1"/>
                  </a:solidFill>
                  <a:effectLst/>
                  <a:latin typeface="Times New Roman" pitchFamily="18" charset="0"/>
                  <a:ea typeface="Microsoft Sans Serif" pitchFamily="34" charset="0"/>
                  <a:cs typeface="Times New Roman" pitchFamily="18" charset="0"/>
                </a:rPr>
                <a:t>Source: </a:t>
              </a:r>
              <a:r>
                <a:rPr kumimoji="0" lang="en-US" sz="1100" b="0" i="0" u="none" strike="noStrike" cap="none" normalizeH="0" baseline="0" smtClean="0">
                  <a:ln>
                    <a:noFill/>
                  </a:ln>
                  <a:solidFill>
                    <a:schemeClr val="tx1"/>
                  </a:solidFill>
                  <a:effectLst/>
                  <a:latin typeface="Times New Roman" pitchFamily="18" charset="0"/>
                  <a:ea typeface="Microsoft Sans Serif" pitchFamily="34" charset="0"/>
                  <a:cs typeface="Times New Roman" pitchFamily="18" charset="0"/>
                </a:rPr>
                <a:t>Rang &amp; Dale’s Pharmacology, Elsevier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04800"/>
            <a:ext cx="8534400" cy="758952"/>
          </a:xfrm>
        </p:spPr>
        <p:txBody>
          <a:bodyPr>
            <a:normAutofit fontScale="90000"/>
          </a:bodyPr>
          <a:lstStyle/>
          <a:p>
            <a:r>
              <a:rPr lang="en-US" sz="2700" u="sng" dirty="0" smtClean="0"/>
              <a:t/>
            </a:r>
            <a:br>
              <a:rPr lang="en-US" sz="2700" u="sng" dirty="0" smtClean="0"/>
            </a:br>
            <a:r>
              <a:rPr lang="en-US" sz="2700" u="sng" dirty="0" smtClean="0"/>
              <a:t/>
            </a:r>
            <a:br>
              <a:rPr lang="en-US" sz="2700" u="sng" dirty="0" smtClean="0"/>
            </a:br>
            <a:r>
              <a:rPr lang="en-US" sz="2700" u="sng" dirty="0" smtClean="0"/>
              <a:t/>
            </a:r>
            <a:br>
              <a:rPr lang="en-US" sz="2700" u="sng" dirty="0" smtClean="0"/>
            </a:br>
            <a:r>
              <a:rPr lang="en-US" sz="2700" u="sng" dirty="0" smtClean="0"/>
              <a:t/>
            </a:r>
            <a:br>
              <a:rPr lang="en-US" sz="2700" u="sng" dirty="0" smtClean="0"/>
            </a:br>
            <a:r>
              <a:rPr lang="en-US" sz="2700" u="sng" dirty="0" smtClean="0"/>
              <a:t/>
            </a:r>
            <a:br>
              <a:rPr lang="en-US" sz="2700" u="sng" dirty="0" smtClean="0"/>
            </a:br>
            <a:r>
              <a:rPr lang="en-US" sz="2700" u="sng" dirty="0" smtClean="0"/>
              <a:t/>
            </a:r>
            <a:br>
              <a:rPr lang="en-US" sz="2700" u="sng" dirty="0" smtClean="0"/>
            </a:br>
            <a:r>
              <a:rPr lang="en-US" sz="2700" u="sng" dirty="0" smtClean="0"/>
              <a:t/>
            </a:r>
            <a:br>
              <a:rPr lang="en-US" sz="2700" u="sng" dirty="0" smtClean="0"/>
            </a:br>
            <a:r>
              <a:rPr lang="en-US" sz="2700" u="sng" dirty="0" smtClean="0"/>
              <a:t/>
            </a:r>
            <a:br>
              <a:rPr lang="en-US" sz="2700" u="sng" dirty="0" smtClean="0"/>
            </a:br>
            <a:r>
              <a:rPr lang="en-US" sz="2700" u="sng" dirty="0" smtClean="0"/>
              <a:t/>
            </a:r>
            <a:br>
              <a:rPr lang="en-US" sz="2700" u="sng" dirty="0" smtClean="0"/>
            </a:br>
            <a:r>
              <a:rPr lang="en-US" sz="2700" u="sng" dirty="0" smtClean="0"/>
              <a:t/>
            </a:r>
            <a:br>
              <a:rPr lang="en-US" sz="2700" u="sng" dirty="0" smtClean="0"/>
            </a:br>
            <a:r>
              <a:rPr lang="en-US" sz="2700" u="sng" dirty="0" smtClean="0"/>
              <a:t/>
            </a:r>
            <a:br>
              <a:rPr lang="en-US" sz="2700" u="sng" dirty="0" smtClean="0"/>
            </a:br>
            <a:r>
              <a:rPr lang="en-US" sz="2700" u="sng" dirty="0" smtClean="0"/>
              <a:t/>
            </a:r>
            <a:br>
              <a:rPr lang="en-US" sz="2700" u="sng" dirty="0" smtClean="0"/>
            </a:br>
            <a:r>
              <a:rPr lang="en-US" sz="2700" u="sng" dirty="0" smtClean="0"/>
              <a:t/>
            </a:r>
            <a:br>
              <a:rPr lang="en-US" sz="2700" u="sng" dirty="0" smtClean="0"/>
            </a:br>
            <a:r>
              <a:rPr lang="en-US" sz="2700" u="sng" dirty="0" smtClean="0"/>
              <a:t/>
            </a:r>
            <a:br>
              <a:rPr lang="en-US" sz="2700" u="sng" dirty="0" smtClean="0"/>
            </a:br>
            <a:r>
              <a:rPr lang="en-US" sz="2700" u="sng" dirty="0" smtClean="0"/>
              <a:t/>
            </a:r>
            <a:br>
              <a:rPr lang="en-US" sz="2700" u="sng" dirty="0" smtClean="0"/>
            </a:br>
            <a:r>
              <a:rPr lang="en-US" sz="2700" u="sng" dirty="0" smtClean="0"/>
              <a:t/>
            </a:r>
            <a:br>
              <a:rPr lang="en-US" sz="2700" u="sng" dirty="0" smtClean="0"/>
            </a:br>
            <a:r>
              <a:rPr lang="en-US" sz="2700" u="sng" dirty="0" smtClean="0"/>
              <a:t>DEFINITIONS &amp; BRANCHES OF PHARMACOLOGY</a:t>
            </a:r>
            <a:r>
              <a:rPr lang="en-US" dirty="0" smtClean="0"/>
              <a:t/>
            </a:r>
            <a:br>
              <a:rPr lang="en-US" dirty="0" smtClean="0"/>
            </a:br>
            <a:endParaRPr lang="en-US" dirty="0"/>
          </a:p>
        </p:txBody>
      </p:sp>
      <p:sp>
        <p:nvSpPr>
          <p:cNvPr id="3" name="Content Placeholder 2"/>
          <p:cNvSpPr>
            <a:spLocks noGrp="1"/>
          </p:cNvSpPr>
          <p:nvPr>
            <p:ph sz="quarter" idx="1"/>
          </p:nvPr>
        </p:nvSpPr>
        <p:spPr/>
        <p:txBody>
          <a:bodyPr/>
          <a:lstStyle/>
          <a:p>
            <a:pPr>
              <a:buNone/>
            </a:pPr>
            <a:r>
              <a:rPr lang="en-US" dirty="0" smtClean="0"/>
              <a:t/>
            </a:r>
            <a:br>
              <a:rPr lang="en-US" dirty="0" smtClean="0"/>
            </a:br>
            <a:endParaRPr lang="en-US" dirty="0"/>
          </a:p>
        </p:txBody>
      </p:sp>
      <p:pic>
        <p:nvPicPr>
          <p:cNvPr id="24579" name="Picture 3"/>
          <p:cNvPicPr>
            <a:picLocks noChangeAspect="1" noChangeArrowheads="1"/>
          </p:cNvPicPr>
          <p:nvPr/>
        </p:nvPicPr>
        <p:blipFill>
          <a:blip r:embed="rId2"/>
          <a:srcRect/>
          <a:stretch>
            <a:fillRect/>
          </a:stretch>
        </p:blipFill>
        <p:spPr bwMode="auto">
          <a:xfrm>
            <a:off x="152400" y="1042988"/>
            <a:ext cx="8839200" cy="5815012"/>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01752" y="1527048"/>
            <a:ext cx="8503920" cy="5102352"/>
          </a:xfrm>
        </p:spPr>
        <p:txBody>
          <a:bodyPr>
            <a:normAutofit fontScale="77500" lnSpcReduction="20000"/>
          </a:bodyPr>
          <a:lstStyle/>
          <a:p>
            <a:pPr algn="just"/>
            <a:r>
              <a:rPr lang="en-US" b="1" dirty="0" smtClean="0"/>
              <a:t>Pharmacology: </a:t>
            </a:r>
            <a:r>
              <a:rPr lang="en-US" dirty="0" smtClean="0"/>
              <a:t>It is an experimental science dealing with the properties of drugs and their effects on living systems. </a:t>
            </a:r>
          </a:p>
          <a:p>
            <a:pPr algn="just"/>
            <a:endParaRPr lang="en-US" dirty="0" smtClean="0"/>
          </a:p>
          <a:p>
            <a:pPr algn="just"/>
            <a:r>
              <a:rPr lang="en-US" b="1" dirty="0" err="1" smtClean="0"/>
              <a:t>Pharmacognosy</a:t>
            </a:r>
            <a:r>
              <a:rPr lang="en-US" b="1" dirty="0" smtClean="0"/>
              <a:t>: </a:t>
            </a:r>
            <a:r>
              <a:rPr lang="en-US" dirty="0" smtClean="0"/>
              <a:t>It deals with the study of sources and identification (origin) of drugs. </a:t>
            </a:r>
          </a:p>
          <a:p>
            <a:pPr algn="just"/>
            <a:endParaRPr lang="en-US" dirty="0" smtClean="0"/>
          </a:p>
          <a:p>
            <a:pPr algn="just"/>
            <a:r>
              <a:rPr lang="en-US" b="1" dirty="0" err="1" smtClean="0"/>
              <a:t>Pharmacodynamics</a:t>
            </a:r>
            <a:r>
              <a:rPr lang="en-US" b="1" dirty="0" smtClean="0"/>
              <a:t>: </a:t>
            </a:r>
            <a:r>
              <a:rPr lang="en-US" dirty="0" smtClean="0"/>
              <a:t>It refers to the study of response of an organism to the action of drugs in absence of disease. </a:t>
            </a:r>
          </a:p>
          <a:p>
            <a:pPr algn="just"/>
            <a:endParaRPr lang="en-US" dirty="0" smtClean="0"/>
          </a:p>
          <a:p>
            <a:pPr algn="just"/>
            <a:r>
              <a:rPr lang="en-US" b="1" dirty="0" smtClean="0"/>
              <a:t>Pharmacokinetics: </a:t>
            </a:r>
            <a:r>
              <a:rPr lang="en-US" dirty="0" smtClean="0"/>
              <a:t>It is defined as the mathematical description of temporal changes in concentration of drugs and/ or their metabolites within the body. </a:t>
            </a:r>
          </a:p>
          <a:p>
            <a:pPr algn="just"/>
            <a:endParaRPr lang="en-US" dirty="0" smtClean="0"/>
          </a:p>
          <a:p>
            <a:pPr algn="just"/>
            <a:r>
              <a:rPr lang="en-US" b="1" dirty="0" err="1" smtClean="0"/>
              <a:t>Pharmacometrics</a:t>
            </a:r>
            <a:r>
              <a:rPr lang="en-US" b="1" dirty="0" smtClean="0"/>
              <a:t>: </a:t>
            </a:r>
            <a:r>
              <a:rPr lang="en-US" dirty="0" smtClean="0"/>
              <a:t>It deals with the study of qualitative and quantitative aspects of drug effects in laboratory animals. It deals with measurement of drug responses. </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01752" y="1527048"/>
            <a:ext cx="8503920" cy="5178552"/>
          </a:xfrm>
        </p:spPr>
        <p:txBody>
          <a:bodyPr>
            <a:normAutofit fontScale="70000" lnSpcReduction="20000"/>
          </a:bodyPr>
          <a:lstStyle/>
          <a:p>
            <a:pPr algn="just"/>
            <a:r>
              <a:rPr lang="en-US" b="1" dirty="0" smtClean="0"/>
              <a:t>Pharmacotherapy: </a:t>
            </a:r>
            <a:r>
              <a:rPr lang="en-US" dirty="0" smtClean="0"/>
              <a:t>It refers to use of drugs in treatment of diseases. </a:t>
            </a:r>
          </a:p>
          <a:p>
            <a:pPr algn="just"/>
            <a:endParaRPr lang="en-US" dirty="0" smtClean="0"/>
          </a:p>
          <a:p>
            <a:pPr algn="just"/>
            <a:r>
              <a:rPr lang="en-US" b="1" dirty="0" smtClean="0"/>
              <a:t>Therapeutics: </a:t>
            </a:r>
            <a:r>
              <a:rPr lang="en-US" dirty="0" smtClean="0"/>
              <a:t>It is a term describing treatment of disease in general and includes use of drugs, surgery, radiation, </a:t>
            </a:r>
            <a:r>
              <a:rPr lang="en-US" dirty="0" err="1" smtClean="0"/>
              <a:t>behavioural</a:t>
            </a:r>
            <a:r>
              <a:rPr lang="en-US" dirty="0" smtClean="0"/>
              <a:t> modification and other modalities. </a:t>
            </a:r>
          </a:p>
          <a:p>
            <a:pPr algn="just"/>
            <a:endParaRPr lang="en-US" dirty="0" smtClean="0"/>
          </a:p>
          <a:p>
            <a:pPr algn="just"/>
            <a:r>
              <a:rPr lang="en-US" b="1" dirty="0" smtClean="0"/>
              <a:t>Clinical Pharmacology: </a:t>
            </a:r>
            <a:r>
              <a:rPr lang="en-US" dirty="0" smtClean="0"/>
              <a:t>Much of our knowledge of </a:t>
            </a:r>
            <a:r>
              <a:rPr lang="en-US" dirty="0" err="1" smtClean="0"/>
              <a:t>pharmacodynamics</a:t>
            </a:r>
            <a:r>
              <a:rPr lang="en-US" dirty="0" smtClean="0"/>
              <a:t>, pharmacokinetics and </a:t>
            </a:r>
            <a:r>
              <a:rPr lang="en-US" dirty="0" err="1" smtClean="0"/>
              <a:t>pharmacometrics</a:t>
            </a:r>
            <a:r>
              <a:rPr lang="en-US" dirty="0" smtClean="0"/>
              <a:t> come from and continues to come from experiments performed on healthy lab animals. The difficulty of transposing this information with reliability into the realm of diseased domesticated patients gave rise to clinical pharmacology. </a:t>
            </a:r>
          </a:p>
          <a:p>
            <a:pPr algn="just"/>
            <a:endParaRPr lang="en-US" dirty="0" smtClean="0"/>
          </a:p>
          <a:p>
            <a:pPr algn="just">
              <a:buNone/>
            </a:pPr>
            <a:r>
              <a:rPr lang="en-US" dirty="0" smtClean="0"/>
              <a:t>	In this, the appropriate </a:t>
            </a:r>
            <a:r>
              <a:rPr lang="en-US" dirty="0" err="1" smtClean="0"/>
              <a:t>pharmacodynamic</a:t>
            </a:r>
            <a:r>
              <a:rPr lang="en-US" dirty="0" smtClean="0"/>
              <a:t>, </a:t>
            </a:r>
            <a:r>
              <a:rPr lang="en-US" dirty="0" err="1" smtClean="0"/>
              <a:t>pharmacometric</a:t>
            </a:r>
            <a:r>
              <a:rPr lang="en-US" dirty="0" smtClean="0"/>
              <a:t> and pharmacokinetic studies are repeated in healthy and diseased domesticated target species with resultant gain in the precision of use of remedies. </a:t>
            </a:r>
          </a:p>
          <a:p>
            <a:pPr algn="just"/>
            <a:endParaRPr lang="en-US" dirty="0" smtClean="0"/>
          </a:p>
          <a:p>
            <a:pPr algn="just"/>
            <a:r>
              <a:rPr lang="en-US" b="1" dirty="0" smtClean="0"/>
              <a:t>Chemotherapy: </a:t>
            </a:r>
            <a:r>
              <a:rPr lang="en-US" dirty="0" smtClean="0"/>
              <a:t>It is a branch of pharmacology dealing with drugs that selectively inhibit or destroy specific agents or disease such as bacteria, viruses, fungi and other parasites.</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01752" y="1527048"/>
            <a:ext cx="8503920" cy="5178552"/>
          </a:xfrm>
        </p:spPr>
        <p:txBody>
          <a:bodyPr>
            <a:normAutofit fontScale="70000" lnSpcReduction="20000"/>
          </a:bodyPr>
          <a:lstStyle/>
          <a:p>
            <a:pPr algn="just"/>
            <a:r>
              <a:rPr lang="en-US" b="1" dirty="0" smtClean="0"/>
              <a:t>Toxicology: </a:t>
            </a:r>
            <a:r>
              <a:rPr lang="en-US" dirty="0" smtClean="0"/>
              <a:t>Classically, it is defined as the study of poisons. It includes study of toxicity or adverse effects of drugs or chemical, physical or biological agents in man and animals. </a:t>
            </a:r>
          </a:p>
          <a:p>
            <a:pPr algn="just"/>
            <a:endParaRPr lang="en-US" dirty="0" smtClean="0"/>
          </a:p>
          <a:p>
            <a:pPr algn="just"/>
            <a:r>
              <a:rPr lang="en-US" dirty="0" smtClean="0"/>
              <a:t>It is a science that defines the limits of safety of chemical agents for human and animal population. </a:t>
            </a:r>
          </a:p>
          <a:p>
            <a:pPr algn="just"/>
            <a:endParaRPr lang="en-US" dirty="0" smtClean="0"/>
          </a:p>
          <a:p>
            <a:pPr algn="just"/>
            <a:r>
              <a:rPr lang="en-US" b="1" dirty="0" err="1" smtClean="0"/>
              <a:t>Posology</a:t>
            </a:r>
            <a:r>
              <a:rPr lang="en-US" b="1" dirty="0" smtClean="0"/>
              <a:t>: </a:t>
            </a:r>
            <a:r>
              <a:rPr lang="en-US" dirty="0" smtClean="0"/>
              <a:t>It is the study of medicine dosage. </a:t>
            </a:r>
          </a:p>
          <a:p>
            <a:pPr algn="just"/>
            <a:endParaRPr lang="en-US" dirty="0" smtClean="0"/>
          </a:p>
          <a:p>
            <a:pPr algn="just">
              <a:buFont typeface="Wingdings" pitchFamily="2" charset="2"/>
              <a:buChar char="Ø"/>
            </a:pPr>
            <a:r>
              <a:rPr lang="en-US" u="sng" dirty="0" smtClean="0"/>
              <a:t>Dose</a:t>
            </a:r>
            <a:r>
              <a:rPr lang="en-US" dirty="0" smtClean="0"/>
              <a:t>: A dose is the quantity of medication to be administered at one time.</a:t>
            </a:r>
          </a:p>
          <a:p>
            <a:pPr algn="just">
              <a:buFont typeface="Wingdings" pitchFamily="2" charset="2"/>
              <a:buChar char="Ø"/>
            </a:pPr>
            <a:r>
              <a:rPr lang="en-US" u="sng" dirty="0" smtClean="0"/>
              <a:t>Dosage</a:t>
            </a:r>
            <a:r>
              <a:rPr lang="en-US" dirty="0" smtClean="0"/>
              <a:t>: It refers to determination and regulation of doses. </a:t>
            </a:r>
          </a:p>
          <a:p>
            <a:pPr algn="just">
              <a:buFont typeface="Wingdings" pitchFamily="2" charset="2"/>
              <a:buChar char="Ø"/>
            </a:pPr>
            <a:endParaRPr lang="en-US" dirty="0" smtClean="0"/>
          </a:p>
          <a:p>
            <a:pPr algn="just">
              <a:buFont typeface="Wingdings" pitchFamily="2" charset="2"/>
              <a:buChar char="Ø"/>
            </a:pPr>
            <a:r>
              <a:rPr lang="en-US" i="1" dirty="0" smtClean="0"/>
              <a:t>Loading dose: </a:t>
            </a:r>
            <a:r>
              <a:rPr lang="en-US" dirty="0" smtClean="0"/>
              <a:t>It is one or series of doses that may be given at the onset of therapy with the aim of achieving the target concentration rapidly. </a:t>
            </a:r>
          </a:p>
          <a:p>
            <a:pPr algn="just">
              <a:buFont typeface="Wingdings" pitchFamily="2" charset="2"/>
              <a:buChar char="Ø"/>
            </a:pPr>
            <a:endParaRPr lang="en-US" dirty="0" smtClean="0"/>
          </a:p>
          <a:p>
            <a:pPr algn="just">
              <a:buFont typeface="Wingdings" pitchFamily="2" charset="2"/>
              <a:buChar char="Ø"/>
            </a:pPr>
            <a:r>
              <a:rPr lang="en-US" i="1" dirty="0" smtClean="0"/>
              <a:t>Maintenance dose: </a:t>
            </a:r>
            <a:r>
              <a:rPr lang="en-US" dirty="0" smtClean="0"/>
              <a:t>It is a series of relatively small doses that follow the loading dose in order to maintain an effective concentration in the bio-phase.</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Topics</a:t>
            </a:r>
            <a:endParaRPr lang="en-US" b="1" dirty="0">
              <a:solidFill>
                <a:srgbClr val="FF0000"/>
              </a:solidFill>
            </a:endParaRPr>
          </a:p>
        </p:txBody>
      </p:sp>
      <p:sp>
        <p:nvSpPr>
          <p:cNvPr id="3" name="Content Placeholder 2"/>
          <p:cNvSpPr>
            <a:spLocks noGrp="1"/>
          </p:cNvSpPr>
          <p:nvPr>
            <p:ph sz="quarter" idx="1"/>
          </p:nvPr>
        </p:nvSpPr>
        <p:spPr/>
        <p:txBody>
          <a:bodyPr>
            <a:normAutofit fontScale="92500" lnSpcReduction="20000"/>
          </a:bodyPr>
          <a:lstStyle/>
          <a:p>
            <a:pPr algn="just"/>
            <a:r>
              <a:rPr lang="en-US" dirty="0" smtClean="0"/>
              <a:t>Introduction, historical development, branches and scope of Pharmacology. Sources and nature of drugs. Pharmacological terms and definitions, nomenclature of drugs. </a:t>
            </a:r>
          </a:p>
          <a:p>
            <a:pPr algn="just"/>
            <a:endParaRPr lang="en-US" dirty="0" smtClean="0"/>
          </a:p>
          <a:p>
            <a:pPr algn="just"/>
            <a:r>
              <a:rPr lang="en-US" dirty="0" smtClean="0"/>
              <a:t>Principles of drug activity: Pharmacokinetics - Routes of drug administration, absorption, distribution, biotransformation and excretion of drugs. </a:t>
            </a:r>
          </a:p>
          <a:p>
            <a:pPr algn="just"/>
            <a:endParaRPr lang="en-US" dirty="0" smtClean="0"/>
          </a:p>
          <a:p>
            <a:pPr algn="just"/>
            <a:r>
              <a:rPr lang="en-US" dirty="0" err="1" smtClean="0"/>
              <a:t>Pharmacodynamics</a:t>
            </a:r>
            <a:r>
              <a:rPr lang="en-US" dirty="0" smtClean="0"/>
              <a:t> - Concept of drug and receptor, dose-response relationship, terms related to drug activity and factors modifying the drug effect and dosage. Adverse drug reactions, drug interactions.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01752" y="1527048"/>
            <a:ext cx="8503920" cy="5178552"/>
          </a:xfrm>
        </p:spPr>
        <p:txBody>
          <a:bodyPr>
            <a:normAutofit fontScale="85000" lnSpcReduction="20000"/>
          </a:bodyPr>
          <a:lstStyle/>
          <a:p>
            <a:pPr algn="just"/>
            <a:r>
              <a:rPr lang="en-US" b="1" dirty="0" smtClean="0"/>
              <a:t>Metrology: </a:t>
            </a:r>
            <a:r>
              <a:rPr lang="en-US" dirty="0" smtClean="0"/>
              <a:t>It is the study of weights and measures as applied to preparation and administration of drugs. </a:t>
            </a:r>
          </a:p>
          <a:p>
            <a:pPr algn="just">
              <a:buNone/>
            </a:pPr>
            <a:r>
              <a:rPr lang="en-US" dirty="0" smtClean="0"/>
              <a:t/>
            </a:r>
            <a:br>
              <a:rPr lang="en-US" dirty="0" smtClean="0"/>
            </a:br>
            <a:r>
              <a:rPr lang="en-US" b="1" dirty="0" smtClean="0"/>
              <a:t>Pharmacy: </a:t>
            </a:r>
            <a:r>
              <a:rPr lang="en-US" dirty="0" smtClean="0"/>
              <a:t>It is the art and science of compounding and dispensing drugs or preparing suitable dosage forms for administration of drugs in man or animals. It includes collection, identification, purification, isolation, synthesis, standardization and quality control of medicinal substances. The large scale manufacture of drugs is called </a:t>
            </a:r>
            <a:r>
              <a:rPr lang="en-US" u="sng" dirty="0" smtClean="0"/>
              <a:t>Pharmaceutics</a:t>
            </a:r>
            <a:r>
              <a:rPr lang="en-US" dirty="0" smtClean="0"/>
              <a:t>. It is primarily a technological science. </a:t>
            </a:r>
          </a:p>
          <a:p>
            <a:pPr algn="just">
              <a:buNone/>
            </a:pPr>
            <a:endParaRPr lang="en-US" dirty="0" smtClean="0"/>
          </a:p>
          <a:p>
            <a:pPr algn="just"/>
            <a:r>
              <a:rPr lang="en-US" b="1" dirty="0" err="1" smtClean="0"/>
              <a:t>Materia</a:t>
            </a:r>
            <a:r>
              <a:rPr lang="en-US" b="1" dirty="0" smtClean="0"/>
              <a:t> </a:t>
            </a:r>
            <a:r>
              <a:rPr lang="en-US" b="1" dirty="0" err="1" smtClean="0"/>
              <a:t>medica</a:t>
            </a:r>
            <a:r>
              <a:rPr lang="en-US" b="1" dirty="0" smtClean="0"/>
              <a:t>: </a:t>
            </a:r>
            <a:r>
              <a:rPr lang="en-US" dirty="0" smtClean="0"/>
              <a:t>It is an obsolete didactic (instructive) subject that was concerned with pharmacy, </a:t>
            </a:r>
            <a:r>
              <a:rPr lang="en-US" dirty="0" err="1" smtClean="0"/>
              <a:t>posology</a:t>
            </a:r>
            <a:r>
              <a:rPr lang="en-US" dirty="0" smtClean="0"/>
              <a:t>, </a:t>
            </a:r>
            <a:r>
              <a:rPr lang="en-US" dirty="0" err="1" smtClean="0"/>
              <a:t>pharmacognosy</a:t>
            </a:r>
            <a:r>
              <a:rPr lang="en-US" dirty="0" smtClean="0"/>
              <a:t> and indications for therapeutic use of drugs. This subject was purely descriptive in nature and has been replaced in the modern veterinary medical curriculum by the science of </a:t>
            </a:r>
            <a:r>
              <a:rPr lang="en-US" u="sng" dirty="0" smtClean="0"/>
              <a:t>comparative pharmacology</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01752" y="1527048"/>
            <a:ext cx="8503920" cy="5178552"/>
          </a:xfrm>
        </p:spPr>
        <p:txBody>
          <a:bodyPr>
            <a:normAutofit fontScale="85000" lnSpcReduction="20000"/>
          </a:bodyPr>
          <a:lstStyle/>
          <a:p>
            <a:pPr algn="just"/>
            <a:r>
              <a:rPr lang="en-US" b="1" dirty="0" smtClean="0"/>
              <a:t>Comparative pharmacology: </a:t>
            </a:r>
            <a:r>
              <a:rPr lang="en-US" dirty="0" smtClean="0"/>
              <a:t>It deals with the study of variation in drug effects in different species of animals.</a:t>
            </a:r>
          </a:p>
          <a:p>
            <a:pPr algn="just"/>
            <a:r>
              <a:rPr lang="en-US" dirty="0" smtClean="0"/>
              <a:t> </a:t>
            </a:r>
          </a:p>
          <a:p>
            <a:pPr algn="just"/>
            <a:r>
              <a:rPr lang="en-US" b="1" dirty="0" err="1" smtClean="0"/>
              <a:t>Neutraceuticals</a:t>
            </a:r>
            <a:r>
              <a:rPr lang="en-US" b="1" dirty="0" smtClean="0"/>
              <a:t>: </a:t>
            </a:r>
            <a:r>
              <a:rPr lang="en-US" dirty="0" smtClean="0"/>
              <a:t>These are nutritional products which allegedly have some therapeutic value in addition to their scientifically recognized nutritional content. </a:t>
            </a:r>
          </a:p>
          <a:p>
            <a:pPr algn="just"/>
            <a:endParaRPr lang="en-US" dirty="0" smtClean="0"/>
          </a:p>
          <a:p>
            <a:pPr algn="just"/>
            <a:r>
              <a:rPr lang="en-US" b="1" dirty="0" smtClean="0"/>
              <a:t>Biotechnology: </a:t>
            </a:r>
            <a:r>
              <a:rPr lang="en-US" dirty="0" smtClean="0"/>
              <a:t>Originally, this was the production of drugs or other useful products by biological means (e.g. antibiotic production from microorganisms or production of monoclonal antibodies). Currently in the biomedical sphere, biotechnology refers mainly to the use of recombinant DNA technology for a wide variety of purposes, including the manufacture of therapeutic proteins, diagnostics, genotyping, production of transgenic animals, etc. The many non-medical applications include agriculture, forensics, environmental sciences, etc. </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01752" y="1527048"/>
            <a:ext cx="8503920" cy="5330952"/>
          </a:xfrm>
        </p:spPr>
        <p:txBody>
          <a:bodyPr>
            <a:normAutofit fontScale="77500" lnSpcReduction="20000"/>
          </a:bodyPr>
          <a:lstStyle/>
          <a:p>
            <a:pPr algn="just"/>
            <a:r>
              <a:rPr lang="en-US" b="1" dirty="0" err="1" smtClean="0"/>
              <a:t>Pharmacogenetics</a:t>
            </a:r>
            <a:r>
              <a:rPr lang="en-US" b="1" dirty="0" smtClean="0"/>
              <a:t>: </a:t>
            </a:r>
            <a:r>
              <a:rPr lang="en-US" dirty="0" smtClean="0"/>
              <a:t>This is the study of genetic influences on responses to drugs. Originally, </a:t>
            </a:r>
            <a:r>
              <a:rPr lang="en-US" dirty="0" err="1" smtClean="0"/>
              <a:t>pharmacogenetics</a:t>
            </a:r>
            <a:r>
              <a:rPr lang="en-US" dirty="0" smtClean="0"/>
              <a:t> focused on familial idiosyncratic drug reactions, where affected individuals show an abnormal-usually adverse-response to a   class of drug. It now covers broader variations in drug response, where the genetic basis is more complex. </a:t>
            </a:r>
          </a:p>
          <a:p>
            <a:pPr algn="just"/>
            <a:endParaRPr lang="en-US" dirty="0" smtClean="0"/>
          </a:p>
          <a:p>
            <a:pPr algn="just"/>
            <a:r>
              <a:rPr lang="en-US" b="1" dirty="0" err="1" smtClean="0"/>
              <a:t>Pharmacogenomics</a:t>
            </a:r>
            <a:r>
              <a:rPr lang="en-US" b="1" dirty="0" smtClean="0"/>
              <a:t>: </a:t>
            </a:r>
            <a:r>
              <a:rPr lang="en-US" dirty="0" smtClean="0"/>
              <a:t>This recent term overlaps with </a:t>
            </a:r>
            <a:r>
              <a:rPr lang="en-US" dirty="0" err="1" smtClean="0"/>
              <a:t>pharmacogenetics</a:t>
            </a:r>
            <a:r>
              <a:rPr lang="en-US" dirty="0" smtClean="0"/>
              <a:t>, describing the use of genetic information to guide the choice of drug therapy on an individual basis. The underlying principle is that differences between individuals in their response to therapeutic drugs can be predicted from their genetic make-up. </a:t>
            </a:r>
          </a:p>
          <a:p>
            <a:pPr algn="just"/>
            <a:endParaRPr lang="en-US" dirty="0" smtClean="0"/>
          </a:p>
          <a:p>
            <a:pPr algn="just"/>
            <a:r>
              <a:rPr lang="en-US" b="1" dirty="0" err="1" smtClean="0"/>
              <a:t>Pharmacoepidemiology</a:t>
            </a:r>
            <a:r>
              <a:rPr lang="en-US" b="1" dirty="0" smtClean="0"/>
              <a:t>: </a:t>
            </a:r>
            <a:r>
              <a:rPr lang="en-US" dirty="0" smtClean="0"/>
              <a:t>This is the study of drug effects at the population level. It is concerned with the variability of drug effects between individuals in a population, and between populations. </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01752" y="1527048"/>
            <a:ext cx="8503920" cy="5330952"/>
          </a:xfrm>
        </p:spPr>
        <p:txBody>
          <a:bodyPr>
            <a:normAutofit fontScale="85000" lnSpcReduction="20000"/>
          </a:bodyPr>
          <a:lstStyle/>
          <a:p>
            <a:pPr algn="just"/>
            <a:r>
              <a:rPr lang="en-US" b="1" dirty="0" err="1" smtClean="0"/>
              <a:t>Pharmacoeconomics</a:t>
            </a:r>
            <a:r>
              <a:rPr lang="en-US" b="1" dirty="0" smtClean="0"/>
              <a:t>: </a:t>
            </a:r>
            <a:r>
              <a:rPr lang="en-US" dirty="0" smtClean="0"/>
              <a:t>This branch of health economics aims to quantify in economic terms the cost and benefit of drugs used therapeutically. </a:t>
            </a:r>
          </a:p>
          <a:p>
            <a:pPr algn="just"/>
            <a:endParaRPr lang="en-US" dirty="0" smtClean="0"/>
          </a:p>
          <a:p>
            <a:pPr algn="just"/>
            <a:r>
              <a:rPr lang="en-US" b="1" dirty="0" smtClean="0"/>
              <a:t>Nanotechnology: </a:t>
            </a:r>
            <a:r>
              <a:rPr lang="en-US" dirty="0" smtClean="0"/>
              <a:t>Nanotechnology is the study and use of structures between 1 nanometer (nm) and 100 nanometers in size. Nanotechnology is the study of phenomena and fine-tuning of materials at atomic, molecular and macromolecular scales, where properties differ significantly from those at a larger scale.</a:t>
            </a:r>
          </a:p>
          <a:p>
            <a:pPr algn="just"/>
            <a:endParaRPr lang="en-US" dirty="0" smtClean="0"/>
          </a:p>
          <a:p>
            <a:pPr algn="just"/>
            <a:r>
              <a:rPr lang="en-US" dirty="0" smtClean="0"/>
              <a:t>The applications of nanotechnology to pharmacology are biochips, </a:t>
            </a:r>
            <a:r>
              <a:rPr lang="en-US" dirty="0" err="1" smtClean="0"/>
              <a:t>nanosensors</a:t>
            </a:r>
            <a:r>
              <a:rPr lang="en-US" dirty="0" smtClean="0"/>
              <a:t>, bioreactors, neural stem cells, immune </a:t>
            </a:r>
            <a:r>
              <a:rPr lang="en-US" dirty="0" err="1" smtClean="0"/>
              <a:t>nanoparticles</a:t>
            </a:r>
            <a:r>
              <a:rPr lang="en-US" dirty="0" smtClean="0"/>
              <a:t>, biodegradable polymers, and convection-enhanced drug delivery in the diagnostics and treatment of diseases. </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01752" y="1527048"/>
            <a:ext cx="8503920" cy="5178552"/>
          </a:xfrm>
        </p:spPr>
        <p:txBody>
          <a:bodyPr>
            <a:normAutofit fontScale="92500" lnSpcReduction="20000"/>
          </a:bodyPr>
          <a:lstStyle/>
          <a:p>
            <a:pPr algn="just"/>
            <a:r>
              <a:rPr lang="en-US" b="1" dirty="0" smtClean="0"/>
              <a:t>Drug: </a:t>
            </a:r>
            <a:r>
              <a:rPr lang="en-US" dirty="0" smtClean="0"/>
              <a:t>A drug can be defined as a chemical substance of known structure, other than a nutrient or an essential dietary ingredient, which when administered to a living organism, produces a biological effect. Drugs may be synthetic chemicals, chemicals obtained from plants or animals or products of genetic engineering. </a:t>
            </a:r>
          </a:p>
          <a:p>
            <a:pPr algn="just"/>
            <a:endParaRPr lang="en-US" dirty="0" smtClean="0"/>
          </a:p>
          <a:p>
            <a:pPr algn="just"/>
            <a:r>
              <a:rPr lang="en-US" dirty="0" smtClean="0"/>
              <a:t>According to WHO, “Drug is any substance or product other than food that is used or intended to be used to modify or explore physiological systems or pathological states for the benefit of the recipient”. </a:t>
            </a:r>
          </a:p>
          <a:p>
            <a:pPr algn="just"/>
            <a:endParaRPr lang="en-US" dirty="0" smtClean="0"/>
          </a:p>
          <a:p>
            <a:pPr algn="just"/>
            <a:r>
              <a:rPr lang="en-US" i="1" dirty="0" smtClean="0"/>
              <a:t>(</a:t>
            </a:r>
            <a:r>
              <a:rPr lang="en-US" i="1" dirty="0" smtClean="0">
                <a:solidFill>
                  <a:srgbClr val="FF0000"/>
                </a:solidFill>
              </a:rPr>
              <a:t>To use the word ‘drug’ intending only a harmful, dangerous or addictive substance is to abuse a respectable and useful word</a:t>
            </a:r>
            <a:r>
              <a:rPr lang="en-US" i="1" dirty="0" smtClean="0"/>
              <a:t>.)</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01752" y="1527048"/>
            <a:ext cx="8503920" cy="5026152"/>
          </a:xfrm>
        </p:spPr>
        <p:txBody>
          <a:bodyPr>
            <a:normAutofit fontScale="92500" lnSpcReduction="20000"/>
          </a:bodyPr>
          <a:lstStyle/>
          <a:p>
            <a:pPr algn="just"/>
            <a:r>
              <a:rPr lang="en-US" b="1" dirty="0" smtClean="0"/>
              <a:t>Medicine: </a:t>
            </a:r>
            <a:r>
              <a:rPr lang="en-US" dirty="0" smtClean="0"/>
              <a:t>A medicine is a chemical preparation which usually but not necessarily contains one or more drugs, administered with the intention of producing a therapeutic effect. Medicines usually contain other substances (</a:t>
            </a:r>
            <a:r>
              <a:rPr lang="en-US" dirty="0" err="1" smtClean="0"/>
              <a:t>excipients</a:t>
            </a:r>
            <a:r>
              <a:rPr lang="en-US" dirty="0" smtClean="0"/>
              <a:t>, stabilizers, solvents etc.) besides the active drug to make them more convenient to use. </a:t>
            </a:r>
          </a:p>
          <a:p>
            <a:pPr algn="just"/>
            <a:endParaRPr lang="en-US" dirty="0" smtClean="0"/>
          </a:p>
          <a:p>
            <a:pPr algn="just"/>
            <a:r>
              <a:rPr lang="en-US" b="1" dirty="0" smtClean="0"/>
              <a:t>Over the counter drugs: </a:t>
            </a:r>
            <a:r>
              <a:rPr lang="en-US" dirty="0" smtClean="0"/>
              <a:t>These are those preparations that can be sold without any restriction because they can be adequately labeled for layman use. </a:t>
            </a:r>
          </a:p>
          <a:p>
            <a:pPr algn="just"/>
            <a:endParaRPr lang="en-US" dirty="0" smtClean="0"/>
          </a:p>
          <a:p>
            <a:pPr algn="just"/>
            <a:r>
              <a:rPr lang="en-US" b="1" dirty="0" smtClean="0"/>
              <a:t>Prescription drugs: </a:t>
            </a:r>
            <a:r>
              <a:rPr lang="en-US" dirty="0" smtClean="0"/>
              <a:t>Drugs that can be used only on the order of a licensed veterinarian/ physician/ dentist/ surgeon. They are also known as l</a:t>
            </a:r>
            <a:r>
              <a:rPr lang="en-US" u="sng" dirty="0" smtClean="0"/>
              <a:t>egend drugs</a:t>
            </a:r>
            <a:r>
              <a:rPr lang="en-US" dirty="0" smtClean="0"/>
              <a:t>.</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01752" y="1527048"/>
            <a:ext cx="8503920" cy="5178552"/>
          </a:xfrm>
        </p:spPr>
        <p:txBody>
          <a:bodyPr>
            <a:normAutofit fontScale="77500" lnSpcReduction="20000"/>
          </a:bodyPr>
          <a:lstStyle/>
          <a:p>
            <a:pPr algn="just"/>
            <a:r>
              <a:rPr lang="en-US" b="1" dirty="0" smtClean="0"/>
              <a:t>Essential drugs: </a:t>
            </a:r>
            <a:r>
              <a:rPr lang="en-US" dirty="0" smtClean="0"/>
              <a:t>Drugs that satisfy the healthcare needs of majority of the population. They should therefore be available at all times in adequate amounts and in appropriate dosage forms. </a:t>
            </a:r>
          </a:p>
          <a:p>
            <a:pPr algn="just"/>
            <a:endParaRPr lang="en-US" dirty="0" smtClean="0"/>
          </a:p>
          <a:p>
            <a:pPr algn="just"/>
            <a:r>
              <a:rPr lang="en-US" b="1" dirty="0" smtClean="0"/>
              <a:t>Pro-drugs: </a:t>
            </a:r>
            <a:r>
              <a:rPr lang="en-US" dirty="0" smtClean="0"/>
              <a:t>Drugs that are inactive or have a low order of activity in the form administered and are metabolized to the active form in the body. </a:t>
            </a:r>
          </a:p>
          <a:p>
            <a:pPr algn="just"/>
            <a:endParaRPr lang="en-US" dirty="0" smtClean="0"/>
          </a:p>
          <a:p>
            <a:pPr algn="just"/>
            <a:r>
              <a:rPr lang="en-US" b="1" dirty="0" smtClean="0"/>
              <a:t>Hard drugs: </a:t>
            </a:r>
            <a:r>
              <a:rPr lang="en-US" dirty="0" smtClean="0"/>
              <a:t>Drugs used for non-medical purposes that are liable to disable the individual seriously as a functioning member of the society by inducing severe psychological and/or physical dependence. Example - Heroin. </a:t>
            </a:r>
          </a:p>
          <a:p>
            <a:pPr algn="just"/>
            <a:endParaRPr lang="en-US" dirty="0" smtClean="0"/>
          </a:p>
          <a:p>
            <a:pPr algn="just"/>
            <a:r>
              <a:rPr lang="en-US" b="1" dirty="0" smtClean="0"/>
              <a:t>Soft drugs: </a:t>
            </a:r>
            <a:r>
              <a:rPr lang="en-US" dirty="0" smtClean="0"/>
              <a:t>Drugs used for non-medical purposes that are less dependence producing. There may be psychological dependence but not physical dependence, except with heavy dose. Example - Amphetamine. </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01752" y="1527048"/>
            <a:ext cx="8503920" cy="5178552"/>
          </a:xfrm>
        </p:spPr>
        <p:txBody>
          <a:bodyPr>
            <a:normAutofit fontScale="85000" lnSpcReduction="20000"/>
          </a:bodyPr>
          <a:lstStyle/>
          <a:p>
            <a:pPr algn="just"/>
            <a:r>
              <a:rPr lang="en-US" b="1" dirty="0" err="1" smtClean="0"/>
              <a:t>Nootropic</a:t>
            </a:r>
            <a:r>
              <a:rPr lang="en-US" b="1" dirty="0" smtClean="0"/>
              <a:t> drugs: </a:t>
            </a:r>
            <a:r>
              <a:rPr lang="en-US" dirty="0" smtClean="0"/>
              <a:t>Drugs that affect the intellect. These drugs are claimed to enhance learning, increase brain resistance to stress including hypoxia and stimulate brain metabolism especially in senile patients. Example – </a:t>
            </a:r>
            <a:r>
              <a:rPr lang="en-US" dirty="0" err="1" smtClean="0"/>
              <a:t>Piracetam</a:t>
            </a:r>
            <a:r>
              <a:rPr lang="en-US" dirty="0" smtClean="0"/>
              <a:t> </a:t>
            </a:r>
          </a:p>
          <a:p>
            <a:pPr algn="just">
              <a:buNone/>
            </a:pPr>
            <a:r>
              <a:rPr lang="en-US" dirty="0" smtClean="0"/>
              <a:t/>
            </a:r>
            <a:br>
              <a:rPr lang="en-US" dirty="0" smtClean="0"/>
            </a:br>
            <a:r>
              <a:rPr lang="en-US" b="1" dirty="0" smtClean="0"/>
              <a:t>Orphan drugs: </a:t>
            </a:r>
            <a:r>
              <a:rPr lang="en-US" dirty="0" smtClean="0"/>
              <a:t>Orphan drugs are drugs or biological products for diagnosis/ treatment/ prevention of a rare disease condition for which there is no reasonable expectation that the cost of developing and marketing it will be recovered from sales of that drug. Examples – </a:t>
            </a:r>
            <a:r>
              <a:rPr lang="en-US" dirty="0" err="1" smtClean="0"/>
              <a:t>Acetylcysteine</a:t>
            </a:r>
            <a:r>
              <a:rPr lang="en-US" dirty="0" smtClean="0"/>
              <a:t>. These drugs may be life saving for some patients, but are not commercially available. </a:t>
            </a:r>
          </a:p>
          <a:p>
            <a:pPr algn="just"/>
            <a:endParaRPr lang="en-US" dirty="0" smtClean="0"/>
          </a:p>
          <a:p>
            <a:pPr algn="just"/>
            <a:r>
              <a:rPr lang="en-US" b="1" dirty="0" smtClean="0"/>
              <a:t>Empirical therapy: </a:t>
            </a:r>
            <a:r>
              <a:rPr lang="en-US" dirty="0" smtClean="0"/>
              <a:t>It is the use of certain agents that prove successful in a series of cases of the same disease, although, it is not possible to explain their actions. Their value has been demonstrated by experience.</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01752" y="1527048"/>
            <a:ext cx="8503920" cy="5026152"/>
          </a:xfrm>
        </p:spPr>
        <p:txBody>
          <a:bodyPr>
            <a:normAutofit fontScale="85000" lnSpcReduction="20000"/>
          </a:bodyPr>
          <a:lstStyle/>
          <a:p>
            <a:pPr algn="just"/>
            <a:r>
              <a:rPr lang="en-US" b="1" dirty="0" smtClean="0"/>
              <a:t>Rational therapy: </a:t>
            </a:r>
            <a:r>
              <a:rPr lang="en-US" dirty="0" smtClean="0"/>
              <a:t>It is the term used with reference to the application of remedial measures which can clearly explain the reasons for their application. </a:t>
            </a:r>
          </a:p>
          <a:p>
            <a:pPr algn="just">
              <a:buNone/>
            </a:pPr>
            <a:r>
              <a:rPr lang="en-US" dirty="0" smtClean="0"/>
              <a:t>	Rational therapy is based on a thorough knowledge of the normal physiology, changes in physiology due to pathological conditions and the pharmacological basis for use of the drug. </a:t>
            </a:r>
          </a:p>
          <a:p>
            <a:pPr algn="just">
              <a:buNone/>
            </a:pPr>
            <a:endParaRPr lang="en-US" dirty="0" smtClean="0"/>
          </a:p>
          <a:p>
            <a:pPr algn="just">
              <a:buNone/>
            </a:pPr>
            <a:r>
              <a:rPr lang="en-US" dirty="0" smtClean="0"/>
              <a:t>	This implies a precise diagnosis and knowledge of the etiology of affection, so that we can act directly or indirectly on the causes which produce it and an intimate knowledge of the actions of the drugs which we employ. </a:t>
            </a:r>
          </a:p>
          <a:p>
            <a:pPr algn="just"/>
            <a:endParaRPr lang="en-US" dirty="0" smtClean="0"/>
          </a:p>
          <a:p>
            <a:pPr algn="just"/>
            <a:r>
              <a:rPr lang="en-US" b="1" dirty="0" smtClean="0"/>
              <a:t>Curative therapy: </a:t>
            </a:r>
            <a:r>
              <a:rPr lang="en-US" dirty="0" smtClean="0"/>
              <a:t>It is the therapy aimed at bringing about a cure in the patient, like the use of antimicrobials in a bacterial infection.</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01752" y="1527048"/>
            <a:ext cx="8503920" cy="5178552"/>
          </a:xfrm>
        </p:spPr>
        <p:txBody>
          <a:bodyPr>
            <a:normAutofit fontScale="77500" lnSpcReduction="20000"/>
          </a:bodyPr>
          <a:lstStyle/>
          <a:p>
            <a:pPr algn="just"/>
            <a:r>
              <a:rPr lang="en-US" b="1" dirty="0" smtClean="0"/>
              <a:t>Prophylactic or preventive therapy: </a:t>
            </a:r>
            <a:r>
              <a:rPr lang="en-US" dirty="0" smtClean="0"/>
              <a:t>It is the therapy aimed at preventing the occurrence of a disease, like the use of vaccines for preventing bacterial and viral infections. </a:t>
            </a:r>
          </a:p>
          <a:p>
            <a:pPr algn="just"/>
            <a:endParaRPr lang="en-US" dirty="0" smtClean="0"/>
          </a:p>
          <a:p>
            <a:pPr algn="just"/>
            <a:r>
              <a:rPr lang="en-US" b="1" dirty="0" smtClean="0"/>
              <a:t>Symptomatic or palliative therapy: </a:t>
            </a:r>
            <a:r>
              <a:rPr lang="en-US" dirty="0" smtClean="0"/>
              <a:t>It aims at treating the condition based on the symptoms and providing relief to the patient without actually spending time on finding the cause of the disease, like the use of anti-</a:t>
            </a:r>
            <a:r>
              <a:rPr lang="en-US" dirty="0" err="1" smtClean="0"/>
              <a:t>convulsants</a:t>
            </a:r>
            <a:r>
              <a:rPr lang="en-US" dirty="0" smtClean="0"/>
              <a:t> in epilepsy. </a:t>
            </a:r>
          </a:p>
          <a:p>
            <a:pPr algn="just"/>
            <a:endParaRPr lang="en-US" dirty="0" smtClean="0"/>
          </a:p>
          <a:p>
            <a:pPr algn="just"/>
            <a:r>
              <a:rPr lang="en-US" b="1" dirty="0" smtClean="0"/>
              <a:t>Replacement therapy: </a:t>
            </a:r>
            <a:r>
              <a:rPr lang="en-US" dirty="0" smtClean="0"/>
              <a:t>It aims at replacing the constituents to the normal level when there is a reduction in the level of the constituent due to some pathological condition, like fluid and electrolyte replacement in dehydration. </a:t>
            </a:r>
          </a:p>
          <a:p>
            <a:pPr algn="just"/>
            <a:endParaRPr lang="en-US" dirty="0" smtClean="0"/>
          </a:p>
          <a:p>
            <a:pPr algn="just"/>
            <a:r>
              <a:rPr lang="en-US" b="1" dirty="0" smtClean="0"/>
              <a:t>Additive therapy: </a:t>
            </a:r>
            <a:r>
              <a:rPr lang="en-US" dirty="0" smtClean="0"/>
              <a:t>It is the therapy given to add on the existing level of the normal constituent even though there may not be a reduction in the level of that constituent, like the use of anabolic steroid to build up body mass.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2"/>
          <p:cNvPicPr/>
          <p:nvPr/>
        </p:nvPicPr>
        <p:blipFill>
          <a:blip r:embed="rId2" cstate="print"/>
          <a:srcRect t="12065" b="5898"/>
          <a:stretch>
            <a:fillRect/>
          </a:stretch>
        </p:blipFill>
        <p:spPr>
          <a:xfrm>
            <a:off x="228600" y="228600"/>
            <a:ext cx="8686800" cy="64008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lgn="just"/>
            <a:r>
              <a:rPr lang="en-US" b="1" dirty="0" smtClean="0"/>
              <a:t>Iatrogenic disease: </a:t>
            </a:r>
            <a:r>
              <a:rPr lang="en-US" dirty="0" smtClean="0"/>
              <a:t>It means physician caused disease i.e. disease consequent upon following medical advice or intervention. </a:t>
            </a:r>
          </a:p>
          <a:p>
            <a:pPr algn="just">
              <a:buNone/>
            </a:pPr>
            <a:r>
              <a:rPr lang="en-US" dirty="0" smtClean="0"/>
              <a:t>	Iatrogenic was first applied to disorder induced in the patient by auto suggestion based on physical examination or manner of examination or discussion by the doctor. </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460248"/>
            <a:ext cx="8534400" cy="758952"/>
          </a:xfrm>
        </p:spPr>
        <p:txBody>
          <a:bodyPr>
            <a:normAutofit fontScale="90000"/>
          </a:bodyPr>
          <a:lstStyle/>
          <a:p>
            <a:r>
              <a:rPr lang="en-US" b="1" u="sng" dirty="0" smtClean="0">
                <a:solidFill>
                  <a:srgbClr val="C00000"/>
                </a:solidFill>
              </a:rPr>
              <a:t>SOURCES OF DRUGS</a:t>
            </a:r>
            <a:r>
              <a:rPr lang="en-US" dirty="0" smtClean="0"/>
              <a:t/>
            </a:r>
            <a:br>
              <a:rPr lang="en-US" dirty="0" smtClean="0"/>
            </a:br>
            <a:endParaRPr lang="en-US" dirty="0"/>
          </a:p>
        </p:txBody>
      </p:sp>
      <p:sp>
        <p:nvSpPr>
          <p:cNvPr id="3" name="Content Placeholder 2"/>
          <p:cNvSpPr>
            <a:spLocks noGrp="1"/>
          </p:cNvSpPr>
          <p:nvPr>
            <p:ph sz="quarter" idx="1"/>
          </p:nvPr>
        </p:nvSpPr>
        <p:spPr/>
        <p:txBody>
          <a:bodyPr>
            <a:normAutofit fontScale="70000" lnSpcReduction="20000"/>
          </a:bodyPr>
          <a:lstStyle/>
          <a:p>
            <a:pPr lvl="0">
              <a:buNone/>
            </a:pPr>
            <a:r>
              <a:rPr lang="en-US" b="1" dirty="0" smtClean="0"/>
              <a:t>Plant sources:</a:t>
            </a:r>
          </a:p>
          <a:p>
            <a:pPr algn="just"/>
            <a:r>
              <a:rPr lang="en-US" dirty="0" smtClean="0"/>
              <a:t>The ancient or original sources of drugs are the plants collectively known as </a:t>
            </a:r>
            <a:r>
              <a:rPr lang="en-US" u="sng" dirty="0" smtClean="0"/>
              <a:t>medicinal plants</a:t>
            </a:r>
            <a:r>
              <a:rPr lang="en-US" dirty="0" smtClean="0"/>
              <a:t>. All parts of the medicinal plants have therapeutic values. </a:t>
            </a:r>
          </a:p>
          <a:p>
            <a:endParaRPr lang="en-US" dirty="0" smtClean="0"/>
          </a:p>
          <a:p>
            <a:pPr lvl="2"/>
            <a:r>
              <a:rPr lang="en-US" dirty="0" smtClean="0"/>
              <a:t>Root  : </a:t>
            </a:r>
            <a:r>
              <a:rPr lang="en-US" dirty="0" err="1" smtClean="0"/>
              <a:t>Sarpgandha</a:t>
            </a:r>
            <a:endParaRPr lang="en-US" dirty="0" smtClean="0"/>
          </a:p>
          <a:p>
            <a:pPr lvl="2"/>
            <a:endParaRPr lang="en-US" dirty="0" smtClean="0"/>
          </a:p>
          <a:p>
            <a:pPr lvl="2"/>
            <a:r>
              <a:rPr lang="en-US" dirty="0" smtClean="0"/>
              <a:t>Rhizome : Ginger, </a:t>
            </a:r>
            <a:r>
              <a:rPr lang="en-US" dirty="0" err="1" smtClean="0"/>
              <a:t>Haldi</a:t>
            </a:r>
            <a:r>
              <a:rPr lang="en-US" dirty="0" smtClean="0"/>
              <a:t> </a:t>
            </a:r>
          </a:p>
          <a:p>
            <a:pPr lvl="2"/>
            <a:endParaRPr lang="en-US" dirty="0" smtClean="0"/>
          </a:p>
          <a:p>
            <a:pPr lvl="2"/>
            <a:r>
              <a:rPr lang="en-US" dirty="0" smtClean="0"/>
              <a:t>Bark : Cinchona, Catechu, Acacia </a:t>
            </a:r>
          </a:p>
          <a:p>
            <a:pPr lvl="2"/>
            <a:endParaRPr lang="en-US" dirty="0" smtClean="0"/>
          </a:p>
          <a:p>
            <a:pPr lvl="2"/>
            <a:r>
              <a:rPr lang="en-US" dirty="0" smtClean="0"/>
              <a:t>Leaves : Atropine, Cocaine, </a:t>
            </a:r>
            <a:r>
              <a:rPr lang="en-US" dirty="0" err="1" smtClean="0"/>
              <a:t>Physostigmine</a:t>
            </a:r>
            <a:r>
              <a:rPr lang="en-US" dirty="0" smtClean="0"/>
              <a:t> </a:t>
            </a:r>
          </a:p>
          <a:p>
            <a:pPr lvl="2"/>
            <a:endParaRPr lang="en-US" dirty="0" smtClean="0"/>
          </a:p>
          <a:p>
            <a:pPr lvl="2"/>
            <a:r>
              <a:rPr lang="en-US" dirty="0" smtClean="0"/>
              <a:t>Flowers : Digitalis, </a:t>
            </a:r>
            <a:r>
              <a:rPr lang="en-US" dirty="0" err="1" smtClean="0"/>
              <a:t>Chrysenthemum</a:t>
            </a:r>
            <a:r>
              <a:rPr lang="en-US" dirty="0" smtClean="0"/>
              <a:t> </a:t>
            </a:r>
          </a:p>
          <a:p>
            <a:pPr lvl="2"/>
            <a:endParaRPr lang="en-US" dirty="0" smtClean="0"/>
          </a:p>
          <a:p>
            <a:pPr lvl="2"/>
            <a:r>
              <a:rPr lang="en-US" dirty="0" smtClean="0"/>
              <a:t>Fruits : Papaya, Anise </a:t>
            </a:r>
          </a:p>
          <a:p>
            <a:pPr lvl="2"/>
            <a:endParaRPr lang="en-US" dirty="0" smtClean="0"/>
          </a:p>
          <a:p>
            <a:pPr lvl="2"/>
            <a:r>
              <a:rPr lang="en-US" dirty="0" smtClean="0"/>
              <a:t>Seeds : </a:t>
            </a:r>
            <a:r>
              <a:rPr lang="en-US" dirty="0" err="1" smtClean="0"/>
              <a:t>Nux</a:t>
            </a:r>
            <a:r>
              <a:rPr lang="en-US" dirty="0" smtClean="0"/>
              <a:t> </a:t>
            </a:r>
            <a:r>
              <a:rPr lang="en-US" dirty="0" err="1" smtClean="0"/>
              <a:t>vomica</a:t>
            </a:r>
            <a:r>
              <a:rPr lang="en-US" dirty="0" smtClean="0"/>
              <a:t>, Kali </a:t>
            </a:r>
            <a:r>
              <a:rPr lang="en-US" dirty="0" err="1" smtClean="0"/>
              <a:t>mirchi</a:t>
            </a:r>
            <a:r>
              <a:rPr lang="en-US" dirty="0" smtClean="0"/>
              <a:t>, </a:t>
            </a:r>
            <a:r>
              <a:rPr lang="en-US" dirty="0" err="1" smtClean="0"/>
              <a:t>Methi</a:t>
            </a:r>
            <a:r>
              <a:rPr lang="en-US" dirty="0" smtClean="0"/>
              <a:t> </a:t>
            </a: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lnSpcReduction="20000"/>
          </a:bodyPr>
          <a:lstStyle/>
          <a:p>
            <a:pPr lvl="0">
              <a:buNone/>
            </a:pPr>
            <a:r>
              <a:rPr lang="en-US" b="1" dirty="0" smtClean="0"/>
              <a:t>Animal sources:</a:t>
            </a:r>
          </a:p>
          <a:p>
            <a:pPr algn="just"/>
            <a:r>
              <a:rPr lang="en-US" dirty="0" smtClean="0"/>
              <a:t>Hormones :	</a:t>
            </a:r>
            <a:r>
              <a:rPr lang="en-US" dirty="0" err="1" smtClean="0"/>
              <a:t>Oxytocin</a:t>
            </a:r>
            <a:r>
              <a:rPr lang="en-US" dirty="0" smtClean="0"/>
              <a:t>, Insulin, </a:t>
            </a:r>
            <a:r>
              <a:rPr lang="en-US" dirty="0" err="1" smtClean="0"/>
              <a:t>Thyroxine</a:t>
            </a:r>
            <a:r>
              <a:rPr lang="en-US" dirty="0" smtClean="0"/>
              <a:t>, </a:t>
            </a:r>
            <a:r>
              <a:rPr lang="en-US" dirty="0" err="1" smtClean="0"/>
              <a:t>Gonadotrophins</a:t>
            </a:r>
            <a:r>
              <a:rPr lang="en-US" dirty="0" smtClean="0"/>
              <a:t> </a:t>
            </a:r>
          </a:p>
          <a:p>
            <a:pPr algn="just"/>
            <a:endParaRPr lang="en-US" dirty="0" smtClean="0"/>
          </a:p>
          <a:p>
            <a:pPr algn="just"/>
            <a:r>
              <a:rPr lang="en-US" dirty="0" smtClean="0"/>
              <a:t>Vitamins	:	Cod or shark liver oil (Rich sources of Vitamin A &amp; D) </a:t>
            </a:r>
          </a:p>
          <a:p>
            <a:pPr algn="just"/>
            <a:endParaRPr lang="en-US" dirty="0" smtClean="0"/>
          </a:p>
          <a:p>
            <a:pPr algn="just"/>
            <a:r>
              <a:rPr lang="en-US" dirty="0" err="1" smtClean="0"/>
              <a:t>Antisera</a:t>
            </a:r>
            <a:r>
              <a:rPr lang="en-US" dirty="0" smtClean="0"/>
              <a:t>	:	</a:t>
            </a:r>
            <a:r>
              <a:rPr lang="en-US" dirty="0" err="1" smtClean="0"/>
              <a:t>Antisnake</a:t>
            </a:r>
            <a:r>
              <a:rPr lang="en-US" dirty="0" smtClean="0"/>
              <a:t> venom, Canine distemper antiserum etc. </a:t>
            </a:r>
          </a:p>
          <a:p>
            <a:pPr algn="just"/>
            <a:endParaRPr lang="en-US" dirty="0" smtClean="0"/>
          </a:p>
          <a:p>
            <a:pPr algn="just"/>
            <a:r>
              <a:rPr lang="en-US" dirty="0" smtClean="0"/>
              <a:t>Others	:	Heparin, Liver extract, </a:t>
            </a:r>
            <a:r>
              <a:rPr lang="en-US" dirty="0" err="1" smtClean="0"/>
              <a:t>Immunoglobulins</a:t>
            </a:r>
            <a:r>
              <a:rPr lang="en-US" dirty="0" smtClean="0"/>
              <a:t>, Blood/Plasma</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lvl="0">
              <a:buNone/>
            </a:pPr>
            <a:r>
              <a:rPr lang="en-US" b="1" dirty="0" smtClean="0"/>
              <a:t>Microbial sources:</a:t>
            </a:r>
          </a:p>
          <a:p>
            <a:r>
              <a:rPr lang="en-US" dirty="0" smtClean="0"/>
              <a:t>Fungi/ </a:t>
            </a:r>
            <a:r>
              <a:rPr lang="en-US" dirty="0" err="1" smtClean="0"/>
              <a:t>Actinomycetes</a:t>
            </a:r>
            <a:r>
              <a:rPr lang="en-US" dirty="0" smtClean="0"/>
              <a:t> : Sources of antibiotics (penicillin, streptomycin,  </a:t>
            </a:r>
          </a:p>
          <a:p>
            <a:endParaRPr lang="en-US" dirty="0" smtClean="0"/>
          </a:p>
          <a:p>
            <a:r>
              <a:rPr lang="en-US" dirty="0" smtClean="0"/>
              <a:t> Bacteria : </a:t>
            </a:r>
            <a:r>
              <a:rPr lang="en-US" dirty="0" err="1" smtClean="0"/>
              <a:t>gentamicin</a:t>
            </a:r>
            <a:r>
              <a:rPr lang="en-US" dirty="0" smtClean="0"/>
              <a:t>, neomycin etc.</a:t>
            </a:r>
          </a:p>
          <a:p>
            <a:endParaRPr lang="en-US" dirty="0" smtClean="0"/>
          </a:p>
          <a:p>
            <a:r>
              <a:rPr lang="en-US" dirty="0" smtClean="0"/>
              <a:t>Viruses/ Bacteria : Preparation of vaccines </a:t>
            </a:r>
          </a:p>
          <a:p>
            <a:endParaRPr lang="en-US" dirty="0" smtClean="0"/>
          </a:p>
          <a:p>
            <a:r>
              <a:rPr lang="en-US" dirty="0" smtClean="0"/>
              <a:t>Yeasts : Dried yeast as source of Vitamin B-complex </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lnSpcReduction="10000"/>
          </a:bodyPr>
          <a:lstStyle/>
          <a:p>
            <a:pPr lvl="0">
              <a:buNone/>
            </a:pPr>
            <a:r>
              <a:rPr lang="en-US" b="1" dirty="0" smtClean="0"/>
              <a:t>Mineral sources: </a:t>
            </a:r>
            <a:r>
              <a:rPr lang="en-US" dirty="0" smtClean="0"/>
              <a:t>(Inorganic salts) </a:t>
            </a:r>
          </a:p>
          <a:p>
            <a:pPr algn="just"/>
            <a:r>
              <a:rPr lang="en-US" dirty="0" smtClean="0"/>
              <a:t>Antacid : Magnesium oxide, Sodium bicarbonate Purgative : Magnesium </a:t>
            </a:r>
            <a:r>
              <a:rPr lang="en-US" dirty="0" err="1" smtClean="0"/>
              <a:t>sulphate</a:t>
            </a:r>
            <a:r>
              <a:rPr lang="en-US" dirty="0" smtClean="0"/>
              <a:t> </a:t>
            </a:r>
          </a:p>
          <a:p>
            <a:pPr algn="just"/>
            <a:endParaRPr lang="en-US" dirty="0" smtClean="0"/>
          </a:p>
          <a:p>
            <a:pPr algn="just"/>
            <a:r>
              <a:rPr lang="en-US" dirty="0" smtClean="0"/>
              <a:t>Expectorant: Potassium iodide Diuretic : Potassium nitrate </a:t>
            </a:r>
            <a:r>
              <a:rPr lang="en-US" dirty="0" err="1" smtClean="0"/>
              <a:t>Haematinic</a:t>
            </a:r>
            <a:r>
              <a:rPr lang="en-US" dirty="0" smtClean="0"/>
              <a:t> : Ferrous </a:t>
            </a:r>
            <a:r>
              <a:rPr lang="en-US" dirty="0" err="1" smtClean="0"/>
              <a:t>sulphate</a:t>
            </a:r>
            <a:r>
              <a:rPr lang="en-US" dirty="0" smtClean="0"/>
              <a:t> Hypothyroidism: Iodine </a:t>
            </a:r>
          </a:p>
          <a:p>
            <a:pPr algn="just"/>
            <a:endParaRPr lang="en-US" dirty="0" smtClean="0"/>
          </a:p>
          <a:p>
            <a:pPr algn="just"/>
            <a:r>
              <a:rPr lang="en-US" dirty="0" smtClean="0"/>
              <a:t>Mineral oils : Liquid paraffin (Laxative effect) – Long term administration interferes with Vitamin A &amp; D, Calcium and Phosphorus absorption. </a:t>
            </a: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lnSpcReduction="10000"/>
          </a:bodyPr>
          <a:lstStyle/>
          <a:p>
            <a:pPr lvl="0">
              <a:buNone/>
            </a:pPr>
            <a:r>
              <a:rPr lang="en-US" sz="2800" b="1" dirty="0" smtClean="0"/>
              <a:t>Synthetic drugs:</a:t>
            </a:r>
          </a:p>
          <a:p>
            <a:r>
              <a:rPr lang="en-US" sz="2800" dirty="0" smtClean="0"/>
              <a:t>Majority of the current day dugs are from synthetic source. Examples are – </a:t>
            </a:r>
          </a:p>
          <a:p>
            <a:pPr lvl="2"/>
            <a:r>
              <a:rPr lang="en-US" sz="2200" dirty="0" smtClean="0"/>
              <a:t>Antipyretics </a:t>
            </a:r>
          </a:p>
          <a:p>
            <a:pPr lvl="2"/>
            <a:r>
              <a:rPr lang="en-US" sz="2200" dirty="0" smtClean="0"/>
              <a:t>Barbiturates </a:t>
            </a:r>
          </a:p>
          <a:p>
            <a:pPr lvl="2"/>
            <a:r>
              <a:rPr lang="en-US" sz="2200" dirty="0" smtClean="0"/>
              <a:t>Tranquillizers </a:t>
            </a:r>
          </a:p>
          <a:p>
            <a:pPr lvl="2"/>
            <a:r>
              <a:rPr lang="en-US" sz="2200" dirty="0" smtClean="0"/>
              <a:t>Anti-inflammatory drugs </a:t>
            </a:r>
          </a:p>
          <a:p>
            <a:pPr lvl="2"/>
            <a:r>
              <a:rPr lang="en-US" sz="2200" dirty="0" err="1" smtClean="0"/>
              <a:t>Anaesthetics</a:t>
            </a:r>
            <a:r>
              <a:rPr lang="en-US" sz="2200" dirty="0" smtClean="0"/>
              <a:t> </a:t>
            </a:r>
          </a:p>
          <a:p>
            <a:pPr lvl="2"/>
            <a:r>
              <a:rPr lang="en-US" sz="2200" dirty="0" smtClean="0"/>
              <a:t>Antiseptics </a:t>
            </a:r>
          </a:p>
          <a:p>
            <a:pPr lvl="2"/>
            <a:r>
              <a:rPr lang="en-US" sz="2200" dirty="0" err="1" smtClean="0"/>
              <a:t>Antiprotozoals</a:t>
            </a:r>
            <a:r>
              <a:rPr lang="en-US" sz="2200" dirty="0" smtClean="0"/>
              <a:t> </a:t>
            </a:r>
          </a:p>
          <a:p>
            <a:pPr lvl="2"/>
            <a:r>
              <a:rPr lang="en-US" sz="2200" dirty="0" smtClean="0"/>
              <a:t>Antihistamines etc</a:t>
            </a:r>
            <a:endParaRPr lang="en-US" sz="22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None/>
            </a:pPr>
            <a:r>
              <a:rPr lang="en-US" b="1" dirty="0" smtClean="0"/>
              <a:t>Semi-synthetic drugs: </a:t>
            </a:r>
            <a:r>
              <a:rPr lang="en-US" dirty="0" smtClean="0"/>
              <a:t>Examples are – </a:t>
            </a:r>
          </a:p>
          <a:p>
            <a:pPr>
              <a:buNone/>
            </a:pPr>
            <a:endParaRPr lang="en-US" dirty="0" smtClean="0"/>
          </a:p>
          <a:p>
            <a:pPr lvl="2"/>
            <a:r>
              <a:rPr lang="en-US" sz="1800" dirty="0" smtClean="0"/>
              <a:t>Agonists and antagonists of morphine </a:t>
            </a:r>
          </a:p>
          <a:p>
            <a:pPr lvl="2"/>
            <a:endParaRPr lang="en-US" sz="1800" dirty="0" smtClean="0"/>
          </a:p>
          <a:p>
            <a:pPr lvl="2"/>
            <a:r>
              <a:rPr lang="en-US" sz="1800" dirty="0" err="1" smtClean="0"/>
              <a:t>Dihydrostreptomycin</a:t>
            </a:r>
            <a:r>
              <a:rPr lang="en-US" sz="1800" dirty="0" smtClean="0"/>
              <a:t> – from streptomycin </a:t>
            </a:r>
          </a:p>
          <a:p>
            <a:pPr lvl="2"/>
            <a:endParaRPr lang="en-US" sz="1800" dirty="0" smtClean="0"/>
          </a:p>
          <a:p>
            <a:pPr lvl="2"/>
            <a:r>
              <a:rPr lang="en-US" sz="1800" dirty="0" smtClean="0"/>
              <a:t>Semi-synthetic </a:t>
            </a:r>
            <a:r>
              <a:rPr lang="en-US" sz="1800" dirty="0" err="1" smtClean="0"/>
              <a:t>penicillins</a:t>
            </a:r>
            <a:r>
              <a:rPr lang="en-US" sz="1800" dirty="0" smtClean="0"/>
              <a:t> – from penicillin</a:t>
            </a:r>
            <a:endParaRPr lang="en-US" sz="18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1752" y="304800"/>
            <a:ext cx="8503920" cy="6400800"/>
          </a:xfrm>
        </p:spPr>
        <p:txBody>
          <a:bodyPr>
            <a:normAutofit fontScale="70000" lnSpcReduction="20000"/>
          </a:bodyPr>
          <a:lstStyle/>
          <a:p>
            <a:pPr lvl="0" algn="ctr">
              <a:buNone/>
            </a:pPr>
            <a:r>
              <a:rPr lang="en-US" sz="4000" b="1" dirty="0" smtClean="0"/>
              <a:t>Gene therapy</a:t>
            </a:r>
          </a:p>
          <a:p>
            <a:pPr lvl="1" algn="just"/>
            <a:endParaRPr lang="en-US" dirty="0" smtClean="0">
              <a:solidFill>
                <a:srgbClr val="C00000"/>
              </a:solidFill>
            </a:endParaRPr>
          </a:p>
          <a:p>
            <a:pPr lvl="1" algn="just"/>
            <a:endParaRPr lang="en-US" dirty="0" smtClean="0">
              <a:solidFill>
                <a:srgbClr val="C00000"/>
              </a:solidFill>
            </a:endParaRPr>
          </a:p>
          <a:p>
            <a:pPr lvl="1" algn="just"/>
            <a:endParaRPr lang="en-US" dirty="0" smtClean="0">
              <a:solidFill>
                <a:srgbClr val="C00000"/>
              </a:solidFill>
            </a:endParaRPr>
          </a:p>
          <a:p>
            <a:pPr lvl="1" algn="just"/>
            <a:endParaRPr lang="en-US" dirty="0" smtClean="0">
              <a:solidFill>
                <a:srgbClr val="C00000"/>
              </a:solidFill>
            </a:endParaRPr>
          </a:p>
          <a:p>
            <a:pPr lvl="1" algn="just"/>
            <a:r>
              <a:rPr lang="en-US" dirty="0" smtClean="0">
                <a:solidFill>
                  <a:srgbClr val="C00000"/>
                </a:solidFill>
              </a:rPr>
              <a:t>It means prevention or treatment of disease through manipulation of gene function. </a:t>
            </a:r>
          </a:p>
          <a:p>
            <a:pPr lvl="1" algn="just"/>
            <a:endParaRPr lang="en-US" dirty="0" smtClean="0">
              <a:solidFill>
                <a:srgbClr val="C00000"/>
              </a:solidFill>
            </a:endParaRPr>
          </a:p>
          <a:p>
            <a:pPr lvl="1" algn="just"/>
            <a:r>
              <a:rPr lang="en-US" dirty="0" smtClean="0">
                <a:solidFill>
                  <a:srgbClr val="C00000"/>
                </a:solidFill>
              </a:rPr>
              <a:t>It is insertion of specific genes (therapeutic genes) exogenously into the animal cells. </a:t>
            </a:r>
          </a:p>
          <a:p>
            <a:pPr lvl="1" algn="just"/>
            <a:endParaRPr lang="en-US" dirty="0" smtClean="0">
              <a:solidFill>
                <a:srgbClr val="C00000"/>
              </a:solidFill>
            </a:endParaRPr>
          </a:p>
          <a:p>
            <a:pPr lvl="1" algn="just"/>
            <a:r>
              <a:rPr lang="en-US" dirty="0" smtClean="0">
                <a:solidFill>
                  <a:srgbClr val="C00000"/>
                </a:solidFill>
              </a:rPr>
              <a:t>The concept of gene therapy has its origin from the fact that manipulation of gene expression could change the function of abnormal genes or supplementation of a non-functional gene or suppression of an abnormal gene. </a:t>
            </a:r>
          </a:p>
          <a:p>
            <a:pPr lvl="1" algn="just"/>
            <a:endParaRPr lang="en-US" dirty="0" smtClean="0">
              <a:solidFill>
                <a:srgbClr val="C00000"/>
              </a:solidFill>
            </a:endParaRPr>
          </a:p>
          <a:p>
            <a:pPr lvl="1" algn="just"/>
            <a:r>
              <a:rPr lang="en-US" dirty="0" smtClean="0">
                <a:solidFill>
                  <a:srgbClr val="C00000"/>
                </a:solidFill>
              </a:rPr>
              <a:t>Gene therapy refers to introduction of functional genetic material into target cells to replace or supplement defective genes, or to modify target cells so as to achieve therapeutic goals. </a:t>
            </a:r>
          </a:p>
          <a:p>
            <a:pPr lvl="1" algn="just"/>
            <a:endParaRPr lang="en-US" dirty="0" smtClean="0">
              <a:solidFill>
                <a:srgbClr val="C00000"/>
              </a:solidFill>
            </a:endParaRPr>
          </a:p>
          <a:p>
            <a:pPr lvl="1" algn="just"/>
            <a:r>
              <a:rPr lang="en-US" dirty="0" smtClean="0">
                <a:solidFill>
                  <a:srgbClr val="C00000"/>
                </a:solidFill>
              </a:rPr>
              <a:t>In contrast to all other drugs, this kind of therapy can impart new functions to a cell. </a:t>
            </a:r>
          </a:p>
          <a:p>
            <a:pPr lvl="1" algn="just"/>
            <a:endParaRPr lang="en-US" dirty="0" smtClean="0">
              <a:solidFill>
                <a:srgbClr val="C00000"/>
              </a:solidFill>
            </a:endParaRPr>
          </a:p>
          <a:p>
            <a:pPr lvl="1" algn="just"/>
            <a:r>
              <a:rPr lang="en-US" dirty="0" smtClean="0">
                <a:solidFill>
                  <a:srgbClr val="C00000"/>
                </a:solidFill>
              </a:rPr>
              <a:t>Gene therapy holds a great promise for curing a number of diseases which at present can at best be only palliated or controlled. </a:t>
            </a:r>
          </a:p>
          <a:p>
            <a:pPr lvl="1" algn="just"/>
            <a:endParaRPr lang="en-US" dirty="0" smtClean="0">
              <a:solidFill>
                <a:srgbClr val="C00000"/>
              </a:solidFill>
            </a:endParaRPr>
          </a:p>
          <a:p>
            <a:pPr lvl="1" algn="just"/>
            <a:r>
              <a:rPr lang="en-US" dirty="0" smtClean="0">
                <a:solidFill>
                  <a:srgbClr val="C00000"/>
                </a:solidFill>
              </a:rPr>
              <a:t>Gene defects result in failure to synthesize a functional protein or in the synthesis of a dysfunctional protein. Equipping the cell (specially the one which physiologically expresses it) with a normal copy of the defective gene would overcome the deficiency at the site where it is needed on a long term (may be permanent) basis. </a:t>
            </a:r>
          </a:p>
          <a:p>
            <a:pPr lvl="1" algn="just"/>
            <a:endParaRPr lang="en-US" dirty="0" smtClean="0">
              <a:solidFill>
                <a:srgbClr val="C00000"/>
              </a:solidFill>
            </a:endParaRPr>
          </a:p>
          <a:p>
            <a:pPr lvl="1" algn="just"/>
            <a:r>
              <a:rPr lang="en-US" dirty="0" smtClean="0">
                <a:solidFill>
                  <a:srgbClr val="C00000"/>
                </a:solidFill>
              </a:rPr>
              <a:t>Recombinant DNA technology forms the basis of synthesis of therapeutic genes. </a:t>
            </a:r>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u="sng" dirty="0" smtClean="0">
                <a:solidFill>
                  <a:srgbClr val="C00000"/>
                </a:solidFill>
              </a:rPr>
              <a:t>Applications of gene therapy</a:t>
            </a:r>
            <a:endParaRPr lang="en-US" b="1" dirty="0">
              <a:solidFill>
                <a:srgbClr val="C00000"/>
              </a:solidFill>
            </a:endParaRPr>
          </a:p>
        </p:txBody>
      </p:sp>
      <p:sp>
        <p:nvSpPr>
          <p:cNvPr id="3" name="Content Placeholder 2"/>
          <p:cNvSpPr>
            <a:spLocks noGrp="1"/>
          </p:cNvSpPr>
          <p:nvPr>
            <p:ph sz="quarter" idx="1"/>
          </p:nvPr>
        </p:nvSpPr>
        <p:spPr>
          <a:xfrm>
            <a:off x="301752" y="1527048"/>
            <a:ext cx="8503920" cy="5178552"/>
          </a:xfrm>
        </p:spPr>
        <p:txBody>
          <a:bodyPr>
            <a:normAutofit lnSpcReduction="10000"/>
          </a:bodyPr>
          <a:lstStyle/>
          <a:p>
            <a:r>
              <a:rPr lang="en-US" dirty="0" smtClean="0"/>
              <a:t>Cystic fibrosis </a:t>
            </a:r>
          </a:p>
          <a:p>
            <a:pPr lvl="0"/>
            <a:r>
              <a:rPr lang="en-US" dirty="0" smtClean="0"/>
              <a:t>Severe combined immunodeficiency disease (SCID) </a:t>
            </a:r>
          </a:p>
          <a:p>
            <a:pPr lvl="0"/>
            <a:r>
              <a:rPr lang="en-US" dirty="0" smtClean="0"/>
              <a:t>Growth hormone deficiency </a:t>
            </a:r>
          </a:p>
          <a:p>
            <a:pPr lvl="0"/>
            <a:r>
              <a:rPr lang="en-US" dirty="0" smtClean="0"/>
              <a:t>Parkinsonism </a:t>
            </a:r>
          </a:p>
          <a:p>
            <a:pPr lvl="0"/>
            <a:r>
              <a:rPr lang="en-US" dirty="0" smtClean="0"/>
              <a:t>HIV infection </a:t>
            </a:r>
          </a:p>
          <a:p>
            <a:pPr lvl="0"/>
            <a:r>
              <a:rPr lang="en-US" dirty="0" smtClean="0"/>
              <a:t>Alzheimer’s disease </a:t>
            </a:r>
          </a:p>
          <a:p>
            <a:pPr lvl="0"/>
            <a:r>
              <a:rPr lang="en-US" dirty="0" smtClean="0"/>
              <a:t>Huntington’s chorea </a:t>
            </a:r>
          </a:p>
          <a:p>
            <a:pPr lvl="0"/>
            <a:r>
              <a:rPr lang="en-US" dirty="0" smtClean="0"/>
              <a:t>Cancers </a:t>
            </a:r>
          </a:p>
          <a:p>
            <a:pPr lvl="0"/>
            <a:r>
              <a:rPr lang="en-US" dirty="0" smtClean="0"/>
              <a:t>Hypertension </a:t>
            </a:r>
          </a:p>
          <a:p>
            <a:pPr lvl="0"/>
            <a:r>
              <a:rPr lang="en-US" dirty="0" err="1" smtClean="0"/>
              <a:t>Haemophilia</a:t>
            </a:r>
            <a:r>
              <a:rPr lang="en-US" dirty="0" smtClean="0"/>
              <a:t> </a:t>
            </a:r>
          </a:p>
          <a:p>
            <a:r>
              <a:rPr lang="en-US" dirty="0" smtClean="0"/>
              <a:t>Insulin dependent diabetes etc</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70C0"/>
                </a:solidFill>
              </a:rPr>
              <a:t>Biopharmaceuticals</a:t>
            </a:r>
            <a:endParaRPr lang="en-US" dirty="0">
              <a:solidFill>
                <a:srgbClr val="0070C0"/>
              </a:solidFill>
            </a:endParaRPr>
          </a:p>
        </p:txBody>
      </p:sp>
      <p:sp>
        <p:nvSpPr>
          <p:cNvPr id="3" name="Content Placeholder 2"/>
          <p:cNvSpPr>
            <a:spLocks noGrp="1"/>
          </p:cNvSpPr>
          <p:nvPr>
            <p:ph sz="quarter" idx="1"/>
          </p:nvPr>
        </p:nvSpPr>
        <p:spPr/>
        <p:txBody>
          <a:bodyPr>
            <a:normAutofit fontScale="70000" lnSpcReduction="20000"/>
          </a:bodyPr>
          <a:lstStyle/>
          <a:p>
            <a:pPr lvl="1" algn="just"/>
            <a:r>
              <a:rPr lang="en-US" sz="2400" dirty="0" smtClean="0">
                <a:solidFill>
                  <a:srgbClr val="FF0000"/>
                </a:solidFill>
              </a:rPr>
              <a:t>These are therapeutic agents produced through </a:t>
            </a:r>
            <a:r>
              <a:rPr lang="en-US" sz="2400" u="sng" dirty="0" smtClean="0">
                <a:solidFill>
                  <a:srgbClr val="FF0000"/>
                </a:solidFill>
              </a:rPr>
              <a:t>biotechnological means</a:t>
            </a:r>
            <a:r>
              <a:rPr lang="en-US" sz="2400" dirty="0" smtClean="0">
                <a:solidFill>
                  <a:srgbClr val="FF0000"/>
                </a:solidFill>
              </a:rPr>
              <a:t>, but not by conventional laboratory (chemical) synthesis. </a:t>
            </a:r>
          </a:p>
          <a:p>
            <a:pPr lvl="1" algn="just"/>
            <a:endParaRPr lang="en-US" sz="2400" dirty="0" smtClean="0">
              <a:solidFill>
                <a:srgbClr val="FF0000"/>
              </a:solidFill>
            </a:endParaRPr>
          </a:p>
          <a:p>
            <a:pPr lvl="1" algn="just"/>
            <a:r>
              <a:rPr lang="en-US" sz="2400" dirty="0" smtClean="0">
                <a:solidFill>
                  <a:srgbClr val="FF0000"/>
                </a:solidFill>
              </a:rPr>
              <a:t>The principle of biopharmaceuticals and the process of their development have origin from the advancement in the knowledge of </a:t>
            </a:r>
            <a:r>
              <a:rPr lang="en-US" sz="2400" u="sng" dirty="0" smtClean="0">
                <a:solidFill>
                  <a:srgbClr val="FF0000"/>
                </a:solidFill>
              </a:rPr>
              <a:t>molecular cell biology</a:t>
            </a:r>
            <a:r>
              <a:rPr lang="en-US" sz="2400" dirty="0" smtClean="0">
                <a:solidFill>
                  <a:srgbClr val="FF0000"/>
                </a:solidFill>
              </a:rPr>
              <a:t> and </a:t>
            </a:r>
            <a:r>
              <a:rPr lang="en-US" sz="2400" u="sng" dirty="0" smtClean="0">
                <a:solidFill>
                  <a:srgbClr val="FF0000"/>
                </a:solidFill>
              </a:rPr>
              <a:t>biotechnology</a:t>
            </a:r>
            <a:r>
              <a:rPr lang="en-US" sz="2400" dirty="0" smtClean="0">
                <a:solidFill>
                  <a:srgbClr val="FF0000"/>
                </a:solidFill>
              </a:rPr>
              <a:t>. </a:t>
            </a:r>
          </a:p>
          <a:p>
            <a:pPr lvl="1" algn="just"/>
            <a:endParaRPr lang="en-US" sz="2400" dirty="0" smtClean="0">
              <a:solidFill>
                <a:srgbClr val="FF0000"/>
              </a:solidFill>
            </a:endParaRPr>
          </a:p>
          <a:p>
            <a:pPr lvl="1" algn="just"/>
            <a:r>
              <a:rPr lang="en-US" sz="2400" dirty="0" smtClean="0">
                <a:solidFill>
                  <a:srgbClr val="FF0000"/>
                </a:solidFill>
              </a:rPr>
              <a:t>Therefore, biopharmaceuticals popularly known as </a:t>
            </a:r>
            <a:r>
              <a:rPr lang="en-US" sz="2400" b="1" dirty="0" smtClean="0">
                <a:solidFill>
                  <a:srgbClr val="FF0000"/>
                </a:solidFill>
              </a:rPr>
              <a:t>Designer Proteins </a:t>
            </a:r>
            <a:r>
              <a:rPr lang="en-US" sz="2400" dirty="0" smtClean="0">
                <a:solidFill>
                  <a:srgbClr val="FF0000"/>
                </a:solidFill>
              </a:rPr>
              <a:t>are the promising therapeutic tools of the future. </a:t>
            </a:r>
          </a:p>
          <a:p>
            <a:pPr lvl="1" algn="just"/>
            <a:endParaRPr lang="en-US" sz="2400" dirty="0" smtClean="0"/>
          </a:p>
          <a:p>
            <a:pPr algn="just"/>
            <a:r>
              <a:rPr lang="en-US" sz="2800" dirty="0" smtClean="0">
                <a:solidFill>
                  <a:srgbClr val="7030A0"/>
                </a:solidFill>
              </a:rPr>
              <a:t>Functional human peptides</a:t>
            </a:r>
            <a:r>
              <a:rPr lang="en-US" sz="2800" dirty="0" smtClean="0"/>
              <a:t>:	ADH, </a:t>
            </a:r>
            <a:r>
              <a:rPr lang="en-US" sz="2800" dirty="0" err="1" smtClean="0"/>
              <a:t>Oxytocin</a:t>
            </a:r>
            <a:r>
              <a:rPr lang="en-US" sz="2800" dirty="0" smtClean="0"/>
              <a:t>, </a:t>
            </a:r>
            <a:r>
              <a:rPr lang="en-US" sz="2800" dirty="0" err="1" smtClean="0"/>
              <a:t>GnRH</a:t>
            </a:r>
            <a:r>
              <a:rPr lang="en-US" sz="2800" dirty="0" smtClean="0"/>
              <a:t>, ACTH, TSH/TRH, </a:t>
            </a:r>
            <a:r>
              <a:rPr lang="en-US" sz="2800" dirty="0" err="1" smtClean="0"/>
              <a:t>Calcitonin</a:t>
            </a:r>
            <a:r>
              <a:rPr lang="en-US" sz="2800" dirty="0" smtClean="0"/>
              <a:t>,  Insulin, </a:t>
            </a:r>
            <a:r>
              <a:rPr lang="en-US" sz="2800" dirty="0" err="1" smtClean="0"/>
              <a:t>Somatostatin</a:t>
            </a:r>
            <a:r>
              <a:rPr lang="en-US" sz="2800" dirty="0" smtClean="0"/>
              <a:t>, Growth hormone, </a:t>
            </a:r>
            <a:r>
              <a:rPr lang="en-US" sz="2800" dirty="0" err="1" smtClean="0"/>
              <a:t>Cyclosporin</a:t>
            </a:r>
            <a:r>
              <a:rPr lang="en-US" sz="2800" dirty="0" smtClean="0"/>
              <a:t> etc. </a:t>
            </a:r>
          </a:p>
          <a:p>
            <a:pPr algn="just">
              <a:buNone/>
            </a:pPr>
            <a:endParaRPr lang="en-US" sz="2800" dirty="0" smtClean="0"/>
          </a:p>
          <a:p>
            <a:pPr algn="just"/>
            <a:r>
              <a:rPr lang="en-US" sz="2800" dirty="0" smtClean="0">
                <a:solidFill>
                  <a:srgbClr val="7030A0"/>
                </a:solidFill>
              </a:rPr>
              <a:t>Enzymes/ Peptides</a:t>
            </a:r>
            <a:r>
              <a:rPr lang="en-US" sz="2800" dirty="0" smtClean="0"/>
              <a:t>	:	Streptokinase,	</a:t>
            </a:r>
            <a:r>
              <a:rPr lang="en-US" sz="2800" dirty="0" err="1" smtClean="0"/>
              <a:t>Asparaginase</a:t>
            </a:r>
            <a:r>
              <a:rPr lang="en-US" sz="2800" dirty="0" smtClean="0"/>
              <a:t>,	</a:t>
            </a:r>
            <a:r>
              <a:rPr lang="en-US" sz="2800" dirty="0" err="1" smtClean="0"/>
              <a:t>DNAase</a:t>
            </a:r>
            <a:r>
              <a:rPr lang="en-US" sz="2800" dirty="0" smtClean="0"/>
              <a:t>, </a:t>
            </a:r>
          </a:p>
          <a:p>
            <a:pPr algn="just">
              <a:buNone/>
            </a:pPr>
            <a:r>
              <a:rPr lang="en-US" sz="2800" dirty="0" smtClean="0"/>
              <a:t>	Erythropoietin,	Clotting	factors,	</a:t>
            </a:r>
            <a:r>
              <a:rPr lang="en-US" sz="2800" dirty="0" err="1" smtClean="0"/>
              <a:t>Interferons</a:t>
            </a:r>
            <a:r>
              <a:rPr lang="en-US" sz="2800" dirty="0" smtClean="0"/>
              <a:t>, Monoclonal antibodies, Vaccines etc. </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object 2"/>
          <p:cNvPicPr/>
          <p:nvPr/>
        </p:nvPicPr>
        <p:blipFill>
          <a:blip r:embed="rId2" cstate="print"/>
          <a:srcRect l="1953" t="16733" r="3125" b="5179"/>
          <a:stretch>
            <a:fillRect/>
          </a:stretch>
        </p:blipFill>
        <p:spPr>
          <a:xfrm>
            <a:off x="228600" y="228600"/>
            <a:ext cx="8686800" cy="63246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u="sng" dirty="0" smtClean="0">
                <a:solidFill>
                  <a:srgbClr val="FF0000"/>
                </a:solidFill>
              </a:rPr>
              <a:t>ACTIVE PRINCIPLES OF MEDICINAL PLANTS</a:t>
            </a:r>
            <a:endParaRPr lang="en-US" sz="2400" b="1" dirty="0">
              <a:solidFill>
                <a:srgbClr val="FF0000"/>
              </a:solidFill>
            </a:endParaRPr>
          </a:p>
        </p:txBody>
      </p:sp>
      <p:sp>
        <p:nvSpPr>
          <p:cNvPr id="3" name="Content Placeholder 2"/>
          <p:cNvSpPr>
            <a:spLocks noGrp="1"/>
          </p:cNvSpPr>
          <p:nvPr>
            <p:ph sz="quarter" idx="1"/>
          </p:nvPr>
        </p:nvSpPr>
        <p:spPr/>
        <p:txBody>
          <a:bodyPr>
            <a:normAutofit/>
          </a:bodyPr>
          <a:lstStyle/>
          <a:p>
            <a:pPr lvl="0">
              <a:buNone/>
            </a:pPr>
            <a:r>
              <a:rPr lang="en-US" sz="2800" b="1" dirty="0" smtClean="0"/>
              <a:t>Alkaloids:</a:t>
            </a:r>
          </a:p>
          <a:p>
            <a:pPr lvl="1" algn="just"/>
            <a:r>
              <a:rPr lang="en-US" dirty="0" smtClean="0">
                <a:solidFill>
                  <a:srgbClr val="002060"/>
                </a:solidFill>
              </a:rPr>
              <a:t>Basic, nitrogenous substances. </a:t>
            </a:r>
          </a:p>
          <a:p>
            <a:pPr lvl="1" algn="just"/>
            <a:r>
              <a:rPr lang="en-US" dirty="0" smtClean="0">
                <a:solidFill>
                  <a:srgbClr val="002060"/>
                </a:solidFill>
              </a:rPr>
              <a:t>Insoluble in water, less soluble in alcohol, soluble in ether, chloroform and oils. </a:t>
            </a:r>
          </a:p>
          <a:p>
            <a:pPr lvl="1" algn="just"/>
            <a:r>
              <a:rPr lang="en-US" dirty="0" smtClean="0">
                <a:solidFill>
                  <a:srgbClr val="002060"/>
                </a:solidFill>
              </a:rPr>
              <a:t>Form water soluble crystalline salts with acids. </a:t>
            </a:r>
          </a:p>
          <a:p>
            <a:pPr lvl="1" algn="just"/>
            <a:r>
              <a:rPr lang="en-US" b="1" dirty="0" smtClean="0">
                <a:solidFill>
                  <a:srgbClr val="002060"/>
                </a:solidFill>
              </a:rPr>
              <a:t>Alkaloids consisting of oxygen are solids. </a:t>
            </a:r>
            <a:r>
              <a:rPr lang="en-US" dirty="0" smtClean="0">
                <a:solidFill>
                  <a:srgbClr val="002060"/>
                </a:solidFill>
              </a:rPr>
              <a:t>(e.g. Atropine, </a:t>
            </a:r>
            <a:r>
              <a:rPr lang="en-US" dirty="0" err="1" smtClean="0">
                <a:solidFill>
                  <a:srgbClr val="002060"/>
                </a:solidFill>
              </a:rPr>
              <a:t>reserpine</a:t>
            </a:r>
            <a:r>
              <a:rPr lang="en-US" dirty="0" smtClean="0">
                <a:solidFill>
                  <a:srgbClr val="002060"/>
                </a:solidFill>
              </a:rPr>
              <a:t>, emetine, morphine, strychnine, quinine etc.) </a:t>
            </a:r>
          </a:p>
          <a:p>
            <a:pPr lvl="1" algn="just"/>
            <a:r>
              <a:rPr lang="en-US" b="1" dirty="0" smtClean="0">
                <a:solidFill>
                  <a:srgbClr val="002060"/>
                </a:solidFill>
              </a:rPr>
              <a:t>Alkaloids without oxygen are liquids. </a:t>
            </a:r>
            <a:r>
              <a:rPr lang="en-US" dirty="0" smtClean="0">
                <a:solidFill>
                  <a:srgbClr val="002060"/>
                </a:solidFill>
              </a:rPr>
              <a:t>(e.g. Nicotine, </a:t>
            </a:r>
            <a:r>
              <a:rPr lang="en-US" dirty="0" err="1" smtClean="0">
                <a:solidFill>
                  <a:srgbClr val="002060"/>
                </a:solidFill>
              </a:rPr>
              <a:t>pilocarpine</a:t>
            </a:r>
            <a:r>
              <a:rPr lang="en-US" dirty="0" smtClean="0">
                <a:solidFill>
                  <a:srgbClr val="002060"/>
                </a:solidFill>
              </a:rPr>
              <a:t>, </a:t>
            </a:r>
            <a:r>
              <a:rPr lang="en-US" dirty="0" err="1" smtClean="0">
                <a:solidFill>
                  <a:srgbClr val="002060"/>
                </a:solidFill>
              </a:rPr>
              <a:t>lobeline</a:t>
            </a:r>
            <a:r>
              <a:rPr lang="en-US" dirty="0" smtClean="0">
                <a:solidFill>
                  <a:srgbClr val="002060"/>
                </a:solidFill>
              </a:rPr>
              <a:t> etc.) </a:t>
            </a:r>
          </a:p>
          <a:p>
            <a:pPr lvl="1" algn="just"/>
            <a:r>
              <a:rPr lang="en-US" dirty="0" smtClean="0">
                <a:solidFill>
                  <a:srgbClr val="002060"/>
                </a:solidFill>
              </a:rPr>
              <a:t>Mostly derived from plants. Exception – Epinephrine (obtained from adrenal medulla).</a:t>
            </a:r>
            <a:endParaRPr lang="en-US" dirty="0">
              <a:solidFill>
                <a:srgbClr val="00206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sz="quarter" idx="1"/>
          </p:nvPr>
        </p:nvPicPr>
        <p:blipFill>
          <a:blip r:embed="rId2"/>
          <a:srcRect/>
          <a:stretch>
            <a:fillRect/>
          </a:stretch>
        </p:blipFill>
        <p:spPr bwMode="auto">
          <a:xfrm>
            <a:off x="301624" y="1295400"/>
            <a:ext cx="8613775" cy="5334000"/>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lnSpcReduction="10000"/>
          </a:bodyPr>
          <a:lstStyle/>
          <a:p>
            <a:pPr>
              <a:buNone/>
            </a:pPr>
            <a:r>
              <a:rPr lang="en-US" sz="2800" b="1" dirty="0" smtClean="0"/>
              <a:t>Glycosides:</a:t>
            </a:r>
            <a:endParaRPr lang="en-US" sz="2800" dirty="0" smtClean="0"/>
          </a:p>
          <a:p>
            <a:pPr lvl="1" algn="just"/>
            <a:r>
              <a:rPr lang="en-US" sz="2000" dirty="0" smtClean="0">
                <a:solidFill>
                  <a:srgbClr val="002060"/>
                </a:solidFill>
              </a:rPr>
              <a:t>Compounds containing a sugar (</a:t>
            </a:r>
            <a:r>
              <a:rPr lang="en-US" sz="2000" dirty="0" err="1" smtClean="0">
                <a:solidFill>
                  <a:srgbClr val="002060"/>
                </a:solidFill>
              </a:rPr>
              <a:t>glycone</a:t>
            </a:r>
            <a:r>
              <a:rPr lang="en-US" sz="2000" dirty="0" smtClean="0">
                <a:solidFill>
                  <a:srgbClr val="002060"/>
                </a:solidFill>
              </a:rPr>
              <a:t>) and a non-sugar (</a:t>
            </a:r>
            <a:r>
              <a:rPr lang="en-US" sz="2000" dirty="0" err="1" smtClean="0">
                <a:solidFill>
                  <a:srgbClr val="002060"/>
                </a:solidFill>
              </a:rPr>
              <a:t>aglycone</a:t>
            </a:r>
            <a:r>
              <a:rPr lang="en-US" sz="2000" dirty="0" smtClean="0">
                <a:solidFill>
                  <a:srgbClr val="002060"/>
                </a:solidFill>
              </a:rPr>
              <a:t> or </a:t>
            </a:r>
            <a:r>
              <a:rPr lang="en-US" sz="2000" dirty="0" err="1" smtClean="0">
                <a:solidFill>
                  <a:srgbClr val="002060"/>
                </a:solidFill>
              </a:rPr>
              <a:t>genin</a:t>
            </a:r>
            <a:r>
              <a:rPr lang="en-US" sz="2000" dirty="0" smtClean="0">
                <a:solidFill>
                  <a:srgbClr val="002060"/>
                </a:solidFill>
              </a:rPr>
              <a:t>) part joined together through an ester linkage. So, these are </a:t>
            </a:r>
            <a:r>
              <a:rPr lang="en-US" sz="2000" b="1" dirty="0" smtClean="0">
                <a:solidFill>
                  <a:srgbClr val="002060"/>
                </a:solidFill>
              </a:rPr>
              <a:t>sugar esters.</a:t>
            </a:r>
          </a:p>
          <a:p>
            <a:pPr lvl="1" algn="just"/>
            <a:endParaRPr lang="en-US" sz="2000" dirty="0" smtClean="0">
              <a:solidFill>
                <a:srgbClr val="002060"/>
              </a:solidFill>
            </a:endParaRPr>
          </a:p>
          <a:p>
            <a:pPr lvl="1" algn="just"/>
            <a:r>
              <a:rPr lang="en-US" sz="2000" dirty="0" smtClean="0">
                <a:solidFill>
                  <a:srgbClr val="002060"/>
                </a:solidFill>
              </a:rPr>
              <a:t>The pharmacological action resides in the </a:t>
            </a:r>
            <a:r>
              <a:rPr lang="en-US" sz="2000" dirty="0" err="1" smtClean="0">
                <a:solidFill>
                  <a:srgbClr val="002060"/>
                </a:solidFill>
              </a:rPr>
              <a:t>aglycone</a:t>
            </a:r>
            <a:r>
              <a:rPr lang="en-US" sz="2000" dirty="0" smtClean="0">
                <a:solidFill>
                  <a:srgbClr val="002060"/>
                </a:solidFill>
              </a:rPr>
              <a:t>/ </a:t>
            </a:r>
            <a:r>
              <a:rPr lang="en-US" sz="2000" dirty="0" err="1" smtClean="0">
                <a:solidFill>
                  <a:srgbClr val="002060"/>
                </a:solidFill>
              </a:rPr>
              <a:t>genin</a:t>
            </a:r>
            <a:r>
              <a:rPr lang="en-US" sz="2000" dirty="0" smtClean="0">
                <a:solidFill>
                  <a:srgbClr val="002060"/>
                </a:solidFill>
              </a:rPr>
              <a:t>. </a:t>
            </a:r>
          </a:p>
          <a:p>
            <a:pPr lvl="1" algn="just"/>
            <a:endParaRPr lang="en-US" sz="2000" dirty="0" smtClean="0">
              <a:solidFill>
                <a:srgbClr val="002060"/>
              </a:solidFill>
            </a:endParaRPr>
          </a:p>
          <a:p>
            <a:pPr lvl="1" algn="just"/>
            <a:r>
              <a:rPr lang="en-US" sz="2000" dirty="0" err="1" smtClean="0">
                <a:solidFill>
                  <a:srgbClr val="002060"/>
                </a:solidFill>
              </a:rPr>
              <a:t>Glycone</a:t>
            </a:r>
            <a:r>
              <a:rPr lang="en-US" sz="2000" dirty="0" smtClean="0">
                <a:solidFill>
                  <a:srgbClr val="002060"/>
                </a:solidFill>
              </a:rPr>
              <a:t> part determines solubility, tissue permeability and duration of action of </a:t>
            </a:r>
            <a:r>
              <a:rPr lang="en-US" sz="2000" dirty="0" err="1" smtClean="0">
                <a:solidFill>
                  <a:srgbClr val="002060"/>
                </a:solidFill>
              </a:rPr>
              <a:t>aglycone</a:t>
            </a:r>
            <a:r>
              <a:rPr lang="en-US" sz="2000" dirty="0" smtClean="0">
                <a:solidFill>
                  <a:srgbClr val="002060"/>
                </a:solidFill>
              </a:rPr>
              <a:t>. </a:t>
            </a:r>
          </a:p>
          <a:p>
            <a:pPr lvl="1" algn="just"/>
            <a:endParaRPr lang="en-US" sz="2000" dirty="0" smtClean="0">
              <a:solidFill>
                <a:srgbClr val="002060"/>
              </a:solidFill>
            </a:endParaRPr>
          </a:p>
          <a:p>
            <a:pPr lvl="1" algn="just"/>
            <a:r>
              <a:rPr lang="en-US" sz="2000" dirty="0" smtClean="0">
                <a:solidFill>
                  <a:srgbClr val="002060"/>
                </a:solidFill>
              </a:rPr>
              <a:t>Glycosides do not form salt with acids. On acid, alkali or enzyme hydrolysis, the glycosides break into two parts i.e. </a:t>
            </a:r>
            <a:r>
              <a:rPr lang="en-US" sz="2000" dirty="0" err="1" smtClean="0">
                <a:solidFill>
                  <a:srgbClr val="002060"/>
                </a:solidFill>
              </a:rPr>
              <a:t>glycone</a:t>
            </a:r>
            <a:r>
              <a:rPr lang="en-US" sz="2000" dirty="0" smtClean="0">
                <a:solidFill>
                  <a:srgbClr val="002060"/>
                </a:solidFill>
              </a:rPr>
              <a:t> and </a:t>
            </a:r>
            <a:r>
              <a:rPr lang="en-US" sz="2000" dirty="0" err="1" smtClean="0">
                <a:solidFill>
                  <a:srgbClr val="002060"/>
                </a:solidFill>
              </a:rPr>
              <a:t>aglycone</a:t>
            </a:r>
            <a:endParaRPr lang="en-US" sz="2000" dirty="0">
              <a:solidFill>
                <a:srgbClr val="002060"/>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ChangeAspect="1" noChangeArrowheads="1"/>
          </p:cNvPicPr>
          <p:nvPr/>
        </p:nvPicPr>
        <p:blipFill>
          <a:blip r:embed="rId2"/>
          <a:srcRect/>
          <a:stretch>
            <a:fillRect/>
          </a:stretch>
        </p:blipFill>
        <p:spPr bwMode="auto">
          <a:xfrm>
            <a:off x="276225" y="1800225"/>
            <a:ext cx="8562975" cy="1781175"/>
          </a:xfrm>
          <a:prstGeom prst="rect">
            <a:avLst/>
          </a:prstGeom>
          <a:noFill/>
          <a:ln w="9525">
            <a:noFill/>
            <a:miter lim="800000"/>
            <a:headEnd/>
            <a:tailEnd/>
          </a:ln>
          <a:effectLst/>
        </p:spPr>
      </p:pic>
      <p:pic>
        <p:nvPicPr>
          <p:cNvPr id="2051" name="Picture 3"/>
          <p:cNvPicPr>
            <a:picLocks noGrp="1" noChangeAspect="1" noChangeArrowheads="1"/>
          </p:cNvPicPr>
          <p:nvPr>
            <p:ph sz="quarter" idx="1"/>
          </p:nvPr>
        </p:nvPicPr>
        <p:blipFill>
          <a:blip r:embed="rId3"/>
          <a:srcRect/>
          <a:stretch>
            <a:fillRect/>
          </a:stretch>
        </p:blipFill>
        <p:spPr bwMode="auto">
          <a:xfrm>
            <a:off x="301624" y="3545194"/>
            <a:ext cx="8537575" cy="2398406"/>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sz="quarter" idx="1"/>
          </p:nvPr>
        </p:nvPicPr>
        <p:blipFill>
          <a:blip r:embed="rId2"/>
          <a:srcRect/>
          <a:stretch>
            <a:fillRect/>
          </a:stretch>
        </p:blipFill>
        <p:spPr bwMode="auto">
          <a:xfrm>
            <a:off x="301625" y="1371600"/>
            <a:ext cx="8504238" cy="5029200"/>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sz="quarter" idx="1"/>
          </p:nvPr>
        </p:nvPicPr>
        <p:blipFill>
          <a:blip r:embed="rId2"/>
          <a:srcRect/>
          <a:stretch>
            <a:fillRect/>
          </a:stretch>
        </p:blipFill>
        <p:spPr bwMode="auto">
          <a:xfrm>
            <a:off x="301624" y="1219200"/>
            <a:ext cx="8689975" cy="5410200"/>
          </a:xfrm>
          <a:prstGeom prst="rect">
            <a:avLst/>
          </a:prstGeom>
          <a:noFill/>
          <a:ln w="9525">
            <a:noFill/>
            <a:miter lim="800000"/>
            <a:headEnd/>
            <a:tailEnd/>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sz="quarter" idx="1"/>
          </p:nvPr>
        </p:nvPicPr>
        <p:blipFill>
          <a:blip r:embed="rId2"/>
          <a:srcRect/>
          <a:stretch>
            <a:fillRect/>
          </a:stretch>
        </p:blipFill>
        <p:spPr bwMode="auto">
          <a:xfrm>
            <a:off x="301625" y="1371600"/>
            <a:ext cx="8504238" cy="5105400"/>
          </a:xfrm>
          <a:prstGeom prst="rect">
            <a:avLst/>
          </a:prstGeom>
          <a:noFill/>
          <a:ln w="9525">
            <a:noFill/>
            <a:miter lim="800000"/>
            <a:headEnd/>
            <a:tailEnd/>
          </a:ln>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sz="quarter" idx="1"/>
          </p:nvPr>
        </p:nvPicPr>
        <p:blipFill>
          <a:blip r:embed="rId2"/>
          <a:srcRect/>
          <a:stretch>
            <a:fillRect/>
          </a:stretch>
        </p:blipFill>
        <p:spPr bwMode="auto">
          <a:xfrm>
            <a:off x="301624" y="1371600"/>
            <a:ext cx="8613775" cy="5257800"/>
          </a:xfrm>
          <a:prstGeom prst="rect">
            <a:avLst/>
          </a:prstGeom>
          <a:noFill/>
          <a:ln w="9525">
            <a:noFill/>
            <a:miter lim="800000"/>
            <a:headEnd/>
            <a:tailEnd/>
          </a:ln>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sz="quarter" idx="1"/>
          </p:nvPr>
        </p:nvPicPr>
        <p:blipFill>
          <a:blip r:embed="rId2"/>
          <a:srcRect/>
          <a:stretch>
            <a:fillRect/>
          </a:stretch>
        </p:blipFill>
        <p:spPr bwMode="auto">
          <a:xfrm>
            <a:off x="301625" y="1295400"/>
            <a:ext cx="8504238" cy="5181599"/>
          </a:xfrm>
          <a:prstGeom prst="rect">
            <a:avLst/>
          </a:prstGeom>
          <a:noFill/>
          <a:ln w="9525">
            <a:noFill/>
            <a:miter lim="800000"/>
            <a:headEnd/>
            <a:tailEnd/>
          </a:ln>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sz="quarter" idx="1"/>
          </p:nvPr>
        </p:nvPicPr>
        <p:blipFill>
          <a:blip r:embed="rId2"/>
          <a:srcRect/>
          <a:stretch>
            <a:fillRect/>
          </a:stretch>
        </p:blipFill>
        <p:spPr bwMode="auto">
          <a:xfrm>
            <a:off x="301625" y="1371600"/>
            <a:ext cx="8504238" cy="4571999"/>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2"/>
          <p:cNvPicPr/>
          <p:nvPr/>
        </p:nvPicPr>
        <p:blipFill>
          <a:blip r:embed="rId2" cstate="print"/>
          <a:srcRect t="12834" b="6952"/>
          <a:stretch>
            <a:fillRect/>
          </a:stretch>
        </p:blipFill>
        <p:spPr>
          <a:xfrm>
            <a:off x="228600" y="381000"/>
            <a:ext cx="8610600" cy="6172200"/>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Grp="1" noChangeAspect="1" noChangeArrowheads="1"/>
          </p:cNvPicPr>
          <p:nvPr>
            <p:ph sz="quarter" idx="1"/>
          </p:nvPr>
        </p:nvPicPr>
        <p:blipFill>
          <a:blip r:embed="rId2"/>
          <a:srcRect/>
          <a:stretch>
            <a:fillRect/>
          </a:stretch>
        </p:blipFill>
        <p:spPr bwMode="auto">
          <a:xfrm>
            <a:off x="301625" y="1447800"/>
            <a:ext cx="8504238" cy="5029199"/>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DRUG</a:t>
            </a:r>
            <a:endParaRPr lang="en-US" b="1" dirty="0">
              <a:solidFill>
                <a:srgbClr val="002060"/>
              </a:solidFill>
            </a:endParaRPr>
          </a:p>
        </p:txBody>
      </p:sp>
      <p:pic>
        <p:nvPicPr>
          <p:cNvPr id="4" name="object 2"/>
          <p:cNvPicPr/>
          <p:nvPr/>
        </p:nvPicPr>
        <p:blipFill>
          <a:blip r:embed="rId2" cstate="print"/>
          <a:srcRect t="12500" b="7031"/>
          <a:stretch>
            <a:fillRect/>
          </a:stretch>
        </p:blipFill>
        <p:spPr>
          <a:xfrm>
            <a:off x="228600" y="1143000"/>
            <a:ext cx="8610600" cy="54102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Basic Areas of Pharmacology</a:t>
            </a:r>
            <a:endParaRPr lang="en-US" b="1" dirty="0">
              <a:solidFill>
                <a:srgbClr val="FF0000"/>
              </a:solidFill>
            </a:endParaRPr>
          </a:p>
        </p:txBody>
      </p:sp>
      <p:pic>
        <p:nvPicPr>
          <p:cNvPr id="4" name="object 2"/>
          <p:cNvPicPr>
            <a:picLocks noGrp="1"/>
          </p:cNvPicPr>
          <p:nvPr>
            <p:ph sz="quarter" idx="1"/>
          </p:nvPr>
        </p:nvPicPr>
        <p:blipFill>
          <a:blip r:embed="rId2" cstate="print"/>
          <a:srcRect t="24193" b="3226"/>
          <a:stretch>
            <a:fillRect/>
          </a:stretch>
        </p:blipFill>
        <p:spPr>
          <a:xfrm>
            <a:off x="301625" y="1535243"/>
            <a:ext cx="8504238" cy="455586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DEVELOPMENTS</a:t>
            </a:r>
            <a:endParaRPr lang="en-US" dirty="0"/>
          </a:p>
        </p:txBody>
      </p:sp>
      <p:sp>
        <p:nvSpPr>
          <p:cNvPr id="3" name="Content Placeholder 2"/>
          <p:cNvSpPr>
            <a:spLocks noGrp="1"/>
          </p:cNvSpPr>
          <p:nvPr>
            <p:ph sz="quarter" idx="1"/>
          </p:nvPr>
        </p:nvSpPr>
        <p:spPr/>
        <p:txBody>
          <a:bodyPr>
            <a:normAutofit fontScale="85000" lnSpcReduction="10000"/>
          </a:bodyPr>
          <a:lstStyle/>
          <a:p>
            <a:pPr lvl="0" algn="just"/>
            <a:r>
              <a:rPr lang="en-US" dirty="0" smtClean="0"/>
              <a:t>The oldest writings of medicinal agents belonged to Ancient India, closely followed by Chinese and Egyptian literatures. </a:t>
            </a:r>
          </a:p>
          <a:p>
            <a:pPr lvl="0" algn="just"/>
            <a:endParaRPr lang="en-US" dirty="0" smtClean="0"/>
          </a:p>
          <a:p>
            <a:pPr lvl="0" algn="just"/>
            <a:r>
              <a:rPr lang="en-US" dirty="0" err="1" smtClean="0"/>
              <a:t>Rigveda</a:t>
            </a:r>
            <a:r>
              <a:rPr lang="en-US" dirty="0" smtClean="0"/>
              <a:t>, the oldest records of civilization (3000 BC) describes the value of medicinal herbs. </a:t>
            </a:r>
          </a:p>
          <a:p>
            <a:pPr lvl="0" algn="just"/>
            <a:endParaRPr lang="en-US" dirty="0" smtClean="0"/>
          </a:p>
          <a:p>
            <a:pPr lvl="0" algn="just"/>
            <a:r>
              <a:rPr lang="en-US" dirty="0" err="1" smtClean="0"/>
              <a:t>Ayurveda</a:t>
            </a:r>
            <a:r>
              <a:rPr lang="en-US" dirty="0" smtClean="0"/>
              <a:t>, the oldest system of medicine, which is very popular in these days also, recommends herbal remedies and animal origin products for treatment of disease in man and animals. </a:t>
            </a:r>
            <a:r>
              <a:rPr lang="en-US" dirty="0" err="1" smtClean="0"/>
              <a:t>Charaka</a:t>
            </a:r>
            <a:r>
              <a:rPr lang="en-US" dirty="0" smtClean="0"/>
              <a:t>, </a:t>
            </a:r>
            <a:r>
              <a:rPr lang="en-US" dirty="0" err="1" smtClean="0"/>
              <a:t>Sushruta</a:t>
            </a:r>
            <a:r>
              <a:rPr lang="en-US" dirty="0" smtClean="0"/>
              <a:t> and </a:t>
            </a:r>
            <a:r>
              <a:rPr lang="en-US" dirty="0" err="1" smtClean="0"/>
              <a:t>Vaghbata</a:t>
            </a:r>
            <a:r>
              <a:rPr lang="en-US" dirty="0" smtClean="0"/>
              <a:t> pioneered in </a:t>
            </a:r>
            <a:r>
              <a:rPr lang="en-US" dirty="0" err="1" smtClean="0"/>
              <a:t>Ayurveda</a:t>
            </a:r>
            <a:r>
              <a:rPr lang="en-US" dirty="0" smtClean="0"/>
              <a:t>. </a:t>
            </a:r>
            <a:r>
              <a:rPr lang="en-US" dirty="0" err="1" smtClean="0"/>
              <a:t>Nakula</a:t>
            </a:r>
            <a:r>
              <a:rPr lang="en-US" dirty="0" smtClean="0"/>
              <a:t>, one of the </a:t>
            </a:r>
            <a:r>
              <a:rPr lang="en-US" dirty="0" err="1" smtClean="0"/>
              <a:t>Pandavas</a:t>
            </a:r>
            <a:r>
              <a:rPr lang="en-US" dirty="0" smtClean="0"/>
              <a:t> followed sound principles of animal husbandry and veterinary science.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lnSpcReduction="20000"/>
          </a:bodyPr>
          <a:lstStyle/>
          <a:p>
            <a:pPr lvl="0" algn="just"/>
            <a:r>
              <a:rPr lang="en-US" dirty="0" smtClean="0"/>
              <a:t>The earliest written compilation of drugs is the Chinese Herbal Formulary (</a:t>
            </a:r>
            <a:r>
              <a:rPr lang="en-US" dirty="0" err="1" smtClean="0"/>
              <a:t>Materia</a:t>
            </a:r>
            <a:r>
              <a:rPr lang="en-US" dirty="0" smtClean="0"/>
              <a:t> </a:t>
            </a:r>
            <a:r>
              <a:rPr lang="en-US" dirty="0" err="1" smtClean="0"/>
              <a:t>Medica</a:t>
            </a:r>
            <a:r>
              <a:rPr lang="en-US" dirty="0" smtClean="0"/>
              <a:t>) “</a:t>
            </a:r>
            <a:r>
              <a:rPr lang="en-US" b="1" dirty="0" smtClean="0"/>
              <a:t>Pen </a:t>
            </a:r>
            <a:r>
              <a:rPr lang="en-US" b="1" dirty="0" err="1" smtClean="0"/>
              <a:t>Tsao</a:t>
            </a:r>
            <a:r>
              <a:rPr lang="en-US" dirty="0" smtClean="0"/>
              <a:t>” which was written by </a:t>
            </a:r>
            <a:r>
              <a:rPr lang="en-US" b="1" dirty="0" smtClean="0"/>
              <a:t>Emperor </a:t>
            </a:r>
            <a:r>
              <a:rPr lang="en-US" b="1" dirty="0" err="1" smtClean="0"/>
              <a:t>Shen</a:t>
            </a:r>
            <a:r>
              <a:rPr lang="en-US" b="1" dirty="0" smtClean="0"/>
              <a:t> </a:t>
            </a:r>
            <a:r>
              <a:rPr lang="en-US" b="1" dirty="0" err="1" smtClean="0"/>
              <a:t>Nung</a:t>
            </a:r>
            <a:r>
              <a:rPr lang="en-US" b="1" dirty="0" smtClean="0"/>
              <a:t> </a:t>
            </a:r>
            <a:r>
              <a:rPr lang="en-US" dirty="0" smtClean="0"/>
              <a:t>(2700 BC). It contains many vegetables, metallic and animal products as remedies. </a:t>
            </a:r>
          </a:p>
          <a:p>
            <a:pPr lvl="0" algn="just"/>
            <a:endParaRPr lang="en-US" dirty="0" smtClean="0"/>
          </a:p>
          <a:p>
            <a:pPr algn="just"/>
            <a:r>
              <a:rPr lang="en-US" dirty="0" smtClean="0"/>
              <a:t>The oldest record of </a:t>
            </a:r>
            <a:r>
              <a:rPr lang="en-US" b="1" dirty="0" smtClean="0"/>
              <a:t>Egyptian drug codification </a:t>
            </a:r>
            <a:r>
              <a:rPr lang="en-US" dirty="0" smtClean="0"/>
              <a:t>is the </a:t>
            </a:r>
            <a:r>
              <a:rPr lang="en-US" b="1" dirty="0" err="1" smtClean="0"/>
              <a:t>Kahun</a:t>
            </a:r>
            <a:r>
              <a:rPr lang="en-US" b="1" dirty="0" smtClean="0"/>
              <a:t> Papyrus </a:t>
            </a:r>
            <a:r>
              <a:rPr lang="en-US" dirty="0" smtClean="0"/>
              <a:t>(2000 BC). It deals with veterinary medicine and uterine disease of women and contains a number of prescriptions. The </a:t>
            </a:r>
            <a:r>
              <a:rPr lang="en-US" b="1" dirty="0" err="1" smtClean="0"/>
              <a:t>Ebers</a:t>
            </a:r>
            <a:r>
              <a:rPr lang="en-US" b="1" dirty="0" smtClean="0"/>
              <a:t> Papyrus </a:t>
            </a:r>
            <a:r>
              <a:rPr lang="en-US" dirty="0" smtClean="0"/>
              <a:t>(1550 BC) is a compilation of number of disease conditions and 829 prescriptions for medicaments employed in Egyptian medicine. </a:t>
            </a:r>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65</TotalTime>
  <Words>2997</Words>
  <Application>Microsoft Office PowerPoint</Application>
  <PresentationFormat>On-screen Show (4:3)</PresentationFormat>
  <Paragraphs>274</Paragraphs>
  <Slides>50</Slides>
  <Notes>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Civic</vt:lpstr>
      <vt:lpstr>Introduction  to   Pharmacology</vt:lpstr>
      <vt:lpstr>Topics</vt:lpstr>
      <vt:lpstr>Slide 3</vt:lpstr>
      <vt:lpstr>Slide 4</vt:lpstr>
      <vt:lpstr>Slide 5</vt:lpstr>
      <vt:lpstr>DRUG</vt:lpstr>
      <vt:lpstr>Basic Areas of Pharmacology</vt:lpstr>
      <vt:lpstr>HISTORICAL DEVELOPMENTS</vt:lpstr>
      <vt:lpstr>Slide 9</vt:lpstr>
      <vt:lpstr>Slide 10</vt:lpstr>
      <vt:lpstr>Slide 11</vt:lpstr>
      <vt:lpstr>Slide 12</vt:lpstr>
      <vt:lpstr>Slide 13</vt:lpstr>
      <vt:lpstr>Slide 14</vt:lpstr>
      <vt:lpstr>Slide 15</vt:lpstr>
      <vt:lpstr>                DEFINITIONS &amp; BRANCHES OF PHARMACOLOGY </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SOURCES OF DRUGS </vt:lpstr>
      <vt:lpstr>Slide 32</vt:lpstr>
      <vt:lpstr>Slide 33</vt:lpstr>
      <vt:lpstr>Slide 34</vt:lpstr>
      <vt:lpstr>Slide 35</vt:lpstr>
      <vt:lpstr>Slide 36</vt:lpstr>
      <vt:lpstr>Slide 37</vt:lpstr>
      <vt:lpstr>Applications of gene therapy</vt:lpstr>
      <vt:lpstr>Biopharmaceuticals</vt:lpstr>
      <vt:lpstr>ACTIVE PRINCIPLES OF MEDICINAL PLANTS</vt:lpstr>
      <vt:lpstr>Slide 41</vt:lpstr>
      <vt:lpstr>Slide 42</vt:lpstr>
      <vt:lpstr>Slide 43</vt:lpstr>
      <vt:lpstr>Slide 44</vt:lpstr>
      <vt:lpstr>Slide 45</vt:lpstr>
      <vt:lpstr>Slide 46</vt:lpstr>
      <vt:lpstr>Slide 47</vt:lpstr>
      <vt:lpstr>Slide 48</vt:lpstr>
      <vt:lpstr>Slide 49</vt:lpstr>
      <vt:lpstr>Slide 50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Pharmacology</dc:title>
  <dc:creator>HP</dc:creator>
  <cp:lastModifiedBy>Rishab Sharma</cp:lastModifiedBy>
  <cp:revision>34</cp:revision>
  <dcterms:created xsi:type="dcterms:W3CDTF">2006-08-16T00:00:00Z</dcterms:created>
  <dcterms:modified xsi:type="dcterms:W3CDTF">2023-07-13T05:20:09Z</dcterms:modified>
</cp:coreProperties>
</file>