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85" r:id="rId3"/>
    <p:sldId id="291" r:id="rId4"/>
    <p:sldId id="289" r:id="rId5"/>
    <p:sldId id="290" r:id="rId6"/>
    <p:sldId id="287" r:id="rId7"/>
    <p:sldId id="303" r:id="rId8"/>
    <p:sldId id="286" r:id="rId9"/>
    <p:sldId id="259" r:id="rId10"/>
    <p:sldId id="273" r:id="rId11"/>
    <p:sldId id="301" r:id="rId12"/>
    <p:sldId id="274" r:id="rId13"/>
    <p:sldId id="257" r:id="rId14"/>
    <p:sldId id="275" r:id="rId15"/>
    <p:sldId id="288" r:id="rId16"/>
    <p:sldId id="272" r:id="rId17"/>
    <p:sldId id="276" r:id="rId18"/>
    <p:sldId id="277" r:id="rId19"/>
    <p:sldId id="278" r:id="rId20"/>
    <p:sldId id="258" r:id="rId21"/>
    <p:sldId id="293" r:id="rId22"/>
    <p:sldId id="279" r:id="rId23"/>
    <p:sldId id="280" r:id="rId24"/>
    <p:sldId id="294" r:id="rId25"/>
    <p:sldId id="295" r:id="rId26"/>
    <p:sldId id="284" r:id="rId27"/>
    <p:sldId id="296" r:id="rId28"/>
    <p:sldId id="281" r:id="rId29"/>
    <p:sldId id="282" r:id="rId30"/>
    <p:sldId id="267" r:id="rId31"/>
    <p:sldId id="297" r:id="rId32"/>
    <p:sldId id="283" r:id="rId33"/>
    <p:sldId id="302" r:id="rId34"/>
    <p:sldId id="266" r:id="rId35"/>
    <p:sldId id="260" r:id="rId36"/>
    <p:sldId id="268" r:id="rId37"/>
    <p:sldId id="269" r:id="rId38"/>
    <p:sldId id="262" r:id="rId39"/>
    <p:sldId id="270" r:id="rId40"/>
    <p:sldId id="261" r:id="rId41"/>
    <p:sldId id="263" r:id="rId42"/>
    <p:sldId id="264" r:id="rId43"/>
    <p:sldId id="265" r:id="rId44"/>
    <p:sldId id="298" r:id="rId45"/>
    <p:sldId id="299" r:id="rId46"/>
    <p:sldId id="300" r:id="rId47"/>
    <p:sldId id="304" r:id="rId48"/>
    <p:sldId id="305" r:id="rId49"/>
    <p:sldId id="30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83768" autoAdjust="0"/>
  </p:normalViewPr>
  <p:slideViewPr>
    <p:cSldViewPr>
      <p:cViewPr>
        <p:scale>
          <a:sx n="100" d="100"/>
          <a:sy n="100" d="100"/>
        </p:scale>
        <p:origin x="-67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28E444-7FD9-4107-A258-8BAC1DDA4CB4}" type="datetimeFigureOut">
              <a:rPr lang="en-US" smtClean="0"/>
              <a:pPr/>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0D0CC-70B3-48A4-806A-6A8421032E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28E444-7FD9-4107-A258-8BAC1DDA4CB4}" type="datetimeFigureOut">
              <a:rPr lang="en-US" smtClean="0"/>
              <a:pPr/>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0D0CC-70B3-48A4-806A-6A8421032E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28E444-7FD9-4107-A258-8BAC1DDA4CB4}" type="datetimeFigureOut">
              <a:rPr lang="en-US" smtClean="0"/>
              <a:pPr/>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0D0CC-70B3-48A4-806A-6A8421032E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28E444-7FD9-4107-A258-8BAC1DDA4CB4}" type="datetimeFigureOut">
              <a:rPr lang="en-US" smtClean="0"/>
              <a:pPr/>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0D0CC-70B3-48A4-806A-6A8421032E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28E444-7FD9-4107-A258-8BAC1DDA4CB4}" type="datetimeFigureOut">
              <a:rPr lang="en-US" smtClean="0"/>
              <a:pPr/>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0D0CC-70B3-48A4-806A-6A8421032E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28E444-7FD9-4107-A258-8BAC1DDA4CB4}" type="datetimeFigureOut">
              <a:rPr lang="en-US" smtClean="0"/>
              <a:pPr/>
              <a:t>7/3/2022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0D0CC-70B3-48A4-806A-6A8421032E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28E444-7FD9-4107-A258-8BAC1DDA4CB4}" type="datetimeFigureOut">
              <a:rPr lang="en-US" smtClean="0"/>
              <a:pPr/>
              <a:t>7/3/2022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E0D0CC-70B3-48A4-806A-6A8421032E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28E444-7FD9-4107-A258-8BAC1DDA4CB4}" type="datetimeFigureOut">
              <a:rPr lang="en-US" smtClean="0"/>
              <a:pPr/>
              <a:t>7/3/2022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E0D0CC-70B3-48A4-806A-6A8421032E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8E444-7FD9-4107-A258-8BAC1DDA4CB4}" type="datetimeFigureOut">
              <a:rPr lang="en-US" smtClean="0"/>
              <a:pPr/>
              <a:t>7/3/2022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E0D0CC-70B3-48A4-806A-6A8421032E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8E444-7FD9-4107-A258-8BAC1DDA4CB4}" type="datetimeFigureOut">
              <a:rPr lang="en-US" smtClean="0"/>
              <a:pPr/>
              <a:t>7/3/2022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0D0CC-70B3-48A4-806A-6A8421032E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8E444-7FD9-4107-A258-8BAC1DDA4CB4}" type="datetimeFigureOut">
              <a:rPr lang="en-US" smtClean="0"/>
              <a:pPr/>
              <a:t>7/3/2022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0D0CC-70B3-48A4-806A-6A8421032E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8E444-7FD9-4107-A258-8BAC1DDA4CB4}" type="datetimeFigureOut">
              <a:rPr lang="en-US" smtClean="0"/>
              <a:pPr/>
              <a:t>7/3/2022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0D0CC-70B3-48A4-806A-6A8421032E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918460"/>
            <a:ext cx="8686800" cy="3939540"/>
          </a:xfrm>
          <a:prstGeom prst="rect">
            <a:avLst/>
          </a:prstGeom>
          <a:noFill/>
        </p:spPr>
        <p:txBody>
          <a:bodyPr wrap="square" rtlCol="0">
            <a:spAutoFit/>
          </a:bodyPr>
          <a:lstStyle/>
          <a:p>
            <a:pPr algn="ctr"/>
            <a:r>
              <a:rPr lang="en-US" sz="5400" b="1" dirty="0" smtClean="0">
                <a:solidFill>
                  <a:srgbClr val="002060"/>
                </a:solidFill>
                <a:latin typeface="Algerian" pitchFamily="82" charset="0"/>
              </a:rPr>
              <a:t>Structure of Hoof and </a:t>
            </a:r>
            <a:r>
              <a:rPr lang="en-US" sz="5400" b="1" smtClean="0">
                <a:solidFill>
                  <a:srgbClr val="002060"/>
                </a:solidFill>
                <a:latin typeface="Algerian" pitchFamily="82" charset="0"/>
              </a:rPr>
              <a:t>its importance</a:t>
            </a:r>
            <a:endParaRPr lang="en-US" sz="5400" b="1" dirty="0" smtClean="0">
              <a:solidFill>
                <a:srgbClr val="002060"/>
              </a:solidFill>
              <a:latin typeface="Algerian" pitchFamily="82" charset="0"/>
            </a:endParaRPr>
          </a:p>
          <a:p>
            <a:pPr algn="ctr"/>
            <a:r>
              <a:rPr lang="en-US" sz="5400" b="1" dirty="0" smtClean="0">
                <a:solidFill>
                  <a:srgbClr val="002060"/>
                </a:solidFill>
                <a:latin typeface="Arial Rounded MT Bold" pitchFamily="34" charset="0"/>
              </a:rPr>
              <a:t>By</a:t>
            </a:r>
            <a:r>
              <a:rPr lang="en-US" sz="5400" dirty="0" smtClean="0">
                <a:solidFill>
                  <a:srgbClr val="002060"/>
                </a:solidFill>
                <a:latin typeface="Arial Rounded MT Bold" pitchFamily="34" charset="0"/>
              </a:rPr>
              <a:t> </a:t>
            </a:r>
          </a:p>
          <a:p>
            <a:pPr algn="ctr"/>
            <a:r>
              <a:rPr lang="en-US" sz="4400" b="1" dirty="0" smtClean="0">
                <a:solidFill>
                  <a:srgbClr val="C00000"/>
                </a:solidFill>
                <a:latin typeface="Arial Rounded MT Bold" pitchFamily="34" charset="0"/>
              </a:rPr>
              <a:t>Dr. </a:t>
            </a:r>
            <a:r>
              <a:rPr lang="en-US" sz="4400" b="1" dirty="0" err="1" smtClean="0">
                <a:solidFill>
                  <a:srgbClr val="C00000"/>
                </a:solidFill>
                <a:latin typeface="Arial Rounded MT Bold" pitchFamily="34" charset="0"/>
              </a:rPr>
              <a:t>Abhinov</a:t>
            </a:r>
            <a:endParaRPr lang="en-US" sz="4400" b="1" dirty="0" smtClean="0">
              <a:solidFill>
                <a:srgbClr val="C00000"/>
              </a:solidFill>
              <a:latin typeface="Arial Rounded MT Bold" pitchFamily="34" charset="0"/>
            </a:endParaRPr>
          </a:p>
          <a:p>
            <a:pPr algn="ctr"/>
            <a:r>
              <a:rPr lang="en-US" sz="4400" b="1" dirty="0" smtClean="0">
                <a:solidFill>
                  <a:srgbClr val="C00000"/>
                </a:solidFill>
                <a:latin typeface="Arial Rounded MT Bold" pitchFamily="34" charset="0"/>
              </a:rPr>
              <a:t>Asst. Professor</a:t>
            </a:r>
            <a:endParaRPr lang="en-US" sz="4400" b="1" dirty="0">
              <a:solidFill>
                <a:srgbClr val="C00000"/>
              </a:solidFill>
              <a:latin typeface="Arial Rounded MT Bold" pitchFamily="34" charset="0"/>
            </a:endParaRPr>
          </a:p>
        </p:txBody>
      </p:sp>
      <p:pic>
        <p:nvPicPr>
          <p:cNvPr id="4" name="Picture 6" descr="http://www.ironfreehoof.com/images/xhoof-anatomy.jpg.pagespeed.ic.9vX9wI87VX.jpg"/>
          <p:cNvPicPr>
            <a:picLocks noChangeAspect="1" noChangeArrowheads="1"/>
          </p:cNvPicPr>
          <p:nvPr/>
        </p:nvPicPr>
        <p:blipFill>
          <a:blip r:embed="rId2"/>
          <a:srcRect l="30556" b="27083"/>
          <a:stretch>
            <a:fillRect/>
          </a:stretch>
        </p:blipFill>
        <p:spPr bwMode="auto">
          <a:xfrm>
            <a:off x="6477000" y="381000"/>
            <a:ext cx="2449286" cy="2057400"/>
          </a:xfrm>
          <a:prstGeom prst="rect">
            <a:avLst/>
          </a:prstGeom>
          <a:noFill/>
        </p:spPr>
      </p:pic>
      <p:pic>
        <p:nvPicPr>
          <p:cNvPr id="6" name="Picture 2" descr="C:\Users\Dr. Abhinav\Desktop\hoof-2022\horse-galloping-in-grass-688899769-587673275f9b584db3a44cdf.jpg"/>
          <p:cNvPicPr>
            <a:picLocks noChangeAspect="1" noChangeArrowheads="1"/>
          </p:cNvPicPr>
          <p:nvPr/>
        </p:nvPicPr>
        <p:blipFill>
          <a:blip r:embed="rId3" cstate="print"/>
          <a:srcRect l="4812" t="6757" r="29306"/>
          <a:stretch>
            <a:fillRect/>
          </a:stretch>
        </p:blipFill>
        <p:spPr bwMode="auto">
          <a:xfrm>
            <a:off x="228600" y="381000"/>
            <a:ext cx="3100922" cy="2468563"/>
          </a:xfrm>
          <a:prstGeom prst="rect">
            <a:avLst/>
          </a:prstGeom>
          <a:noFill/>
        </p:spPr>
      </p:pic>
      <p:sp>
        <p:nvSpPr>
          <p:cNvPr id="7" name="Rectangle 6"/>
          <p:cNvSpPr/>
          <p:nvPr/>
        </p:nvSpPr>
        <p:spPr>
          <a:xfrm rot="19390600">
            <a:off x="3345502" y="1252649"/>
            <a:ext cx="3357586"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sz="3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No Hoof, No Horse</a:t>
            </a:r>
            <a:endParaRPr lang="en-GB"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of Anatomy: What Horse Hooves are Made of"/>
          <p:cNvPicPr>
            <a:picLocks noChangeAspect="1" noChangeArrowheads="1"/>
          </p:cNvPicPr>
          <p:nvPr/>
        </p:nvPicPr>
        <p:blipFill>
          <a:blip r:embed="rId2" cstate="print"/>
          <a:srcRect/>
          <a:stretch>
            <a:fillRect/>
          </a:stretch>
        </p:blipFill>
        <p:spPr bwMode="auto">
          <a:xfrm>
            <a:off x="762000" y="457200"/>
            <a:ext cx="3657600" cy="2438400"/>
          </a:xfrm>
          <a:prstGeom prst="rect">
            <a:avLst/>
          </a:prstGeom>
          <a:noFill/>
        </p:spPr>
      </p:pic>
      <p:sp>
        <p:nvSpPr>
          <p:cNvPr id="3" name="TextBox 2"/>
          <p:cNvSpPr txBox="1"/>
          <p:nvPr/>
        </p:nvSpPr>
        <p:spPr>
          <a:xfrm>
            <a:off x="457200" y="3962400"/>
            <a:ext cx="8229600" cy="2246769"/>
          </a:xfrm>
          <a:prstGeom prst="rect">
            <a:avLst/>
          </a:prstGeom>
          <a:noFill/>
        </p:spPr>
        <p:txBody>
          <a:bodyPr wrap="square" rtlCol="0">
            <a:spAutoFit/>
          </a:bodyPr>
          <a:lstStyle/>
          <a:p>
            <a:pPr algn="just"/>
            <a:r>
              <a:rPr lang="en-US" sz="2800" b="1" dirty="0" smtClean="0"/>
              <a:t>Hoof is the horny covering of the distal end of the digit.  For description it is divided into three parts</a:t>
            </a:r>
            <a:r>
              <a:rPr lang="en-US" sz="2800" dirty="0" smtClean="0"/>
              <a:t>. </a:t>
            </a:r>
          </a:p>
          <a:p>
            <a:pPr>
              <a:buFont typeface="Wingdings" pitchFamily="2" charset="2"/>
              <a:buChar char="Ø"/>
            </a:pPr>
            <a:r>
              <a:rPr lang="en-US" sz="2800" b="1" dirty="0" smtClean="0"/>
              <a:t>Wall</a:t>
            </a:r>
          </a:p>
          <a:p>
            <a:pPr>
              <a:buFont typeface="Wingdings" pitchFamily="2" charset="2"/>
              <a:buChar char="Ø"/>
            </a:pPr>
            <a:r>
              <a:rPr lang="en-US" sz="2800" b="1" dirty="0" smtClean="0"/>
              <a:t>Sole </a:t>
            </a:r>
          </a:p>
          <a:p>
            <a:pPr>
              <a:buFont typeface="Wingdings" pitchFamily="2" charset="2"/>
              <a:buChar char="Ø"/>
            </a:pPr>
            <a:r>
              <a:rPr lang="en-US" sz="2800" b="1" dirty="0" smtClean="0"/>
              <a:t>Frog </a:t>
            </a:r>
            <a:endParaRPr lang="en-US" sz="2800" b="1" dirty="0"/>
          </a:p>
        </p:txBody>
      </p:sp>
      <p:pic>
        <p:nvPicPr>
          <p:cNvPr id="4" name="Picture 3" descr="barefoot horse | Trelawneequine's Blog"/>
          <p:cNvPicPr/>
          <p:nvPr/>
        </p:nvPicPr>
        <p:blipFill>
          <a:blip r:embed="rId3" cstate="print"/>
          <a:srcRect l="15609" t="4061" r="43368"/>
          <a:stretch>
            <a:fillRect/>
          </a:stretch>
        </p:blipFill>
        <p:spPr bwMode="auto">
          <a:xfrm>
            <a:off x="5257800" y="381000"/>
            <a:ext cx="2438400" cy="2949102"/>
          </a:xfrm>
          <a:prstGeom prst="rect">
            <a:avLst/>
          </a:prstGeom>
          <a:noFill/>
          <a:ln w="9525">
            <a:noFill/>
            <a:miter lim="800000"/>
            <a:headEnd/>
            <a:tailEnd/>
          </a:ln>
        </p:spPr>
      </p:pic>
      <p:sp>
        <p:nvSpPr>
          <p:cNvPr id="7" name="Right Arrow 6"/>
          <p:cNvSpPr/>
          <p:nvPr/>
        </p:nvSpPr>
        <p:spPr>
          <a:xfrm>
            <a:off x="1447800" y="2438400"/>
            <a:ext cx="978408" cy="179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914400" y="2297668"/>
            <a:ext cx="612347" cy="369332"/>
          </a:xfrm>
          <a:prstGeom prst="rect">
            <a:avLst/>
          </a:prstGeom>
          <a:noFill/>
        </p:spPr>
        <p:txBody>
          <a:bodyPr wrap="none" rtlCol="0">
            <a:spAutoFit/>
          </a:bodyPr>
          <a:lstStyle/>
          <a:p>
            <a:r>
              <a:rPr lang="en-GB" b="1" dirty="0" smtClean="0">
                <a:solidFill>
                  <a:srgbClr val="FF0000"/>
                </a:solidFill>
              </a:rPr>
              <a:t>Wall</a:t>
            </a:r>
            <a:endParaRPr lang="en-GB" b="1" dirty="0">
              <a:solidFill>
                <a:srgbClr val="FF0000"/>
              </a:solidFill>
            </a:endParaRPr>
          </a:p>
        </p:txBody>
      </p:sp>
      <p:sp>
        <p:nvSpPr>
          <p:cNvPr id="9" name="TextBox 8"/>
          <p:cNvSpPr txBox="1"/>
          <p:nvPr/>
        </p:nvSpPr>
        <p:spPr>
          <a:xfrm>
            <a:off x="7620000" y="2678668"/>
            <a:ext cx="588623" cy="369332"/>
          </a:xfrm>
          <a:prstGeom prst="rect">
            <a:avLst/>
          </a:prstGeom>
          <a:noFill/>
        </p:spPr>
        <p:txBody>
          <a:bodyPr wrap="none" rtlCol="0">
            <a:spAutoFit/>
          </a:bodyPr>
          <a:lstStyle/>
          <a:p>
            <a:r>
              <a:rPr lang="en-GB" b="1" dirty="0" smtClean="0">
                <a:solidFill>
                  <a:srgbClr val="FF0000"/>
                </a:solidFill>
              </a:rPr>
              <a:t>Sole</a:t>
            </a:r>
            <a:endParaRPr lang="en-GB" b="1" dirty="0">
              <a:solidFill>
                <a:srgbClr val="FF0000"/>
              </a:solidFill>
            </a:endParaRPr>
          </a:p>
        </p:txBody>
      </p:sp>
      <p:sp>
        <p:nvSpPr>
          <p:cNvPr id="10" name="TextBox 9"/>
          <p:cNvSpPr txBox="1"/>
          <p:nvPr/>
        </p:nvSpPr>
        <p:spPr>
          <a:xfrm>
            <a:off x="7696200" y="1676400"/>
            <a:ext cx="597728" cy="369332"/>
          </a:xfrm>
          <a:prstGeom prst="rect">
            <a:avLst/>
          </a:prstGeom>
          <a:noFill/>
        </p:spPr>
        <p:txBody>
          <a:bodyPr wrap="none" rtlCol="0">
            <a:spAutoFit/>
          </a:bodyPr>
          <a:lstStyle/>
          <a:p>
            <a:r>
              <a:rPr lang="en-GB" b="1" dirty="0" smtClean="0">
                <a:solidFill>
                  <a:srgbClr val="FF0000"/>
                </a:solidFill>
              </a:rPr>
              <a:t>Frog</a:t>
            </a:r>
            <a:endParaRPr lang="en-GB"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858000" cy="792162"/>
          </a:xfrm>
        </p:spPr>
        <p:txBody>
          <a:bodyPr>
            <a:normAutofit/>
          </a:bodyPr>
          <a:lstStyle/>
          <a:p>
            <a:r>
              <a:rPr lang="en-GB" sz="3200" b="1" dirty="0" smtClean="0">
                <a:solidFill>
                  <a:srgbClr val="C00000"/>
                </a:solidFill>
              </a:rPr>
              <a:t>1. Wall</a:t>
            </a:r>
            <a:endParaRPr lang="en-GB" sz="3200" b="1" dirty="0">
              <a:solidFill>
                <a:srgbClr val="C00000"/>
              </a:solidFill>
            </a:endParaRPr>
          </a:p>
        </p:txBody>
      </p:sp>
      <p:sp>
        <p:nvSpPr>
          <p:cNvPr id="3" name="Content Placeholder 2"/>
          <p:cNvSpPr>
            <a:spLocks noGrp="1"/>
          </p:cNvSpPr>
          <p:nvPr>
            <p:ph idx="1"/>
          </p:nvPr>
        </p:nvSpPr>
        <p:spPr>
          <a:xfrm>
            <a:off x="0" y="609600"/>
            <a:ext cx="9144000" cy="6248400"/>
          </a:xfrm>
        </p:spPr>
        <p:txBody>
          <a:bodyPr>
            <a:normAutofit fontScale="85000" lnSpcReduction="10000"/>
          </a:bodyPr>
          <a:lstStyle/>
          <a:p>
            <a:pPr algn="just"/>
            <a:r>
              <a:rPr lang="en-GB" b="1" dirty="0" smtClean="0"/>
              <a:t>hard, horny outer covering that houses and protects the more delicate structures within, supports the weight of the horse and absorbs shock as the horse moves.  </a:t>
            </a:r>
          </a:p>
          <a:p>
            <a:pPr algn="just"/>
            <a:r>
              <a:rPr lang="en-GB" b="1" dirty="0" smtClean="0"/>
              <a:t>hoof wall does not have nerves or blood vessels; it’s a continually growing, keratinous material that needs to be trimmed or naturally worn off.  </a:t>
            </a:r>
          </a:p>
          <a:p>
            <a:pPr algn="just"/>
            <a:r>
              <a:rPr lang="en-GB" b="1" dirty="0" smtClean="0"/>
              <a:t>A healthy hoof wall grows about 3/8 of an inch per month.</a:t>
            </a:r>
            <a:r>
              <a:rPr lang="en-GB" dirty="0" smtClean="0"/>
              <a:t> </a:t>
            </a:r>
          </a:p>
          <a:p>
            <a:pPr algn="just"/>
            <a:r>
              <a:rPr lang="en-GB" b="1" dirty="0" smtClean="0"/>
              <a:t>hoof wall can either be black or white.  If a horse damages the internal structures of the hoof, it can cause a lameness. </a:t>
            </a:r>
          </a:p>
          <a:p>
            <a:pPr algn="just"/>
            <a:r>
              <a:rPr lang="en-GB" b="1" dirty="0" smtClean="0"/>
              <a:t> Healthy hooves should not have any cracks or rings. </a:t>
            </a:r>
          </a:p>
          <a:p>
            <a:pPr algn="just"/>
            <a:r>
              <a:rPr lang="en-GB" b="1" dirty="0" smtClean="0"/>
              <a:t> Cracks can make the internal structures vulnerable to potentially damaging substances, like gravel or germs. </a:t>
            </a:r>
          </a:p>
          <a:p>
            <a:pPr algn="just"/>
            <a:r>
              <a:rPr lang="en-GB" b="1" dirty="0" smtClean="0"/>
              <a:t> Rings on the hoof can indicate that the horse may have some additional health problems that are affecting his hooves.</a:t>
            </a:r>
            <a:endParaRPr lang="en-GB"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efoot horse | Trelawneequine's Blog"/>
          <p:cNvPicPr/>
          <p:nvPr/>
        </p:nvPicPr>
        <p:blipFill>
          <a:blip r:embed="rId2" cstate="print"/>
          <a:srcRect l="6635" t="1582" r="25530"/>
          <a:stretch>
            <a:fillRect/>
          </a:stretch>
        </p:blipFill>
        <p:spPr bwMode="auto">
          <a:xfrm>
            <a:off x="4876800" y="2971800"/>
            <a:ext cx="4032114" cy="3025302"/>
          </a:xfrm>
          <a:prstGeom prst="rect">
            <a:avLst/>
          </a:prstGeom>
          <a:noFill/>
          <a:ln w="9525">
            <a:noFill/>
            <a:miter lim="800000"/>
            <a:headEnd/>
            <a:tailEnd/>
          </a:ln>
        </p:spPr>
      </p:pic>
      <p:pic>
        <p:nvPicPr>
          <p:cNvPr id="1030" name="Picture 6" descr="Horse Anatomy: The Hoof - The Open Sanctuary Project"/>
          <p:cNvPicPr>
            <a:picLocks noChangeAspect="1" noChangeArrowheads="1"/>
          </p:cNvPicPr>
          <p:nvPr/>
        </p:nvPicPr>
        <p:blipFill>
          <a:blip r:embed="rId3"/>
          <a:srcRect/>
          <a:stretch>
            <a:fillRect/>
          </a:stretch>
        </p:blipFill>
        <p:spPr bwMode="auto">
          <a:xfrm>
            <a:off x="685800" y="2936847"/>
            <a:ext cx="3962400" cy="3060800"/>
          </a:xfrm>
          <a:prstGeom prst="rect">
            <a:avLst/>
          </a:prstGeom>
          <a:noFill/>
        </p:spPr>
      </p:pic>
      <p:sp>
        <p:nvSpPr>
          <p:cNvPr id="6" name="Rectangle 5"/>
          <p:cNvSpPr/>
          <p:nvPr/>
        </p:nvSpPr>
        <p:spPr>
          <a:xfrm>
            <a:off x="381000" y="228600"/>
            <a:ext cx="8534400" cy="2739211"/>
          </a:xfrm>
          <a:prstGeom prst="rect">
            <a:avLst/>
          </a:prstGeom>
        </p:spPr>
        <p:txBody>
          <a:bodyPr wrap="square">
            <a:spAutoFit/>
          </a:bodyPr>
          <a:lstStyle/>
          <a:p>
            <a:pPr marL="514350" indent="-514350" algn="ctr">
              <a:buAutoNum type="arabicPeriod"/>
            </a:pPr>
            <a:r>
              <a:rPr lang="en-US" sz="3200" b="1" dirty="0" smtClean="0">
                <a:solidFill>
                  <a:srgbClr val="FF0000"/>
                </a:solidFill>
              </a:rPr>
              <a:t>Wall: </a:t>
            </a:r>
          </a:p>
          <a:p>
            <a:pPr marL="514350" indent="-514350" algn="just"/>
            <a:r>
              <a:rPr lang="en-US" sz="2800" b="1" dirty="0" smtClean="0"/>
              <a:t>It is the part of hoof which is visible when the foot is placed on the ground. </a:t>
            </a:r>
          </a:p>
          <a:p>
            <a:pPr algn="just"/>
            <a:r>
              <a:rPr lang="en-US" sz="2800" b="1" dirty="0" smtClean="0"/>
              <a:t>It covers the front and sides of the foot, and is reflected posteriorly at an acute angle to form the bars.</a:t>
            </a:r>
          </a:p>
          <a:p>
            <a:pPr algn="just"/>
            <a:endParaRPr lang="en-US" sz="2800" b="1" dirty="0"/>
          </a:p>
        </p:txBody>
      </p:sp>
      <p:sp>
        <p:nvSpPr>
          <p:cNvPr id="7" name="TextBox 6"/>
          <p:cNvSpPr txBox="1"/>
          <p:nvPr/>
        </p:nvSpPr>
        <p:spPr>
          <a:xfrm>
            <a:off x="6096000" y="5181600"/>
            <a:ext cx="838200" cy="369332"/>
          </a:xfrm>
          <a:prstGeom prst="rect">
            <a:avLst/>
          </a:prstGeom>
          <a:noFill/>
        </p:spPr>
        <p:txBody>
          <a:bodyPr wrap="square" rtlCol="0">
            <a:spAutoFit/>
          </a:bodyPr>
          <a:lstStyle/>
          <a:p>
            <a:r>
              <a:rPr lang="en-US" b="1" dirty="0" smtClean="0">
                <a:solidFill>
                  <a:srgbClr val="FFFF00"/>
                </a:solidFill>
              </a:rPr>
              <a:t>Sole</a:t>
            </a:r>
            <a:endParaRPr lang="en-US" b="1" dirty="0">
              <a:solidFill>
                <a:srgbClr val="FFFF00"/>
              </a:solidFill>
            </a:endParaRPr>
          </a:p>
        </p:txBody>
      </p:sp>
      <p:sp>
        <p:nvSpPr>
          <p:cNvPr id="10" name="Freeform 9"/>
          <p:cNvSpPr/>
          <p:nvPr/>
        </p:nvSpPr>
        <p:spPr>
          <a:xfrm>
            <a:off x="5821847" y="3774141"/>
            <a:ext cx="363800" cy="633678"/>
          </a:xfrm>
          <a:custGeom>
            <a:avLst/>
            <a:gdLst>
              <a:gd name="connsiteX0" fmla="*/ 157612 w 363800"/>
              <a:gd name="connsiteY0" fmla="*/ 26894 h 633678"/>
              <a:gd name="connsiteX1" fmla="*/ 85894 w 363800"/>
              <a:gd name="connsiteY1" fmla="*/ 0 h 633678"/>
              <a:gd name="connsiteX2" fmla="*/ 32106 w 363800"/>
              <a:gd name="connsiteY2" fmla="*/ 8965 h 633678"/>
              <a:gd name="connsiteX3" fmla="*/ 14177 w 363800"/>
              <a:gd name="connsiteY3" fmla="*/ 35859 h 633678"/>
              <a:gd name="connsiteX4" fmla="*/ 5212 w 363800"/>
              <a:gd name="connsiteY4" fmla="*/ 62753 h 633678"/>
              <a:gd name="connsiteX5" fmla="*/ 23141 w 363800"/>
              <a:gd name="connsiteY5" fmla="*/ 295835 h 633678"/>
              <a:gd name="connsiteX6" fmla="*/ 32106 w 363800"/>
              <a:gd name="connsiteY6" fmla="*/ 322730 h 633678"/>
              <a:gd name="connsiteX7" fmla="*/ 50035 w 363800"/>
              <a:gd name="connsiteY7" fmla="*/ 385483 h 633678"/>
              <a:gd name="connsiteX8" fmla="*/ 67965 w 363800"/>
              <a:gd name="connsiteY8" fmla="*/ 412377 h 633678"/>
              <a:gd name="connsiteX9" fmla="*/ 94859 w 363800"/>
              <a:gd name="connsiteY9" fmla="*/ 457200 h 633678"/>
              <a:gd name="connsiteX10" fmla="*/ 103824 w 363800"/>
              <a:gd name="connsiteY10" fmla="*/ 484094 h 633678"/>
              <a:gd name="connsiteX11" fmla="*/ 121753 w 363800"/>
              <a:gd name="connsiteY11" fmla="*/ 502024 h 633678"/>
              <a:gd name="connsiteX12" fmla="*/ 139682 w 363800"/>
              <a:gd name="connsiteY12" fmla="*/ 528918 h 633678"/>
              <a:gd name="connsiteX13" fmla="*/ 175541 w 363800"/>
              <a:gd name="connsiteY13" fmla="*/ 564777 h 633678"/>
              <a:gd name="connsiteX14" fmla="*/ 193471 w 363800"/>
              <a:gd name="connsiteY14" fmla="*/ 591671 h 633678"/>
              <a:gd name="connsiteX15" fmla="*/ 247259 w 363800"/>
              <a:gd name="connsiteY15" fmla="*/ 618565 h 633678"/>
              <a:gd name="connsiteX16" fmla="*/ 354835 w 363800"/>
              <a:gd name="connsiteY16" fmla="*/ 582706 h 633678"/>
              <a:gd name="connsiteX17" fmla="*/ 363800 w 363800"/>
              <a:gd name="connsiteY17" fmla="*/ 555812 h 633678"/>
              <a:gd name="connsiteX18" fmla="*/ 345871 w 363800"/>
              <a:gd name="connsiteY18" fmla="*/ 412377 h 633678"/>
              <a:gd name="connsiteX19" fmla="*/ 327941 w 363800"/>
              <a:gd name="connsiteY19" fmla="*/ 358588 h 633678"/>
              <a:gd name="connsiteX20" fmla="*/ 292082 w 363800"/>
              <a:gd name="connsiteY20" fmla="*/ 304800 h 633678"/>
              <a:gd name="connsiteX21" fmla="*/ 274153 w 363800"/>
              <a:gd name="connsiteY21" fmla="*/ 251012 h 633678"/>
              <a:gd name="connsiteX22" fmla="*/ 238294 w 363800"/>
              <a:gd name="connsiteY22" fmla="*/ 197224 h 633678"/>
              <a:gd name="connsiteX23" fmla="*/ 211400 w 363800"/>
              <a:gd name="connsiteY23" fmla="*/ 143435 h 633678"/>
              <a:gd name="connsiteX24" fmla="*/ 202435 w 363800"/>
              <a:gd name="connsiteY24" fmla="*/ 116541 h 633678"/>
              <a:gd name="connsiteX25" fmla="*/ 175541 w 363800"/>
              <a:gd name="connsiteY25" fmla="*/ 89647 h 633678"/>
              <a:gd name="connsiteX26" fmla="*/ 139682 w 363800"/>
              <a:gd name="connsiteY26" fmla="*/ 44824 h 633678"/>
              <a:gd name="connsiteX27" fmla="*/ 103824 w 363800"/>
              <a:gd name="connsiteY27" fmla="*/ 35859 h 63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3800" h="633678">
                <a:moveTo>
                  <a:pt x="157612" y="26894"/>
                </a:moveTo>
                <a:cubicBezTo>
                  <a:pt x="137212" y="16695"/>
                  <a:pt x="110305" y="0"/>
                  <a:pt x="85894" y="0"/>
                </a:cubicBezTo>
                <a:cubicBezTo>
                  <a:pt x="67717" y="0"/>
                  <a:pt x="50035" y="5977"/>
                  <a:pt x="32106" y="8965"/>
                </a:cubicBezTo>
                <a:cubicBezTo>
                  <a:pt x="26130" y="17930"/>
                  <a:pt x="18995" y="26222"/>
                  <a:pt x="14177" y="35859"/>
                </a:cubicBezTo>
                <a:cubicBezTo>
                  <a:pt x="9951" y="44311"/>
                  <a:pt x="5212" y="53303"/>
                  <a:pt x="5212" y="62753"/>
                </a:cubicBezTo>
                <a:cubicBezTo>
                  <a:pt x="5212" y="172364"/>
                  <a:pt x="0" y="214839"/>
                  <a:pt x="23141" y="295835"/>
                </a:cubicBezTo>
                <a:cubicBezTo>
                  <a:pt x="25737" y="304921"/>
                  <a:pt x="29510" y="313644"/>
                  <a:pt x="32106" y="322730"/>
                </a:cubicBezTo>
                <a:cubicBezTo>
                  <a:pt x="35933" y="336124"/>
                  <a:pt x="42874" y="371161"/>
                  <a:pt x="50035" y="385483"/>
                </a:cubicBezTo>
                <a:cubicBezTo>
                  <a:pt x="54853" y="395120"/>
                  <a:pt x="61988" y="403412"/>
                  <a:pt x="67965" y="412377"/>
                </a:cubicBezTo>
                <a:cubicBezTo>
                  <a:pt x="93356" y="488557"/>
                  <a:pt x="57944" y="395678"/>
                  <a:pt x="94859" y="457200"/>
                </a:cubicBezTo>
                <a:cubicBezTo>
                  <a:pt x="99721" y="465303"/>
                  <a:pt x="98962" y="475991"/>
                  <a:pt x="103824" y="484094"/>
                </a:cubicBezTo>
                <a:cubicBezTo>
                  <a:pt x="108172" y="491342"/>
                  <a:pt x="116473" y="495424"/>
                  <a:pt x="121753" y="502024"/>
                </a:cubicBezTo>
                <a:cubicBezTo>
                  <a:pt x="128483" y="510437"/>
                  <a:pt x="132670" y="520738"/>
                  <a:pt x="139682" y="528918"/>
                </a:cubicBezTo>
                <a:cubicBezTo>
                  <a:pt x="150683" y="541753"/>
                  <a:pt x="166164" y="550712"/>
                  <a:pt x="175541" y="564777"/>
                </a:cubicBezTo>
                <a:cubicBezTo>
                  <a:pt x="181518" y="573742"/>
                  <a:pt x="185852" y="584052"/>
                  <a:pt x="193471" y="591671"/>
                </a:cubicBezTo>
                <a:cubicBezTo>
                  <a:pt x="210849" y="609049"/>
                  <a:pt x="225386" y="611274"/>
                  <a:pt x="247259" y="618565"/>
                </a:cubicBezTo>
                <a:cubicBezTo>
                  <a:pt x="322258" y="611065"/>
                  <a:pt x="329349" y="633678"/>
                  <a:pt x="354835" y="582706"/>
                </a:cubicBezTo>
                <a:cubicBezTo>
                  <a:pt x="359061" y="574254"/>
                  <a:pt x="360812" y="564777"/>
                  <a:pt x="363800" y="555812"/>
                </a:cubicBezTo>
                <a:cubicBezTo>
                  <a:pt x="357788" y="483666"/>
                  <a:pt x="362200" y="466809"/>
                  <a:pt x="345871" y="412377"/>
                </a:cubicBezTo>
                <a:cubicBezTo>
                  <a:pt x="340440" y="394274"/>
                  <a:pt x="338425" y="374313"/>
                  <a:pt x="327941" y="358588"/>
                </a:cubicBezTo>
                <a:lnTo>
                  <a:pt x="292082" y="304800"/>
                </a:lnTo>
                <a:cubicBezTo>
                  <a:pt x="286106" y="286871"/>
                  <a:pt x="284636" y="266737"/>
                  <a:pt x="274153" y="251012"/>
                </a:cubicBezTo>
                <a:cubicBezTo>
                  <a:pt x="262200" y="233083"/>
                  <a:pt x="245108" y="217667"/>
                  <a:pt x="238294" y="197224"/>
                </a:cubicBezTo>
                <a:cubicBezTo>
                  <a:pt x="215760" y="129626"/>
                  <a:pt x="246156" y="212949"/>
                  <a:pt x="211400" y="143435"/>
                </a:cubicBezTo>
                <a:cubicBezTo>
                  <a:pt x="207174" y="134983"/>
                  <a:pt x="207677" y="124404"/>
                  <a:pt x="202435" y="116541"/>
                </a:cubicBezTo>
                <a:cubicBezTo>
                  <a:pt x="195402" y="105992"/>
                  <a:pt x="183657" y="99387"/>
                  <a:pt x="175541" y="89647"/>
                </a:cubicBezTo>
                <a:cubicBezTo>
                  <a:pt x="166490" y="78786"/>
                  <a:pt x="154588" y="52277"/>
                  <a:pt x="139682" y="44824"/>
                </a:cubicBezTo>
                <a:cubicBezTo>
                  <a:pt x="128662" y="39314"/>
                  <a:pt x="103824" y="35859"/>
                  <a:pt x="103824" y="35859"/>
                </a:cubicBezTo>
              </a:path>
            </a:pathLst>
          </a:custGeom>
          <a:ln>
            <a:solidFill>
              <a:srgbClr val="C00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1" name="Freeform 10"/>
          <p:cNvSpPr/>
          <p:nvPr/>
        </p:nvSpPr>
        <p:spPr>
          <a:xfrm>
            <a:off x="6985771" y="3881718"/>
            <a:ext cx="330923" cy="555811"/>
          </a:xfrm>
          <a:custGeom>
            <a:avLst/>
            <a:gdLst>
              <a:gd name="connsiteX0" fmla="*/ 329429 w 330923"/>
              <a:gd name="connsiteY0" fmla="*/ 71717 h 555811"/>
              <a:gd name="connsiteX1" fmla="*/ 320464 w 330923"/>
              <a:gd name="connsiteY1" fmla="*/ 44823 h 555811"/>
              <a:gd name="connsiteX2" fmla="*/ 293570 w 330923"/>
              <a:gd name="connsiteY2" fmla="*/ 17929 h 555811"/>
              <a:gd name="connsiteX3" fmla="*/ 221853 w 330923"/>
              <a:gd name="connsiteY3" fmla="*/ 0 h 555811"/>
              <a:gd name="connsiteX4" fmla="*/ 159100 w 330923"/>
              <a:gd name="connsiteY4" fmla="*/ 17929 h 555811"/>
              <a:gd name="connsiteX5" fmla="*/ 114276 w 330923"/>
              <a:gd name="connsiteY5" fmla="*/ 53788 h 555811"/>
              <a:gd name="connsiteX6" fmla="*/ 87382 w 330923"/>
              <a:gd name="connsiteY6" fmla="*/ 71717 h 555811"/>
              <a:gd name="connsiteX7" fmla="*/ 69453 w 330923"/>
              <a:gd name="connsiteY7" fmla="*/ 125506 h 555811"/>
              <a:gd name="connsiteX8" fmla="*/ 51523 w 330923"/>
              <a:gd name="connsiteY8" fmla="*/ 152400 h 555811"/>
              <a:gd name="connsiteX9" fmla="*/ 33594 w 330923"/>
              <a:gd name="connsiteY9" fmla="*/ 215153 h 555811"/>
              <a:gd name="connsiteX10" fmla="*/ 15664 w 330923"/>
              <a:gd name="connsiteY10" fmla="*/ 268941 h 555811"/>
              <a:gd name="connsiteX11" fmla="*/ 15664 w 330923"/>
              <a:gd name="connsiteY11" fmla="*/ 448235 h 555811"/>
              <a:gd name="connsiteX12" fmla="*/ 33594 w 330923"/>
              <a:gd name="connsiteY12" fmla="*/ 502023 h 555811"/>
              <a:gd name="connsiteX13" fmla="*/ 96347 w 330923"/>
              <a:gd name="connsiteY13" fmla="*/ 555811 h 555811"/>
              <a:gd name="connsiteX14" fmla="*/ 177029 w 330923"/>
              <a:gd name="connsiteY14" fmla="*/ 546847 h 555811"/>
              <a:gd name="connsiteX15" fmla="*/ 239782 w 330923"/>
              <a:gd name="connsiteY15" fmla="*/ 493058 h 555811"/>
              <a:gd name="connsiteX16" fmla="*/ 275641 w 330923"/>
              <a:gd name="connsiteY16" fmla="*/ 412376 h 555811"/>
              <a:gd name="connsiteX17" fmla="*/ 284605 w 330923"/>
              <a:gd name="connsiteY17" fmla="*/ 385482 h 555811"/>
              <a:gd name="connsiteX18" fmla="*/ 293570 w 330923"/>
              <a:gd name="connsiteY18" fmla="*/ 313764 h 555811"/>
              <a:gd name="connsiteX19" fmla="*/ 302535 w 330923"/>
              <a:gd name="connsiteY19" fmla="*/ 251011 h 555811"/>
              <a:gd name="connsiteX20" fmla="*/ 311500 w 330923"/>
              <a:gd name="connsiteY20" fmla="*/ 161364 h 555811"/>
              <a:gd name="connsiteX21" fmla="*/ 329429 w 330923"/>
              <a:gd name="connsiteY21" fmla="*/ 71717 h 55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0923" h="555811">
                <a:moveTo>
                  <a:pt x="329429" y="71717"/>
                </a:moveTo>
                <a:cubicBezTo>
                  <a:pt x="330923" y="52294"/>
                  <a:pt x="325706" y="52686"/>
                  <a:pt x="320464" y="44823"/>
                </a:cubicBezTo>
                <a:cubicBezTo>
                  <a:pt x="313431" y="34274"/>
                  <a:pt x="304119" y="24962"/>
                  <a:pt x="293570" y="17929"/>
                </a:cubicBezTo>
                <a:cubicBezTo>
                  <a:pt x="281754" y="10052"/>
                  <a:pt x="228322" y="1294"/>
                  <a:pt x="221853" y="0"/>
                </a:cubicBezTo>
                <a:cubicBezTo>
                  <a:pt x="210358" y="2874"/>
                  <a:pt x="171965" y="11496"/>
                  <a:pt x="159100" y="17929"/>
                </a:cubicBezTo>
                <a:cubicBezTo>
                  <a:pt x="122302" y="36328"/>
                  <a:pt x="142075" y="31548"/>
                  <a:pt x="114276" y="53788"/>
                </a:cubicBezTo>
                <a:cubicBezTo>
                  <a:pt x="105863" y="60519"/>
                  <a:pt x="96347" y="65741"/>
                  <a:pt x="87382" y="71717"/>
                </a:cubicBezTo>
                <a:cubicBezTo>
                  <a:pt x="81406" y="89647"/>
                  <a:pt x="79937" y="109781"/>
                  <a:pt x="69453" y="125506"/>
                </a:cubicBezTo>
                <a:cubicBezTo>
                  <a:pt x="63476" y="134471"/>
                  <a:pt x="56342" y="142763"/>
                  <a:pt x="51523" y="152400"/>
                </a:cubicBezTo>
                <a:cubicBezTo>
                  <a:pt x="43989" y="167468"/>
                  <a:pt x="37904" y="200785"/>
                  <a:pt x="33594" y="215153"/>
                </a:cubicBezTo>
                <a:cubicBezTo>
                  <a:pt x="28163" y="233255"/>
                  <a:pt x="15664" y="268941"/>
                  <a:pt x="15664" y="268941"/>
                </a:cubicBezTo>
                <a:cubicBezTo>
                  <a:pt x="5384" y="351189"/>
                  <a:pt x="0" y="354249"/>
                  <a:pt x="15664" y="448235"/>
                </a:cubicBezTo>
                <a:cubicBezTo>
                  <a:pt x="18771" y="466877"/>
                  <a:pt x="20230" y="488659"/>
                  <a:pt x="33594" y="502023"/>
                </a:cubicBezTo>
                <a:cubicBezTo>
                  <a:pt x="77071" y="545500"/>
                  <a:pt x="55388" y="528505"/>
                  <a:pt x="96347" y="555811"/>
                </a:cubicBezTo>
                <a:cubicBezTo>
                  <a:pt x="123241" y="552823"/>
                  <a:pt x="150777" y="553410"/>
                  <a:pt x="177029" y="546847"/>
                </a:cubicBezTo>
                <a:cubicBezTo>
                  <a:pt x="193249" y="542792"/>
                  <a:pt x="235117" y="500055"/>
                  <a:pt x="239782" y="493058"/>
                </a:cubicBezTo>
                <a:cubicBezTo>
                  <a:pt x="268193" y="450440"/>
                  <a:pt x="254305" y="476383"/>
                  <a:pt x="275641" y="412376"/>
                </a:cubicBezTo>
                <a:lnTo>
                  <a:pt x="284605" y="385482"/>
                </a:lnTo>
                <a:cubicBezTo>
                  <a:pt x="287593" y="361576"/>
                  <a:pt x="290386" y="337645"/>
                  <a:pt x="293570" y="313764"/>
                </a:cubicBezTo>
                <a:cubicBezTo>
                  <a:pt x="296363" y="292819"/>
                  <a:pt x="300066" y="271996"/>
                  <a:pt x="302535" y="251011"/>
                </a:cubicBezTo>
                <a:cubicBezTo>
                  <a:pt x="306044" y="221185"/>
                  <a:pt x="307253" y="191094"/>
                  <a:pt x="311500" y="161364"/>
                </a:cubicBezTo>
                <a:cubicBezTo>
                  <a:pt x="324088" y="73249"/>
                  <a:pt x="327935" y="91140"/>
                  <a:pt x="329429" y="71717"/>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upload.wikimedia.org/wikipedia/commons/thumb/4/47/Hoof_lat.jpg/250px-Hoof_lat.jpg"/>
          <p:cNvPicPr>
            <a:picLocks noChangeAspect="1" noChangeArrowheads="1"/>
          </p:cNvPicPr>
          <p:nvPr/>
        </p:nvPicPr>
        <p:blipFill>
          <a:blip r:embed="rId2"/>
          <a:srcRect/>
          <a:stretch>
            <a:fillRect/>
          </a:stretch>
        </p:blipFill>
        <p:spPr bwMode="auto">
          <a:xfrm>
            <a:off x="3962401" y="3124200"/>
            <a:ext cx="4286249" cy="3257551"/>
          </a:xfrm>
          <a:prstGeom prst="rect">
            <a:avLst/>
          </a:prstGeom>
          <a:noFill/>
        </p:spPr>
      </p:pic>
      <p:sp>
        <p:nvSpPr>
          <p:cNvPr id="4" name="TextBox 3"/>
          <p:cNvSpPr txBox="1"/>
          <p:nvPr/>
        </p:nvSpPr>
        <p:spPr>
          <a:xfrm>
            <a:off x="228600" y="2514600"/>
            <a:ext cx="3429000" cy="3939540"/>
          </a:xfrm>
          <a:prstGeom prst="rect">
            <a:avLst/>
          </a:prstGeom>
          <a:noFill/>
        </p:spPr>
        <p:txBody>
          <a:bodyPr wrap="square" rtlCol="0">
            <a:spAutoFit/>
          </a:bodyPr>
          <a:lstStyle/>
          <a:p>
            <a:pPr marL="342900" indent="-342900">
              <a:buAutoNum type="arabicPeriod"/>
            </a:pPr>
            <a:r>
              <a:rPr lang="en-US" sz="2800" dirty="0" smtClean="0"/>
              <a:t>Coronary Band</a:t>
            </a:r>
          </a:p>
          <a:p>
            <a:pPr marL="342900" indent="-342900">
              <a:buAutoNum type="arabicPeriod"/>
            </a:pPr>
            <a:r>
              <a:rPr lang="en-US" sz="2800" dirty="0" smtClean="0"/>
              <a:t>Wall</a:t>
            </a:r>
          </a:p>
          <a:p>
            <a:pPr marL="342900" indent="-342900">
              <a:buAutoNum type="arabicPeriod"/>
            </a:pPr>
            <a:r>
              <a:rPr lang="en-US" sz="2800" dirty="0" smtClean="0"/>
              <a:t>Toe</a:t>
            </a:r>
          </a:p>
          <a:p>
            <a:pPr marL="342900" indent="-342900">
              <a:buAutoNum type="arabicPeriod"/>
            </a:pPr>
            <a:r>
              <a:rPr lang="en-US" sz="2800" dirty="0" smtClean="0"/>
              <a:t>Quarter </a:t>
            </a:r>
          </a:p>
          <a:p>
            <a:pPr marL="342900" indent="-342900">
              <a:buAutoNum type="arabicPeriod"/>
            </a:pPr>
            <a:r>
              <a:rPr lang="en-US" sz="2800" dirty="0" smtClean="0"/>
              <a:t>Heel</a:t>
            </a:r>
          </a:p>
          <a:p>
            <a:pPr marL="342900" indent="-342900">
              <a:buAutoNum type="arabicPeriod"/>
            </a:pPr>
            <a:r>
              <a:rPr lang="en-US" sz="2800" dirty="0" smtClean="0"/>
              <a:t>Bulb</a:t>
            </a:r>
          </a:p>
          <a:p>
            <a:pPr marL="342900" indent="-342900">
              <a:buAutoNum type="arabicPeriod"/>
            </a:pPr>
            <a:r>
              <a:rPr lang="en-US" sz="2800" dirty="0" smtClean="0"/>
              <a:t>Pastern Joint</a:t>
            </a:r>
          </a:p>
          <a:p>
            <a:pPr marL="342900" indent="-342900">
              <a:buAutoNum type="arabicPeriod"/>
            </a:pPr>
            <a:endParaRPr lang="en-US" dirty="0" smtClean="0"/>
          </a:p>
          <a:p>
            <a:pPr marL="342900" indent="-342900"/>
            <a:endParaRPr lang="en-US" dirty="0" smtClean="0"/>
          </a:p>
          <a:p>
            <a:pPr marL="342900" indent="-342900"/>
            <a:endParaRPr lang="en-US" dirty="0"/>
          </a:p>
        </p:txBody>
      </p:sp>
      <p:sp>
        <p:nvSpPr>
          <p:cNvPr id="10" name="TextBox 9"/>
          <p:cNvSpPr txBox="1"/>
          <p:nvPr/>
        </p:nvSpPr>
        <p:spPr>
          <a:xfrm>
            <a:off x="228600" y="228600"/>
            <a:ext cx="8458200" cy="2154436"/>
          </a:xfrm>
          <a:prstGeom prst="rect">
            <a:avLst/>
          </a:prstGeom>
          <a:noFill/>
        </p:spPr>
        <p:txBody>
          <a:bodyPr wrap="square" rtlCol="0">
            <a:spAutoFit/>
          </a:bodyPr>
          <a:lstStyle/>
          <a:p>
            <a:r>
              <a:rPr lang="en-US" sz="3200" b="1" dirty="0" smtClean="0"/>
              <a:t>Parts of wall</a:t>
            </a:r>
          </a:p>
          <a:p>
            <a:pPr>
              <a:buFont typeface="Wingdings" pitchFamily="2" charset="2"/>
              <a:buChar char="Ø"/>
            </a:pPr>
            <a:r>
              <a:rPr lang="en-US" sz="2800" b="1" dirty="0" smtClean="0">
                <a:solidFill>
                  <a:srgbClr val="FF0000"/>
                </a:solidFill>
              </a:rPr>
              <a:t>Toe: The most anterior part of the wall.</a:t>
            </a:r>
          </a:p>
          <a:p>
            <a:pPr>
              <a:buFont typeface="Wingdings" pitchFamily="2" charset="2"/>
              <a:buChar char="Ø"/>
            </a:pPr>
            <a:r>
              <a:rPr lang="en-US" sz="2800" b="1" dirty="0" smtClean="0">
                <a:solidFill>
                  <a:srgbClr val="FF0000"/>
                </a:solidFill>
              </a:rPr>
              <a:t>Quarter: Medial and lateral parts of the wall.</a:t>
            </a:r>
          </a:p>
          <a:p>
            <a:pPr>
              <a:buFont typeface="Wingdings" pitchFamily="2" charset="2"/>
              <a:buChar char="Ø"/>
            </a:pPr>
            <a:r>
              <a:rPr lang="en-US" sz="2800" b="1" dirty="0" smtClean="0">
                <a:solidFill>
                  <a:srgbClr val="FF0000"/>
                </a:solidFill>
              </a:rPr>
              <a:t>Heel (angle)</a:t>
            </a:r>
          </a:p>
          <a:p>
            <a:r>
              <a:rPr lang="en-US" dirty="0" smtClean="0"/>
              <a:t> </a:t>
            </a:r>
            <a:endParaRPr lang="en-US" dirty="0"/>
          </a:p>
        </p:txBody>
      </p:sp>
      <p:sp>
        <p:nvSpPr>
          <p:cNvPr id="11" name="TextBox 10"/>
          <p:cNvSpPr txBox="1"/>
          <p:nvPr/>
        </p:nvSpPr>
        <p:spPr>
          <a:xfrm>
            <a:off x="6248400" y="5105400"/>
            <a:ext cx="685800" cy="369332"/>
          </a:xfrm>
          <a:prstGeom prst="rect">
            <a:avLst/>
          </a:prstGeom>
          <a:noFill/>
        </p:spPr>
        <p:txBody>
          <a:bodyPr wrap="square" rtlCol="0">
            <a:spAutoFit/>
          </a:bodyPr>
          <a:lstStyle/>
          <a:p>
            <a:r>
              <a:rPr lang="en-US" b="1" dirty="0" smtClean="0">
                <a:solidFill>
                  <a:srgbClr val="FFFF00"/>
                </a:solidFill>
              </a:rPr>
              <a:t>Wall</a:t>
            </a:r>
            <a:r>
              <a:rPr lang="en-US" dirty="0" smtClean="0"/>
              <a:t> </a:t>
            </a:r>
            <a:endParaRPr lang="en-US" dirty="0"/>
          </a:p>
        </p:txBody>
      </p:sp>
      <p:cxnSp>
        <p:nvCxnSpPr>
          <p:cNvPr id="13" name="Straight Arrow Connector 12"/>
          <p:cNvCxnSpPr/>
          <p:nvPr/>
        </p:nvCxnSpPr>
        <p:spPr>
          <a:xfrm rot="10800000">
            <a:off x="7162800" y="5486400"/>
            <a:ext cx="457200" cy="22860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rot="16200000" flipV="1">
            <a:off x="6057900" y="5753100"/>
            <a:ext cx="381000" cy="30480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flipV="1">
            <a:off x="4419600" y="5486400"/>
            <a:ext cx="914400" cy="68580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rot="10800000" flipV="1">
            <a:off x="6324600" y="3962400"/>
            <a:ext cx="1143000" cy="762000"/>
          </a:xfrm>
          <a:prstGeom prst="straightConnector1">
            <a:avLst/>
          </a:prstGeom>
          <a:ln>
            <a:solidFill>
              <a:schemeClr val="tx1"/>
            </a:solidFill>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V="1">
            <a:off x="4495800" y="4267200"/>
            <a:ext cx="1219200" cy="457200"/>
          </a:xfrm>
          <a:prstGeom prst="straightConnector1">
            <a:avLst/>
          </a:prstGeom>
          <a:ln>
            <a:solidFill>
              <a:schemeClr val="tx1"/>
            </a:solidFill>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flipV="1">
            <a:off x="4419600" y="5105400"/>
            <a:ext cx="685800" cy="152400"/>
          </a:xfrm>
          <a:prstGeom prst="straightConnector1">
            <a:avLst/>
          </a:prstGeom>
          <a:ln>
            <a:solidFill>
              <a:schemeClr val="tx1"/>
            </a:solidFill>
            <a:tailEnd type="arrow"/>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a:endCxn id="11" idx="0"/>
          </p:cNvCxnSpPr>
          <p:nvPr/>
        </p:nvCxnSpPr>
        <p:spPr>
          <a:xfrm rot="10800000" flipV="1">
            <a:off x="6591300" y="4724400"/>
            <a:ext cx="1104900" cy="3810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839200" cy="3816429"/>
          </a:xfrm>
          <a:prstGeom prst="rect">
            <a:avLst/>
          </a:prstGeom>
          <a:noFill/>
        </p:spPr>
        <p:txBody>
          <a:bodyPr wrap="square" rtlCol="0">
            <a:spAutoFit/>
          </a:bodyPr>
          <a:lstStyle/>
          <a:p>
            <a:r>
              <a:rPr lang="en-US" sz="2800" b="1" dirty="0" smtClean="0">
                <a:solidFill>
                  <a:srgbClr val="FF0000"/>
                </a:solidFill>
              </a:rPr>
              <a:t>Wall has 2 surfaces and 2borders</a:t>
            </a:r>
          </a:p>
          <a:p>
            <a:r>
              <a:rPr lang="en-US" sz="2800" b="1" dirty="0" smtClean="0">
                <a:solidFill>
                  <a:srgbClr val="002060"/>
                </a:solidFill>
              </a:rPr>
              <a:t>External surface</a:t>
            </a:r>
            <a:r>
              <a:rPr lang="en-US" sz="2800" dirty="0" smtClean="0"/>
              <a:t>: It is convex  from side to side and slopes obliquely from edge to edge.</a:t>
            </a:r>
          </a:p>
          <a:p>
            <a:r>
              <a:rPr lang="en-US" sz="2800" b="1" dirty="0" smtClean="0">
                <a:solidFill>
                  <a:srgbClr val="002060"/>
                </a:solidFill>
              </a:rPr>
              <a:t>Angle of inclination to the ground on the front of the hoof</a:t>
            </a:r>
          </a:p>
          <a:p>
            <a:pPr marL="342900" indent="-342900"/>
            <a:r>
              <a:rPr lang="en-US" sz="2800" dirty="0" smtClean="0"/>
              <a:t>In fore limb- 50 degree</a:t>
            </a:r>
          </a:p>
          <a:p>
            <a:pPr marL="342900" indent="-342900"/>
            <a:r>
              <a:rPr lang="en-US" sz="2800" dirty="0" smtClean="0"/>
              <a:t>In hind limb- 55 degree</a:t>
            </a:r>
          </a:p>
          <a:p>
            <a:r>
              <a:rPr lang="en-US" sz="2800" b="1" dirty="0" smtClean="0">
                <a:solidFill>
                  <a:srgbClr val="002060"/>
                </a:solidFill>
              </a:rPr>
              <a:t>Angle of inclination to the ground on the heel is </a:t>
            </a:r>
          </a:p>
          <a:p>
            <a:r>
              <a:rPr lang="en-US" sz="2800" dirty="0" smtClean="0"/>
              <a:t>100 degree</a:t>
            </a:r>
          </a:p>
          <a:p>
            <a:r>
              <a:rPr lang="en-US" dirty="0" smtClean="0"/>
              <a:t> </a:t>
            </a:r>
            <a:endParaRPr lang="en-US" dirty="0"/>
          </a:p>
        </p:txBody>
      </p:sp>
      <p:pic>
        <p:nvPicPr>
          <p:cNvPr id="4" name="Picture 6" descr="http://www.ironfreehoof.com/images/xhoof-anatomy.jpg.pagespeed.ic.9vX9wI87VX.jpg"/>
          <p:cNvPicPr>
            <a:picLocks noChangeAspect="1" noChangeArrowheads="1"/>
          </p:cNvPicPr>
          <p:nvPr/>
        </p:nvPicPr>
        <p:blipFill>
          <a:blip r:embed="rId2"/>
          <a:srcRect/>
          <a:stretch>
            <a:fillRect/>
          </a:stretch>
        </p:blipFill>
        <p:spPr bwMode="auto">
          <a:xfrm>
            <a:off x="4800600" y="3505200"/>
            <a:ext cx="3886200" cy="3108960"/>
          </a:xfrm>
          <a:prstGeom prst="rect">
            <a:avLst/>
          </a:prstGeom>
          <a:noFill/>
        </p:spPr>
      </p:pic>
      <p:sp>
        <p:nvSpPr>
          <p:cNvPr id="5" name="Rectangle 4"/>
          <p:cNvSpPr/>
          <p:nvPr/>
        </p:nvSpPr>
        <p:spPr>
          <a:xfrm>
            <a:off x="533400" y="3733800"/>
            <a:ext cx="3429000" cy="2677656"/>
          </a:xfrm>
          <a:prstGeom prst="rect">
            <a:avLst/>
          </a:prstGeom>
        </p:spPr>
        <p:txBody>
          <a:bodyPr wrap="square">
            <a:spAutoFit/>
          </a:bodyPr>
          <a:lstStyle/>
          <a:p>
            <a:r>
              <a:rPr lang="en-US" dirty="0" smtClean="0"/>
              <a:t>1. </a:t>
            </a:r>
            <a:r>
              <a:rPr lang="en-US" sz="2400" b="1" dirty="0" smtClean="0"/>
              <a:t>Heel bulb</a:t>
            </a:r>
            <a:endParaRPr lang="en-US" sz="2400" dirty="0" smtClean="0"/>
          </a:p>
          <a:p>
            <a:r>
              <a:rPr lang="en-US" sz="2400" dirty="0" smtClean="0"/>
              <a:t>2. </a:t>
            </a:r>
            <a:r>
              <a:rPr lang="en-US" sz="2400" b="1" dirty="0" err="1" smtClean="0"/>
              <a:t>Periople</a:t>
            </a:r>
            <a:r>
              <a:rPr lang="en-US" sz="2400" b="1" dirty="0" smtClean="0"/>
              <a:t> at the heel</a:t>
            </a:r>
            <a:endParaRPr lang="en-US" sz="2400" dirty="0" smtClean="0"/>
          </a:p>
          <a:p>
            <a:r>
              <a:rPr lang="en-US" sz="2400" dirty="0" smtClean="0"/>
              <a:t>3. </a:t>
            </a:r>
            <a:r>
              <a:rPr lang="en-US" sz="2400" b="1" dirty="0" smtClean="0"/>
              <a:t>Heel</a:t>
            </a:r>
            <a:endParaRPr lang="en-US" sz="2400" dirty="0" smtClean="0"/>
          </a:p>
          <a:p>
            <a:r>
              <a:rPr lang="en-US" sz="2400" dirty="0" smtClean="0"/>
              <a:t>4. </a:t>
            </a:r>
            <a:r>
              <a:rPr lang="en-US" sz="2400" b="1" dirty="0" smtClean="0"/>
              <a:t>Quarter</a:t>
            </a:r>
            <a:endParaRPr lang="en-US" sz="2400" dirty="0" smtClean="0"/>
          </a:p>
          <a:p>
            <a:r>
              <a:rPr lang="en-US" sz="2400" dirty="0" smtClean="0"/>
              <a:t>5. </a:t>
            </a:r>
            <a:r>
              <a:rPr lang="en-US" sz="2400" b="1" dirty="0" smtClean="0"/>
              <a:t>Toe</a:t>
            </a:r>
            <a:endParaRPr lang="en-US" sz="2400" dirty="0" smtClean="0"/>
          </a:p>
          <a:p>
            <a:r>
              <a:rPr lang="en-US" sz="2400" dirty="0" smtClean="0"/>
              <a:t>6. </a:t>
            </a:r>
            <a:r>
              <a:rPr lang="en-US" sz="2400" b="1" dirty="0" err="1" smtClean="0"/>
              <a:t>Periople</a:t>
            </a:r>
            <a:endParaRPr lang="en-US" sz="2400" dirty="0" smtClean="0"/>
          </a:p>
          <a:p>
            <a:r>
              <a:rPr lang="en-US" sz="2400" dirty="0" smtClean="0"/>
              <a:t>7. </a:t>
            </a:r>
            <a:r>
              <a:rPr lang="en-US" sz="2400" b="1" dirty="0" smtClean="0"/>
              <a:t>Coronary band</a:t>
            </a:r>
            <a:endParaRPr lang="en-US" sz="2400" dirty="0"/>
          </a:p>
        </p:txBody>
      </p:sp>
      <p:sp>
        <p:nvSpPr>
          <p:cNvPr id="6" name="TextBox 5"/>
          <p:cNvSpPr txBox="1"/>
          <p:nvPr/>
        </p:nvSpPr>
        <p:spPr>
          <a:xfrm>
            <a:off x="7086600" y="4876800"/>
            <a:ext cx="1066800" cy="646331"/>
          </a:xfrm>
          <a:prstGeom prst="rect">
            <a:avLst/>
          </a:prstGeom>
          <a:noFill/>
        </p:spPr>
        <p:txBody>
          <a:bodyPr wrap="square" rtlCol="0">
            <a:spAutoFit/>
          </a:bodyPr>
          <a:lstStyle/>
          <a:p>
            <a:r>
              <a:rPr lang="en-US" b="1" dirty="0" smtClean="0">
                <a:solidFill>
                  <a:srgbClr val="FFFF00"/>
                </a:solidFill>
              </a:rPr>
              <a:t>External surface</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l="28955" t="8418" r="27902" b="7401"/>
          <a:stretch>
            <a:fillRect/>
          </a:stretch>
        </p:blipFill>
        <p:spPr bwMode="auto">
          <a:xfrm>
            <a:off x="4724400" y="0"/>
            <a:ext cx="4572000" cy="3809999"/>
          </a:xfrm>
          <a:prstGeom prst="rect">
            <a:avLst/>
          </a:prstGeom>
          <a:noFill/>
          <a:ln w="9525">
            <a:noFill/>
            <a:miter lim="800000"/>
            <a:headEnd/>
            <a:tailEnd/>
          </a:ln>
          <a:effectLst/>
        </p:spPr>
      </p:pic>
      <p:pic>
        <p:nvPicPr>
          <p:cNvPr id="5" name="Picture 6" descr="http://www.ironfreehoof.com/images/xhoof-anatomy.jpg.pagespeed.ic.9vX9wI87VX.jpg"/>
          <p:cNvPicPr>
            <a:picLocks noChangeAspect="1" noChangeArrowheads="1"/>
          </p:cNvPicPr>
          <p:nvPr/>
        </p:nvPicPr>
        <p:blipFill>
          <a:blip r:embed="rId3"/>
          <a:srcRect l="30556" b="27083"/>
          <a:stretch>
            <a:fillRect/>
          </a:stretch>
        </p:blipFill>
        <p:spPr bwMode="auto">
          <a:xfrm>
            <a:off x="228600" y="0"/>
            <a:ext cx="4535714" cy="3810000"/>
          </a:xfrm>
          <a:prstGeom prst="rect">
            <a:avLst/>
          </a:prstGeom>
          <a:noFill/>
        </p:spPr>
      </p:pic>
      <p:sp>
        <p:nvSpPr>
          <p:cNvPr id="7" name="TextBox 6"/>
          <p:cNvSpPr txBox="1"/>
          <p:nvPr/>
        </p:nvSpPr>
        <p:spPr>
          <a:xfrm>
            <a:off x="304800" y="4038600"/>
            <a:ext cx="8839200" cy="2585323"/>
          </a:xfrm>
          <a:prstGeom prst="rect">
            <a:avLst/>
          </a:prstGeom>
          <a:noFill/>
        </p:spPr>
        <p:txBody>
          <a:bodyPr wrap="square" rtlCol="0">
            <a:spAutoFit/>
          </a:bodyPr>
          <a:lstStyle/>
          <a:p>
            <a:r>
              <a:rPr lang="en-GB" sz="2400" b="1" dirty="0" smtClean="0">
                <a:solidFill>
                  <a:srgbClr val="FF0000"/>
                </a:solidFill>
              </a:rPr>
              <a:t>Coronary Band</a:t>
            </a:r>
            <a:endParaRPr lang="en-GB" sz="2400" dirty="0" smtClean="0">
              <a:solidFill>
                <a:srgbClr val="FF0000"/>
              </a:solidFill>
            </a:endParaRPr>
          </a:p>
          <a:p>
            <a:pPr algn="just"/>
            <a:r>
              <a:rPr lang="en-GB" sz="2000" dirty="0" smtClean="0"/>
              <a:t>The coronary band is at the top of the hoof wall where the hairline meets the hoof.  This band encircles the top of the hoof wall and is usually light in </a:t>
            </a:r>
            <a:r>
              <a:rPr lang="en-GB" sz="2000" dirty="0" err="1" smtClean="0"/>
              <a:t>color</a:t>
            </a:r>
            <a:r>
              <a:rPr lang="en-GB" sz="2000" dirty="0" smtClean="0"/>
              <a:t>.  </a:t>
            </a:r>
            <a:endParaRPr lang="en-GB" sz="2000" dirty="0" smtClean="0"/>
          </a:p>
          <a:p>
            <a:pPr algn="just"/>
            <a:r>
              <a:rPr lang="en-GB" sz="2000" b="1" dirty="0" smtClean="0"/>
              <a:t>It </a:t>
            </a:r>
            <a:r>
              <a:rPr lang="en-GB" sz="2000" b="1" dirty="0" smtClean="0"/>
              <a:t>is the primary growth and nutritional source for the hoof wall.</a:t>
            </a:r>
            <a:r>
              <a:rPr lang="en-GB" sz="2000" dirty="0" smtClean="0"/>
              <a:t>  Although its structure is tough, it also contains a large blood supply.  </a:t>
            </a:r>
            <a:r>
              <a:rPr lang="en-GB" sz="2000" b="1" dirty="0" smtClean="0"/>
              <a:t>Injury to the coronary band can result in damage to the hoof wall or disrupt proper hoof growth to the point where the horse may no longer be </a:t>
            </a:r>
            <a:r>
              <a:rPr lang="en-GB" sz="2000" b="1" dirty="0" err="1" smtClean="0"/>
              <a:t>rideable</a:t>
            </a:r>
            <a:r>
              <a:rPr lang="en-GB" sz="2000" b="1" dirty="0" smtClean="0"/>
              <a:t>.</a:t>
            </a:r>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descr="Periople detai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2" name="AutoShape 4" descr="Periople detai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5791200" y="533400"/>
            <a:ext cx="2819400" cy="369332"/>
          </a:xfrm>
          <a:prstGeom prst="rect">
            <a:avLst/>
          </a:prstGeom>
          <a:noFill/>
        </p:spPr>
        <p:txBody>
          <a:bodyPr wrap="square" rtlCol="0">
            <a:spAutoFit/>
          </a:bodyPr>
          <a:lstStyle/>
          <a:p>
            <a:r>
              <a:rPr lang="en-US" dirty="0" smtClean="0"/>
              <a:t> </a:t>
            </a:r>
            <a:endParaRPr lang="en-US" dirty="0"/>
          </a:p>
        </p:txBody>
      </p:sp>
      <p:pic>
        <p:nvPicPr>
          <p:cNvPr id="7" name="Picture 2" descr="Anatomy and physiology of the inner hoof wall - ScienceDirect"/>
          <p:cNvPicPr>
            <a:picLocks noChangeAspect="1" noChangeArrowheads="1"/>
          </p:cNvPicPr>
          <p:nvPr/>
        </p:nvPicPr>
        <p:blipFill>
          <a:blip r:embed="rId2"/>
          <a:srcRect l="51580" t="1124"/>
          <a:stretch>
            <a:fillRect/>
          </a:stretch>
        </p:blipFill>
        <p:spPr bwMode="auto">
          <a:xfrm>
            <a:off x="5257800" y="3200400"/>
            <a:ext cx="3648075" cy="3352800"/>
          </a:xfrm>
          <a:prstGeom prst="rect">
            <a:avLst/>
          </a:prstGeom>
          <a:noFill/>
        </p:spPr>
      </p:pic>
      <p:sp>
        <p:nvSpPr>
          <p:cNvPr id="8" name="TextBox 7"/>
          <p:cNvSpPr txBox="1"/>
          <p:nvPr/>
        </p:nvSpPr>
        <p:spPr>
          <a:xfrm>
            <a:off x="152400" y="304800"/>
            <a:ext cx="4953000" cy="6124754"/>
          </a:xfrm>
          <a:prstGeom prst="rect">
            <a:avLst/>
          </a:prstGeom>
          <a:noFill/>
        </p:spPr>
        <p:txBody>
          <a:bodyPr wrap="square" rtlCol="0">
            <a:spAutoFit/>
          </a:bodyPr>
          <a:lstStyle/>
          <a:p>
            <a:pPr algn="just"/>
            <a:r>
              <a:rPr lang="en-US" sz="2800" b="1" dirty="0" smtClean="0"/>
              <a:t>Internal surface</a:t>
            </a:r>
            <a:r>
              <a:rPr lang="en-US" sz="2800" dirty="0" smtClean="0"/>
              <a:t>: It is concave from side to side and bears about </a:t>
            </a:r>
            <a:r>
              <a:rPr lang="en-US" sz="2800" b="1" dirty="0" smtClean="0"/>
              <a:t>six hundred </a:t>
            </a:r>
            <a:r>
              <a:rPr lang="en-US" sz="2800" dirty="0" smtClean="0"/>
              <a:t>thin primary </a:t>
            </a:r>
            <a:r>
              <a:rPr lang="en-US" sz="2800" dirty="0" err="1" smtClean="0"/>
              <a:t>laminae</a:t>
            </a:r>
            <a:r>
              <a:rPr lang="en-US" sz="2800" dirty="0" smtClean="0"/>
              <a:t> which extends from coronary groove to the basal border of the wall. Each primary </a:t>
            </a:r>
            <a:r>
              <a:rPr lang="en-US" sz="2800" dirty="0" err="1" smtClean="0"/>
              <a:t>laminae</a:t>
            </a:r>
            <a:r>
              <a:rPr lang="en-US" sz="2800" dirty="0" smtClean="0"/>
              <a:t> bears a more than </a:t>
            </a:r>
            <a:r>
              <a:rPr lang="en-US" sz="2800" b="1" dirty="0" smtClean="0"/>
              <a:t>hundred</a:t>
            </a:r>
            <a:r>
              <a:rPr lang="en-US" sz="2800" dirty="0" smtClean="0"/>
              <a:t> secondary </a:t>
            </a:r>
            <a:r>
              <a:rPr lang="en-US" sz="2800" dirty="0" err="1" smtClean="0"/>
              <a:t>laminae</a:t>
            </a:r>
            <a:r>
              <a:rPr lang="en-US" sz="2800" dirty="0" smtClean="0"/>
              <a:t>, so that the arrangement is pinnate on cross </a:t>
            </a:r>
            <a:r>
              <a:rPr lang="en-US" sz="2800" dirty="0" smtClean="0"/>
              <a:t>section</a:t>
            </a:r>
            <a:r>
              <a:rPr lang="en-US" sz="2800" dirty="0" smtClean="0"/>
              <a:t>. </a:t>
            </a:r>
            <a:r>
              <a:rPr lang="en-US" sz="2800" dirty="0" err="1" smtClean="0"/>
              <a:t>Laminae</a:t>
            </a:r>
            <a:r>
              <a:rPr lang="en-US" sz="2800" dirty="0" smtClean="0"/>
              <a:t> are continued on the inner surface of the bars and dovetail with corresponding </a:t>
            </a:r>
            <a:r>
              <a:rPr lang="en-US" sz="2800" dirty="0" err="1" smtClean="0"/>
              <a:t>laminae</a:t>
            </a:r>
            <a:r>
              <a:rPr lang="en-US" sz="2800" dirty="0" smtClean="0"/>
              <a:t> of the corium </a:t>
            </a:r>
            <a:endParaRPr lang="en-US" sz="2800" dirty="0"/>
          </a:p>
        </p:txBody>
      </p:sp>
      <p:pic>
        <p:nvPicPr>
          <p:cNvPr id="14338" name="Picture 2" descr="WHAT IS LAMINITIS? - HolisticHorse.com"/>
          <p:cNvPicPr>
            <a:picLocks noChangeAspect="1" noChangeArrowheads="1"/>
          </p:cNvPicPr>
          <p:nvPr/>
        </p:nvPicPr>
        <p:blipFill>
          <a:blip r:embed="rId3"/>
          <a:srcRect r="2769" b="7576"/>
          <a:stretch>
            <a:fillRect/>
          </a:stretch>
        </p:blipFill>
        <p:spPr bwMode="auto">
          <a:xfrm>
            <a:off x="5334000" y="228600"/>
            <a:ext cx="3429000" cy="2647709"/>
          </a:xfrm>
          <a:prstGeom prst="rect">
            <a:avLst/>
          </a:prstGeom>
          <a:noFill/>
        </p:spPr>
      </p:pic>
      <p:sp>
        <p:nvSpPr>
          <p:cNvPr id="11" name="TextBox 10"/>
          <p:cNvSpPr txBox="1"/>
          <p:nvPr/>
        </p:nvSpPr>
        <p:spPr>
          <a:xfrm>
            <a:off x="5181600" y="3048000"/>
            <a:ext cx="2057400" cy="276999"/>
          </a:xfrm>
          <a:prstGeom prst="rect">
            <a:avLst/>
          </a:prstGeom>
          <a:noFill/>
        </p:spPr>
        <p:txBody>
          <a:bodyPr wrap="square" rtlCol="0">
            <a:spAutoFit/>
          </a:bodyPr>
          <a:lstStyle/>
          <a:p>
            <a:r>
              <a:rPr lang="en-US" sz="1200" b="1" dirty="0" smtClean="0"/>
              <a:t>Primary </a:t>
            </a:r>
            <a:r>
              <a:rPr lang="en-US" sz="1200" b="1" dirty="0" err="1" smtClean="0"/>
              <a:t>epidemal</a:t>
            </a:r>
            <a:r>
              <a:rPr lang="en-US" sz="1200" b="1" dirty="0" smtClean="0"/>
              <a:t> papillae</a:t>
            </a:r>
            <a:endParaRPr lang="en-US" sz="1200" b="1" dirty="0"/>
          </a:p>
        </p:txBody>
      </p:sp>
      <p:sp>
        <p:nvSpPr>
          <p:cNvPr id="12" name="TextBox 11"/>
          <p:cNvSpPr txBox="1"/>
          <p:nvPr/>
        </p:nvSpPr>
        <p:spPr>
          <a:xfrm>
            <a:off x="5105400" y="3429000"/>
            <a:ext cx="2209800" cy="276999"/>
          </a:xfrm>
          <a:prstGeom prst="rect">
            <a:avLst/>
          </a:prstGeom>
          <a:noFill/>
        </p:spPr>
        <p:txBody>
          <a:bodyPr wrap="square" rtlCol="0">
            <a:spAutoFit/>
          </a:bodyPr>
          <a:lstStyle/>
          <a:p>
            <a:r>
              <a:rPr lang="en-US" sz="1200" b="1" dirty="0" smtClean="0"/>
              <a:t>Secondary </a:t>
            </a:r>
            <a:r>
              <a:rPr lang="en-US" sz="1200" b="1" dirty="0" err="1" smtClean="0"/>
              <a:t>epidemal</a:t>
            </a:r>
            <a:r>
              <a:rPr lang="en-US" sz="1200" b="1" dirty="0" smtClean="0"/>
              <a:t> papillae</a:t>
            </a:r>
            <a:endParaRPr lang="en-US" sz="12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descr="Equine Hindlimb and Hoof Anatomy and Foot Balance Diagram | Quizl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2" name="AutoShape 4" descr="Equine Hindlimb and Hoof Anatomy and Foot Balance Diagram | Quizl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4" name="AutoShape 6" descr="Equine Hindlimb and Hoof Anatomy and Foot Balance Diagram | Quizl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6" descr="http://www.ironfreehoof.com/images/xhoof-anatomy.jpg.pagespeed.ic.9vX9wI87VX.jpg"/>
          <p:cNvPicPr>
            <a:picLocks noChangeAspect="1" noChangeArrowheads="1"/>
          </p:cNvPicPr>
          <p:nvPr/>
        </p:nvPicPr>
        <p:blipFill>
          <a:blip r:embed="rId2"/>
          <a:srcRect l="30556" b="27083"/>
          <a:stretch>
            <a:fillRect/>
          </a:stretch>
        </p:blipFill>
        <p:spPr bwMode="auto">
          <a:xfrm>
            <a:off x="2362200" y="0"/>
            <a:ext cx="5442857" cy="4572000"/>
          </a:xfrm>
          <a:prstGeom prst="rect">
            <a:avLst/>
          </a:prstGeom>
          <a:noFill/>
        </p:spPr>
      </p:pic>
      <p:sp>
        <p:nvSpPr>
          <p:cNvPr id="6" name="TextBox 5"/>
          <p:cNvSpPr txBox="1"/>
          <p:nvPr/>
        </p:nvSpPr>
        <p:spPr>
          <a:xfrm>
            <a:off x="5486400" y="1371600"/>
            <a:ext cx="3429000" cy="369332"/>
          </a:xfrm>
          <a:prstGeom prst="rect">
            <a:avLst/>
          </a:prstGeom>
          <a:noFill/>
        </p:spPr>
        <p:txBody>
          <a:bodyPr wrap="square" rtlCol="0">
            <a:spAutoFit/>
          </a:bodyPr>
          <a:lstStyle/>
          <a:p>
            <a:r>
              <a:rPr lang="en-US" b="1" dirty="0" smtClean="0">
                <a:solidFill>
                  <a:srgbClr val="FFFF00"/>
                </a:solidFill>
              </a:rPr>
              <a:t>Coronary border </a:t>
            </a:r>
            <a:r>
              <a:rPr lang="en-US" dirty="0" smtClean="0"/>
              <a:t> </a:t>
            </a:r>
            <a:endParaRPr lang="en-US" dirty="0"/>
          </a:p>
        </p:txBody>
      </p:sp>
      <p:sp>
        <p:nvSpPr>
          <p:cNvPr id="7" name="TextBox 6"/>
          <p:cNvSpPr txBox="1"/>
          <p:nvPr/>
        </p:nvSpPr>
        <p:spPr>
          <a:xfrm>
            <a:off x="6172200" y="2286000"/>
            <a:ext cx="1447800" cy="369332"/>
          </a:xfrm>
          <a:prstGeom prst="rect">
            <a:avLst/>
          </a:prstGeom>
          <a:noFill/>
        </p:spPr>
        <p:txBody>
          <a:bodyPr wrap="square" rtlCol="0">
            <a:spAutoFit/>
          </a:bodyPr>
          <a:lstStyle/>
          <a:p>
            <a:r>
              <a:rPr lang="en-US" b="1" dirty="0" err="1" smtClean="0">
                <a:solidFill>
                  <a:srgbClr val="FFFF00"/>
                </a:solidFill>
              </a:rPr>
              <a:t>Periople</a:t>
            </a:r>
            <a:r>
              <a:rPr lang="en-US" dirty="0" smtClean="0"/>
              <a:t> </a:t>
            </a:r>
            <a:endParaRPr lang="en-US" dirty="0"/>
          </a:p>
        </p:txBody>
      </p:sp>
      <p:sp>
        <p:nvSpPr>
          <p:cNvPr id="8" name="TextBox 7"/>
          <p:cNvSpPr txBox="1"/>
          <p:nvPr/>
        </p:nvSpPr>
        <p:spPr>
          <a:xfrm>
            <a:off x="304800" y="4419600"/>
            <a:ext cx="8839200" cy="2308324"/>
          </a:xfrm>
          <a:prstGeom prst="rect">
            <a:avLst/>
          </a:prstGeom>
          <a:noFill/>
        </p:spPr>
        <p:txBody>
          <a:bodyPr wrap="square" rtlCol="0">
            <a:spAutoFit/>
          </a:bodyPr>
          <a:lstStyle/>
          <a:p>
            <a:r>
              <a:rPr lang="en-US" sz="2400" b="1" dirty="0" smtClean="0">
                <a:solidFill>
                  <a:srgbClr val="002060"/>
                </a:solidFill>
              </a:rPr>
              <a:t>Coronary border</a:t>
            </a:r>
            <a:r>
              <a:rPr lang="en-US" sz="2400" dirty="0" smtClean="0"/>
              <a:t>: Coronary border is thin in a horse. </a:t>
            </a:r>
          </a:p>
          <a:p>
            <a:pPr algn="just"/>
            <a:r>
              <a:rPr lang="en-US" sz="2400" b="1" dirty="0" smtClean="0">
                <a:solidFill>
                  <a:srgbClr val="002060"/>
                </a:solidFill>
              </a:rPr>
              <a:t>       </a:t>
            </a:r>
            <a:r>
              <a:rPr lang="en-US" sz="2400" b="1" dirty="0" err="1" smtClean="0">
                <a:solidFill>
                  <a:srgbClr val="002060"/>
                </a:solidFill>
              </a:rPr>
              <a:t>Periople</a:t>
            </a:r>
            <a:r>
              <a:rPr lang="en-US" sz="2400" dirty="0" smtClean="0"/>
              <a:t> </a:t>
            </a:r>
            <a:r>
              <a:rPr lang="en-US" sz="2400" dirty="0" smtClean="0"/>
              <a:t>: </a:t>
            </a:r>
            <a:r>
              <a:rPr lang="en-US" sz="2400" dirty="0" smtClean="0"/>
              <a:t>O</a:t>
            </a:r>
            <a:r>
              <a:rPr lang="en-US" sz="2400" dirty="0" smtClean="0"/>
              <a:t>uter </a:t>
            </a:r>
            <a:r>
              <a:rPr lang="en-US" sz="2400" dirty="0" smtClean="0"/>
              <a:t>aspect of </a:t>
            </a:r>
            <a:r>
              <a:rPr lang="en-US" sz="2400" dirty="0" smtClean="0"/>
              <a:t>this border </a:t>
            </a:r>
            <a:r>
              <a:rPr lang="en-US" sz="2400" dirty="0" smtClean="0"/>
              <a:t>covers with a layer of soft, light-colored </a:t>
            </a:r>
            <a:r>
              <a:rPr lang="en-US" sz="2400" b="1" dirty="0" smtClean="0"/>
              <a:t>horn, </a:t>
            </a:r>
            <a:r>
              <a:rPr lang="en-US" sz="2400" dirty="0" smtClean="0"/>
              <a:t>the</a:t>
            </a:r>
            <a:r>
              <a:rPr lang="en-US" sz="2400" b="1" dirty="0" smtClean="0"/>
              <a:t> </a:t>
            </a:r>
            <a:r>
              <a:rPr lang="en-US" sz="2400" dirty="0" err="1" smtClean="0"/>
              <a:t>periople</a:t>
            </a:r>
            <a:r>
              <a:rPr lang="en-US" sz="2400" dirty="0" smtClean="0"/>
              <a:t>. </a:t>
            </a:r>
            <a:r>
              <a:rPr lang="en-US" sz="2400" dirty="0" smtClean="0"/>
              <a:t>T</a:t>
            </a:r>
            <a:r>
              <a:rPr lang="en-GB" sz="2400" b="1" dirty="0" smtClean="0"/>
              <a:t>he </a:t>
            </a:r>
            <a:r>
              <a:rPr lang="en-GB" sz="2400" b="1" dirty="0" err="1" smtClean="0"/>
              <a:t>periople</a:t>
            </a:r>
            <a:r>
              <a:rPr lang="en-GB" sz="2400" b="1" dirty="0" smtClean="0"/>
              <a:t> covers the soft area just below the coronary band and helps protect the hoof wall.  The soft area is made up of newly formed hoof wall tissue, and the </a:t>
            </a:r>
            <a:r>
              <a:rPr lang="en-GB" sz="2400" b="1" dirty="0" err="1" smtClean="0"/>
              <a:t>periople</a:t>
            </a:r>
            <a:r>
              <a:rPr lang="en-GB" sz="2400" b="1" dirty="0" smtClean="0"/>
              <a:t> helps give it time to harden.</a:t>
            </a:r>
            <a:r>
              <a:rPr lang="en-GB" sz="2400" dirty="0" smtClean="0"/>
              <a:t> </a:t>
            </a:r>
            <a:endParaRPr lang="en-US" sz="2400" dirty="0"/>
          </a:p>
        </p:txBody>
      </p:sp>
      <p:sp>
        <p:nvSpPr>
          <p:cNvPr id="9" name="TextBox 8"/>
          <p:cNvSpPr txBox="1"/>
          <p:nvPr/>
        </p:nvSpPr>
        <p:spPr>
          <a:xfrm>
            <a:off x="0" y="0"/>
            <a:ext cx="1981200" cy="523220"/>
          </a:xfrm>
          <a:prstGeom prst="rect">
            <a:avLst/>
          </a:prstGeom>
          <a:noFill/>
        </p:spPr>
        <p:txBody>
          <a:bodyPr wrap="square" rtlCol="0">
            <a:spAutoFit/>
          </a:bodyPr>
          <a:lstStyle/>
          <a:p>
            <a:r>
              <a:rPr lang="en-US" sz="2800" b="1" dirty="0" smtClean="0">
                <a:solidFill>
                  <a:srgbClr val="FF0000"/>
                </a:solidFill>
              </a:rPr>
              <a:t>BORDERS</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ironfreehoof.com/images/xhoof-anatomy.jpg.pagespeed.ic.9vX9wI87VX.jpg"/>
          <p:cNvPicPr>
            <a:picLocks noChangeAspect="1" noChangeArrowheads="1"/>
          </p:cNvPicPr>
          <p:nvPr/>
        </p:nvPicPr>
        <p:blipFill>
          <a:blip r:embed="rId2"/>
          <a:srcRect l="30556" t="18229" r="6250" b="27083"/>
          <a:stretch>
            <a:fillRect/>
          </a:stretch>
        </p:blipFill>
        <p:spPr bwMode="auto">
          <a:xfrm>
            <a:off x="5791200" y="4331677"/>
            <a:ext cx="3098800" cy="2145323"/>
          </a:xfrm>
          <a:prstGeom prst="rect">
            <a:avLst/>
          </a:prstGeom>
          <a:noFill/>
        </p:spPr>
      </p:pic>
      <p:sp>
        <p:nvSpPr>
          <p:cNvPr id="3" name="TextBox 2"/>
          <p:cNvSpPr txBox="1"/>
          <p:nvPr/>
        </p:nvSpPr>
        <p:spPr>
          <a:xfrm>
            <a:off x="304800" y="152400"/>
            <a:ext cx="8610600" cy="3477875"/>
          </a:xfrm>
          <a:prstGeom prst="rect">
            <a:avLst/>
          </a:prstGeom>
          <a:noFill/>
        </p:spPr>
        <p:txBody>
          <a:bodyPr wrap="square" rtlCol="0">
            <a:spAutoFit/>
          </a:bodyPr>
          <a:lstStyle/>
          <a:p>
            <a:r>
              <a:rPr lang="en-US" sz="2400" b="1" dirty="0" err="1" smtClean="0">
                <a:solidFill>
                  <a:srgbClr val="FF0000"/>
                </a:solidFill>
              </a:rPr>
              <a:t>Periople</a:t>
            </a:r>
            <a:r>
              <a:rPr lang="en-US" sz="2400" b="1" dirty="0" smtClean="0">
                <a:solidFill>
                  <a:srgbClr val="002060"/>
                </a:solidFill>
              </a:rPr>
              <a:t>: It appears as a ring like  prominence above and gradually fades out below . At the angle it forms a wide </a:t>
            </a:r>
            <a:r>
              <a:rPr lang="en-US" sz="2400" b="1" dirty="0" smtClean="0">
                <a:solidFill>
                  <a:srgbClr val="C00000"/>
                </a:solidFill>
              </a:rPr>
              <a:t>cap/bulb</a:t>
            </a:r>
            <a:r>
              <a:rPr lang="en-US" sz="2400" b="1" dirty="0" smtClean="0">
                <a:solidFill>
                  <a:srgbClr val="002060"/>
                </a:solidFill>
              </a:rPr>
              <a:t> and blends centrally with frog. </a:t>
            </a:r>
          </a:p>
          <a:p>
            <a:r>
              <a:rPr lang="en-US" sz="2400" b="1" dirty="0" smtClean="0">
                <a:solidFill>
                  <a:srgbClr val="FF0000"/>
                </a:solidFill>
              </a:rPr>
              <a:t>Coronary groove</a:t>
            </a:r>
            <a:r>
              <a:rPr lang="en-US" sz="2400" b="1" dirty="0" smtClean="0">
                <a:solidFill>
                  <a:srgbClr val="002060"/>
                </a:solidFill>
              </a:rPr>
              <a:t>: The inner aspect of coronary border is excavated to form the coronary groove. It contains the thick coronary corium. </a:t>
            </a:r>
          </a:p>
          <a:p>
            <a:r>
              <a:rPr lang="en-US" sz="2400" b="1" dirty="0" smtClean="0">
                <a:solidFill>
                  <a:srgbClr val="FF0000"/>
                </a:solidFill>
              </a:rPr>
              <a:t>Perioplic groove</a:t>
            </a:r>
            <a:r>
              <a:rPr lang="en-US" sz="2400" b="1" dirty="0" smtClean="0">
                <a:solidFill>
                  <a:srgbClr val="002060"/>
                </a:solidFill>
              </a:rPr>
              <a:t>: above the thin border of wall proper there is small </a:t>
            </a:r>
            <a:r>
              <a:rPr lang="en-US" sz="2400" b="1" dirty="0" err="1" smtClean="0">
                <a:solidFill>
                  <a:srgbClr val="002060"/>
                </a:solidFill>
              </a:rPr>
              <a:t>perioplic</a:t>
            </a:r>
            <a:r>
              <a:rPr lang="en-US" sz="2400" b="1" dirty="0" smtClean="0">
                <a:solidFill>
                  <a:srgbClr val="002060"/>
                </a:solidFill>
              </a:rPr>
              <a:t> groove which contains the corium of the </a:t>
            </a:r>
            <a:r>
              <a:rPr lang="en-US" sz="2400" b="1" dirty="0" err="1" smtClean="0">
                <a:solidFill>
                  <a:srgbClr val="002060"/>
                </a:solidFill>
              </a:rPr>
              <a:t>perople</a:t>
            </a:r>
            <a:endParaRPr lang="en-US" sz="2400" b="1" dirty="0" smtClean="0">
              <a:solidFill>
                <a:srgbClr val="002060"/>
              </a:solidFill>
            </a:endParaRPr>
          </a:p>
          <a:p>
            <a:r>
              <a:rPr lang="en-US" sz="2800" b="1" dirty="0" smtClean="0">
                <a:solidFill>
                  <a:srgbClr val="002060"/>
                </a:solidFill>
              </a:rPr>
              <a:t> </a:t>
            </a:r>
            <a:endParaRPr lang="en-US" sz="2800" dirty="0"/>
          </a:p>
        </p:txBody>
      </p:sp>
      <p:sp>
        <p:nvSpPr>
          <p:cNvPr id="5" name="Freeform 4"/>
          <p:cNvSpPr/>
          <p:nvPr/>
        </p:nvSpPr>
        <p:spPr>
          <a:xfrm>
            <a:off x="5961529" y="5531224"/>
            <a:ext cx="608129" cy="735015"/>
          </a:xfrm>
          <a:custGeom>
            <a:avLst/>
            <a:gdLst>
              <a:gd name="connsiteX0" fmla="*/ 537883 w 608129"/>
              <a:gd name="connsiteY0" fmla="*/ 17929 h 735015"/>
              <a:gd name="connsiteX1" fmla="*/ 403412 w 608129"/>
              <a:gd name="connsiteY1" fmla="*/ 35858 h 735015"/>
              <a:gd name="connsiteX2" fmla="*/ 376518 w 608129"/>
              <a:gd name="connsiteY2" fmla="*/ 53788 h 735015"/>
              <a:gd name="connsiteX3" fmla="*/ 304800 w 608129"/>
              <a:gd name="connsiteY3" fmla="*/ 71717 h 735015"/>
              <a:gd name="connsiteX4" fmla="*/ 215153 w 608129"/>
              <a:gd name="connsiteY4" fmla="*/ 89647 h 735015"/>
              <a:gd name="connsiteX5" fmla="*/ 161365 w 608129"/>
              <a:gd name="connsiteY5" fmla="*/ 107576 h 735015"/>
              <a:gd name="connsiteX6" fmla="*/ 80683 w 608129"/>
              <a:gd name="connsiteY6" fmla="*/ 152400 h 735015"/>
              <a:gd name="connsiteX7" fmla="*/ 62753 w 608129"/>
              <a:gd name="connsiteY7" fmla="*/ 170329 h 735015"/>
              <a:gd name="connsiteX8" fmla="*/ 8965 w 608129"/>
              <a:gd name="connsiteY8" fmla="*/ 277905 h 735015"/>
              <a:gd name="connsiteX9" fmla="*/ 0 w 608129"/>
              <a:gd name="connsiteY9" fmla="*/ 304800 h 735015"/>
              <a:gd name="connsiteX10" fmla="*/ 8965 w 608129"/>
              <a:gd name="connsiteY10" fmla="*/ 457200 h 735015"/>
              <a:gd name="connsiteX11" fmla="*/ 17930 w 608129"/>
              <a:gd name="connsiteY11" fmla="*/ 484094 h 735015"/>
              <a:gd name="connsiteX12" fmla="*/ 71718 w 608129"/>
              <a:gd name="connsiteY12" fmla="*/ 546847 h 735015"/>
              <a:gd name="connsiteX13" fmla="*/ 116542 w 608129"/>
              <a:gd name="connsiteY13" fmla="*/ 591670 h 735015"/>
              <a:gd name="connsiteX14" fmla="*/ 134471 w 608129"/>
              <a:gd name="connsiteY14" fmla="*/ 609600 h 735015"/>
              <a:gd name="connsiteX15" fmla="*/ 161365 w 608129"/>
              <a:gd name="connsiteY15" fmla="*/ 618564 h 735015"/>
              <a:gd name="connsiteX16" fmla="*/ 215153 w 608129"/>
              <a:gd name="connsiteY16" fmla="*/ 663388 h 735015"/>
              <a:gd name="connsiteX17" fmla="*/ 233083 w 608129"/>
              <a:gd name="connsiteY17" fmla="*/ 681317 h 735015"/>
              <a:gd name="connsiteX18" fmla="*/ 286871 w 608129"/>
              <a:gd name="connsiteY18" fmla="*/ 699247 h 735015"/>
              <a:gd name="connsiteX19" fmla="*/ 313765 w 608129"/>
              <a:gd name="connsiteY19" fmla="*/ 708211 h 735015"/>
              <a:gd name="connsiteX20" fmla="*/ 340659 w 608129"/>
              <a:gd name="connsiteY20" fmla="*/ 717176 h 735015"/>
              <a:gd name="connsiteX21" fmla="*/ 475130 w 608129"/>
              <a:gd name="connsiteY21" fmla="*/ 690282 h 735015"/>
              <a:gd name="connsiteX22" fmla="*/ 510989 w 608129"/>
              <a:gd name="connsiteY22" fmla="*/ 609600 h 735015"/>
              <a:gd name="connsiteX23" fmla="*/ 519953 w 608129"/>
              <a:gd name="connsiteY23" fmla="*/ 582705 h 735015"/>
              <a:gd name="connsiteX24" fmla="*/ 528918 w 608129"/>
              <a:gd name="connsiteY24" fmla="*/ 448235 h 735015"/>
              <a:gd name="connsiteX25" fmla="*/ 537883 w 608129"/>
              <a:gd name="connsiteY25" fmla="*/ 421341 h 735015"/>
              <a:gd name="connsiteX26" fmla="*/ 546847 w 608129"/>
              <a:gd name="connsiteY26" fmla="*/ 367552 h 735015"/>
              <a:gd name="connsiteX27" fmla="*/ 564777 w 608129"/>
              <a:gd name="connsiteY27" fmla="*/ 340658 h 735015"/>
              <a:gd name="connsiteX28" fmla="*/ 582706 w 608129"/>
              <a:gd name="connsiteY28" fmla="*/ 268941 h 735015"/>
              <a:gd name="connsiteX29" fmla="*/ 591671 w 608129"/>
              <a:gd name="connsiteY29" fmla="*/ 242047 h 735015"/>
              <a:gd name="connsiteX30" fmla="*/ 591671 w 608129"/>
              <a:gd name="connsiteY30" fmla="*/ 107576 h 735015"/>
              <a:gd name="connsiteX31" fmla="*/ 573742 w 608129"/>
              <a:gd name="connsiteY31" fmla="*/ 80682 h 735015"/>
              <a:gd name="connsiteX32" fmla="*/ 546847 w 608129"/>
              <a:gd name="connsiteY32" fmla="*/ 71717 h 735015"/>
              <a:gd name="connsiteX33" fmla="*/ 519953 w 608129"/>
              <a:gd name="connsiteY33" fmla="*/ 53788 h 735015"/>
              <a:gd name="connsiteX34" fmla="*/ 493059 w 608129"/>
              <a:gd name="connsiteY34" fmla="*/ 44823 h 735015"/>
              <a:gd name="connsiteX35" fmla="*/ 466165 w 608129"/>
              <a:gd name="connsiteY35" fmla="*/ 26894 h 735015"/>
              <a:gd name="connsiteX36" fmla="*/ 430306 w 608129"/>
              <a:gd name="connsiteY36" fmla="*/ 17929 h 735015"/>
              <a:gd name="connsiteX37" fmla="*/ 394447 w 608129"/>
              <a:gd name="connsiteY37" fmla="*/ 0 h 7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8129" h="735015">
                <a:moveTo>
                  <a:pt x="537883" y="17929"/>
                </a:moveTo>
                <a:cubicBezTo>
                  <a:pt x="523180" y="19266"/>
                  <a:pt x="435390" y="22153"/>
                  <a:pt x="403412" y="35858"/>
                </a:cubicBezTo>
                <a:cubicBezTo>
                  <a:pt x="393509" y="40102"/>
                  <a:pt x="386155" y="48970"/>
                  <a:pt x="376518" y="53788"/>
                </a:cubicBezTo>
                <a:cubicBezTo>
                  <a:pt x="356030" y="64032"/>
                  <a:pt x="325251" y="66604"/>
                  <a:pt x="304800" y="71717"/>
                </a:cubicBezTo>
                <a:cubicBezTo>
                  <a:pt x="221350" y="92580"/>
                  <a:pt x="368900" y="67682"/>
                  <a:pt x="215153" y="89647"/>
                </a:cubicBezTo>
                <a:lnTo>
                  <a:pt x="161365" y="107576"/>
                </a:lnTo>
                <a:cubicBezTo>
                  <a:pt x="127546" y="118849"/>
                  <a:pt x="111509" y="121575"/>
                  <a:pt x="80683" y="152400"/>
                </a:cubicBezTo>
                <a:cubicBezTo>
                  <a:pt x="74706" y="158376"/>
                  <a:pt x="67824" y="163567"/>
                  <a:pt x="62753" y="170329"/>
                </a:cubicBezTo>
                <a:cubicBezTo>
                  <a:pt x="21048" y="225936"/>
                  <a:pt x="29643" y="215871"/>
                  <a:pt x="8965" y="277905"/>
                </a:cubicBezTo>
                <a:lnTo>
                  <a:pt x="0" y="304800"/>
                </a:lnTo>
                <a:cubicBezTo>
                  <a:pt x="2988" y="355600"/>
                  <a:pt x="3901" y="406565"/>
                  <a:pt x="8965" y="457200"/>
                </a:cubicBezTo>
                <a:cubicBezTo>
                  <a:pt x="9905" y="466603"/>
                  <a:pt x="13704" y="475642"/>
                  <a:pt x="17930" y="484094"/>
                </a:cubicBezTo>
                <a:cubicBezTo>
                  <a:pt x="31584" y="511401"/>
                  <a:pt x="49660" y="524789"/>
                  <a:pt x="71718" y="546847"/>
                </a:cubicBezTo>
                <a:lnTo>
                  <a:pt x="116542" y="591670"/>
                </a:lnTo>
                <a:cubicBezTo>
                  <a:pt x="122519" y="597647"/>
                  <a:pt x="126453" y="606927"/>
                  <a:pt x="134471" y="609600"/>
                </a:cubicBezTo>
                <a:lnTo>
                  <a:pt x="161365" y="618564"/>
                </a:lnTo>
                <a:cubicBezTo>
                  <a:pt x="225243" y="682442"/>
                  <a:pt x="152755" y="613470"/>
                  <a:pt x="215153" y="663388"/>
                </a:cubicBezTo>
                <a:cubicBezTo>
                  <a:pt x="221753" y="668668"/>
                  <a:pt x="225523" y="677537"/>
                  <a:pt x="233083" y="681317"/>
                </a:cubicBezTo>
                <a:cubicBezTo>
                  <a:pt x="249987" y="689769"/>
                  <a:pt x="268942" y="693271"/>
                  <a:pt x="286871" y="699247"/>
                </a:cubicBezTo>
                <a:lnTo>
                  <a:pt x="313765" y="708211"/>
                </a:lnTo>
                <a:lnTo>
                  <a:pt x="340659" y="717176"/>
                </a:lnTo>
                <a:cubicBezTo>
                  <a:pt x="420939" y="711000"/>
                  <a:pt x="439343" y="735015"/>
                  <a:pt x="475130" y="690282"/>
                </a:cubicBezTo>
                <a:cubicBezTo>
                  <a:pt x="499482" y="659843"/>
                  <a:pt x="496775" y="652244"/>
                  <a:pt x="510989" y="609600"/>
                </a:cubicBezTo>
                <a:lnTo>
                  <a:pt x="519953" y="582705"/>
                </a:lnTo>
                <a:cubicBezTo>
                  <a:pt x="522941" y="537882"/>
                  <a:pt x="523957" y="492883"/>
                  <a:pt x="528918" y="448235"/>
                </a:cubicBezTo>
                <a:cubicBezTo>
                  <a:pt x="529962" y="438843"/>
                  <a:pt x="535833" y="430566"/>
                  <a:pt x="537883" y="421341"/>
                </a:cubicBezTo>
                <a:cubicBezTo>
                  <a:pt x="541826" y="403597"/>
                  <a:pt x="541099" y="384796"/>
                  <a:pt x="546847" y="367552"/>
                </a:cubicBezTo>
                <a:cubicBezTo>
                  <a:pt x="550254" y="357331"/>
                  <a:pt x="559958" y="350295"/>
                  <a:pt x="564777" y="340658"/>
                </a:cubicBezTo>
                <a:cubicBezTo>
                  <a:pt x="575024" y="320164"/>
                  <a:pt x="577590" y="289403"/>
                  <a:pt x="582706" y="268941"/>
                </a:cubicBezTo>
                <a:cubicBezTo>
                  <a:pt x="584998" y="259774"/>
                  <a:pt x="588683" y="251012"/>
                  <a:pt x="591671" y="242047"/>
                </a:cubicBezTo>
                <a:cubicBezTo>
                  <a:pt x="601400" y="183677"/>
                  <a:pt x="608129" y="173409"/>
                  <a:pt x="591671" y="107576"/>
                </a:cubicBezTo>
                <a:cubicBezTo>
                  <a:pt x="589058" y="97124"/>
                  <a:pt x="582155" y="87413"/>
                  <a:pt x="573742" y="80682"/>
                </a:cubicBezTo>
                <a:cubicBezTo>
                  <a:pt x="566363" y="74779"/>
                  <a:pt x="555299" y="75943"/>
                  <a:pt x="546847" y="71717"/>
                </a:cubicBezTo>
                <a:cubicBezTo>
                  <a:pt x="537210" y="66899"/>
                  <a:pt x="529590" y="58606"/>
                  <a:pt x="519953" y="53788"/>
                </a:cubicBezTo>
                <a:cubicBezTo>
                  <a:pt x="511501" y="49562"/>
                  <a:pt x="501511" y="49049"/>
                  <a:pt x="493059" y="44823"/>
                </a:cubicBezTo>
                <a:cubicBezTo>
                  <a:pt x="483422" y="40005"/>
                  <a:pt x="476068" y="31138"/>
                  <a:pt x="466165" y="26894"/>
                </a:cubicBezTo>
                <a:cubicBezTo>
                  <a:pt x="454840" y="22041"/>
                  <a:pt x="441842" y="22255"/>
                  <a:pt x="430306" y="17929"/>
                </a:cubicBezTo>
                <a:cubicBezTo>
                  <a:pt x="417793" y="13237"/>
                  <a:pt x="394447" y="0"/>
                  <a:pt x="394447" y="0"/>
                </a:cubicBezTo>
              </a:path>
            </a:pathLst>
          </a:custGeom>
          <a:ln>
            <a:solidFill>
              <a:srgbClr val="FF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7" name="Straight Arrow Connector 6"/>
          <p:cNvCxnSpPr/>
          <p:nvPr/>
        </p:nvCxnSpPr>
        <p:spPr>
          <a:xfrm rot="10800000">
            <a:off x="6324600" y="5867400"/>
            <a:ext cx="6858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7086600" y="5562600"/>
            <a:ext cx="762000" cy="369332"/>
          </a:xfrm>
          <a:prstGeom prst="rect">
            <a:avLst/>
          </a:prstGeom>
          <a:noFill/>
        </p:spPr>
        <p:txBody>
          <a:bodyPr wrap="square" rtlCol="0">
            <a:spAutoFit/>
          </a:bodyPr>
          <a:lstStyle/>
          <a:p>
            <a:r>
              <a:rPr lang="en-US" b="1" dirty="0" smtClean="0"/>
              <a:t>Bulb </a:t>
            </a:r>
            <a:endParaRPr lang="en-US" b="1" dirty="0"/>
          </a:p>
        </p:txBody>
      </p:sp>
      <p:pic>
        <p:nvPicPr>
          <p:cNvPr id="14338" name="Picture 2" descr="internal hoof wall"/>
          <p:cNvPicPr>
            <a:picLocks noChangeAspect="1" noChangeArrowheads="1"/>
          </p:cNvPicPr>
          <p:nvPr/>
        </p:nvPicPr>
        <p:blipFill>
          <a:blip r:embed="rId3"/>
          <a:srcRect/>
          <a:stretch>
            <a:fillRect/>
          </a:stretch>
        </p:blipFill>
        <p:spPr bwMode="auto">
          <a:xfrm>
            <a:off x="1066800" y="3514725"/>
            <a:ext cx="3619500" cy="3343275"/>
          </a:xfrm>
          <a:prstGeom prst="rect">
            <a:avLst/>
          </a:prstGeom>
          <a:noFill/>
        </p:spPr>
      </p:pic>
      <p:cxnSp>
        <p:nvCxnSpPr>
          <p:cNvPr id="10" name="Straight Arrow Connector 9"/>
          <p:cNvCxnSpPr/>
          <p:nvPr/>
        </p:nvCxnSpPr>
        <p:spPr>
          <a:xfrm rot="10800000" flipV="1">
            <a:off x="3124200" y="3581400"/>
            <a:ext cx="83820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3886200" y="3352800"/>
            <a:ext cx="1066800" cy="646331"/>
          </a:xfrm>
          <a:prstGeom prst="rect">
            <a:avLst/>
          </a:prstGeom>
          <a:noFill/>
        </p:spPr>
        <p:txBody>
          <a:bodyPr wrap="square" rtlCol="0">
            <a:spAutoFit/>
          </a:bodyPr>
          <a:lstStyle/>
          <a:p>
            <a:r>
              <a:rPr lang="en-US" b="1" dirty="0" smtClean="0"/>
              <a:t>Coronary groove</a:t>
            </a:r>
            <a:endParaRPr lang="en-US" b="1" dirty="0"/>
          </a:p>
        </p:txBody>
      </p:sp>
      <p:cxnSp>
        <p:nvCxnSpPr>
          <p:cNvPr id="13" name="Straight Arrow Connector 12"/>
          <p:cNvCxnSpPr/>
          <p:nvPr/>
        </p:nvCxnSpPr>
        <p:spPr>
          <a:xfrm rot="10800000" flipV="1">
            <a:off x="2971800" y="4343400"/>
            <a:ext cx="609600" cy="152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3581400" y="3962400"/>
            <a:ext cx="1828800" cy="646331"/>
          </a:xfrm>
          <a:prstGeom prst="rect">
            <a:avLst/>
          </a:prstGeom>
          <a:noFill/>
        </p:spPr>
        <p:txBody>
          <a:bodyPr wrap="square" rtlCol="0">
            <a:spAutoFit/>
          </a:bodyPr>
          <a:lstStyle/>
          <a:p>
            <a:r>
              <a:rPr lang="en-US" b="1" dirty="0" smtClean="0"/>
              <a:t>Epidermal </a:t>
            </a:r>
            <a:r>
              <a:rPr lang="en-US" b="1" dirty="0" err="1" smtClean="0"/>
              <a:t>laminae</a:t>
            </a:r>
            <a:endParaRPr lang="en-US" b="1" dirty="0"/>
          </a:p>
        </p:txBody>
      </p:sp>
      <p:sp>
        <p:nvSpPr>
          <p:cNvPr id="15" name="TextBox 14"/>
          <p:cNvSpPr txBox="1"/>
          <p:nvPr/>
        </p:nvSpPr>
        <p:spPr>
          <a:xfrm>
            <a:off x="1676400" y="3505200"/>
            <a:ext cx="1066800" cy="646331"/>
          </a:xfrm>
          <a:prstGeom prst="rect">
            <a:avLst/>
          </a:prstGeom>
          <a:noFill/>
        </p:spPr>
        <p:txBody>
          <a:bodyPr wrap="square" rtlCol="0">
            <a:spAutoFit/>
          </a:bodyPr>
          <a:lstStyle/>
          <a:p>
            <a:r>
              <a:rPr lang="en-US" b="1" dirty="0" smtClean="0"/>
              <a:t>Perioplic groove</a:t>
            </a: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077200" cy="3539430"/>
          </a:xfrm>
          <a:prstGeom prst="rect">
            <a:avLst/>
          </a:prstGeom>
          <a:noFill/>
        </p:spPr>
        <p:txBody>
          <a:bodyPr wrap="square" rtlCol="0">
            <a:spAutoFit/>
          </a:bodyPr>
          <a:lstStyle/>
          <a:p>
            <a:pPr algn="just"/>
            <a:r>
              <a:rPr lang="en-US" sz="2800" b="1" dirty="0" smtClean="0">
                <a:solidFill>
                  <a:srgbClr val="002060"/>
                </a:solidFill>
              </a:rPr>
              <a:t>Basal border/ Ground border</a:t>
            </a:r>
            <a:r>
              <a:rPr lang="en-US" sz="2800" b="1" dirty="0" smtClean="0"/>
              <a:t>: It comes in contact with the ground. </a:t>
            </a:r>
            <a:r>
              <a:rPr lang="en-US" sz="2800" b="1" dirty="0" smtClean="0">
                <a:solidFill>
                  <a:srgbClr val="C00000"/>
                </a:solidFill>
              </a:rPr>
              <a:t>Its thickness is greatest in front and decreases considerably with on before backward on either sides. </a:t>
            </a:r>
            <a:r>
              <a:rPr lang="en-US" sz="2800" b="1" dirty="0" smtClean="0"/>
              <a:t>But there is slight increase at the angles. Its inner surface is united with the periphery of the sole by horn of light color and softer texture which appears on the ground surface of the hoof called as </a:t>
            </a:r>
            <a:r>
              <a:rPr lang="en-US" sz="2800" b="1" dirty="0" smtClean="0">
                <a:solidFill>
                  <a:srgbClr val="FF0000"/>
                </a:solidFill>
              </a:rPr>
              <a:t>white line </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5300" b="1" dirty="0" smtClean="0">
                <a:solidFill>
                  <a:srgbClr val="FF0000"/>
                </a:solidFill>
              </a:rPr>
              <a:t>No Hoof, No Horse</a:t>
            </a:r>
            <a:r>
              <a:rPr lang="en-GB" sz="5300" b="1" dirty="0" smtClean="0"/>
              <a:t/>
            </a:r>
            <a:br>
              <a:rPr lang="en-GB" sz="5300" b="1" dirty="0" smtClean="0"/>
            </a:br>
            <a:endParaRPr lang="en-GB" b="1" dirty="0"/>
          </a:p>
        </p:txBody>
      </p:sp>
      <p:sp>
        <p:nvSpPr>
          <p:cNvPr id="3" name="Content Placeholder 2"/>
          <p:cNvSpPr>
            <a:spLocks noGrp="1"/>
          </p:cNvSpPr>
          <p:nvPr>
            <p:ph idx="1"/>
          </p:nvPr>
        </p:nvSpPr>
        <p:spPr>
          <a:xfrm>
            <a:off x="457200" y="1066800"/>
            <a:ext cx="8229600" cy="5562600"/>
          </a:xfrm>
        </p:spPr>
        <p:txBody>
          <a:bodyPr>
            <a:normAutofit/>
          </a:bodyPr>
          <a:lstStyle/>
          <a:p>
            <a:pPr algn="just"/>
            <a:r>
              <a:rPr lang="en-GB" b="1" dirty="0" smtClean="0"/>
              <a:t>It may sound cliché to quote the age old saying, </a:t>
            </a:r>
            <a:r>
              <a:rPr lang="en-GB" b="1" dirty="0" smtClean="0">
                <a:solidFill>
                  <a:srgbClr val="C00000"/>
                </a:solidFill>
              </a:rPr>
              <a:t>“no hoof, no horse,” but it is entirely too true. </a:t>
            </a:r>
          </a:p>
          <a:p>
            <a:pPr algn="just"/>
            <a:r>
              <a:rPr lang="en-GB" b="1" dirty="0" smtClean="0"/>
              <a:t>Although horses are no longer used as a primary mode of transportation, their main use is still for riding or other athletic </a:t>
            </a:r>
            <a:r>
              <a:rPr lang="en-GB" b="1" dirty="0" err="1" smtClean="0"/>
              <a:t>endeavors</a:t>
            </a:r>
            <a:r>
              <a:rPr lang="en-GB" b="1" dirty="0" smtClean="0"/>
              <a:t>, and a riding horse must have sound, healthy hooves in order to function properly and be of any use to its owner.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orse Riding Advice: Key Tips and Advice for Barefoot Hoof Care from The  Saddlery Shop!"/>
          <p:cNvPicPr>
            <a:picLocks noChangeAspect="1" noChangeArrowheads="1"/>
          </p:cNvPicPr>
          <p:nvPr/>
        </p:nvPicPr>
        <p:blipFill>
          <a:blip r:embed="rId2"/>
          <a:srcRect/>
          <a:stretch>
            <a:fillRect/>
          </a:stretch>
        </p:blipFill>
        <p:spPr bwMode="auto">
          <a:xfrm>
            <a:off x="152400" y="609600"/>
            <a:ext cx="3399282" cy="5102112"/>
          </a:xfrm>
          <a:prstGeom prst="rect">
            <a:avLst/>
          </a:prstGeom>
          <a:noFill/>
        </p:spPr>
      </p:pic>
      <p:pic>
        <p:nvPicPr>
          <p:cNvPr id="15364" name="Picture 4" descr="Parts of the Horse"/>
          <p:cNvPicPr>
            <a:picLocks noChangeAspect="1" noChangeArrowheads="1"/>
          </p:cNvPicPr>
          <p:nvPr/>
        </p:nvPicPr>
        <p:blipFill>
          <a:blip r:embed="rId3"/>
          <a:srcRect/>
          <a:stretch>
            <a:fillRect/>
          </a:stretch>
        </p:blipFill>
        <p:spPr bwMode="auto">
          <a:xfrm>
            <a:off x="3886200" y="990600"/>
            <a:ext cx="5010150" cy="380047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GB" b="1" dirty="0" smtClean="0">
                <a:solidFill>
                  <a:srgbClr val="C00000"/>
                </a:solidFill>
              </a:rPr>
              <a:t>2. Sole </a:t>
            </a:r>
            <a:endParaRPr lang="en-GB" b="1" dirty="0">
              <a:solidFill>
                <a:srgbClr val="C00000"/>
              </a:solidFill>
            </a:endParaRPr>
          </a:p>
        </p:txBody>
      </p:sp>
      <p:sp>
        <p:nvSpPr>
          <p:cNvPr id="3" name="Content Placeholder 2"/>
          <p:cNvSpPr>
            <a:spLocks noGrp="1"/>
          </p:cNvSpPr>
          <p:nvPr>
            <p:ph idx="1"/>
          </p:nvPr>
        </p:nvSpPr>
        <p:spPr>
          <a:xfrm>
            <a:off x="533400" y="1219200"/>
            <a:ext cx="8610600" cy="5410200"/>
          </a:xfrm>
        </p:spPr>
        <p:txBody>
          <a:bodyPr/>
          <a:lstStyle/>
          <a:p>
            <a:pPr algn="just"/>
            <a:r>
              <a:rPr lang="en-GB" dirty="0" smtClean="0"/>
              <a:t>The structure of the sole is similar to that of the hoof wall; however, the keratin found in the sole is more easily rubbed or worn down than that found in the hoof wall.  </a:t>
            </a:r>
          </a:p>
          <a:p>
            <a:pPr algn="just"/>
            <a:r>
              <a:rPr lang="en-GB" dirty="0" smtClean="0"/>
              <a:t>The sole also helps to protect the inner workings of the hoof, and is designed to bear internal weight transferred through the border of the sole rather than weight from the ground. </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0"/>
            <a:ext cx="8153400" cy="4154984"/>
          </a:xfrm>
          <a:prstGeom prst="rect">
            <a:avLst/>
          </a:prstGeom>
          <a:noFill/>
        </p:spPr>
        <p:txBody>
          <a:bodyPr wrap="square" rtlCol="0">
            <a:spAutoFit/>
          </a:bodyPr>
          <a:lstStyle/>
          <a:p>
            <a:pPr algn="ctr"/>
            <a:r>
              <a:rPr lang="en-US" sz="3200" b="1" dirty="0" smtClean="0">
                <a:solidFill>
                  <a:srgbClr val="FF0000"/>
                </a:solidFill>
              </a:rPr>
              <a:t>2. Sole:</a:t>
            </a:r>
            <a:r>
              <a:rPr lang="en-US" sz="3200" dirty="0" smtClean="0"/>
              <a:t> </a:t>
            </a:r>
          </a:p>
          <a:p>
            <a:pPr algn="just"/>
            <a:r>
              <a:rPr lang="en-US" sz="2800" dirty="0" smtClean="0"/>
              <a:t>Forms the greater part of the ground surface of the hoof. </a:t>
            </a:r>
          </a:p>
          <a:p>
            <a:pPr algn="just"/>
            <a:r>
              <a:rPr lang="en-US" sz="2800" b="1" dirty="0" smtClean="0">
                <a:solidFill>
                  <a:srgbClr val="002060"/>
                </a:solidFill>
              </a:rPr>
              <a:t>Internal surface</a:t>
            </a:r>
            <a:r>
              <a:rPr lang="en-US" sz="2800" dirty="0" smtClean="0"/>
              <a:t> is convex and slopes obliquely downward to the convex border. It presents numerous small funnel like openings which contain numerous papillae of  the sole corium in the natural state. </a:t>
            </a:r>
          </a:p>
          <a:p>
            <a:pPr algn="just"/>
            <a:r>
              <a:rPr lang="en-US" sz="2800" b="1" dirty="0" smtClean="0">
                <a:solidFill>
                  <a:srgbClr val="002060"/>
                </a:solidFill>
              </a:rPr>
              <a:t>External surface </a:t>
            </a:r>
            <a:r>
              <a:rPr lang="en-US" sz="2800" dirty="0" smtClean="0"/>
              <a:t>: is concave , normally </a:t>
            </a:r>
            <a:r>
              <a:rPr lang="en-US" sz="2800" dirty="0" err="1" smtClean="0"/>
              <a:t>archeds</a:t>
            </a:r>
            <a:r>
              <a:rPr lang="en-US" sz="2800" dirty="0" smtClean="0"/>
              <a:t> more strongly in the hind than the fore foot. </a:t>
            </a:r>
            <a:endParaRPr lang="en-US" sz="2800" dirty="0"/>
          </a:p>
        </p:txBody>
      </p:sp>
      <p:pic>
        <p:nvPicPr>
          <p:cNvPr id="3" name="Picture 2" descr="Horse Riding Advice: Key Tips and Advice for Barefoot Hoof Care from The  Saddlery Shop!"/>
          <p:cNvPicPr>
            <a:picLocks noChangeAspect="1" noChangeArrowheads="1"/>
          </p:cNvPicPr>
          <p:nvPr/>
        </p:nvPicPr>
        <p:blipFill>
          <a:blip r:embed="rId2" cstate="print"/>
          <a:srcRect t="11948" r="3609" b="16364"/>
          <a:stretch>
            <a:fillRect/>
          </a:stretch>
        </p:blipFill>
        <p:spPr bwMode="auto">
          <a:xfrm>
            <a:off x="1219200" y="4267200"/>
            <a:ext cx="2209800" cy="2466753"/>
          </a:xfrm>
          <a:prstGeom prst="rect">
            <a:avLst/>
          </a:prstGeom>
          <a:noFill/>
        </p:spPr>
      </p:pic>
      <p:pic>
        <p:nvPicPr>
          <p:cNvPr id="34818" name="Picture 2" descr="Horse's Hoof is Crucial for Locomotion and Performance"/>
          <p:cNvPicPr>
            <a:picLocks noChangeAspect="1" noChangeArrowheads="1"/>
          </p:cNvPicPr>
          <p:nvPr/>
        </p:nvPicPr>
        <p:blipFill>
          <a:blip r:embed="rId3"/>
          <a:srcRect l="49333" t="5769" r="1333" b="13462"/>
          <a:stretch>
            <a:fillRect/>
          </a:stretch>
        </p:blipFill>
        <p:spPr bwMode="auto">
          <a:xfrm>
            <a:off x="5105399" y="4343400"/>
            <a:ext cx="2013857" cy="2286000"/>
          </a:xfrm>
          <a:prstGeom prst="rect">
            <a:avLst/>
          </a:prstGeom>
          <a:noFill/>
        </p:spPr>
      </p:pic>
      <p:sp>
        <p:nvSpPr>
          <p:cNvPr id="5" name="TextBox 4"/>
          <p:cNvSpPr txBox="1"/>
          <p:nvPr/>
        </p:nvSpPr>
        <p:spPr>
          <a:xfrm>
            <a:off x="7086600" y="6248400"/>
            <a:ext cx="1752600" cy="369332"/>
          </a:xfrm>
          <a:prstGeom prst="rect">
            <a:avLst/>
          </a:prstGeom>
          <a:noFill/>
        </p:spPr>
        <p:txBody>
          <a:bodyPr wrap="square" rtlCol="0">
            <a:spAutoFit/>
          </a:bodyPr>
          <a:lstStyle/>
          <a:p>
            <a:r>
              <a:rPr lang="en-US" b="1" dirty="0" smtClean="0"/>
              <a:t>Internal surface</a:t>
            </a:r>
            <a:endParaRPr lang="en-US" b="1" dirty="0"/>
          </a:p>
        </p:txBody>
      </p:sp>
      <p:sp>
        <p:nvSpPr>
          <p:cNvPr id="6" name="TextBox 5"/>
          <p:cNvSpPr txBox="1"/>
          <p:nvPr/>
        </p:nvSpPr>
        <p:spPr>
          <a:xfrm>
            <a:off x="3505200" y="6248400"/>
            <a:ext cx="1752600" cy="369332"/>
          </a:xfrm>
          <a:prstGeom prst="rect">
            <a:avLst/>
          </a:prstGeom>
          <a:noFill/>
        </p:spPr>
        <p:txBody>
          <a:bodyPr wrap="square" rtlCol="0">
            <a:spAutoFit/>
          </a:bodyPr>
          <a:lstStyle/>
          <a:p>
            <a:r>
              <a:rPr lang="en-US" b="1" dirty="0" smtClean="0"/>
              <a:t>External surface</a:t>
            </a:r>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7924800" cy="3108543"/>
          </a:xfrm>
          <a:prstGeom prst="rect">
            <a:avLst/>
          </a:prstGeom>
          <a:noFill/>
        </p:spPr>
        <p:txBody>
          <a:bodyPr wrap="square" rtlCol="0">
            <a:spAutoFit/>
          </a:bodyPr>
          <a:lstStyle/>
          <a:p>
            <a:pPr algn="just"/>
            <a:r>
              <a:rPr lang="en-US" sz="2800" b="1" dirty="0" smtClean="0">
                <a:solidFill>
                  <a:srgbClr val="002060"/>
                </a:solidFill>
              </a:rPr>
              <a:t>Convex border</a:t>
            </a:r>
            <a:r>
              <a:rPr lang="en-US" sz="2800" dirty="0" smtClean="0"/>
              <a:t>: it is joined to the wall by relatively soft horn called white line on the ground surface of hoof. </a:t>
            </a:r>
          </a:p>
          <a:p>
            <a:pPr algn="just"/>
            <a:r>
              <a:rPr lang="en-US" sz="2800" b="1" dirty="0" smtClean="0">
                <a:solidFill>
                  <a:srgbClr val="002060"/>
                </a:solidFill>
              </a:rPr>
              <a:t>Concave border </a:t>
            </a:r>
            <a:r>
              <a:rPr lang="en-US" sz="2800" dirty="0" smtClean="0"/>
              <a:t>: it is in the form of deep angle, which is occupied by the bars and the apex of the bars. The parts of the sole between the wall and bars are called angles. </a:t>
            </a:r>
            <a:endParaRPr lang="en-US" sz="2800" dirty="0"/>
          </a:p>
        </p:txBody>
      </p:sp>
      <p:pic>
        <p:nvPicPr>
          <p:cNvPr id="3" name="Picture 4" descr="Parts of the Horse"/>
          <p:cNvPicPr>
            <a:picLocks noChangeAspect="1" noChangeArrowheads="1"/>
          </p:cNvPicPr>
          <p:nvPr/>
        </p:nvPicPr>
        <p:blipFill>
          <a:blip r:embed="rId2"/>
          <a:srcRect/>
          <a:stretch>
            <a:fillRect/>
          </a:stretch>
        </p:blipFill>
        <p:spPr bwMode="auto">
          <a:xfrm>
            <a:off x="3810000" y="3048000"/>
            <a:ext cx="4018164" cy="304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5410200" cy="5973763"/>
          </a:xfrm>
        </p:spPr>
        <p:txBody>
          <a:bodyPr>
            <a:normAutofit fontScale="77500" lnSpcReduction="20000"/>
          </a:bodyPr>
          <a:lstStyle/>
          <a:p>
            <a:pPr algn="just"/>
            <a:r>
              <a:rPr lang="en-GB" dirty="0" smtClean="0">
                <a:solidFill>
                  <a:srgbClr val="7030A0"/>
                </a:solidFill>
              </a:rPr>
              <a:t>One important area of the sole is the “white line,” which may actually be somewhat yellow in </a:t>
            </a:r>
            <a:r>
              <a:rPr lang="en-GB" dirty="0" err="1" smtClean="0">
                <a:solidFill>
                  <a:srgbClr val="7030A0"/>
                </a:solidFill>
              </a:rPr>
              <a:t>color</a:t>
            </a:r>
            <a:r>
              <a:rPr lang="en-GB" dirty="0" smtClean="0">
                <a:solidFill>
                  <a:srgbClr val="7030A0"/>
                </a:solidFill>
              </a:rPr>
              <a:t>.  </a:t>
            </a:r>
          </a:p>
          <a:p>
            <a:pPr algn="just"/>
            <a:r>
              <a:rPr lang="en-GB" dirty="0" smtClean="0">
                <a:solidFill>
                  <a:srgbClr val="7030A0"/>
                </a:solidFill>
              </a:rPr>
              <a:t>white line is the junction between the hoof wall and the sole.  </a:t>
            </a:r>
          </a:p>
          <a:p>
            <a:pPr algn="just"/>
            <a:r>
              <a:rPr lang="en-GB" dirty="0" smtClean="0">
                <a:solidFill>
                  <a:srgbClr val="7030A0"/>
                </a:solidFill>
              </a:rPr>
              <a:t>Tissues of the white line area contribute to sole protection and help attach the sole to the inner wall of the hoof.  </a:t>
            </a:r>
          </a:p>
          <a:p>
            <a:pPr algn="just"/>
            <a:r>
              <a:rPr lang="en-GB" dirty="0" smtClean="0">
                <a:solidFill>
                  <a:srgbClr val="7030A0"/>
                </a:solidFill>
              </a:rPr>
              <a:t>When the white line area becomes impaired, it allows germs to enter and separate the layers of the hoof wall.  </a:t>
            </a:r>
          </a:p>
          <a:p>
            <a:pPr algn="just"/>
            <a:r>
              <a:rPr lang="en-GB" dirty="0" smtClean="0">
                <a:solidFill>
                  <a:srgbClr val="7030A0"/>
                </a:solidFill>
              </a:rPr>
              <a:t>Once this happens, it can spread throughout the hoof and make the horse lame</a:t>
            </a:r>
            <a:r>
              <a:rPr lang="en-GB" dirty="0" smtClean="0"/>
              <a:t>.</a:t>
            </a:r>
            <a:endParaRPr lang="en-GB" dirty="0"/>
          </a:p>
        </p:txBody>
      </p:sp>
      <p:pic>
        <p:nvPicPr>
          <p:cNvPr id="4" name="Picture 2" descr="Horse Riding Advice: Key Tips and Advice for Barefoot Hoof Care from The  Saddlery Shop!"/>
          <p:cNvPicPr>
            <a:picLocks noChangeAspect="1" noChangeArrowheads="1"/>
          </p:cNvPicPr>
          <p:nvPr/>
        </p:nvPicPr>
        <p:blipFill>
          <a:blip r:embed="rId2"/>
          <a:srcRect/>
          <a:stretch>
            <a:fillRect/>
          </a:stretch>
        </p:blipFill>
        <p:spPr bwMode="auto">
          <a:xfrm>
            <a:off x="5744718" y="457200"/>
            <a:ext cx="3399282" cy="5102112"/>
          </a:xfrm>
          <a:prstGeom prst="rect">
            <a:avLst/>
          </a:prstGeom>
          <a:noFill/>
        </p:spPr>
      </p:pic>
      <p:sp>
        <p:nvSpPr>
          <p:cNvPr id="5" name="Right Arrow 4"/>
          <p:cNvSpPr/>
          <p:nvPr/>
        </p:nvSpPr>
        <p:spPr>
          <a:xfrm rot="20218346">
            <a:off x="5847071" y="4302365"/>
            <a:ext cx="978408" cy="95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Dr. Abhinav\Desktop\hoof-2022\horse hoof diagram.jpg"/>
          <p:cNvPicPr>
            <a:picLocks noGrp="1" noChangeAspect="1" noChangeArrowheads="1"/>
          </p:cNvPicPr>
          <p:nvPr>
            <p:ph idx="1"/>
          </p:nvPr>
        </p:nvPicPr>
        <p:blipFill>
          <a:blip r:embed="rId2"/>
          <a:srcRect/>
          <a:stretch>
            <a:fillRect/>
          </a:stretch>
        </p:blipFill>
        <p:spPr bwMode="auto">
          <a:xfrm>
            <a:off x="1828800" y="0"/>
            <a:ext cx="6547634" cy="649752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GB" b="1" dirty="0" smtClean="0">
                <a:solidFill>
                  <a:srgbClr val="C00000"/>
                </a:solidFill>
              </a:rPr>
              <a:t>3. Frog</a:t>
            </a:r>
            <a:endParaRPr lang="en-GB" b="1" dirty="0">
              <a:solidFill>
                <a:srgbClr val="C00000"/>
              </a:solidFill>
            </a:endParaRPr>
          </a:p>
        </p:txBody>
      </p:sp>
      <p:pic>
        <p:nvPicPr>
          <p:cNvPr id="4" name="Picture 2" descr="Dissecting a Hoof – why would you benefit of it?"/>
          <p:cNvPicPr>
            <a:picLocks noGrp="1" noChangeAspect="1" noChangeArrowheads="1"/>
          </p:cNvPicPr>
          <p:nvPr>
            <p:ph idx="1"/>
          </p:nvPr>
        </p:nvPicPr>
        <p:blipFill>
          <a:blip r:embed="rId2" cstate="print"/>
          <a:srcRect/>
          <a:stretch>
            <a:fillRect/>
          </a:stretch>
        </p:blipFill>
        <p:spPr bwMode="auto">
          <a:xfrm>
            <a:off x="4114800" y="1828800"/>
            <a:ext cx="4403721" cy="2937792"/>
          </a:xfrm>
          <a:prstGeom prst="rect">
            <a:avLst/>
          </a:prstGeom>
          <a:noFill/>
        </p:spPr>
      </p:pic>
      <p:pic>
        <p:nvPicPr>
          <p:cNvPr id="5" name="Picture 4" descr="Horse Riding Advice: Key Tips and Advice for Barefoot Hoof Care from The  Saddlery Shop!"/>
          <p:cNvPicPr>
            <a:picLocks noChangeAspect="1" noChangeArrowheads="1"/>
          </p:cNvPicPr>
          <p:nvPr/>
        </p:nvPicPr>
        <p:blipFill>
          <a:blip r:embed="rId3" cstate="print"/>
          <a:srcRect l="6725" t="14935" b="16364"/>
          <a:stretch>
            <a:fillRect/>
          </a:stretch>
        </p:blipFill>
        <p:spPr bwMode="auto">
          <a:xfrm>
            <a:off x="457200" y="1676400"/>
            <a:ext cx="3124200" cy="3453813"/>
          </a:xfrm>
          <a:prstGeom prst="rect">
            <a:avLst/>
          </a:prstGeom>
          <a:noFill/>
        </p:spPr>
      </p:pic>
      <p:sp>
        <p:nvSpPr>
          <p:cNvPr id="6" name="Right Arrow 5"/>
          <p:cNvSpPr/>
          <p:nvPr/>
        </p:nvSpPr>
        <p:spPr>
          <a:xfrm>
            <a:off x="685800" y="2895600"/>
            <a:ext cx="978408" cy="256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5029200" y="3581400"/>
            <a:ext cx="978408" cy="256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3. Frog</a:t>
            </a:r>
            <a:r>
              <a:rPr lang="en-US" dirty="0" smtClean="0">
                <a:solidFill>
                  <a:srgbClr val="C00000"/>
                </a:solidFill>
              </a:rPr>
              <a:t>: </a:t>
            </a:r>
            <a:br>
              <a:rPr lang="en-US" dirty="0" smtClean="0">
                <a:solidFill>
                  <a:srgbClr val="C00000"/>
                </a:solidFill>
              </a:rPr>
            </a:br>
            <a:endParaRPr lang="en-GB" dirty="0"/>
          </a:p>
        </p:txBody>
      </p:sp>
      <p:sp>
        <p:nvSpPr>
          <p:cNvPr id="3" name="Content Placeholder 2"/>
          <p:cNvSpPr>
            <a:spLocks noGrp="1"/>
          </p:cNvSpPr>
          <p:nvPr>
            <p:ph idx="1"/>
          </p:nvPr>
        </p:nvSpPr>
        <p:spPr>
          <a:xfrm>
            <a:off x="457200" y="990600"/>
            <a:ext cx="8229600" cy="5135563"/>
          </a:xfrm>
        </p:spPr>
        <p:txBody>
          <a:bodyPr>
            <a:normAutofit lnSpcReduction="10000"/>
          </a:bodyPr>
          <a:lstStyle/>
          <a:p>
            <a:pPr algn="just"/>
            <a:r>
              <a:rPr lang="en-GB" b="1" dirty="0" smtClean="0"/>
              <a:t>When you pick up the horse’s hoof, the frog is immediately obvious – it’s the tough, thick, V-shaped structure pointing down from the heels.  </a:t>
            </a:r>
          </a:p>
          <a:p>
            <a:pPr algn="just"/>
            <a:r>
              <a:rPr lang="en-GB" b="1" dirty="0" smtClean="0"/>
              <a:t>It protects the digital cushion beneath it, aids in traction and circulation in the hoof, and partly acts as a shock absorber when the horse moves.  </a:t>
            </a:r>
          </a:p>
          <a:p>
            <a:pPr algn="just"/>
            <a:r>
              <a:rPr lang="en-GB" b="1" dirty="0" smtClean="0"/>
              <a:t>The sensitive nerves in the frog communicate to your horse where his feet are and help him feel the surface on which he is standing.</a:t>
            </a:r>
            <a:endParaRPr lang="en-GB"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0"/>
            <a:ext cx="8229600" cy="5016758"/>
          </a:xfrm>
          <a:prstGeom prst="rect">
            <a:avLst/>
          </a:prstGeom>
          <a:noFill/>
        </p:spPr>
        <p:txBody>
          <a:bodyPr wrap="square" rtlCol="0">
            <a:spAutoFit/>
          </a:bodyPr>
          <a:lstStyle/>
          <a:p>
            <a:pPr algn="ctr"/>
            <a:r>
              <a:rPr lang="en-US" sz="4000" b="1" dirty="0" smtClean="0">
                <a:solidFill>
                  <a:srgbClr val="C00000"/>
                </a:solidFill>
              </a:rPr>
              <a:t>3. Frog</a:t>
            </a:r>
            <a:r>
              <a:rPr lang="en-US" sz="4000" dirty="0" smtClean="0">
                <a:solidFill>
                  <a:srgbClr val="C00000"/>
                </a:solidFill>
              </a:rPr>
              <a:t>: </a:t>
            </a:r>
          </a:p>
          <a:p>
            <a:r>
              <a:rPr lang="en-US" sz="2800" dirty="0" smtClean="0"/>
              <a:t>it is wedged shaped mass which occupied the angle bounded by bars and sole</a:t>
            </a:r>
            <a:r>
              <a:rPr lang="en-GB" sz="2800" dirty="0" smtClean="0"/>
              <a:t>,and extends considerably below these on the ground surface of foot.</a:t>
            </a:r>
          </a:p>
          <a:p>
            <a:r>
              <a:rPr lang="en-GB" sz="2800" b="1" dirty="0" smtClean="0"/>
              <a:t>Description-</a:t>
            </a:r>
            <a:r>
              <a:rPr lang="en-GB" sz="2800" dirty="0" smtClean="0"/>
              <a:t> 04 </a:t>
            </a:r>
            <a:r>
              <a:rPr lang="en-GB" sz="2800" dirty="0" err="1" smtClean="0"/>
              <a:t>surface,a</a:t>
            </a:r>
            <a:r>
              <a:rPr lang="en-GB" sz="2800" dirty="0" smtClean="0"/>
              <a:t> base, and an apex</a:t>
            </a:r>
          </a:p>
          <a:p>
            <a:r>
              <a:rPr lang="en-US" sz="2800" dirty="0" smtClean="0"/>
              <a:t>1. </a:t>
            </a:r>
            <a:r>
              <a:rPr lang="en-US" sz="2800" b="1" dirty="0" smtClean="0"/>
              <a:t>Internal surface </a:t>
            </a:r>
            <a:r>
              <a:rPr lang="en-US" sz="2800" dirty="0" smtClean="0"/>
              <a:t>bears central ridge called frog stay, which is high </a:t>
            </a:r>
            <a:r>
              <a:rPr lang="en-US" sz="2800" dirty="0" err="1" smtClean="0"/>
              <a:t>posteriorly</a:t>
            </a:r>
            <a:r>
              <a:rPr lang="en-US" sz="2800" dirty="0" smtClean="0"/>
              <a:t> but subsides abruptly in front. On either side of this there is depression, bounded outwardly by the rounded ridge formed by the junction of the frog with the bar and sole. The surface presents fine </a:t>
            </a:r>
            <a:r>
              <a:rPr lang="en-US" sz="2800" dirty="0" err="1" smtClean="0"/>
              <a:t>stria</a:t>
            </a:r>
            <a:r>
              <a:rPr lang="en-US" sz="2800" dirty="0" smtClean="0"/>
              <a:t> and openings for the papillae of corium</a:t>
            </a:r>
            <a:endParaRPr lang="en-US" sz="2800" dirty="0"/>
          </a:p>
        </p:txBody>
      </p:sp>
      <p:pic>
        <p:nvPicPr>
          <p:cNvPr id="4" name="Picture 2" descr="Dissecting a Hoof – why would you benefit of it?"/>
          <p:cNvPicPr>
            <a:picLocks noChangeAspect="1" noChangeArrowheads="1"/>
          </p:cNvPicPr>
          <p:nvPr/>
        </p:nvPicPr>
        <p:blipFill>
          <a:blip r:embed="rId2" cstate="print"/>
          <a:srcRect/>
          <a:stretch>
            <a:fillRect/>
          </a:stretch>
        </p:blipFill>
        <p:spPr bwMode="auto">
          <a:xfrm>
            <a:off x="5486400" y="4953000"/>
            <a:ext cx="3261490" cy="217579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rse Riding Advice: Key Tips and Advice for Barefoot Hoof Care from The  Saddlery Shop!"/>
          <p:cNvPicPr>
            <a:picLocks noChangeAspect="1" noChangeArrowheads="1"/>
          </p:cNvPicPr>
          <p:nvPr/>
        </p:nvPicPr>
        <p:blipFill>
          <a:blip r:embed="rId2" cstate="print"/>
          <a:srcRect l="6725" t="14935" b="16364"/>
          <a:stretch>
            <a:fillRect/>
          </a:stretch>
        </p:blipFill>
        <p:spPr bwMode="auto">
          <a:xfrm>
            <a:off x="6629400" y="4969426"/>
            <a:ext cx="1570482" cy="1736173"/>
          </a:xfrm>
          <a:prstGeom prst="rect">
            <a:avLst/>
          </a:prstGeom>
          <a:noFill/>
        </p:spPr>
      </p:pic>
      <p:sp>
        <p:nvSpPr>
          <p:cNvPr id="3" name="TextBox 2"/>
          <p:cNvSpPr txBox="1"/>
          <p:nvPr/>
        </p:nvSpPr>
        <p:spPr>
          <a:xfrm>
            <a:off x="304800" y="381000"/>
            <a:ext cx="8382000" cy="4401205"/>
          </a:xfrm>
          <a:prstGeom prst="rect">
            <a:avLst/>
          </a:prstGeom>
          <a:noFill/>
        </p:spPr>
        <p:txBody>
          <a:bodyPr wrap="square" rtlCol="0">
            <a:spAutoFit/>
          </a:bodyPr>
          <a:lstStyle/>
          <a:p>
            <a:pPr algn="just"/>
            <a:r>
              <a:rPr lang="en-US" sz="2800" dirty="0" smtClean="0"/>
              <a:t>External surface / ground surface presents central </a:t>
            </a:r>
            <a:r>
              <a:rPr lang="en-US" sz="2800" dirty="0" err="1" smtClean="0"/>
              <a:t>sulcus</a:t>
            </a:r>
            <a:r>
              <a:rPr lang="en-US" sz="2800" dirty="0" smtClean="0"/>
              <a:t>, bounded by two ridges called </a:t>
            </a:r>
            <a:r>
              <a:rPr lang="en-US" sz="2800" dirty="0" err="1" smtClean="0"/>
              <a:t>crura</a:t>
            </a:r>
            <a:r>
              <a:rPr lang="en-US" sz="2800" dirty="0" smtClean="0"/>
              <a:t>. The medial and lateral surfaces are united at the upper part with the bars and sole.</a:t>
            </a:r>
          </a:p>
          <a:p>
            <a:pPr algn="just"/>
            <a:r>
              <a:rPr lang="en-US" sz="2800" dirty="0" smtClean="0"/>
              <a:t>The base is depressed centrally and prominent at the sides where it unites with angles of the wall . The junction here is covered by the expanded </a:t>
            </a:r>
            <a:r>
              <a:rPr lang="en-US" sz="2800" dirty="0" err="1" smtClean="0"/>
              <a:t>periople</a:t>
            </a:r>
            <a:r>
              <a:rPr lang="en-US" sz="2800" dirty="0" smtClean="0"/>
              <a:t> and constitute the bulb of the hoof. </a:t>
            </a:r>
          </a:p>
          <a:p>
            <a:pPr algn="just"/>
            <a:r>
              <a:rPr lang="en-US" sz="2800" dirty="0" smtClean="0"/>
              <a:t>The apex occupies the central angle of the concave border of the sole and form blunt rounded prominence.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534400" cy="6705600"/>
          </a:xfrm>
        </p:spPr>
        <p:txBody>
          <a:bodyPr>
            <a:normAutofit/>
          </a:bodyPr>
          <a:lstStyle/>
          <a:p>
            <a:pPr algn="just"/>
            <a:r>
              <a:rPr lang="en-GB" dirty="0" smtClean="0"/>
              <a:t>The equine hoof is a great example of Mother Nature’s engineering capabilities.  </a:t>
            </a:r>
          </a:p>
          <a:p>
            <a:pPr algn="just"/>
            <a:r>
              <a:rPr lang="en-GB" dirty="0" smtClean="0"/>
              <a:t>Consider the size and weight of a horse relative to the size of a hoof, and how fast horses can run or how high they can jump; it’s amazing how so much is supported by so little.  </a:t>
            </a:r>
          </a:p>
          <a:p>
            <a:pPr algn="just"/>
            <a:r>
              <a:rPr lang="en-GB" dirty="0" smtClean="0"/>
              <a:t>A horse’s hooves play a key role in its ability to survive and function.  </a:t>
            </a:r>
          </a:p>
          <a:p>
            <a:pPr algn="just"/>
            <a:r>
              <a:rPr lang="en-GB" b="1" dirty="0" smtClean="0"/>
              <a:t>Horse’s hooves can require more maintenance than dairy hooves, or the hooves of any other animal for that matter, depending on their athletic use. </a:t>
            </a:r>
          </a:p>
          <a:p>
            <a:pPr algn="just"/>
            <a:endParaRPr lang="en-GB" dirty="0" smtClean="0"/>
          </a:p>
          <a:p>
            <a:pPr algn="just">
              <a:buNone/>
            </a:pPr>
            <a:endParaRPr lang="en-GB" dirty="0" smtClean="0"/>
          </a:p>
          <a:p>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Unshod Hoof High Resolution Stock Photography and Images - Alamy"/>
          <p:cNvPicPr>
            <a:picLocks noChangeAspect="1" noChangeArrowheads="1"/>
          </p:cNvPicPr>
          <p:nvPr/>
        </p:nvPicPr>
        <p:blipFill>
          <a:blip r:embed="rId2"/>
          <a:srcRect l="613" b="6535"/>
          <a:stretch>
            <a:fillRect/>
          </a:stretch>
        </p:blipFill>
        <p:spPr bwMode="auto">
          <a:xfrm>
            <a:off x="2438400" y="457200"/>
            <a:ext cx="5906942" cy="6172200"/>
          </a:xfrm>
          <a:prstGeom prst="rect">
            <a:avLst/>
          </a:prstGeom>
          <a:noFill/>
        </p:spPr>
      </p:pic>
      <p:sp>
        <p:nvSpPr>
          <p:cNvPr id="3" name="TextBox 2"/>
          <p:cNvSpPr txBox="1"/>
          <p:nvPr/>
        </p:nvSpPr>
        <p:spPr>
          <a:xfrm>
            <a:off x="1676400" y="1676400"/>
            <a:ext cx="762000" cy="369332"/>
          </a:xfrm>
          <a:prstGeom prst="rect">
            <a:avLst/>
          </a:prstGeom>
          <a:noFill/>
        </p:spPr>
        <p:txBody>
          <a:bodyPr wrap="square" rtlCol="0">
            <a:spAutoFit/>
          </a:bodyPr>
          <a:lstStyle/>
          <a:p>
            <a:r>
              <a:rPr lang="en-US" dirty="0" smtClean="0"/>
              <a:t>Wall </a:t>
            </a:r>
            <a:endParaRPr lang="en-US" dirty="0"/>
          </a:p>
        </p:txBody>
      </p:sp>
      <p:sp>
        <p:nvSpPr>
          <p:cNvPr id="4" name="TextBox 3"/>
          <p:cNvSpPr txBox="1"/>
          <p:nvPr/>
        </p:nvSpPr>
        <p:spPr>
          <a:xfrm>
            <a:off x="685800" y="2209800"/>
            <a:ext cx="1708731" cy="369332"/>
          </a:xfrm>
          <a:prstGeom prst="rect">
            <a:avLst/>
          </a:prstGeom>
          <a:noFill/>
        </p:spPr>
        <p:txBody>
          <a:bodyPr wrap="square" rtlCol="0">
            <a:spAutoFit/>
          </a:bodyPr>
          <a:lstStyle/>
          <a:p>
            <a:r>
              <a:rPr lang="en-US" dirty="0" smtClean="0"/>
              <a:t>Lamina of wall </a:t>
            </a:r>
            <a:endParaRPr lang="en-US" dirty="0"/>
          </a:p>
        </p:txBody>
      </p:sp>
      <p:sp>
        <p:nvSpPr>
          <p:cNvPr id="5" name="TextBox 4"/>
          <p:cNvSpPr txBox="1"/>
          <p:nvPr/>
        </p:nvSpPr>
        <p:spPr>
          <a:xfrm>
            <a:off x="609600" y="2667000"/>
            <a:ext cx="1752600" cy="369332"/>
          </a:xfrm>
          <a:prstGeom prst="rect">
            <a:avLst/>
          </a:prstGeom>
          <a:noFill/>
        </p:spPr>
        <p:txBody>
          <a:bodyPr wrap="square" rtlCol="0">
            <a:spAutoFit/>
          </a:bodyPr>
          <a:lstStyle/>
          <a:p>
            <a:r>
              <a:rPr lang="en-US" dirty="0" smtClean="0"/>
              <a:t>Laminar corium</a:t>
            </a:r>
            <a:endParaRPr lang="en-US" dirty="0"/>
          </a:p>
        </p:txBody>
      </p:sp>
      <p:sp>
        <p:nvSpPr>
          <p:cNvPr id="6" name="TextBox 5"/>
          <p:cNvSpPr txBox="1"/>
          <p:nvPr/>
        </p:nvSpPr>
        <p:spPr>
          <a:xfrm>
            <a:off x="685800" y="3048000"/>
            <a:ext cx="1556331" cy="369332"/>
          </a:xfrm>
          <a:prstGeom prst="rect">
            <a:avLst/>
          </a:prstGeom>
          <a:noFill/>
        </p:spPr>
        <p:txBody>
          <a:bodyPr wrap="square" rtlCol="0">
            <a:spAutoFit/>
          </a:bodyPr>
          <a:lstStyle/>
          <a:p>
            <a:r>
              <a:rPr lang="en-US" dirty="0" smtClean="0"/>
              <a:t>Third Phalanx</a:t>
            </a:r>
            <a:endParaRPr lang="en-US" dirty="0"/>
          </a:p>
        </p:txBody>
      </p:sp>
      <p:sp>
        <p:nvSpPr>
          <p:cNvPr id="7" name="TextBox 6"/>
          <p:cNvSpPr txBox="1"/>
          <p:nvPr/>
        </p:nvSpPr>
        <p:spPr>
          <a:xfrm>
            <a:off x="685800" y="3657600"/>
            <a:ext cx="1676400" cy="369332"/>
          </a:xfrm>
          <a:prstGeom prst="rect">
            <a:avLst/>
          </a:prstGeom>
          <a:noFill/>
        </p:spPr>
        <p:txBody>
          <a:bodyPr wrap="square" rtlCol="0">
            <a:spAutoFit/>
          </a:bodyPr>
          <a:lstStyle/>
          <a:p>
            <a:r>
              <a:rPr lang="en-US" dirty="0" smtClean="0"/>
              <a:t>Digital cushion</a:t>
            </a:r>
            <a:endParaRPr lang="en-US" dirty="0"/>
          </a:p>
        </p:txBody>
      </p:sp>
      <p:sp>
        <p:nvSpPr>
          <p:cNvPr id="8" name="TextBox 7"/>
          <p:cNvSpPr txBox="1"/>
          <p:nvPr/>
        </p:nvSpPr>
        <p:spPr>
          <a:xfrm>
            <a:off x="1600200" y="4191000"/>
            <a:ext cx="762000" cy="369332"/>
          </a:xfrm>
          <a:prstGeom prst="rect">
            <a:avLst/>
          </a:prstGeom>
          <a:noFill/>
        </p:spPr>
        <p:txBody>
          <a:bodyPr wrap="square" rtlCol="0">
            <a:spAutoFit/>
          </a:bodyPr>
          <a:lstStyle/>
          <a:p>
            <a:r>
              <a:rPr lang="en-US" dirty="0" smtClean="0"/>
              <a:t>Bar</a:t>
            </a:r>
            <a:endParaRPr lang="en-US" dirty="0"/>
          </a:p>
        </p:txBody>
      </p:sp>
      <p:sp>
        <p:nvSpPr>
          <p:cNvPr id="9" name="TextBox 8"/>
          <p:cNvSpPr txBox="1"/>
          <p:nvPr/>
        </p:nvSpPr>
        <p:spPr>
          <a:xfrm>
            <a:off x="1447800" y="4724400"/>
            <a:ext cx="914400" cy="369332"/>
          </a:xfrm>
          <a:prstGeom prst="rect">
            <a:avLst/>
          </a:prstGeom>
          <a:noFill/>
        </p:spPr>
        <p:txBody>
          <a:bodyPr wrap="square" rtlCol="0">
            <a:spAutoFit/>
          </a:bodyPr>
          <a:lstStyle/>
          <a:p>
            <a:r>
              <a:rPr lang="en-US" dirty="0" smtClean="0"/>
              <a:t>Frog</a:t>
            </a:r>
            <a:endParaRPr lang="en-US" dirty="0"/>
          </a:p>
        </p:txBody>
      </p:sp>
      <p:sp>
        <p:nvSpPr>
          <p:cNvPr id="10" name="TextBox 9"/>
          <p:cNvSpPr txBox="1"/>
          <p:nvPr/>
        </p:nvSpPr>
        <p:spPr>
          <a:xfrm>
            <a:off x="152400" y="5334000"/>
            <a:ext cx="2286000" cy="369332"/>
          </a:xfrm>
          <a:prstGeom prst="rect">
            <a:avLst/>
          </a:prstGeom>
          <a:noFill/>
        </p:spPr>
        <p:txBody>
          <a:bodyPr wrap="square" rtlCol="0">
            <a:spAutoFit/>
          </a:bodyPr>
          <a:lstStyle/>
          <a:p>
            <a:r>
              <a:rPr lang="en-US" dirty="0" smtClean="0"/>
              <a:t>Space b/w bar &amp; frog </a:t>
            </a:r>
            <a:endParaRPr lang="en-US" dirty="0"/>
          </a:p>
        </p:txBody>
      </p:sp>
      <p:sp>
        <p:nvSpPr>
          <p:cNvPr id="11" name="TextBox 10"/>
          <p:cNvSpPr txBox="1"/>
          <p:nvPr/>
        </p:nvSpPr>
        <p:spPr>
          <a:xfrm>
            <a:off x="838200" y="5791200"/>
            <a:ext cx="1524000" cy="369332"/>
          </a:xfrm>
          <a:prstGeom prst="rect">
            <a:avLst/>
          </a:prstGeom>
          <a:noFill/>
        </p:spPr>
        <p:txBody>
          <a:bodyPr wrap="square" rtlCol="0">
            <a:spAutoFit/>
          </a:bodyPr>
          <a:lstStyle/>
          <a:p>
            <a:r>
              <a:rPr lang="en-US" dirty="0" smtClean="0"/>
              <a:t>Angle of wall</a:t>
            </a:r>
            <a:endParaRPr lang="en-US" dirty="0"/>
          </a:p>
        </p:txBody>
      </p:sp>
      <p:sp>
        <p:nvSpPr>
          <p:cNvPr id="12" name="TextBox 11"/>
          <p:cNvSpPr txBox="1"/>
          <p:nvPr/>
        </p:nvSpPr>
        <p:spPr>
          <a:xfrm>
            <a:off x="609600" y="6172200"/>
            <a:ext cx="1752600" cy="369332"/>
          </a:xfrm>
          <a:prstGeom prst="rect">
            <a:avLst/>
          </a:prstGeom>
          <a:noFill/>
        </p:spPr>
        <p:txBody>
          <a:bodyPr wrap="square" rtlCol="0">
            <a:spAutoFit/>
          </a:bodyPr>
          <a:lstStyle/>
          <a:p>
            <a:r>
              <a:rPr lang="en-US" dirty="0" err="1" smtClean="0"/>
              <a:t>Periople</a:t>
            </a:r>
            <a:r>
              <a:rPr lang="en-US" dirty="0" smtClean="0"/>
              <a:t> of heel</a:t>
            </a:r>
            <a:endParaRPr lang="en-US" dirty="0"/>
          </a:p>
        </p:txBody>
      </p:sp>
      <p:sp>
        <p:nvSpPr>
          <p:cNvPr id="13" name="TextBox 12"/>
          <p:cNvSpPr txBox="1"/>
          <p:nvPr/>
        </p:nvSpPr>
        <p:spPr>
          <a:xfrm>
            <a:off x="1828800" y="152400"/>
            <a:ext cx="5105400" cy="369332"/>
          </a:xfrm>
          <a:prstGeom prst="rect">
            <a:avLst/>
          </a:prstGeom>
          <a:noFill/>
        </p:spPr>
        <p:txBody>
          <a:bodyPr wrap="square" rtlCol="0">
            <a:spAutoFit/>
          </a:bodyPr>
          <a:lstStyle/>
          <a:p>
            <a:r>
              <a:rPr lang="en-US" b="1" dirty="0" smtClean="0"/>
              <a:t>Cross Section of Hoof of Horse</a:t>
            </a:r>
            <a:endParaRPr 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a:bodyPr>
          <a:lstStyle/>
          <a:p>
            <a:pPr algn="just"/>
            <a:r>
              <a:rPr lang="en-GB" b="1" dirty="0" smtClean="0"/>
              <a:t>Bars </a:t>
            </a:r>
            <a:r>
              <a:rPr lang="en-GB" dirty="0" smtClean="0"/>
              <a:t>:</a:t>
            </a:r>
            <a:r>
              <a:rPr lang="en-GB" b="1" dirty="0" smtClean="0"/>
              <a:t>are extensions of the hoof wall that turn-in at the heel </a:t>
            </a:r>
            <a:r>
              <a:rPr lang="en-GB" dirty="0" smtClean="0"/>
              <a:t>and run partway along the frog.  The bars strengthen the heel area and control overexpansion of the heels.  This area also contributes to building the sole of the hoof and helps support the horse’s weight.</a:t>
            </a:r>
          </a:p>
          <a:p>
            <a:pPr>
              <a:buNone/>
            </a:pPr>
            <a:r>
              <a:rPr lang="en-GB" b="1" dirty="0" smtClean="0"/>
              <a:t>Digital Cushion</a:t>
            </a:r>
            <a:endParaRPr lang="en-GB" dirty="0" smtClean="0"/>
          </a:p>
          <a:p>
            <a:r>
              <a:rPr lang="en-GB" dirty="0" smtClean="0"/>
              <a:t>The digital cushion is the area below the coffin bone towards the back of the hoof.  It does exactly what the name implies: it is a cushion of cartilaginous material with some “give,” acting as one of the main shock absorbers in the hoof. </a:t>
            </a:r>
          </a:p>
          <a:p>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924800" cy="5447645"/>
          </a:xfrm>
          <a:prstGeom prst="rect">
            <a:avLst/>
          </a:prstGeom>
          <a:noFill/>
        </p:spPr>
        <p:txBody>
          <a:bodyPr wrap="square" rtlCol="0">
            <a:spAutoFit/>
          </a:bodyPr>
          <a:lstStyle/>
          <a:p>
            <a:pPr algn="ctr"/>
            <a:r>
              <a:rPr lang="en-US" sz="3200" b="1" dirty="0" smtClean="0">
                <a:solidFill>
                  <a:srgbClr val="FF0000"/>
                </a:solidFill>
              </a:rPr>
              <a:t>The corium of the foot</a:t>
            </a:r>
          </a:p>
          <a:p>
            <a:r>
              <a:rPr lang="en-US" sz="2800" dirty="0" smtClean="0"/>
              <a:t>The hoof is nonvascular and receives nutrition from corium. It is also destitute of nerves.</a:t>
            </a:r>
          </a:p>
          <a:p>
            <a:pPr algn="just"/>
            <a:r>
              <a:rPr lang="en-US" sz="2800" b="1" dirty="0" smtClean="0"/>
              <a:t>The corium of the foot (</a:t>
            </a:r>
            <a:r>
              <a:rPr lang="en-US" sz="2800" b="1" dirty="0" err="1" smtClean="0"/>
              <a:t>pododerm</a:t>
            </a:r>
            <a:r>
              <a:rPr lang="en-US" sz="2800" b="1" dirty="0" smtClean="0"/>
              <a:t> is specially modified and highly vascular part of the corium of the common integument which furnishes nutrition to the to the hoof. </a:t>
            </a:r>
          </a:p>
          <a:p>
            <a:pPr marL="514350" indent="-514350" algn="just">
              <a:buFont typeface="+mj-lt"/>
              <a:buAutoNum type="arabicPeriod"/>
            </a:pPr>
            <a:r>
              <a:rPr lang="en-US" sz="2800" b="1" dirty="0" smtClean="0"/>
              <a:t>Perioplic corium</a:t>
            </a:r>
          </a:p>
          <a:p>
            <a:pPr marL="514350" indent="-514350" algn="just">
              <a:buFont typeface="+mj-lt"/>
              <a:buAutoNum type="arabicPeriod"/>
            </a:pPr>
            <a:r>
              <a:rPr lang="en-US" sz="2800" b="1" dirty="0" smtClean="0"/>
              <a:t>Coronary corium</a:t>
            </a:r>
          </a:p>
          <a:p>
            <a:pPr marL="514350" indent="-514350" algn="just">
              <a:buFont typeface="+mj-lt"/>
              <a:buAutoNum type="arabicPeriod"/>
            </a:pPr>
            <a:r>
              <a:rPr lang="en-US" sz="2800" b="1" dirty="0" smtClean="0"/>
              <a:t>Laminar Corium</a:t>
            </a:r>
          </a:p>
          <a:p>
            <a:pPr marL="514350" indent="-514350" algn="just">
              <a:buFont typeface="+mj-lt"/>
              <a:buAutoNum type="arabicPeriod"/>
            </a:pPr>
            <a:r>
              <a:rPr lang="en-US" sz="2800" b="1" dirty="0" smtClean="0"/>
              <a:t>Corium of sole</a:t>
            </a:r>
          </a:p>
          <a:p>
            <a:pPr marL="514350" indent="-514350" algn="just">
              <a:buFont typeface="+mj-lt"/>
              <a:buAutoNum type="arabicPeriod"/>
            </a:pPr>
            <a:r>
              <a:rPr lang="en-US" sz="2800" b="1" dirty="0" smtClean="0"/>
              <a:t>Digital cushion </a:t>
            </a:r>
            <a:endParaRPr lang="en-US" sz="28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l="28955" t="8418" r="27902" b="7401"/>
          <a:stretch>
            <a:fillRect/>
          </a:stretch>
        </p:blipFill>
        <p:spPr bwMode="auto">
          <a:xfrm>
            <a:off x="2362200" y="1143000"/>
            <a:ext cx="3711310" cy="4525963"/>
          </a:xfrm>
          <a:prstGeom prst="rect">
            <a:avLst/>
          </a:prstGeom>
          <a:noFill/>
          <a:ln w="9525">
            <a:noFill/>
            <a:miter lim="800000"/>
            <a:headEnd/>
            <a:tailEnd/>
          </a:ln>
          <a:effectLst/>
        </p:spPr>
      </p:pic>
      <p:sp>
        <p:nvSpPr>
          <p:cNvPr id="5" name="TextBox 4"/>
          <p:cNvSpPr txBox="1"/>
          <p:nvPr/>
        </p:nvSpPr>
        <p:spPr>
          <a:xfrm>
            <a:off x="2133600" y="5867400"/>
            <a:ext cx="6816738" cy="369332"/>
          </a:xfrm>
          <a:prstGeom prst="rect">
            <a:avLst/>
          </a:prstGeom>
          <a:noFill/>
        </p:spPr>
        <p:txBody>
          <a:bodyPr wrap="none" rtlCol="0">
            <a:spAutoFit/>
          </a:bodyPr>
          <a:lstStyle/>
          <a:p>
            <a:r>
              <a:rPr lang="en-GB" dirty="0" smtClean="0"/>
              <a:t>Lateral view of foot of horse after removal of hoof wall and part of skin</a:t>
            </a:r>
            <a:endParaRPr lang="en-GB" dirty="0"/>
          </a:p>
        </p:txBody>
      </p:sp>
      <p:cxnSp>
        <p:nvCxnSpPr>
          <p:cNvPr id="7" name="Straight Arrow Connector 6"/>
          <p:cNvCxnSpPr/>
          <p:nvPr/>
        </p:nvCxnSpPr>
        <p:spPr>
          <a:xfrm>
            <a:off x="2133600" y="2743200"/>
            <a:ext cx="9144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81200" y="3200400"/>
            <a:ext cx="9144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752600" y="3810000"/>
            <a:ext cx="1219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2514600"/>
            <a:ext cx="1949573" cy="369332"/>
          </a:xfrm>
          <a:prstGeom prst="rect">
            <a:avLst/>
          </a:prstGeom>
          <a:noFill/>
        </p:spPr>
        <p:txBody>
          <a:bodyPr wrap="none" rtlCol="0">
            <a:spAutoFit/>
          </a:bodyPr>
          <a:lstStyle/>
          <a:p>
            <a:r>
              <a:rPr lang="en-GB" dirty="0" smtClean="0"/>
              <a:t>Corium of </a:t>
            </a:r>
            <a:r>
              <a:rPr lang="en-GB" dirty="0" err="1" smtClean="0"/>
              <a:t>periople</a:t>
            </a:r>
            <a:endParaRPr lang="en-GB" dirty="0"/>
          </a:p>
        </p:txBody>
      </p:sp>
      <p:sp>
        <p:nvSpPr>
          <p:cNvPr id="20" name="TextBox 19"/>
          <p:cNvSpPr txBox="1"/>
          <p:nvPr/>
        </p:nvSpPr>
        <p:spPr>
          <a:xfrm>
            <a:off x="152400" y="2971800"/>
            <a:ext cx="1808829" cy="369332"/>
          </a:xfrm>
          <a:prstGeom prst="rect">
            <a:avLst/>
          </a:prstGeom>
          <a:noFill/>
        </p:spPr>
        <p:txBody>
          <a:bodyPr wrap="none" rtlCol="0">
            <a:spAutoFit/>
          </a:bodyPr>
          <a:lstStyle/>
          <a:p>
            <a:r>
              <a:rPr lang="en-GB" dirty="0" smtClean="0"/>
              <a:t>Coronary  corium</a:t>
            </a:r>
            <a:endParaRPr lang="en-GB" dirty="0"/>
          </a:p>
        </p:txBody>
      </p:sp>
      <p:sp>
        <p:nvSpPr>
          <p:cNvPr id="21" name="TextBox 20"/>
          <p:cNvSpPr txBox="1"/>
          <p:nvPr/>
        </p:nvSpPr>
        <p:spPr>
          <a:xfrm>
            <a:off x="152400" y="3581400"/>
            <a:ext cx="1652697" cy="369332"/>
          </a:xfrm>
          <a:prstGeom prst="rect">
            <a:avLst/>
          </a:prstGeom>
          <a:noFill/>
        </p:spPr>
        <p:txBody>
          <a:bodyPr wrap="none" rtlCol="0">
            <a:spAutoFit/>
          </a:bodyPr>
          <a:lstStyle/>
          <a:p>
            <a:r>
              <a:rPr lang="en-GB" dirty="0" smtClean="0"/>
              <a:t>Laminar corium</a:t>
            </a:r>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WHAT IS LAMINITIS? - HolisticHorse.com"/>
          <p:cNvPicPr>
            <a:picLocks noChangeAspect="1" noChangeArrowheads="1"/>
          </p:cNvPicPr>
          <p:nvPr/>
        </p:nvPicPr>
        <p:blipFill>
          <a:blip r:embed="rId2"/>
          <a:srcRect/>
          <a:stretch>
            <a:fillRect/>
          </a:stretch>
        </p:blipFill>
        <p:spPr bwMode="auto">
          <a:xfrm>
            <a:off x="5105400" y="3505200"/>
            <a:ext cx="3846080" cy="3124201"/>
          </a:xfrm>
          <a:prstGeom prst="rect">
            <a:avLst/>
          </a:prstGeom>
          <a:noFill/>
        </p:spPr>
      </p:pic>
      <p:pic>
        <p:nvPicPr>
          <p:cNvPr id="22532" name="Picture 4" descr="White Line Disease...the Rest of the Story - HolisticHorse.com"/>
          <p:cNvPicPr>
            <a:picLocks noChangeAspect="1" noChangeArrowheads="1"/>
          </p:cNvPicPr>
          <p:nvPr/>
        </p:nvPicPr>
        <p:blipFill>
          <a:blip r:embed="rId3"/>
          <a:srcRect/>
          <a:stretch>
            <a:fillRect/>
          </a:stretch>
        </p:blipFill>
        <p:spPr bwMode="auto">
          <a:xfrm>
            <a:off x="304800" y="228600"/>
            <a:ext cx="4945810" cy="3276600"/>
          </a:xfrm>
          <a:prstGeom prst="rect">
            <a:avLst/>
          </a:prstGeom>
          <a:noFill/>
        </p:spPr>
      </p:pic>
      <p:sp>
        <p:nvSpPr>
          <p:cNvPr id="4" name="TextBox 3"/>
          <p:cNvSpPr txBox="1"/>
          <p:nvPr/>
        </p:nvSpPr>
        <p:spPr>
          <a:xfrm>
            <a:off x="304800" y="3886200"/>
            <a:ext cx="4495800" cy="369332"/>
          </a:xfrm>
          <a:prstGeom prst="rect">
            <a:avLst/>
          </a:prstGeom>
          <a:noFill/>
        </p:spPr>
        <p:txBody>
          <a:bodyPr wrap="square" rtlCol="0">
            <a:spAutoFit/>
          </a:bodyPr>
          <a:lstStyle/>
          <a:p>
            <a:r>
              <a:rPr lang="en-US" dirty="0" smtClean="0"/>
              <a:t>Half of hoof of horse (Internal Surface)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ackling Hoof Cracks | Hooves, Horse health, Healthy horses"/>
          <p:cNvPicPr>
            <a:picLocks noChangeAspect="1" noChangeArrowheads="1"/>
          </p:cNvPicPr>
          <p:nvPr/>
        </p:nvPicPr>
        <p:blipFill>
          <a:blip r:embed="rId2"/>
          <a:srcRect/>
          <a:stretch>
            <a:fillRect/>
          </a:stretch>
        </p:blipFill>
        <p:spPr bwMode="auto">
          <a:xfrm>
            <a:off x="152400" y="304800"/>
            <a:ext cx="3200400" cy="3093720"/>
          </a:xfrm>
          <a:prstGeom prst="rect">
            <a:avLst/>
          </a:prstGeom>
          <a:noFill/>
        </p:spPr>
      </p:pic>
      <p:pic>
        <p:nvPicPr>
          <p:cNvPr id="16388" name="Picture 4" descr="Toe Cracks | Scoot Boots US Retail"/>
          <p:cNvPicPr>
            <a:picLocks noChangeAspect="1" noChangeArrowheads="1"/>
          </p:cNvPicPr>
          <p:nvPr/>
        </p:nvPicPr>
        <p:blipFill>
          <a:blip r:embed="rId3"/>
          <a:srcRect/>
          <a:stretch>
            <a:fillRect/>
          </a:stretch>
        </p:blipFill>
        <p:spPr bwMode="auto">
          <a:xfrm>
            <a:off x="3352800" y="1600200"/>
            <a:ext cx="3060926" cy="3047323"/>
          </a:xfrm>
          <a:prstGeom prst="rect">
            <a:avLst/>
          </a:prstGeom>
          <a:noFill/>
        </p:spPr>
      </p:pic>
      <p:pic>
        <p:nvPicPr>
          <p:cNvPr id="16390" name="Picture 6" descr="Horse Life and Love: All About ... Hoof Cracks"/>
          <p:cNvPicPr>
            <a:picLocks noChangeAspect="1" noChangeArrowheads="1"/>
          </p:cNvPicPr>
          <p:nvPr/>
        </p:nvPicPr>
        <p:blipFill>
          <a:blip r:embed="rId4"/>
          <a:srcRect/>
          <a:stretch>
            <a:fillRect/>
          </a:stretch>
        </p:blipFill>
        <p:spPr bwMode="auto">
          <a:xfrm>
            <a:off x="6248400" y="4419600"/>
            <a:ext cx="2806763" cy="2194247"/>
          </a:xfrm>
          <a:prstGeom prst="rect">
            <a:avLst/>
          </a:prstGeom>
          <a:noFill/>
        </p:spPr>
      </p:pic>
      <p:sp>
        <p:nvSpPr>
          <p:cNvPr id="5" name="TextBox 4"/>
          <p:cNvSpPr txBox="1"/>
          <p:nvPr/>
        </p:nvSpPr>
        <p:spPr>
          <a:xfrm>
            <a:off x="685800" y="4876800"/>
            <a:ext cx="2438400" cy="369332"/>
          </a:xfrm>
          <a:prstGeom prst="rect">
            <a:avLst/>
          </a:prstGeom>
          <a:noFill/>
        </p:spPr>
        <p:txBody>
          <a:bodyPr wrap="square" rtlCol="0">
            <a:spAutoFit/>
          </a:bodyPr>
          <a:lstStyle/>
          <a:p>
            <a:r>
              <a:rPr lang="en-US" b="1" dirty="0" smtClean="0"/>
              <a:t>Cracks in hoof</a:t>
            </a:r>
            <a:endParaRPr lang="en-US"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Roxan: Canker (of hooves): DHG e.V."/>
          <p:cNvPicPr>
            <a:picLocks noChangeAspect="1" noChangeArrowheads="1"/>
          </p:cNvPicPr>
          <p:nvPr/>
        </p:nvPicPr>
        <p:blipFill>
          <a:blip r:embed="rId2"/>
          <a:srcRect/>
          <a:stretch>
            <a:fillRect/>
          </a:stretch>
        </p:blipFill>
        <p:spPr bwMode="auto">
          <a:xfrm>
            <a:off x="341746" y="228600"/>
            <a:ext cx="3925454" cy="3886200"/>
          </a:xfrm>
          <a:prstGeom prst="rect">
            <a:avLst/>
          </a:prstGeom>
          <a:noFill/>
        </p:spPr>
      </p:pic>
      <p:pic>
        <p:nvPicPr>
          <p:cNvPr id="24580" name="Picture 4" descr="Roxan: Canker (of hooves): DHG e.V."/>
          <p:cNvPicPr>
            <a:picLocks noChangeAspect="1" noChangeArrowheads="1"/>
          </p:cNvPicPr>
          <p:nvPr/>
        </p:nvPicPr>
        <p:blipFill>
          <a:blip r:embed="rId3"/>
          <a:srcRect/>
          <a:stretch>
            <a:fillRect/>
          </a:stretch>
        </p:blipFill>
        <p:spPr bwMode="auto">
          <a:xfrm>
            <a:off x="4343400" y="381000"/>
            <a:ext cx="4044116" cy="3771138"/>
          </a:xfrm>
          <a:prstGeom prst="rect">
            <a:avLst/>
          </a:prstGeom>
          <a:noFill/>
        </p:spPr>
      </p:pic>
      <p:sp>
        <p:nvSpPr>
          <p:cNvPr id="4" name="TextBox 3"/>
          <p:cNvSpPr txBox="1"/>
          <p:nvPr/>
        </p:nvSpPr>
        <p:spPr>
          <a:xfrm>
            <a:off x="2438400" y="5029200"/>
            <a:ext cx="3124200" cy="369332"/>
          </a:xfrm>
          <a:prstGeom prst="rect">
            <a:avLst/>
          </a:prstGeom>
          <a:noFill/>
        </p:spPr>
        <p:txBody>
          <a:bodyPr wrap="square" rtlCol="0">
            <a:spAutoFit/>
          </a:bodyPr>
          <a:lstStyle/>
          <a:p>
            <a:r>
              <a:rPr lang="en-US" b="1" dirty="0" smtClean="0"/>
              <a:t>Hoof Cancer</a:t>
            </a:r>
            <a:endParaRPr lang="en-US"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Thrush in Horse Hooves | Listen To Your Horse"/>
          <p:cNvPicPr>
            <a:picLocks noChangeAspect="1" noChangeArrowheads="1"/>
          </p:cNvPicPr>
          <p:nvPr/>
        </p:nvPicPr>
        <p:blipFill>
          <a:blip r:embed="rId2"/>
          <a:srcRect/>
          <a:stretch>
            <a:fillRect/>
          </a:stretch>
        </p:blipFill>
        <p:spPr bwMode="auto">
          <a:xfrm>
            <a:off x="304800" y="152400"/>
            <a:ext cx="2990850" cy="3514726"/>
          </a:xfrm>
          <a:prstGeom prst="rect">
            <a:avLst/>
          </a:prstGeom>
          <a:noFill/>
        </p:spPr>
      </p:pic>
      <p:sp>
        <p:nvSpPr>
          <p:cNvPr id="3" name="TextBox 2"/>
          <p:cNvSpPr txBox="1"/>
          <p:nvPr/>
        </p:nvSpPr>
        <p:spPr>
          <a:xfrm>
            <a:off x="457200" y="4953000"/>
            <a:ext cx="1219200" cy="369332"/>
          </a:xfrm>
          <a:prstGeom prst="rect">
            <a:avLst/>
          </a:prstGeom>
          <a:noFill/>
        </p:spPr>
        <p:txBody>
          <a:bodyPr wrap="square" rtlCol="0">
            <a:spAutoFit/>
          </a:bodyPr>
          <a:lstStyle/>
          <a:p>
            <a:r>
              <a:rPr lang="en-US" b="1" dirty="0" smtClean="0"/>
              <a:t>Thrush</a:t>
            </a:r>
            <a:endParaRPr lang="en-US" b="1" dirty="0"/>
          </a:p>
        </p:txBody>
      </p:sp>
      <p:pic>
        <p:nvPicPr>
          <p:cNvPr id="25602" name="Picture 2" descr="Thrush: Much More than a Cosmetic Flaw"/>
          <p:cNvPicPr>
            <a:picLocks noChangeAspect="1" noChangeArrowheads="1"/>
          </p:cNvPicPr>
          <p:nvPr/>
        </p:nvPicPr>
        <p:blipFill>
          <a:blip r:embed="rId3"/>
          <a:srcRect/>
          <a:stretch>
            <a:fillRect/>
          </a:stretch>
        </p:blipFill>
        <p:spPr bwMode="auto">
          <a:xfrm>
            <a:off x="3276600" y="990600"/>
            <a:ext cx="2659888" cy="3352800"/>
          </a:xfrm>
          <a:prstGeom prst="rect">
            <a:avLst/>
          </a:prstGeom>
          <a:noFill/>
        </p:spPr>
      </p:pic>
      <p:pic>
        <p:nvPicPr>
          <p:cNvPr id="25604" name="Picture 4" descr="Thrush in Horses - SmartPak Equine Health Library"/>
          <p:cNvPicPr>
            <a:picLocks noChangeAspect="1" noChangeArrowheads="1"/>
          </p:cNvPicPr>
          <p:nvPr/>
        </p:nvPicPr>
        <p:blipFill>
          <a:blip r:embed="rId4"/>
          <a:srcRect/>
          <a:stretch>
            <a:fillRect/>
          </a:stretch>
        </p:blipFill>
        <p:spPr bwMode="auto">
          <a:xfrm>
            <a:off x="5486400" y="4368384"/>
            <a:ext cx="3333750" cy="2213391"/>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oof Abscesses in Horses"/>
          <p:cNvPicPr>
            <a:picLocks noChangeAspect="1" noChangeArrowheads="1"/>
          </p:cNvPicPr>
          <p:nvPr/>
        </p:nvPicPr>
        <p:blipFill>
          <a:blip r:embed="rId2"/>
          <a:srcRect l="30639" r="6694" b="7569"/>
          <a:stretch>
            <a:fillRect/>
          </a:stretch>
        </p:blipFill>
        <p:spPr bwMode="auto">
          <a:xfrm>
            <a:off x="2873558" y="1295401"/>
            <a:ext cx="2841441" cy="2514600"/>
          </a:xfrm>
          <a:prstGeom prst="rect">
            <a:avLst/>
          </a:prstGeom>
          <a:noFill/>
        </p:spPr>
      </p:pic>
      <p:sp>
        <p:nvSpPr>
          <p:cNvPr id="3" name="TextBox 2"/>
          <p:cNvSpPr txBox="1"/>
          <p:nvPr/>
        </p:nvSpPr>
        <p:spPr>
          <a:xfrm>
            <a:off x="5105400" y="4800600"/>
            <a:ext cx="3276600" cy="369332"/>
          </a:xfrm>
          <a:prstGeom prst="rect">
            <a:avLst/>
          </a:prstGeom>
          <a:noFill/>
        </p:spPr>
        <p:txBody>
          <a:bodyPr wrap="square" rtlCol="0">
            <a:spAutoFit/>
          </a:bodyPr>
          <a:lstStyle/>
          <a:p>
            <a:pPr algn="ctr"/>
            <a:r>
              <a:rPr lang="en-US" b="1" dirty="0" smtClean="0"/>
              <a:t>Hoof Abscess</a:t>
            </a:r>
            <a:endParaRPr lang="en-US" b="1" dirty="0"/>
          </a:p>
        </p:txBody>
      </p:sp>
      <p:pic>
        <p:nvPicPr>
          <p:cNvPr id="7" name="Picture 6" descr="Abscesses in Horse Hooves | Vettec"/>
          <p:cNvPicPr/>
          <p:nvPr/>
        </p:nvPicPr>
        <p:blipFill>
          <a:blip r:embed="rId3" cstate="print"/>
          <a:srcRect l="14699" r="4167"/>
          <a:stretch>
            <a:fillRect/>
          </a:stretch>
        </p:blipFill>
        <p:spPr bwMode="auto">
          <a:xfrm>
            <a:off x="5715000" y="152400"/>
            <a:ext cx="3047999" cy="2895600"/>
          </a:xfrm>
          <a:prstGeom prst="rect">
            <a:avLst/>
          </a:prstGeom>
          <a:noFill/>
          <a:ln w="9525">
            <a:noFill/>
            <a:miter lim="800000"/>
            <a:headEnd/>
            <a:tailEnd/>
          </a:ln>
        </p:spPr>
      </p:pic>
      <p:pic>
        <p:nvPicPr>
          <p:cNvPr id="18442" name="Picture 10" descr="Soul of the Sole ... | Scoot Boots US Retail"/>
          <p:cNvPicPr>
            <a:picLocks noChangeAspect="1" noChangeArrowheads="1"/>
          </p:cNvPicPr>
          <p:nvPr/>
        </p:nvPicPr>
        <p:blipFill>
          <a:blip r:embed="rId4"/>
          <a:srcRect/>
          <a:stretch>
            <a:fillRect/>
          </a:stretch>
        </p:blipFill>
        <p:spPr bwMode="auto">
          <a:xfrm>
            <a:off x="228600" y="3810000"/>
            <a:ext cx="2667000" cy="2655888"/>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Bruised Hooves??? | Scoot Boots US Retail"/>
          <p:cNvPicPr>
            <a:picLocks noChangeAspect="1" noChangeArrowheads="1"/>
          </p:cNvPicPr>
          <p:nvPr/>
        </p:nvPicPr>
        <p:blipFill>
          <a:blip r:embed="rId2"/>
          <a:srcRect/>
          <a:stretch>
            <a:fillRect/>
          </a:stretch>
        </p:blipFill>
        <p:spPr bwMode="auto">
          <a:xfrm>
            <a:off x="228600" y="304800"/>
            <a:ext cx="3443986" cy="2600325"/>
          </a:xfrm>
          <a:prstGeom prst="rect">
            <a:avLst/>
          </a:prstGeom>
          <a:noFill/>
        </p:spPr>
      </p:pic>
      <p:pic>
        <p:nvPicPr>
          <p:cNvPr id="26628" name="Picture 4" descr="Hoof Bruises | Equine Wellness Magazine"/>
          <p:cNvPicPr>
            <a:picLocks noChangeAspect="1" noChangeArrowheads="1"/>
          </p:cNvPicPr>
          <p:nvPr/>
        </p:nvPicPr>
        <p:blipFill>
          <a:blip r:embed="rId3"/>
          <a:srcRect/>
          <a:stretch>
            <a:fillRect/>
          </a:stretch>
        </p:blipFill>
        <p:spPr bwMode="auto">
          <a:xfrm>
            <a:off x="3657600" y="1447800"/>
            <a:ext cx="3810000" cy="2838450"/>
          </a:xfrm>
          <a:prstGeom prst="rect">
            <a:avLst/>
          </a:prstGeom>
          <a:noFill/>
        </p:spPr>
      </p:pic>
      <p:pic>
        <p:nvPicPr>
          <p:cNvPr id="26630" name="Picture 6" descr="Bruised Hooves??? | Scoot Boots US Retail"/>
          <p:cNvPicPr>
            <a:picLocks noChangeAspect="1" noChangeArrowheads="1"/>
          </p:cNvPicPr>
          <p:nvPr/>
        </p:nvPicPr>
        <p:blipFill>
          <a:blip r:embed="rId4"/>
          <a:srcRect/>
          <a:stretch>
            <a:fillRect/>
          </a:stretch>
        </p:blipFill>
        <p:spPr bwMode="auto">
          <a:xfrm>
            <a:off x="5638801" y="4267200"/>
            <a:ext cx="3505200" cy="2362201"/>
          </a:xfrm>
          <a:prstGeom prst="rect">
            <a:avLst/>
          </a:prstGeom>
          <a:noFill/>
        </p:spPr>
      </p:pic>
      <p:sp>
        <p:nvSpPr>
          <p:cNvPr id="5" name="TextBox 4"/>
          <p:cNvSpPr txBox="1"/>
          <p:nvPr/>
        </p:nvSpPr>
        <p:spPr>
          <a:xfrm>
            <a:off x="381000" y="4800600"/>
            <a:ext cx="3581400" cy="369332"/>
          </a:xfrm>
          <a:prstGeom prst="rect">
            <a:avLst/>
          </a:prstGeom>
          <a:noFill/>
        </p:spPr>
        <p:txBody>
          <a:bodyPr wrap="square" rtlCol="0">
            <a:spAutoFit/>
          </a:bodyPr>
          <a:lstStyle/>
          <a:p>
            <a:r>
              <a:rPr lang="en-US" b="1" dirty="0" smtClean="0"/>
              <a:t>Bruised sole</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normAutofit/>
          </a:bodyPr>
          <a:lstStyle/>
          <a:p>
            <a:pPr algn="just"/>
            <a:r>
              <a:rPr lang="en-GB" b="1" dirty="0" smtClean="0"/>
              <a:t>As mentioned previously, horse’s hooves not only require daily cleaning, but some horses benefit from shoeing as well. </a:t>
            </a:r>
          </a:p>
          <a:p>
            <a:pPr algn="just"/>
            <a:r>
              <a:rPr lang="en-GB" b="1" dirty="0" smtClean="0"/>
              <a:t>Horse’s hooves are subjected to many insults either out in the pasture or while they are being ridden or driven. </a:t>
            </a:r>
          </a:p>
          <a:p>
            <a:pPr algn="just"/>
            <a:r>
              <a:rPr lang="en-GB" b="1" dirty="0" smtClean="0"/>
              <a:t>Stone bruises, punctures, and abscesses are all common problems in equine hooves.</a:t>
            </a:r>
          </a:p>
          <a:p>
            <a:pPr algn="just"/>
            <a:r>
              <a:rPr lang="en-GB" b="1" dirty="0" smtClean="0"/>
              <a:t>Horses also suffer from diseases similar to those in cattle, sheep, and goats</a:t>
            </a:r>
            <a:endParaRPr lang="en-GB"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oof Packing: Get More Familiar with a Helpful Product"/>
          <p:cNvPicPr>
            <a:picLocks noChangeAspect="1" noChangeArrowheads="1"/>
          </p:cNvPicPr>
          <p:nvPr/>
        </p:nvPicPr>
        <p:blipFill>
          <a:blip r:embed="rId2"/>
          <a:srcRect l="29387" t="10662" r="26832" b="4043"/>
          <a:stretch>
            <a:fillRect/>
          </a:stretch>
        </p:blipFill>
        <p:spPr bwMode="auto">
          <a:xfrm>
            <a:off x="152400" y="304800"/>
            <a:ext cx="3649028" cy="3998934"/>
          </a:xfrm>
          <a:prstGeom prst="rect">
            <a:avLst/>
          </a:prstGeom>
          <a:noFill/>
        </p:spPr>
      </p:pic>
      <p:pic>
        <p:nvPicPr>
          <p:cNvPr id="4098" name="Picture 2" descr="Tools To Avoid Peripheral Loading and Extend Horse Longevity In Hoof Boots  and EasyShoes - EasyCare Hoof Boot News"/>
          <p:cNvPicPr>
            <a:picLocks noChangeAspect="1" noChangeArrowheads="1"/>
          </p:cNvPicPr>
          <p:nvPr/>
        </p:nvPicPr>
        <p:blipFill>
          <a:blip r:embed="rId3"/>
          <a:srcRect/>
          <a:stretch>
            <a:fillRect/>
          </a:stretch>
        </p:blipFill>
        <p:spPr bwMode="auto">
          <a:xfrm>
            <a:off x="3810000" y="381000"/>
            <a:ext cx="4724400" cy="38862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267200"/>
            <a:ext cx="8153400" cy="369332"/>
          </a:xfrm>
          <a:prstGeom prst="rect">
            <a:avLst/>
          </a:prstGeom>
          <a:noFill/>
        </p:spPr>
        <p:txBody>
          <a:bodyPr wrap="square" rtlCol="0">
            <a:spAutoFit/>
          </a:bodyPr>
          <a:lstStyle/>
          <a:p>
            <a:pPr algn="ctr"/>
            <a:r>
              <a:rPr lang="en-US" b="1" dirty="0" smtClean="0"/>
              <a:t>Fungal infection in Hoof</a:t>
            </a:r>
            <a:endParaRPr lang="en-US" b="1" dirty="0"/>
          </a:p>
        </p:txBody>
      </p:sp>
      <p:pic>
        <p:nvPicPr>
          <p:cNvPr id="19462" name="Picture 6" descr="Hoof Fungus Causes and Treatments - HolisticHorse.com"/>
          <p:cNvPicPr>
            <a:picLocks noChangeAspect="1" noChangeArrowheads="1"/>
          </p:cNvPicPr>
          <p:nvPr/>
        </p:nvPicPr>
        <p:blipFill>
          <a:blip r:embed="rId2"/>
          <a:srcRect/>
          <a:stretch>
            <a:fillRect/>
          </a:stretch>
        </p:blipFill>
        <p:spPr bwMode="auto">
          <a:xfrm>
            <a:off x="1295400" y="762000"/>
            <a:ext cx="2095500" cy="3175000"/>
          </a:xfrm>
          <a:prstGeom prst="rect">
            <a:avLst/>
          </a:prstGeom>
          <a:noFill/>
        </p:spPr>
      </p:pic>
      <p:pic>
        <p:nvPicPr>
          <p:cNvPr id="19466" name="Picture 10" descr="Demystifying Fungal Infections of the Equine Hoof – The Horse"/>
          <p:cNvPicPr>
            <a:picLocks noChangeAspect="1" noChangeArrowheads="1"/>
          </p:cNvPicPr>
          <p:nvPr/>
        </p:nvPicPr>
        <p:blipFill>
          <a:blip r:embed="rId3"/>
          <a:srcRect/>
          <a:stretch>
            <a:fillRect/>
          </a:stretch>
        </p:blipFill>
        <p:spPr bwMode="auto">
          <a:xfrm>
            <a:off x="3810000" y="609600"/>
            <a:ext cx="4572000" cy="3429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ve-year ban for 'worst case of overgrown hooves' - Horse &amp; Hound"/>
          <p:cNvPicPr>
            <a:picLocks noChangeAspect="1" noChangeArrowheads="1"/>
          </p:cNvPicPr>
          <p:nvPr/>
        </p:nvPicPr>
        <p:blipFill>
          <a:blip r:embed="rId2"/>
          <a:srcRect/>
          <a:stretch>
            <a:fillRect/>
          </a:stretch>
        </p:blipFill>
        <p:spPr bwMode="auto">
          <a:xfrm>
            <a:off x="533400" y="609600"/>
            <a:ext cx="4756785" cy="2971800"/>
          </a:xfrm>
          <a:prstGeom prst="rect">
            <a:avLst/>
          </a:prstGeom>
          <a:noFill/>
        </p:spPr>
      </p:pic>
      <p:pic>
        <p:nvPicPr>
          <p:cNvPr id="20484" name="Picture 4" descr="Abandoned pony rescued with severely overgrown hooves | Redwings Horse  Sanctuary and Equine Veterinary Centre"/>
          <p:cNvPicPr>
            <a:picLocks noChangeAspect="1" noChangeArrowheads="1"/>
          </p:cNvPicPr>
          <p:nvPr/>
        </p:nvPicPr>
        <p:blipFill>
          <a:blip r:embed="rId3"/>
          <a:srcRect/>
          <a:stretch>
            <a:fillRect/>
          </a:stretch>
        </p:blipFill>
        <p:spPr bwMode="auto">
          <a:xfrm>
            <a:off x="533400" y="3733800"/>
            <a:ext cx="4857750" cy="2771776"/>
          </a:xfrm>
          <a:prstGeom prst="rect">
            <a:avLst/>
          </a:prstGeom>
          <a:noFill/>
        </p:spPr>
      </p:pic>
      <p:sp>
        <p:nvSpPr>
          <p:cNvPr id="5" name="TextBox 4"/>
          <p:cNvSpPr txBox="1"/>
          <p:nvPr/>
        </p:nvSpPr>
        <p:spPr>
          <a:xfrm>
            <a:off x="5867400" y="4495800"/>
            <a:ext cx="2971800" cy="369332"/>
          </a:xfrm>
          <a:prstGeom prst="rect">
            <a:avLst/>
          </a:prstGeom>
          <a:noFill/>
        </p:spPr>
        <p:txBody>
          <a:bodyPr wrap="square" rtlCol="0">
            <a:spAutoFit/>
          </a:bodyPr>
          <a:lstStyle/>
          <a:p>
            <a:r>
              <a:rPr lang="en-US" b="1" dirty="0" smtClean="0"/>
              <a:t>Overgrown Hoof </a:t>
            </a:r>
            <a:endParaRPr lang="en-US"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ommon Hoof Problems in horses daily hoof care nutrition for equine hooves pain for sore horse hoof pain equine hoof western college of veterinary medicine"/>
          <p:cNvPicPr>
            <a:picLocks noChangeAspect="1" noChangeArrowheads="1"/>
          </p:cNvPicPr>
          <p:nvPr/>
        </p:nvPicPr>
        <p:blipFill>
          <a:blip r:embed="rId2"/>
          <a:srcRect l="12008" t="16000" r="8443" b="23000"/>
          <a:stretch>
            <a:fillRect/>
          </a:stretch>
        </p:blipFill>
        <p:spPr bwMode="auto">
          <a:xfrm>
            <a:off x="381000" y="609600"/>
            <a:ext cx="4038600" cy="4648200"/>
          </a:xfrm>
          <a:prstGeom prst="rect">
            <a:avLst/>
          </a:prstGeom>
          <a:noFill/>
        </p:spPr>
      </p:pic>
      <p:sp>
        <p:nvSpPr>
          <p:cNvPr id="3" name="TextBox 2"/>
          <p:cNvSpPr txBox="1"/>
          <p:nvPr/>
        </p:nvSpPr>
        <p:spPr>
          <a:xfrm>
            <a:off x="304800" y="5486400"/>
            <a:ext cx="4495800" cy="923330"/>
          </a:xfrm>
          <a:prstGeom prst="rect">
            <a:avLst/>
          </a:prstGeom>
          <a:noFill/>
        </p:spPr>
        <p:txBody>
          <a:bodyPr wrap="square" rtlCol="0">
            <a:spAutoFit/>
          </a:bodyPr>
          <a:lstStyle/>
          <a:p>
            <a:r>
              <a:rPr lang="en-US" i="1" dirty="0" smtClean="0"/>
              <a:t>Difference between a well-trimmed hoof (right) in comparison to a hoof with excess hoof growth and other issues.</a:t>
            </a:r>
            <a:endParaRPr lang="en-US" dirty="0"/>
          </a:p>
        </p:txBody>
      </p:sp>
      <p:pic>
        <p:nvPicPr>
          <p:cNvPr id="21508" name="Picture 4" descr="Common Hoof Problems in horses daily hoof care nutrition for equine hooves pain for sore horse hoof pain equine hoof western college of veterinary medicine"/>
          <p:cNvPicPr>
            <a:picLocks noChangeAspect="1" noChangeArrowheads="1"/>
          </p:cNvPicPr>
          <p:nvPr/>
        </p:nvPicPr>
        <p:blipFill>
          <a:blip r:embed="rId3"/>
          <a:srcRect l="4503" t="21841" r="938" b="22000"/>
          <a:stretch>
            <a:fillRect/>
          </a:stretch>
        </p:blipFill>
        <p:spPr bwMode="auto">
          <a:xfrm>
            <a:off x="4572000" y="609600"/>
            <a:ext cx="4456386" cy="4648200"/>
          </a:xfrm>
          <a:prstGeom prst="rect">
            <a:avLst/>
          </a:prstGeom>
          <a:noFill/>
        </p:spPr>
      </p:pic>
      <p:sp>
        <p:nvSpPr>
          <p:cNvPr id="5" name="TextBox 4"/>
          <p:cNvSpPr txBox="1"/>
          <p:nvPr/>
        </p:nvSpPr>
        <p:spPr>
          <a:xfrm>
            <a:off x="4876800" y="5410200"/>
            <a:ext cx="4114800" cy="923330"/>
          </a:xfrm>
          <a:prstGeom prst="rect">
            <a:avLst/>
          </a:prstGeom>
          <a:noFill/>
        </p:spPr>
        <p:txBody>
          <a:bodyPr wrap="square" rtlCol="0">
            <a:spAutoFit/>
          </a:bodyPr>
          <a:lstStyle/>
          <a:p>
            <a:r>
              <a:rPr lang="en-US" i="1" dirty="0" smtClean="0"/>
              <a:t>Healthy foot and hoof (left) in comparison to a </a:t>
            </a:r>
            <a:r>
              <a:rPr lang="en-US" i="1" dirty="0" err="1" smtClean="0"/>
              <a:t>laminitic</a:t>
            </a:r>
            <a:r>
              <a:rPr lang="en-US" i="1" dirty="0" smtClean="0"/>
              <a:t> foot where the coffin bone has rotated, causing permanent damage.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Hoof of ox</a:t>
            </a:r>
            <a:endParaRPr lang="en-GB" b="1" dirty="0">
              <a:solidFill>
                <a:srgbClr val="FF0000"/>
              </a:solidFill>
            </a:endParaRPr>
          </a:p>
        </p:txBody>
      </p:sp>
      <p:sp>
        <p:nvSpPr>
          <p:cNvPr id="3" name="Content Placeholder 2"/>
          <p:cNvSpPr>
            <a:spLocks noGrp="1"/>
          </p:cNvSpPr>
          <p:nvPr>
            <p:ph idx="1"/>
          </p:nvPr>
        </p:nvSpPr>
        <p:spPr>
          <a:xfrm>
            <a:off x="457200" y="1600200"/>
            <a:ext cx="3276600" cy="4525963"/>
          </a:xfrm>
        </p:spPr>
        <p:txBody>
          <a:bodyPr/>
          <a:lstStyle/>
          <a:p>
            <a:r>
              <a:rPr lang="en-GB" dirty="0" smtClean="0"/>
              <a:t>Consist of:</a:t>
            </a:r>
          </a:p>
          <a:p>
            <a:pPr marL="514350" indent="-514350">
              <a:buAutoNum type="arabicPeriod"/>
            </a:pPr>
            <a:r>
              <a:rPr lang="en-GB" dirty="0" err="1" smtClean="0"/>
              <a:t>Periople</a:t>
            </a:r>
            <a:endParaRPr lang="en-GB" dirty="0" smtClean="0"/>
          </a:p>
          <a:p>
            <a:pPr marL="514350" indent="-514350">
              <a:buAutoNum type="arabicPeriod"/>
            </a:pPr>
            <a:r>
              <a:rPr lang="en-GB" dirty="0" smtClean="0"/>
              <a:t>Wall </a:t>
            </a:r>
          </a:p>
          <a:p>
            <a:pPr marL="514350" indent="-514350">
              <a:buAutoNum type="arabicPeriod"/>
            </a:pPr>
            <a:r>
              <a:rPr lang="en-GB" dirty="0" smtClean="0"/>
              <a:t>Sole </a:t>
            </a:r>
            <a:endParaRPr lang="en-GB" dirty="0"/>
          </a:p>
        </p:txBody>
      </p:sp>
      <p:pic>
        <p:nvPicPr>
          <p:cNvPr id="1026" name="Picture 2" descr="C:\Users\Dr. Abhinav\Downloads\MUS_hooves_dew_claws_ruminants.gif"/>
          <p:cNvPicPr>
            <a:picLocks noChangeAspect="1" noChangeArrowheads="1"/>
          </p:cNvPicPr>
          <p:nvPr/>
        </p:nvPicPr>
        <p:blipFill>
          <a:blip r:embed="rId2"/>
          <a:srcRect/>
          <a:stretch>
            <a:fillRect/>
          </a:stretch>
        </p:blipFill>
        <p:spPr bwMode="auto">
          <a:xfrm>
            <a:off x="3276600" y="1524000"/>
            <a:ext cx="5329622" cy="4359631"/>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Dr. Abhinav\Downloads\p2-001.jpg"/>
          <p:cNvPicPr>
            <a:picLocks noGrp="1" noChangeAspect="1" noChangeArrowheads="1"/>
          </p:cNvPicPr>
          <p:nvPr>
            <p:ph idx="1"/>
          </p:nvPr>
        </p:nvPicPr>
        <p:blipFill>
          <a:blip r:embed="rId2"/>
          <a:srcRect l="2563" t="3092" r="2602"/>
          <a:stretch>
            <a:fillRect/>
          </a:stretch>
        </p:blipFill>
        <p:spPr bwMode="auto">
          <a:xfrm>
            <a:off x="146184" y="609600"/>
            <a:ext cx="8997816" cy="5082381"/>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lgn="just"/>
            <a:r>
              <a:rPr lang="en-GB" b="1" dirty="0" smtClean="0"/>
              <a:t>Coronary corium much less developed than horse.</a:t>
            </a:r>
          </a:p>
          <a:p>
            <a:pPr algn="just"/>
            <a:r>
              <a:rPr lang="en-GB" b="1" dirty="0" smtClean="0"/>
              <a:t>Wall </a:t>
            </a:r>
            <a:r>
              <a:rPr lang="en-GB" b="1" dirty="0" err="1" smtClean="0"/>
              <a:t>lamelllae</a:t>
            </a:r>
            <a:r>
              <a:rPr lang="en-GB" b="1" dirty="0" smtClean="0"/>
              <a:t> are much narrower and more numerous than horse.</a:t>
            </a:r>
          </a:p>
          <a:p>
            <a:pPr algn="just"/>
            <a:r>
              <a:rPr lang="en-GB" b="1" dirty="0" smtClean="0"/>
              <a:t>Secondary lamellae not present</a:t>
            </a:r>
          </a:p>
          <a:p>
            <a:pPr algn="just"/>
            <a:r>
              <a:rPr lang="en-GB" b="1" dirty="0" smtClean="0"/>
              <a:t>Accessory digits bear short conical horn capsule which resemble in general way those of chief digit</a:t>
            </a:r>
            <a:r>
              <a:rPr lang="en-GB" dirty="0" smtClean="0"/>
              <a:t>.</a:t>
            </a: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229600" cy="4525963"/>
          </a:xfrm>
        </p:spPr>
        <p:txBody>
          <a:bodyPr>
            <a:noAutofit/>
          </a:bodyPr>
          <a:lstStyle/>
          <a:p>
            <a:pPr lvl="0" algn="just"/>
            <a:r>
              <a:rPr lang="en-US" sz="2400" b="1" dirty="0" smtClean="0">
                <a:latin typeface="Times New Roman" pitchFamily="18" charset="0"/>
                <a:cs typeface="Times New Roman" pitchFamily="18" charset="0"/>
              </a:rPr>
              <a:t>Ergot-</a:t>
            </a:r>
            <a:r>
              <a:rPr lang="en-GB" sz="2400" dirty="0" smtClean="0"/>
              <a:t> is a small callosity on the </a:t>
            </a:r>
            <a:r>
              <a:rPr lang="en-GB" sz="2400" b="1" dirty="0" smtClean="0"/>
              <a:t>underside of the fetlock</a:t>
            </a:r>
            <a:r>
              <a:rPr lang="en-GB" sz="2400" dirty="0" smtClean="0"/>
              <a:t> of a horse or other equine. Some equines have them on all four fetlocks; others have </a:t>
            </a:r>
            <a:r>
              <a:rPr lang="en-GB" sz="2400" dirty="0" smtClean="0"/>
              <a:t>few. </a:t>
            </a:r>
          </a:p>
          <a:p>
            <a:pPr lvl="0" algn="just"/>
            <a:r>
              <a:rPr lang="en-GB" sz="2400" dirty="0" smtClean="0"/>
              <a:t> </a:t>
            </a:r>
            <a:r>
              <a:rPr lang="en-GB" sz="2400" b="1" dirty="0" smtClean="0"/>
              <a:t>an even smaller pea-sized </a:t>
            </a:r>
            <a:r>
              <a:rPr lang="en-GB" sz="2400" b="1" dirty="0" smtClean="0"/>
              <a:t>callosity </a:t>
            </a:r>
            <a:r>
              <a:rPr lang="en-GB" sz="2400" b="1" dirty="0" smtClean="0"/>
              <a:t>type growth on the underside of the back of the fetlocks of a horse</a:t>
            </a:r>
            <a:r>
              <a:rPr lang="en-GB" sz="2400" dirty="0" smtClean="0"/>
              <a:t>. </a:t>
            </a:r>
            <a:endParaRPr lang="en-GB" sz="2400" dirty="0" smtClean="0"/>
          </a:p>
          <a:p>
            <a:pPr lvl="0" algn="just"/>
            <a:r>
              <a:rPr lang="en-GB" sz="2400" dirty="0" smtClean="0"/>
              <a:t>Again</a:t>
            </a:r>
            <a:r>
              <a:rPr lang="en-GB" sz="2400" dirty="0" smtClean="0"/>
              <a:t>, not all horses have all four. Some breeds tend to display more prominent ergots while others have barely any ergot growth at all. They seem more prevalent on horses with feathers.</a:t>
            </a:r>
            <a:endParaRPr lang="en-GB" sz="2400" dirty="0" smtClean="0">
              <a:latin typeface="Times New Roman" pitchFamily="18" charset="0"/>
              <a:cs typeface="Times New Roman" pitchFamily="18" charset="0"/>
            </a:endParaRPr>
          </a:p>
          <a:p>
            <a:r>
              <a:rPr lang="en-US" sz="1400" b="1" dirty="0" smtClean="0">
                <a:latin typeface="Times New Roman" pitchFamily="18" charset="0"/>
                <a:cs typeface="Times New Roman" pitchFamily="18" charset="0"/>
              </a:rPr>
              <a:t> </a:t>
            </a:r>
            <a:endParaRPr lang="en-GB" sz="1400" dirty="0" smtClean="0">
              <a:latin typeface="Times New Roman" pitchFamily="18" charset="0"/>
              <a:cs typeface="Times New Roman" pitchFamily="18" charset="0"/>
            </a:endParaRPr>
          </a:p>
          <a:p>
            <a:r>
              <a:rPr lang="en-US" sz="1400" b="1" dirty="0" smtClean="0">
                <a:latin typeface="Times New Roman" pitchFamily="18" charset="0"/>
                <a:cs typeface="Times New Roman" pitchFamily="18" charset="0"/>
              </a:rPr>
              <a:t>                                           </a:t>
            </a:r>
            <a:endParaRPr lang="en-GB" sz="1400" dirty="0" smtClean="0">
              <a:latin typeface="Times New Roman" pitchFamily="18" charset="0"/>
              <a:cs typeface="Times New Roman" pitchFamily="18" charset="0"/>
            </a:endParaRPr>
          </a:p>
          <a:p>
            <a:endParaRPr lang="en-GB" sz="1400" dirty="0">
              <a:latin typeface="Times New Roman" pitchFamily="18" charset="0"/>
              <a:cs typeface="Times New Roman" pitchFamily="18" charset="0"/>
            </a:endParaRPr>
          </a:p>
        </p:txBody>
      </p:sp>
      <p:pic>
        <p:nvPicPr>
          <p:cNvPr id="1027" name="Picture 3" descr="D:\study\splanchnology pics\images.jpg"/>
          <p:cNvPicPr>
            <a:picLocks noChangeAspect="1" noChangeArrowheads="1"/>
          </p:cNvPicPr>
          <p:nvPr/>
        </p:nvPicPr>
        <p:blipFill>
          <a:blip r:embed="rId2"/>
          <a:srcRect/>
          <a:stretch>
            <a:fillRect/>
          </a:stretch>
        </p:blipFill>
        <p:spPr bwMode="auto">
          <a:xfrm>
            <a:off x="4343400" y="3505200"/>
            <a:ext cx="4459157" cy="2967367"/>
          </a:xfrm>
          <a:prstGeom prst="rect">
            <a:avLst/>
          </a:prstGeom>
          <a:noFill/>
        </p:spPr>
      </p:pic>
      <p:pic>
        <p:nvPicPr>
          <p:cNvPr id="1029" name="Picture 5" descr="D:\study\splanchnology pics\chestnuts2-225x300.jpg"/>
          <p:cNvPicPr>
            <a:picLocks noChangeAspect="1" noChangeArrowheads="1"/>
          </p:cNvPicPr>
          <p:nvPr/>
        </p:nvPicPr>
        <p:blipFill>
          <a:blip r:embed="rId3"/>
          <a:srcRect/>
          <a:stretch>
            <a:fillRect/>
          </a:stretch>
        </p:blipFill>
        <p:spPr bwMode="auto">
          <a:xfrm>
            <a:off x="1676400" y="3429000"/>
            <a:ext cx="2438400" cy="32512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5943600" cy="6126163"/>
          </a:xfrm>
        </p:spPr>
        <p:txBody>
          <a:bodyPr>
            <a:normAutofit/>
          </a:bodyPr>
          <a:lstStyle/>
          <a:p>
            <a:pPr lvl="0" algn="just"/>
            <a:r>
              <a:rPr lang="en-US" sz="2400" b="1" dirty="0" smtClean="0">
                <a:latin typeface="Times New Roman" pitchFamily="18" charset="0"/>
                <a:cs typeface="Times New Roman" pitchFamily="18" charset="0"/>
              </a:rPr>
              <a:t>Chestnut-</a:t>
            </a:r>
            <a:r>
              <a:rPr lang="en-US"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a:t>
            </a:r>
            <a:r>
              <a:rPr lang="en-GB" sz="2400" dirty="0" smtClean="0"/>
              <a:t>hose </a:t>
            </a:r>
            <a:r>
              <a:rPr lang="en-GB" sz="2400" b="1" dirty="0" smtClean="0"/>
              <a:t>patches of rough tissue </a:t>
            </a:r>
            <a:r>
              <a:rPr lang="en-GB" sz="2400" dirty="0" smtClean="0"/>
              <a:t>on the inside surfaces of the front legs just above the knees—are structures that remind us of the horse's origin as a creature with more than one toe on each foot. Horses also have chestnuts on the insides of the hind legs; these are found just below the hocks.</a:t>
            </a:r>
            <a:endParaRPr lang="en-GB" sz="2400" dirty="0" smtClean="0">
              <a:latin typeface="Times New Roman" pitchFamily="18" charset="0"/>
              <a:cs typeface="Times New Roman" pitchFamily="18" charset="0"/>
            </a:endParaRPr>
          </a:p>
          <a:p>
            <a:pPr algn="just"/>
            <a:endParaRPr lang="en-GB" sz="2400" dirty="0" smtClean="0">
              <a:latin typeface="Times New Roman" pitchFamily="18" charset="0"/>
              <a:cs typeface="Times New Roman" pitchFamily="18" charset="0"/>
            </a:endParaRPr>
          </a:p>
          <a:p>
            <a:pPr lvl="0"/>
            <a:r>
              <a:rPr lang="en-US" sz="2400" b="1" dirty="0" smtClean="0">
                <a:latin typeface="Times New Roman" pitchFamily="18" charset="0"/>
                <a:cs typeface="Times New Roman" pitchFamily="18" charset="0"/>
              </a:rPr>
              <a:t>Mane/Juba- </a:t>
            </a:r>
            <a:r>
              <a:rPr lang="en-GB" sz="2400" dirty="0" smtClean="0"/>
              <a:t>the </a:t>
            </a:r>
            <a:r>
              <a:rPr lang="en-GB" sz="2400" b="1" dirty="0" smtClean="0"/>
              <a:t>mane</a:t>
            </a:r>
            <a:r>
              <a:rPr lang="en-GB" sz="2400" dirty="0" smtClean="0"/>
              <a:t> is the hair that grows from the top of the neck of a </a:t>
            </a:r>
            <a:r>
              <a:rPr lang="en-GB" sz="2400" b="1" dirty="0" smtClean="0"/>
              <a:t>horse</a:t>
            </a:r>
            <a:r>
              <a:rPr lang="en-GB" sz="2400" dirty="0" smtClean="0"/>
              <a:t> or other </a:t>
            </a:r>
            <a:r>
              <a:rPr lang="en-GB" sz="2400" b="1" dirty="0" smtClean="0"/>
              <a:t>equine</a:t>
            </a:r>
            <a:r>
              <a:rPr lang="en-GB" sz="2400" dirty="0" smtClean="0"/>
              <a:t>, reaching from the poll to the withers, and includes the ...</a:t>
            </a:r>
            <a:endParaRPr lang="en-GB" sz="2400" dirty="0" smtClean="0">
              <a:latin typeface="Times New Roman" pitchFamily="18" charset="0"/>
              <a:cs typeface="Times New Roman" pitchFamily="18" charset="0"/>
            </a:endParaRPr>
          </a:p>
          <a:p>
            <a:pPr>
              <a:buNone/>
            </a:pPr>
            <a:endParaRPr lang="en-GB" sz="2400" dirty="0" smtClean="0">
              <a:latin typeface="Times New Roman" pitchFamily="18" charset="0"/>
              <a:cs typeface="Times New Roman" pitchFamily="18" charset="0"/>
            </a:endParaRPr>
          </a:p>
        </p:txBody>
      </p:sp>
      <p:pic>
        <p:nvPicPr>
          <p:cNvPr id="6" name="Picture 2" descr="D:\study\splanchnology pics\closeup-chestnut-horse-leg-callous-sorrel-chestnuts-also-called-night-eyes-n-197599134.jpg"/>
          <p:cNvPicPr>
            <a:picLocks noChangeAspect="1" noChangeArrowheads="1"/>
          </p:cNvPicPr>
          <p:nvPr/>
        </p:nvPicPr>
        <p:blipFill>
          <a:blip r:embed="rId2"/>
          <a:srcRect/>
          <a:stretch>
            <a:fillRect/>
          </a:stretch>
        </p:blipFill>
        <p:spPr bwMode="auto">
          <a:xfrm>
            <a:off x="6705600" y="457200"/>
            <a:ext cx="2216442" cy="2468563"/>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Dr. Abhinav\Desktop\hoof-2022\download.jpg"/>
          <p:cNvPicPr>
            <a:picLocks noGrp="1" noChangeAspect="1" noChangeArrowheads="1"/>
          </p:cNvPicPr>
          <p:nvPr>
            <p:ph idx="1"/>
          </p:nvPr>
        </p:nvPicPr>
        <p:blipFill>
          <a:blip r:embed="rId2"/>
          <a:srcRect/>
          <a:stretch>
            <a:fillRect/>
          </a:stretch>
        </p:blipFill>
        <p:spPr bwMode="auto">
          <a:xfrm>
            <a:off x="228600" y="152400"/>
            <a:ext cx="4633913" cy="3644856"/>
          </a:xfrm>
          <a:prstGeom prst="rect">
            <a:avLst/>
          </a:prstGeom>
          <a:noFill/>
        </p:spPr>
      </p:pic>
      <p:pic>
        <p:nvPicPr>
          <p:cNvPr id="49156" name="Picture 4" descr="Pin on Horses and their training"/>
          <p:cNvPicPr>
            <a:picLocks noChangeAspect="1" noChangeArrowheads="1"/>
          </p:cNvPicPr>
          <p:nvPr/>
        </p:nvPicPr>
        <p:blipFill>
          <a:blip r:embed="rId3"/>
          <a:srcRect/>
          <a:stretch>
            <a:fillRect/>
          </a:stretch>
        </p:blipFill>
        <p:spPr bwMode="auto">
          <a:xfrm>
            <a:off x="5638800" y="0"/>
            <a:ext cx="3019425" cy="3810000"/>
          </a:xfrm>
          <a:prstGeom prst="rect">
            <a:avLst/>
          </a:prstGeom>
          <a:noFill/>
        </p:spPr>
      </p:pic>
      <p:pic>
        <p:nvPicPr>
          <p:cNvPr id="49158" name="Picture 6" descr="Cannon Bone"/>
          <p:cNvPicPr>
            <a:picLocks noChangeAspect="1" noChangeArrowheads="1"/>
          </p:cNvPicPr>
          <p:nvPr/>
        </p:nvPicPr>
        <p:blipFill>
          <a:blip r:embed="rId4"/>
          <a:srcRect/>
          <a:stretch>
            <a:fillRect/>
          </a:stretch>
        </p:blipFill>
        <p:spPr bwMode="auto">
          <a:xfrm>
            <a:off x="533400" y="3929687"/>
            <a:ext cx="2514599" cy="2928313"/>
          </a:xfrm>
          <a:prstGeom prst="rect">
            <a:avLst/>
          </a:prstGeom>
          <a:noFill/>
        </p:spPr>
      </p:pic>
      <p:pic>
        <p:nvPicPr>
          <p:cNvPr id="7" name="Picture 6" descr="http://www.ironfreehoof.com/images/xhoof-anatomy.jpg.pagespeed.ic.9vX9wI87VX.jpg"/>
          <p:cNvPicPr>
            <a:picLocks noChangeAspect="1" noChangeArrowheads="1"/>
          </p:cNvPicPr>
          <p:nvPr/>
        </p:nvPicPr>
        <p:blipFill>
          <a:blip r:embed="rId5"/>
          <a:srcRect l="30556" b="27083"/>
          <a:stretch>
            <a:fillRect/>
          </a:stretch>
        </p:blipFill>
        <p:spPr bwMode="auto">
          <a:xfrm>
            <a:off x="5486400" y="4038600"/>
            <a:ext cx="3048000" cy="256032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l="12119" t="13469" r="24745" b="5717"/>
          <a:stretch>
            <a:fillRect/>
          </a:stretch>
        </p:blipFill>
        <p:spPr bwMode="auto">
          <a:xfrm>
            <a:off x="152400" y="30480"/>
            <a:ext cx="8763000" cy="682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tudy\extension activities\Year 2022-23\hoof-2022\80a18451b0be85b8c18dcb51768d8495.jpg"/>
          <p:cNvPicPr>
            <a:picLocks noGrp="1" noChangeAspect="1" noChangeArrowheads="1"/>
          </p:cNvPicPr>
          <p:nvPr>
            <p:ph idx="1"/>
          </p:nvPr>
        </p:nvPicPr>
        <p:blipFill>
          <a:blip r:embed="rId2"/>
          <a:srcRect/>
          <a:stretch>
            <a:fillRect/>
          </a:stretch>
        </p:blipFill>
        <p:spPr bwMode="auto">
          <a:xfrm>
            <a:off x="1503550" y="1600200"/>
            <a:ext cx="6136899" cy="452596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l="11066" t="18520" r="23693" b="7401"/>
          <a:stretch>
            <a:fillRect/>
          </a:stretch>
        </p:blipFill>
        <p:spPr bwMode="auto">
          <a:xfrm>
            <a:off x="166255" y="152400"/>
            <a:ext cx="8697191"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is a detailed diagram of a horse's hoof. This will help me apply this  to my integument presentation. | Horse care, Horse anatomy, Anatomy"/>
          <p:cNvPicPr>
            <a:picLocks noChangeAspect="1" noChangeArrowheads="1"/>
          </p:cNvPicPr>
          <p:nvPr/>
        </p:nvPicPr>
        <p:blipFill>
          <a:blip r:embed="rId2"/>
          <a:srcRect/>
          <a:stretch>
            <a:fillRect/>
          </a:stretch>
        </p:blipFill>
        <p:spPr bwMode="auto">
          <a:xfrm>
            <a:off x="1752600" y="228600"/>
            <a:ext cx="5229225" cy="61150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TotalTime>
  <Words>1429</Words>
  <Application>Microsoft Office PowerPoint</Application>
  <PresentationFormat>On-screen Show (4:3)</PresentationFormat>
  <Paragraphs>168</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Slide 1</vt:lpstr>
      <vt:lpstr>No Hoof, No Horse </vt:lpstr>
      <vt:lpstr>Slide 3</vt:lpstr>
      <vt:lpstr>Slide 4</vt:lpstr>
      <vt:lpstr>Slide 5</vt:lpstr>
      <vt:lpstr>Slide 6</vt:lpstr>
      <vt:lpstr>Slide 7</vt:lpstr>
      <vt:lpstr>Slide 8</vt:lpstr>
      <vt:lpstr>Slide 9</vt:lpstr>
      <vt:lpstr>Slide 10</vt:lpstr>
      <vt:lpstr>1. Wall</vt:lpstr>
      <vt:lpstr>Slide 12</vt:lpstr>
      <vt:lpstr>Slide 13</vt:lpstr>
      <vt:lpstr>Slide 14</vt:lpstr>
      <vt:lpstr>Slide 15</vt:lpstr>
      <vt:lpstr>Slide 16</vt:lpstr>
      <vt:lpstr>Slide 17</vt:lpstr>
      <vt:lpstr>Slide 18</vt:lpstr>
      <vt:lpstr>Slide 19</vt:lpstr>
      <vt:lpstr>Slide 20</vt:lpstr>
      <vt:lpstr>2. Sole </vt:lpstr>
      <vt:lpstr>Slide 22</vt:lpstr>
      <vt:lpstr>Slide 23</vt:lpstr>
      <vt:lpstr>Slide 24</vt:lpstr>
      <vt:lpstr>Slide 25</vt:lpstr>
      <vt:lpstr>3. Frog</vt:lpstr>
      <vt:lpstr>3. Frog:  </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Hoof of ox</vt:lpstr>
      <vt:lpstr>Slide 45</vt:lpstr>
      <vt:lpstr>Slide 46</vt:lpstr>
      <vt:lpstr>Slide 47</vt:lpstr>
      <vt:lpstr>Slide 48</vt:lpstr>
      <vt:lpstr>Slide 49</vt:lpstr>
    </vt:vector>
  </TitlesOfParts>
  <Company>Self 2007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Rishab Sharma</cp:lastModifiedBy>
  <cp:revision>105</cp:revision>
  <dcterms:created xsi:type="dcterms:W3CDTF">2021-03-09T07:55:43Z</dcterms:created>
  <dcterms:modified xsi:type="dcterms:W3CDTF">2022-07-03T21:03:07Z</dcterms:modified>
</cp:coreProperties>
</file>